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Lst>
  <p:notesMasterIdLst>
    <p:notesMasterId r:id="rId15"/>
  </p:notesMasterIdLst>
  <p:sldIdLst>
    <p:sldId id="1111" r:id="rId13"/>
    <p:sldId id="1121" r:id="rId14"/>
    <p:sldId id="1117" r:id="rId16"/>
    <p:sldId id="1120" r:id="rId17"/>
    <p:sldId id="1119" r:id="rId18"/>
    <p:sldId id="1165" r:id="rId19"/>
    <p:sldId id="1224" r:id="rId20"/>
    <p:sldId id="1225" r:id="rId21"/>
    <p:sldId id="1226" r:id="rId22"/>
    <p:sldId id="1227" r:id="rId23"/>
    <p:sldId id="1228" r:id="rId24"/>
    <p:sldId id="1229" r:id="rId25"/>
    <p:sldId id="1230" r:id="rId26"/>
    <p:sldId id="1231" r:id="rId27"/>
    <p:sldId id="1232" r:id="rId28"/>
    <p:sldId id="1233" r:id="rId29"/>
    <p:sldId id="1234" r:id="rId30"/>
    <p:sldId id="1235" r:id="rId31"/>
    <p:sldId id="1240" r:id="rId32"/>
    <p:sldId id="264" r:id="rId33"/>
    <p:sldId id="1236" r:id="rId34"/>
    <p:sldId id="1237" r:id="rId35"/>
    <p:sldId id="1238" r:id="rId36"/>
    <p:sldId id="1239" r:id="rId37"/>
    <p:sldId id="1241" r:id="rId38"/>
    <p:sldId id="1242" r:id="rId39"/>
    <p:sldId id="1243" r:id="rId40"/>
    <p:sldId id="303" r:id="rId41"/>
    <p:sldId id="290" r:id="rId42"/>
    <p:sldId id="299" r:id="rId43"/>
    <p:sldId id="1244" r:id="rId44"/>
    <p:sldId id="1245" r:id="rId45"/>
    <p:sldId id="291" r:id="rId46"/>
    <p:sldId id="1204" r:id="rId47"/>
    <p:sldId id="277" r:id="rId48"/>
    <p:sldId id="1218" r:id="rId49"/>
    <p:sldId id="1246" r:id="rId50"/>
    <p:sldId id="1248" r:id="rId51"/>
    <p:sldId id="1249" r:id="rId52"/>
    <p:sldId id="1251" r:id="rId53"/>
    <p:sldId id="1253" r:id="rId54"/>
    <p:sldId id="1254" r:id="rId55"/>
    <p:sldId id="292" r:id="rId56"/>
    <p:sldId id="1212" r:id="rId57"/>
    <p:sldId id="1213" r:id="rId58"/>
    <p:sldId id="1214" r:id="rId59"/>
    <p:sldId id="1215" r:id="rId60"/>
    <p:sldId id="1216" r:id="rId61"/>
    <p:sldId id="1217" r:id="rId62"/>
    <p:sldId id="1219" r:id="rId63"/>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3366FF"/>
    <a:srgbClr val="CC3300"/>
    <a:srgbClr val="000000"/>
    <a:srgbClr val="3F091C"/>
    <a:srgbClr val="B3582B"/>
    <a:srgbClr val="8F7D4F"/>
    <a:srgbClr val="DE58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6474" autoAdjust="0"/>
  </p:normalViewPr>
  <p:slideViewPr>
    <p:cSldViewPr>
      <p:cViewPr varScale="1">
        <p:scale>
          <a:sx n="115" d="100"/>
          <a:sy n="115" d="100"/>
        </p:scale>
        <p:origin x="1362" y="102"/>
      </p:cViewPr>
      <p:guideLst>
        <p:guide orient="horz" pos="2160"/>
        <p:guide pos="28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39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50.xml"/><Relationship Id="rId62" Type="http://schemas.openxmlformats.org/officeDocument/2006/relationships/slide" Target="slides/slide49.xml"/><Relationship Id="rId61" Type="http://schemas.openxmlformats.org/officeDocument/2006/relationships/slide" Target="slides/slide48.xml"/><Relationship Id="rId60" Type="http://schemas.openxmlformats.org/officeDocument/2006/relationships/slide" Target="slides/slide47.xml"/><Relationship Id="rId6" Type="http://schemas.openxmlformats.org/officeDocument/2006/relationships/slideMaster" Target="slideMasters/slideMaster5.xml"/><Relationship Id="rId59" Type="http://schemas.openxmlformats.org/officeDocument/2006/relationships/slide" Target="slides/slide46.xml"/><Relationship Id="rId58" Type="http://schemas.openxmlformats.org/officeDocument/2006/relationships/slide" Target="slides/slide45.xml"/><Relationship Id="rId57" Type="http://schemas.openxmlformats.org/officeDocument/2006/relationships/slide" Target="slides/slide44.xml"/><Relationship Id="rId56" Type="http://schemas.openxmlformats.org/officeDocument/2006/relationships/slide" Target="slides/slide43.xml"/><Relationship Id="rId55" Type="http://schemas.openxmlformats.org/officeDocument/2006/relationships/slide" Target="slides/slide42.xml"/><Relationship Id="rId54" Type="http://schemas.openxmlformats.org/officeDocument/2006/relationships/slide" Target="slides/slide41.xml"/><Relationship Id="rId53" Type="http://schemas.openxmlformats.org/officeDocument/2006/relationships/slide" Target="slides/slide40.xml"/><Relationship Id="rId52" Type="http://schemas.openxmlformats.org/officeDocument/2006/relationships/slide" Target="slides/slide39.xml"/><Relationship Id="rId51" Type="http://schemas.openxmlformats.org/officeDocument/2006/relationships/slide" Target="slides/slide38.xml"/><Relationship Id="rId50" Type="http://schemas.openxmlformats.org/officeDocument/2006/relationships/slide" Target="slides/slide37.xml"/><Relationship Id="rId5" Type="http://schemas.openxmlformats.org/officeDocument/2006/relationships/slideMaster" Target="slideMasters/slideMaster4.xml"/><Relationship Id="rId49" Type="http://schemas.openxmlformats.org/officeDocument/2006/relationships/slide" Target="slides/slide36.xml"/><Relationship Id="rId48" Type="http://schemas.openxmlformats.org/officeDocument/2006/relationships/slide" Target="slides/slide35.xml"/><Relationship Id="rId47" Type="http://schemas.openxmlformats.org/officeDocument/2006/relationships/slide" Target="slides/slide34.xml"/><Relationship Id="rId46" Type="http://schemas.openxmlformats.org/officeDocument/2006/relationships/slide" Target="slides/slide33.xml"/><Relationship Id="rId45" Type="http://schemas.openxmlformats.org/officeDocument/2006/relationships/slide" Target="slides/slide32.xml"/><Relationship Id="rId44" Type="http://schemas.openxmlformats.org/officeDocument/2006/relationships/slide" Target="slides/slide31.xml"/><Relationship Id="rId43" Type="http://schemas.openxmlformats.org/officeDocument/2006/relationships/slide" Target="slides/slide30.xml"/><Relationship Id="rId42" Type="http://schemas.openxmlformats.org/officeDocument/2006/relationships/slide" Target="slides/slide29.xml"/><Relationship Id="rId41" Type="http://schemas.openxmlformats.org/officeDocument/2006/relationships/slide" Target="slides/slide28.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notesMaster" Target="notesMasters/notesMaster1.xml"/><Relationship Id="rId14" Type="http://schemas.openxmlformats.org/officeDocument/2006/relationships/slide" Target="slides/slide2.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20000"/>
              </a:spcBef>
              <a:buFontTx/>
              <a:buNone/>
              <a:defRPr kumimoji="1" sz="1200"/>
            </a:lvl1pPr>
          </a:lstStyle>
          <a:p>
            <a:pPr>
              <a:defRPr/>
            </a:pPr>
            <a:endParaRPr lang="en-US" altLang="zh-CN"/>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20000"/>
              </a:spcBef>
              <a:buFontTx/>
              <a:buNone/>
              <a:defRPr kumimoji="1" sz="1200"/>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20000"/>
              </a:spcBef>
              <a:buFontTx/>
              <a:buNone/>
              <a:defRPr kumimoji="1" sz="1200"/>
            </a:lvl1pPr>
          </a:lstStyle>
          <a:p>
            <a:pPr>
              <a:defRPr/>
            </a:pPr>
            <a:endParaRPr lang="en-US" altLang="zh-CN"/>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20000"/>
              </a:spcBef>
              <a:buFont typeface="Arial" panose="020B0604020202020204" pitchFamily="34" charset="0"/>
              <a:buNone/>
              <a:defRPr sz="1200" noProof="1"/>
            </a:lvl1pPr>
          </a:lstStyle>
          <a:p>
            <a:pPr>
              <a:defRPr/>
            </a:pPr>
            <a:fld id="{93393389-120E-4EC2-B8C6-07622BB6040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34FC1D36-ADA3-4425-A2F5-6B3131A14D10}" type="slidenum">
              <a:rPr altLang="zh-CN" sz="1200" smtClean="0"/>
            </a:fld>
            <a:endParaRPr lang="zh-CN" altLang="zh-CN" sz="1200" smtClean="0"/>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p:txBody>
          <a:bodyPr/>
          <a:lstStyle/>
          <a:p>
            <a:pPr eaLnBrk="1" hangingPunct="1"/>
            <a:r>
              <a:rPr lang="zh-CN" altLang="en-US" b="1" smtClean="0"/>
              <a:t>说明</a:t>
            </a:r>
            <a:r>
              <a:rPr lang="en-US" altLang="zh-CN" b="1" smtClean="0"/>
              <a:t>:  </a:t>
            </a:r>
            <a:r>
              <a:rPr lang="zh-CN" altLang="en-US" smtClean="0"/>
              <a:t>除上面所介绍的外</a:t>
            </a:r>
            <a:r>
              <a:rPr lang="en-US" altLang="zh-CN" smtClean="0"/>
              <a:t>,</a:t>
            </a:r>
            <a:r>
              <a:rPr lang="zh-CN" altLang="en-US" smtClean="0"/>
              <a:t>数据结构的参考文献还有许多</a:t>
            </a:r>
            <a:r>
              <a:rPr lang="en-US" altLang="zh-CN" smtClean="0"/>
              <a:t>,</a:t>
            </a:r>
            <a:r>
              <a:rPr lang="zh-CN" altLang="en-US" smtClean="0"/>
              <a:t>在此就不一一列举</a:t>
            </a:r>
            <a:r>
              <a:rPr lang="en-US" altLang="zh-CN" smtClean="0"/>
              <a:t>.</a:t>
            </a:r>
            <a:r>
              <a:rPr lang="zh-CN" altLang="en-US" smtClean="0"/>
              <a:t>另外</a:t>
            </a:r>
            <a:r>
              <a:rPr lang="en-US" altLang="zh-CN" smtClean="0"/>
              <a:t>, </a:t>
            </a:r>
            <a:r>
              <a:rPr lang="zh-CN" altLang="en-US" smtClean="0"/>
              <a:t>学习</a:t>
            </a:r>
            <a:r>
              <a:rPr lang="en-US" altLang="zh-CN" smtClean="0"/>
              <a:t>《</a:t>
            </a:r>
            <a:r>
              <a:rPr lang="zh-CN" altLang="en-US" smtClean="0"/>
              <a:t>数据结构与算法分析</a:t>
            </a:r>
            <a:r>
              <a:rPr lang="en-US" altLang="zh-CN" smtClean="0"/>
              <a:t>》</a:t>
            </a:r>
            <a:r>
              <a:rPr lang="zh-CN" altLang="en-US" smtClean="0"/>
              <a:t>这门课程时上机实验</a:t>
            </a:r>
            <a:endParaRPr lang="zh-CN" altLang="en-US" smtClean="0"/>
          </a:p>
          <a:p>
            <a:pPr eaLnBrk="1" hangingPunct="1"/>
            <a:r>
              <a:rPr lang="zh-CN" altLang="en-US" smtClean="0"/>
              <a:t>         用</a:t>
            </a:r>
            <a:r>
              <a:rPr lang="en-US" altLang="zh-CN" smtClean="0"/>
              <a:t>C</a:t>
            </a:r>
            <a:r>
              <a:rPr lang="zh-CN" altLang="en-US" smtClean="0"/>
              <a:t>语言实现</a:t>
            </a:r>
            <a:r>
              <a:rPr lang="en-US" altLang="zh-CN" smtClean="0"/>
              <a:t>,</a:t>
            </a:r>
            <a:r>
              <a:rPr lang="zh-CN" altLang="en-US" smtClean="0"/>
              <a:t>基本的数学基础来源于</a:t>
            </a:r>
            <a:r>
              <a:rPr lang="en-US" altLang="zh-CN" smtClean="0"/>
              <a:t>《</a:t>
            </a:r>
            <a:r>
              <a:rPr lang="zh-CN" altLang="en-US" smtClean="0"/>
              <a:t>离散数学</a:t>
            </a:r>
            <a:r>
              <a:rPr lang="en-US" altLang="zh-CN" smtClean="0"/>
              <a:t>》,</a:t>
            </a:r>
            <a:r>
              <a:rPr lang="zh-CN" altLang="en-US" smtClean="0"/>
              <a:t>因此</a:t>
            </a:r>
            <a:r>
              <a:rPr lang="en-US" altLang="zh-CN" smtClean="0"/>
              <a:t>,</a:t>
            </a:r>
            <a:r>
              <a:rPr lang="zh-CN" altLang="en-US" smtClean="0"/>
              <a:t>必须熟练地掌握</a:t>
            </a:r>
            <a:r>
              <a:rPr lang="en-US" altLang="zh-CN" smtClean="0"/>
              <a:t>C</a:t>
            </a:r>
            <a:r>
              <a:rPr lang="zh-CN" altLang="en-US" smtClean="0"/>
              <a:t>语言程序设计与调试</a:t>
            </a:r>
            <a:r>
              <a:rPr lang="en-US" altLang="zh-CN" smtClean="0"/>
              <a:t>,《</a:t>
            </a:r>
            <a:r>
              <a:rPr lang="zh-CN" altLang="en-US" smtClean="0"/>
              <a:t>离散数学</a:t>
            </a:r>
            <a:r>
              <a:rPr lang="en-US" altLang="zh-CN" smtClean="0"/>
              <a:t>》</a:t>
            </a:r>
            <a:r>
              <a:rPr lang="zh-CN" altLang="en-US" smtClean="0"/>
              <a:t>的相关内容</a:t>
            </a:r>
            <a:r>
              <a:rPr lang="en-US" altLang="zh-CN" smtClean="0"/>
              <a:t>.</a:t>
            </a:r>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15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925BC31-D749-4425-9D27-C9D9067EC7BD}"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C0B43E7-202F-4154-8CC6-4475CCF8E407}"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各种</a:t>
            </a:r>
            <a:r>
              <a:rPr lang="en-US" altLang="zh-CN" smtClean="0"/>
              <a:t>for</a:t>
            </a:r>
            <a:r>
              <a:rPr lang="zh-CN" altLang="en-US" smtClean="0"/>
              <a:t>循环</a:t>
            </a:r>
            <a:endParaRPr lang="zh-CN" altLang="en-US" smtClean="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C0B43E7-202F-4154-8CC6-4475CCF8E407}"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28D2A5-D87C-4300-83D0-6CBF6508862F}"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28D2A5-D87C-4300-83D0-6CBF6508862F}"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28D2A5-D87C-4300-83D0-6CBF6508862F}"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chemeClr val="tx1"/>
                </a:solidFill>
              </a:rPr>
              <a:t>while(t&lt;n)</a:t>
            </a:r>
            <a:endParaRPr lang="en-US" altLang="zh-CN" sz="1200" dirty="0" smtClean="0">
              <a:solidFill>
                <a:schemeClr val="tx1"/>
              </a:solidFill>
            </a:endParaRPr>
          </a:p>
          <a:p>
            <a:r>
              <a:rPr lang="en-US" altLang="zh-CN" sz="1200" dirty="0" smtClean="0">
                <a:solidFill>
                  <a:schemeClr val="tx1"/>
                </a:solidFill>
              </a:rPr>
              <a:t>      t=3t;</a:t>
            </a:r>
            <a:endParaRPr lang="en-US" altLang="zh-CN" sz="1200" dirty="0" smtClean="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4779EFC-BD20-46BE-898A-2A73A03A111A}"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28001"/>
          <p:cNvSpPr>
            <a:spLocks noGrp="1" noRot="1" noChangeAspect="1" noChangeArrowheads="1" noTextEdit="1"/>
          </p:cNvSpPr>
          <p:nvPr>
            <p:ph type="sldImg" idx="4294967295"/>
          </p:nvPr>
        </p:nvSpPr>
        <p:spPr/>
      </p:sp>
      <p:sp>
        <p:nvSpPr>
          <p:cNvPr id="10243" name="文本占位符 128002"/>
          <p:cNvSpPr>
            <a:spLocks noGrp="1" noChangeArrowheads="1"/>
          </p:cNvSpPr>
          <p:nvPr>
            <p:ph type="body" idx="4294967295"/>
          </p:nvPr>
        </p:nvSpPr>
        <p:spPr/>
        <p:txBody>
          <a:bodyPr/>
          <a:lstStyle/>
          <a:p>
            <a:pPr eaLnBrk="1" hangingPunct="1"/>
            <a:endParaRPr lang="zh-CN" altLang="zh-CN" smtClean="0"/>
          </a:p>
        </p:txBody>
      </p:sp>
      <p:sp>
        <p:nvSpPr>
          <p:cNvPr id="10244" name="灯片编号占位符 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EFC6340B-1BCD-4F1E-999D-F72C00817AC8}" type="slidenum">
              <a:rPr altLang="en-US" sz="1200" smtClean="0"/>
            </a:fld>
            <a:endParaRPr lang="zh-CN"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41985"/>
          <p:cNvSpPr>
            <a:spLocks noGrp="1" noRot="1" noChangeAspect="1" noChangeArrowheads="1" noTextEdit="1"/>
          </p:cNvSpPr>
          <p:nvPr>
            <p:ph type="sldImg" idx="4294967295"/>
          </p:nvPr>
        </p:nvSpPr>
        <p:spPr/>
      </p:sp>
      <p:sp>
        <p:nvSpPr>
          <p:cNvPr id="14339" name="文本占位符 41986"/>
          <p:cNvSpPr>
            <a:spLocks noGrp="1" noChangeArrowheads="1"/>
          </p:cNvSpPr>
          <p:nvPr>
            <p:ph type="body" idx="4294967295"/>
          </p:nvPr>
        </p:nvSpPr>
        <p:spPr/>
        <p:txBody>
          <a:bodyPr/>
          <a:lstStyle/>
          <a:p>
            <a:pPr eaLnBrk="1" hangingPunct="1"/>
            <a:endParaRPr lang="zh-CN" altLang="en-US" smtClean="0"/>
          </a:p>
        </p:txBody>
      </p:sp>
      <p:sp>
        <p:nvSpPr>
          <p:cNvPr id="14340" name="灯片编号占位符 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FD431F26-5123-4745-B545-AAD7D1CBFF21}" type="slidenum">
              <a:rPr altLang="en-US" sz="1200" smtClean="0"/>
            </a:fld>
            <a:endParaRPr lang="zh-CN"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CFFF38F-564D-4EDF-920B-C7B4721981BD}"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图书少和多。</a:t>
            </a:r>
            <a:endParaRPr lang="zh-CN" altLang="en-US" smtClean="0"/>
          </a:p>
        </p:txBody>
      </p:sp>
      <p:sp>
        <p:nvSpPr>
          <p:cNvPr id="174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C803A49-37CB-49C1-89E4-4D38276A6CA2}"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p>
          <a:p>
            <a:endParaRPr lang="zh-CN" altLang="en-US" dirty="0" smtClean="0"/>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C6869B2-9E5B-4F1E-921A-FC81ABF29D3F}"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6D0D5E4-1ECC-4FD1-B37C-17779AA9751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1D2184C4-77A6-465D-8DDA-0CE0C63224AC}" type="slidenum">
              <a:rPr altLang="zh-CN" sz="1200" smtClean="0"/>
            </a:fld>
            <a:endParaRPr lang="zh-CN" altLang="zh-CN" sz="1200" smtClean="0"/>
          </a:p>
        </p:txBody>
      </p:sp>
      <p:sp>
        <p:nvSpPr>
          <p:cNvPr id="40963" name="Rectangle 2"/>
          <p:cNvSpPr>
            <a:spLocks noGrp="1" noRot="1" noChangeAspect="1" noChangeArrowheads="1" noTextEdit="1"/>
          </p:cNvSpPr>
          <p:nvPr>
            <p:ph type="sldImg" idx="4294967295"/>
          </p:nvPr>
        </p:nvSpPr>
        <p:spPr/>
      </p:sp>
      <p:sp>
        <p:nvSpPr>
          <p:cNvPr id="40964" name="Rectangle 3"/>
          <p:cNvSpPr>
            <a:spLocks noGrp="1" noChangeArrowheads="1"/>
          </p:cNvSpPr>
          <p:nvPr>
            <p:ph type="body" idx="4294967295"/>
          </p:nvPr>
        </p:nvSpPr>
        <p:spPr/>
        <p:txBody>
          <a:bodyPr/>
          <a:lstStyle/>
          <a:p>
            <a:pPr eaLnBrk="1" hangingPunct="1"/>
            <a:endParaRPr lang="zh-CN" altLang="zh-CN" sz="9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B6CB06E9-AA9C-4985-9A46-84CE995A72B7}" type="slidenum">
              <a:rPr altLang="zh-CN" sz="1200" smtClean="0"/>
            </a:fld>
            <a:endParaRPr lang="zh-CN" altLang="zh-CN" sz="1200" smtClean="0"/>
          </a:p>
        </p:txBody>
      </p:sp>
      <p:sp>
        <p:nvSpPr>
          <p:cNvPr id="43011" name="Rectangle 1026"/>
          <p:cNvSpPr>
            <a:spLocks noGrp="1" noRot="1" noChangeAspect="1" noChangeArrowheads="1" noTextEdit="1"/>
          </p:cNvSpPr>
          <p:nvPr>
            <p:ph type="sldImg" idx="4294967295"/>
          </p:nvPr>
        </p:nvSpPr>
        <p:spPr/>
      </p:sp>
      <p:sp>
        <p:nvSpPr>
          <p:cNvPr id="43012" name="Rectangle 1027"/>
          <p:cNvSpPr>
            <a:spLocks noGrp="1" noChangeArrowheads="1"/>
          </p:cNvSpPr>
          <p:nvPr>
            <p:ph type="body" idx="4294967295"/>
          </p:nvPr>
        </p:nvSpPr>
        <p:spPr/>
        <p:txBody>
          <a:bodyPr/>
          <a:lstStyle/>
          <a:p>
            <a:pPr eaLnBrk="1" hangingPunct="1"/>
            <a:r>
              <a:rPr lang="en-US" altLang="zh-CN" smtClean="0"/>
              <a:t>        </a:t>
            </a: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3175" y="2438400"/>
            <a:ext cx="9147175" cy="1063625"/>
            <a:chOff x="-2" y="1536"/>
            <a:chExt cx="5762" cy="670"/>
          </a:xfrm>
        </p:grpSpPr>
        <p:grpSp>
          <p:nvGrpSpPr>
            <p:cNvPr id="5" name="Group 3"/>
            <p:cNvGrpSpPr/>
            <p:nvPr/>
          </p:nvGrpSpPr>
          <p:grpSpPr bwMode="auto">
            <a:xfrm flipH="1">
              <a:off x="-2" y="1562"/>
              <a:ext cx="5762" cy="638"/>
              <a:chOff x="-2" y="1562"/>
              <a:chExt cx="5762" cy="638"/>
            </a:xfrm>
          </p:grpSpPr>
          <p:sp>
            <p:nvSpPr>
              <p:cNvPr id="8" name="Freeform 4"/>
              <p:cNvSpPr>
                <a:spLocks noChangeArrowheads="1"/>
              </p:cNvSpPr>
              <p:nvPr/>
            </p:nvSpPr>
            <p:spPr bwMode="auto">
              <a:xfrm rot="-5400000">
                <a:off x="254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9" name="Freeform 5"/>
              <p:cNvSpPr>
                <a:spLocks noChangeArrowheads="1"/>
              </p:cNvSpPr>
              <p:nvPr/>
            </p:nvSpPr>
            <p:spPr bwMode="auto">
              <a:xfrm rot="-5400000">
                <a:off x="1307" y="1665"/>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 name="Freeform 6"/>
              <p:cNvSpPr>
                <a:spLocks noChangeArrowheads="1"/>
              </p:cNvSpPr>
              <p:nvPr/>
            </p:nvSpPr>
            <p:spPr bwMode="auto">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1" name="Freeform 7"/>
              <p:cNvSpPr>
                <a:spLocks noChangeArrowheads="1"/>
              </p:cNvSpPr>
              <p:nvPr/>
            </p:nvSpPr>
            <p:spPr bwMode="auto">
              <a:xfrm rot="-5400000">
                <a:off x="-67" y="1751"/>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2" name="Freeform 8"/>
              <p:cNvSpPr>
                <a:spLocks noChangeArrowheads="1"/>
              </p:cNvSpPr>
              <p:nvPr/>
            </p:nvSpPr>
            <p:spPr bwMode="auto">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3" name="Freeform 9"/>
              <p:cNvSpPr>
                <a:spLocks noChangeArrowheads="1"/>
              </p:cNvSpPr>
              <p:nvPr/>
            </p:nvSpPr>
            <p:spPr bwMode="auto">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4" name="Freeform 10"/>
              <p:cNvSpPr>
                <a:spLocks noChangeArrowheads="1"/>
              </p:cNvSpPr>
              <p:nvPr/>
            </p:nvSpPr>
            <p:spPr bwMode="auto">
              <a:xfrm rot="-5400000">
                <a:off x="140" y="1724"/>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5" name="Freeform 11"/>
              <p:cNvSpPr>
                <a:spLocks noChangeArrowheads="1"/>
              </p:cNvSpPr>
              <p:nvPr/>
            </p:nvSpPr>
            <p:spPr bwMode="auto">
              <a:xfrm rot="-5400000">
                <a:off x="3195" y="1661"/>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6" name="Freeform 12"/>
              <p:cNvSpPr>
                <a:spLocks noChangeArrowheads="1"/>
              </p:cNvSpPr>
              <p:nvPr/>
            </p:nvSpPr>
            <p:spPr bwMode="auto">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7" name="Freeform 13"/>
              <p:cNvSpPr>
                <a:spLocks noChangeArrowheads="1"/>
              </p:cNvSpPr>
              <p:nvPr/>
            </p:nvSpPr>
            <p:spPr bwMode="auto">
              <a:xfrm rot="-5400000">
                <a:off x="1814" y="1745"/>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8" name="Freeform 14"/>
              <p:cNvSpPr>
                <a:spLocks noChangeArrowheads="1"/>
              </p:cNvSpPr>
              <p:nvPr/>
            </p:nvSpPr>
            <p:spPr bwMode="auto">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9" name="Freeform 15"/>
              <p:cNvSpPr>
                <a:spLocks noChangeArrowheads="1"/>
              </p:cNvSpPr>
              <p:nvPr/>
            </p:nvSpPr>
            <p:spPr bwMode="auto">
              <a:xfrm rot="-5400000">
                <a:off x="2314" y="1691"/>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 name="Freeform 16"/>
              <p:cNvSpPr>
                <a:spLocks noChangeArrowheads="1"/>
              </p:cNvSpPr>
              <p:nvPr/>
            </p:nvSpPr>
            <p:spPr bwMode="auto">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1" name="Freeform 17"/>
              <p:cNvSpPr>
                <a:spLocks noChangeArrowheads="1"/>
              </p:cNvSpPr>
              <p:nvPr/>
            </p:nvSpPr>
            <p:spPr bwMode="auto">
              <a:xfrm rot="-5400000">
                <a:off x="4061" y="1665"/>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2" name="Freeform 18"/>
              <p:cNvSpPr>
                <a:spLocks noChangeArrowheads="1"/>
              </p:cNvSpPr>
              <p:nvPr/>
            </p:nvSpPr>
            <p:spPr bwMode="auto">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3" name="Freeform 19"/>
              <p:cNvSpPr>
                <a:spLocks noChangeArrowheads="1"/>
              </p:cNvSpPr>
              <p:nvPr/>
            </p:nvSpPr>
            <p:spPr bwMode="auto">
              <a:xfrm rot="-5400000">
                <a:off x="4568" y="1745"/>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4" name="Freeform 20"/>
              <p:cNvSpPr>
                <a:spLocks noChangeArrowheads="1"/>
              </p:cNvSpPr>
              <p:nvPr/>
            </p:nvSpPr>
            <p:spPr bwMode="auto">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5" name="Freeform 21"/>
              <p:cNvSpPr>
                <a:spLocks noChangeArrowheads="1"/>
              </p:cNvSpPr>
              <p:nvPr/>
            </p:nvSpPr>
            <p:spPr bwMode="auto">
              <a:xfrm rot="-5400000">
                <a:off x="5068" y="1691"/>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6" name="Freeform 22"/>
              <p:cNvSpPr>
                <a:spLocks noChangeArrowheads="1"/>
              </p:cNvSpPr>
              <p:nvPr/>
            </p:nvSpPr>
            <p:spPr bwMode="auto">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6" name="Freeform 23"/>
            <p:cNvSpPr>
              <a:spLocks noChangeArrowheads="1"/>
            </p:cNvSpPr>
            <p:nvPr/>
          </p:nvSpPr>
          <p:spPr bwMode="auto">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7" name="Freeform 24"/>
            <p:cNvSpPr>
              <a:spLocks noChangeArrowheads="1"/>
            </p:cNvSpPr>
            <p:nvPr/>
          </p:nvSpPr>
          <p:spPr bwMode="auto">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127001"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r>
              <a:rPr lang="zh-CN" altLang="en-US" noProof="1"/>
              <a:t>单击此处编辑母版标题样式</a:t>
            </a:r>
            <a:endParaRPr lang="zh-CN" altLang="en-US" noProof="1"/>
          </a:p>
        </p:txBody>
      </p:sp>
      <p:sp>
        <p:nvSpPr>
          <p:cNvPr id="127002" name="Rectangle 26"/>
          <p:cNvSpPr>
            <a:spLocks noGrp="1" noChangeArrowheads="1"/>
          </p:cNvSpPr>
          <p:nvPr>
            <p:ph type="subTitle" idx="1"/>
          </p:nvPr>
        </p:nvSpPr>
        <p:spPr>
          <a:xfrm>
            <a:off x="1166813" y="3886200"/>
            <a:ext cx="6400800" cy="1752600"/>
          </a:xfrm>
        </p:spPr>
        <p:txBody>
          <a:bodyPr/>
          <a:lstStyle>
            <a:lvl1pPr marL="0" indent="0">
              <a:buFont typeface="Wingdings" panose="05000000000000000000" pitchFamily="2" charset="2"/>
              <a:buNone/>
              <a:defRPr sz="4000"/>
            </a:lvl1pPr>
          </a:lstStyle>
          <a:p>
            <a:r>
              <a:rPr lang="zh-CN" altLang="en-US" noProof="1"/>
              <a:t>单击此处编辑母版副标题样式</a:t>
            </a:r>
            <a:endParaRPr lang="zh-CN" altLang="en-US" noProof="1"/>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ltLang="zh-CN"/>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ltLang="zh-CN"/>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9C4EF2B8-16B2-4207-885C-4495C71DCC44}"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27"/>
          <p:cNvSpPr>
            <a:spLocks noGrp="1" noChangeArrowheads="1"/>
          </p:cNvSpPr>
          <p:nvPr>
            <p:ph type="dt" sz="half" idx="10"/>
          </p:nvPr>
        </p:nvSpPr>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p:txBody>
          <a:bodyPr/>
          <a:lstStyle>
            <a:lvl1pPr>
              <a:defRPr/>
            </a:lvl1pPr>
          </a:lstStyle>
          <a:p>
            <a:pPr>
              <a:defRPr/>
            </a:pPr>
            <a:fld id="{D4399EA0-AB78-4469-8D7D-85E967184DD9}" type="slidenum">
              <a:rPr lang="zh-CN" altLang="en-US"/>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3575" y="476250"/>
            <a:ext cx="1946275" cy="561975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1173163" y="476250"/>
            <a:ext cx="5688012" cy="561975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27"/>
          <p:cNvSpPr>
            <a:spLocks noGrp="1" noChangeArrowheads="1"/>
          </p:cNvSpPr>
          <p:nvPr>
            <p:ph type="dt" sz="half" idx="10"/>
          </p:nvPr>
        </p:nvSpPr>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p:txBody>
          <a:bodyPr/>
          <a:lstStyle>
            <a:lvl1pPr>
              <a:defRPr/>
            </a:lvl1pPr>
          </a:lstStyle>
          <a:p>
            <a:pPr>
              <a:defRPr/>
            </a:pPr>
            <a:fld id="{BABBD67C-1C80-4B02-A876-8D7624A264D6}" type="slidenum">
              <a:rPr lang="zh-CN" altLang="en-US"/>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47625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1173163"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135563"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27"/>
          <p:cNvSpPr>
            <a:spLocks noGrp="1" noChangeArrowheads="1"/>
          </p:cNvSpPr>
          <p:nvPr>
            <p:ph type="dt" sz="half" idx="10"/>
          </p:nvPr>
        </p:nvSpPr>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p:txBody>
          <a:bodyPr/>
          <a:lstStyle>
            <a:lvl1pPr>
              <a:defRPr/>
            </a:lvl1pPr>
          </a:lstStyle>
          <a:p>
            <a:pPr>
              <a:defRPr/>
            </a:pPr>
            <a:fld id="{B7034845-4E44-4ACD-A989-9B9ED81F0E10}" type="slidenum">
              <a:rPr lang="zh-CN" altLang="en-US"/>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27"/>
          <p:cNvSpPr>
            <a:spLocks noGrp="1" noChangeArrowheads="1"/>
          </p:cNvSpPr>
          <p:nvPr>
            <p:ph type="dt" sz="half" idx="10"/>
          </p:nvPr>
        </p:nvSpPr>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p:txBody>
          <a:bodyPr/>
          <a:lstStyle>
            <a:lvl1pPr>
              <a:defRPr/>
            </a:lvl1pPr>
          </a:lstStyle>
          <a:p>
            <a:pPr>
              <a:defRPr/>
            </a:pPr>
            <a:fld id="{B118FA58-D62D-48F1-ABD4-CD8BAB0E4EF6}"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Rectangle 27"/>
          <p:cNvSpPr>
            <a:spLocks noGrp="1" noChangeArrowheads="1"/>
          </p:cNvSpPr>
          <p:nvPr>
            <p:ph type="dt" sz="half" idx="10"/>
          </p:nvPr>
        </p:nvSpPr>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p:txBody>
          <a:bodyPr/>
          <a:lstStyle>
            <a:lvl1pPr>
              <a:defRPr/>
            </a:lvl1pPr>
          </a:lstStyle>
          <a:p>
            <a:pPr>
              <a:defRPr/>
            </a:pPr>
            <a:fld id="{20F4B6D9-2182-456F-9096-37C3D5553F44}"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27"/>
          <p:cNvSpPr>
            <a:spLocks noGrp="1" noChangeArrowheads="1"/>
          </p:cNvSpPr>
          <p:nvPr>
            <p:ph type="dt" sz="half" idx="10"/>
          </p:nvPr>
        </p:nvSpPr>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p:txBody>
          <a:bodyPr/>
          <a:lstStyle>
            <a:lvl1pPr>
              <a:defRPr/>
            </a:lvl1pPr>
          </a:lstStyle>
          <a:p>
            <a:pPr>
              <a:defRPr/>
            </a:pPr>
            <a:fld id="{38A90D71-263C-46A7-BE8B-05AFA9EB3440}"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27"/>
          <p:cNvSpPr>
            <a:spLocks noGrp="1" noChangeArrowheads="1"/>
          </p:cNvSpPr>
          <p:nvPr>
            <p:ph type="dt" sz="half" idx="10"/>
          </p:nvPr>
        </p:nvSpPr>
        <p:spPr/>
        <p:txBody>
          <a:bodyPr/>
          <a:lstStyle>
            <a:lvl1pPr>
              <a:defRPr/>
            </a:lvl1pPr>
          </a:lstStyle>
          <a:p>
            <a:pPr>
              <a:defRPr/>
            </a:pPr>
            <a:endParaRPr lang="en-US" altLang="zh-CN"/>
          </a:p>
        </p:txBody>
      </p:sp>
      <p:sp>
        <p:nvSpPr>
          <p:cNvPr id="8" name="Rectangle 28"/>
          <p:cNvSpPr>
            <a:spLocks noGrp="1" noChangeArrowheads="1"/>
          </p:cNvSpPr>
          <p:nvPr>
            <p:ph type="ftr" sz="quarter" idx="11"/>
          </p:nvPr>
        </p:nvSpPr>
        <p:spPr/>
        <p:txBody>
          <a:bodyPr/>
          <a:lstStyle>
            <a:lvl1pPr>
              <a:defRPr/>
            </a:lvl1pPr>
          </a:lstStyle>
          <a:p>
            <a:pPr>
              <a:defRPr/>
            </a:pPr>
            <a:endParaRPr lang="en-US" altLang="zh-CN"/>
          </a:p>
        </p:txBody>
      </p:sp>
      <p:sp>
        <p:nvSpPr>
          <p:cNvPr id="9" name="Rectangle 29"/>
          <p:cNvSpPr>
            <a:spLocks noGrp="1" noChangeArrowheads="1"/>
          </p:cNvSpPr>
          <p:nvPr>
            <p:ph type="sldNum" sz="quarter" idx="12"/>
          </p:nvPr>
        </p:nvSpPr>
        <p:spPr/>
        <p:txBody>
          <a:bodyPr/>
          <a:lstStyle>
            <a:lvl1pPr>
              <a:defRPr/>
            </a:lvl1pPr>
          </a:lstStyle>
          <a:p>
            <a:pPr>
              <a:defRPr/>
            </a:pPr>
            <a:fld id="{44527A90-DBF4-4EA4-8D2D-C5483B462D5F}"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27"/>
          <p:cNvSpPr>
            <a:spLocks noGrp="1" noChangeArrowheads="1"/>
          </p:cNvSpPr>
          <p:nvPr>
            <p:ph type="dt" sz="half" idx="10"/>
          </p:nvPr>
        </p:nvSpPr>
        <p:spPr/>
        <p:txBody>
          <a:bodyPr/>
          <a:lstStyle>
            <a:lvl1pPr>
              <a:defRPr/>
            </a:lvl1pPr>
          </a:lstStyle>
          <a:p>
            <a:pPr>
              <a:defRPr/>
            </a:pPr>
            <a:endParaRPr lang="en-US" altLang="zh-CN"/>
          </a:p>
        </p:txBody>
      </p:sp>
      <p:sp>
        <p:nvSpPr>
          <p:cNvPr id="4" name="Rectangle 28"/>
          <p:cNvSpPr>
            <a:spLocks noGrp="1" noChangeArrowheads="1"/>
          </p:cNvSpPr>
          <p:nvPr>
            <p:ph type="ftr" sz="quarter" idx="11"/>
          </p:nvPr>
        </p:nvSpPr>
        <p:spPr/>
        <p:txBody>
          <a:bodyPr/>
          <a:lstStyle>
            <a:lvl1pPr>
              <a:defRPr/>
            </a:lvl1pPr>
          </a:lstStyle>
          <a:p>
            <a:pPr>
              <a:defRPr/>
            </a:pPr>
            <a:endParaRPr lang="en-US" altLang="zh-CN"/>
          </a:p>
        </p:txBody>
      </p:sp>
      <p:sp>
        <p:nvSpPr>
          <p:cNvPr id="5" name="Rectangle 29"/>
          <p:cNvSpPr>
            <a:spLocks noGrp="1" noChangeArrowheads="1"/>
          </p:cNvSpPr>
          <p:nvPr>
            <p:ph type="sldNum" sz="quarter" idx="12"/>
          </p:nvPr>
        </p:nvSpPr>
        <p:spPr/>
        <p:txBody>
          <a:bodyPr/>
          <a:lstStyle>
            <a:lvl1pPr>
              <a:defRPr/>
            </a:lvl1pPr>
          </a:lstStyle>
          <a:p>
            <a:pPr>
              <a:defRPr/>
            </a:pPr>
            <a:fld id="{C36CDC05-49CC-4263-B513-C5E5FC6254B9}" type="slidenum">
              <a:rPr lang="zh-CN" altLang="en-US"/>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p:txBody>
          <a:bodyPr/>
          <a:lstStyle>
            <a:lvl1pPr>
              <a:defRPr/>
            </a:lvl1pPr>
          </a:lstStyle>
          <a:p>
            <a:pPr>
              <a:defRPr/>
            </a:pPr>
            <a:endParaRPr lang="en-US" altLang="zh-CN"/>
          </a:p>
        </p:txBody>
      </p:sp>
      <p:sp>
        <p:nvSpPr>
          <p:cNvPr id="3" name="Rectangle 28"/>
          <p:cNvSpPr>
            <a:spLocks noGrp="1" noChangeArrowheads="1"/>
          </p:cNvSpPr>
          <p:nvPr>
            <p:ph type="ftr" sz="quarter" idx="11"/>
          </p:nvPr>
        </p:nvSpPr>
        <p:spPr/>
        <p:txBody>
          <a:bodyPr/>
          <a:lstStyle>
            <a:lvl1pPr>
              <a:defRPr/>
            </a:lvl1pPr>
          </a:lstStyle>
          <a:p>
            <a:pPr>
              <a:defRPr/>
            </a:pPr>
            <a:endParaRPr lang="en-US" altLang="zh-CN"/>
          </a:p>
        </p:txBody>
      </p:sp>
      <p:sp>
        <p:nvSpPr>
          <p:cNvPr id="4" name="Rectangle 29"/>
          <p:cNvSpPr>
            <a:spLocks noGrp="1" noChangeArrowheads="1"/>
          </p:cNvSpPr>
          <p:nvPr>
            <p:ph type="sldNum" sz="quarter" idx="12"/>
          </p:nvPr>
        </p:nvSpPr>
        <p:spPr/>
        <p:txBody>
          <a:bodyPr/>
          <a:lstStyle>
            <a:lvl1pPr>
              <a:defRPr/>
            </a:lvl1pPr>
          </a:lstStyle>
          <a:p>
            <a:pPr>
              <a:defRPr/>
            </a:pPr>
            <a:fld id="{E7A49BEB-460D-4062-A534-98CDEECD036F}" type="slidenum">
              <a:rPr lang="zh-CN" altLang="en-US"/>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27"/>
          <p:cNvSpPr>
            <a:spLocks noGrp="1" noChangeArrowheads="1"/>
          </p:cNvSpPr>
          <p:nvPr>
            <p:ph type="dt" sz="half" idx="10"/>
          </p:nvPr>
        </p:nvSpPr>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p:txBody>
          <a:bodyPr/>
          <a:lstStyle>
            <a:lvl1pPr>
              <a:defRPr/>
            </a:lvl1pPr>
          </a:lstStyle>
          <a:p>
            <a:pPr>
              <a:defRPr/>
            </a:pPr>
            <a:fld id="{8E927DA1-FFE1-4744-93A9-6C2DDC2363CD}" type="slidenum">
              <a:rPr lang="zh-CN" altLang="en-US"/>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4"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27"/>
          <p:cNvSpPr>
            <a:spLocks noGrp="1" noChangeArrowheads="1"/>
          </p:cNvSpPr>
          <p:nvPr>
            <p:ph type="dt" sz="half" idx="10"/>
          </p:nvPr>
        </p:nvSpPr>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p:txBody>
          <a:bodyPr/>
          <a:lstStyle>
            <a:lvl1pPr>
              <a:defRPr/>
            </a:lvl1pPr>
          </a:lstStyle>
          <a:p>
            <a:pPr>
              <a:defRPr/>
            </a:pPr>
            <a:fld id="{D2E3E5EF-1055-4885-8B9A-BCC1EDA3E350}" type="slidenum">
              <a:rPr lang="zh-CN" altLang="en-US"/>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6"/>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6000" spc="-38"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066" y="4343400"/>
            <a:ext cx="740687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73" y="6400800"/>
            <a:ext cx="914042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Ctr="0"/>
          <a:lstStyle>
            <a:lvl1pPr>
              <a:lnSpc>
                <a:spcPct val="85000"/>
              </a:lnSpc>
              <a:defRPr sz="6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141"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27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27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7" name="Date Placeholder 4"/>
          <p:cNvSpPr>
            <a:spLocks noGrp="1"/>
          </p:cNvSpPr>
          <p:nvPr>
            <p:ph type="dt" sz="half" idx="10"/>
          </p:nvPr>
        </p:nvSpPr>
        <p:spPr>
          <a:xfrm>
            <a:off x="822723" y="6459539"/>
            <a:ext cx="1854994" cy="365125"/>
          </a:xfrm>
          <a:prstGeom prst="rect">
            <a:avLst/>
          </a:prstGeom>
        </p:spPr>
        <p:txBody>
          <a:bodyPr/>
          <a:lstStyle>
            <a:lvl1pPr>
              <a:defRPr/>
            </a:lvl1pPr>
          </a:lstStyle>
          <a:p>
            <a:pPr defTabSz="685800">
              <a:defRPr/>
            </a:pPr>
            <a:endParaRPr lang="zh-CN" altLang="zh-CN" sz="1350">
              <a:solidFill>
                <a:prstClr val="black"/>
              </a:solidFill>
              <a:latin typeface="Comic Sans MS" panose="030F0702030302020204" pitchFamily="66" charset="0"/>
            </a:endParaRPr>
          </a:p>
        </p:txBody>
      </p:sp>
      <p:sp>
        <p:nvSpPr>
          <p:cNvPr id="8" name="Footer Placeholder 5"/>
          <p:cNvSpPr>
            <a:spLocks noGrp="1"/>
          </p:cNvSpPr>
          <p:nvPr>
            <p:ph type="ftr" sz="quarter" idx="11"/>
          </p:nvPr>
        </p:nvSpPr>
        <p:spPr>
          <a:xfrm>
            <a:off x="2764632" y="6459539"/>
            <a:ext cx="3617119" cy="365125"/>
          </a:xfrm>
          <a:prstGeom prst="rect">
            <a:avLst/>
          </a:prstGeom>
        </p:spPr>
        <p:txBody>
          <a:bodyPr/>
          <a:lstStyle>
            <a:lvl1pPr>
              <a:defRPr/>
            </a:lvl1pPr>
          </a:lstStyle>
          <a:p>
            <a:pPr defTabSz="685800">
              <a:defRPr/>
            </a:pPr>
            <a:r>
              <a:rPr lang="zh-CN" altLang="en-US" sz="1350" smtClean="0">
                <a:solidFill>
                  <a:prstClr val="black"/>
                </a:solidFill>
                <a:latin typeface="Comic Sans MS" panose="030F0702030302020204" pitchFamily="66" charset="0"/>
              </a:rPr>
              <a:t>桂林电子科技大学张瑞霞</a:t>
            </a:r>
            <a:endParaRPr lang="zh-CN" altLang="zh-CN" sz="1350">
              <a:solidFill>
                <a:prstClr val="black"/>
              </a:solidFill>
              <a:latin typeface="Comic Sans MS" panose="030F0702030302020204" pitchFamily="66" charset="0"/>
            </a:endParaRPr>
          </a:p>
        </p:txBody>
      </p:sp>
      <p:sp>
        <p:nvSpPr>
          <p:cNvPr id="9" name="Slide Number Placeholder 6"/>
          <p:cNvSpPr>
            <a:spLocks noGrp="1"/>
          </p:cNvSpPr>
          <p:nvPr>
            <p:ph type="sldNum" sz="quarter" idx="12"/>
          </p:nvPr>
        </p:nvSpPr>
        <p:spPr>
          <a:xfrm>
            <a:off x="7425929" y="6459539"/>
            <a:ext cx="983456" cy="365125"/>
          </a:xfrm>
          <a:prstGeom prst="rect">
            <a:avLst/>
          </a:prstGeom>
        </p:spPr>
        <p:txBody>
          <a:bodyPr/>
          <a:lstStyle>
            <a:lvl1pPr>
              <a:defRPr/>
            </a:lvl1pPr>
          </a:lstStyle>
          <a:p>
            <a:pPr defTabSz="685800">
              <a:defRPr/>
            </a:pPr>
            <a:fld id="{EF309745-F3EC-4DDC-9CCC-6687CD81EDBB}" type="slidenum">
              <a:rPr lang="zh-CN" altLang="zh-CN" sz="1350" smtClean="0">
                <a:solidFill>
                  <a:prstClr val="black"/>
                </a:solidFill>
                <a:latin typeface="Comic Sans MS" panose="030F0702030302020204" pitchFamily="66" charset="0"/>
              </a:rPr>
            </a:fld>
            <a:endParaRPr lang="zh-CN" altLang="zh-CN" sz="1350">
              <a:solidFill>
                <a:prstClr val="black"/>
              </a:solidFill>
              <a:latin typeface="Comic Sans MS" panose="030F0702030302020204" pitchFamily="66"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2" Type="http://schemas.openxmlformats.org/officeDocument/2006/relationships/theme" Target="../theme/theme10.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2" Type="http://schemas.openxmlformats.org/officeDocument/2006/relationships/theme" Target="../theme/theme11.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2" Type="http://schemas.openxmlformats.org/officeDocument/2006/relationships/theme" Target="../theme/theme6.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2" Type="http://schemas.openxmlformats.org/officeDocument/2006/relationships/theme" Target="../theme/theme7.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2" Type="http://schemas.openxmlformats.org/officeDocument/2006/relationships/theme" Target="../theme/theme9.xml"/><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4763"/>
            <a:ext cx="1063625" cy="6858001"/>
            <a:chOff x="0" y="-3"/>
            <a:chExt cx="670" cy="4320"/>
          </a:xfrm>
        </p:grpSpPr>
        <p:grpSp>
          <p:nvGrpSpPr>
            <p:cNvPr id="1033" name="Group 3"/>
            <p:cNvGrpSpPr/>
            <p:nvPr/>
          </p:nvGrpSpPr>
          <p:grpSpPr bwMode="auto">
            <a:xfrm rot="16200000" flipH="1">
              <a:off x="-1815" y="1838"/>
              <a:ext cx="4320" cy="638"/>
              <a:chOff x="-2" y="1562"/>
              <a:chExt cx="5762" cy="638"/>
            </a:xfrm>
          </p:grpSpPr>
          <p:sp>
            <p:nvSpPr>
              <p:cNvPr id="3" name="Freeform 4"/>
              <p:cNvSpPr>
                <a:spLocks noChangeArrowheads="1"/>
              </p:cNvSpPr>
              <p:nvPr/>
            </p:nvSpPr>
            <p:spPr bwMode="auto">
              <a:xfrm rot="-5400000">
                <a:off x="2554" y="-990"/>
                <a:ext cx="624" cy="5746"/>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3" name="Freeform 5"/>
              <p:cNvSpPr>
                <a:spLocks noChangeArrowheads="1"/>
              </p:cNvSpPr>
              <p:nvPr/>
            </p:nvSpPr>
            <p:spPr bwMode="auto">
              <a:xfrm rot="-5400000">
                <a:off x="1316" y="1663"/>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4" name="Freeform 6"/>
              <p:cNvSpPr>
                <a:spLocks noChangeArrowheads="1"/>
              </p:cNvSpPr>
              <p:nvPr/>
            </p:nvSpPr>
            <p:spPr bwMode="auto">
              <a:xfrm rot="-5400000">
                <a:off x="956" y="1672"/>
                <a:ext cx="624" cy="423"/>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5" name="Freeform 7"/>
              <p:cNvSpPr>
                <a:spLocks noChangeArrowheads="1"/>
              </p:cNvSpPr>
              <p:nvPr/>
            </p:nvSpPr>
            <p:spPr bwMode="auto">
              <a:xfrm rot="-5400000">
                <a:off x="-77" y="1756"/>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6" name="Freeform 8"/>
              <p:cNvSpPr>
                <a:spLocks noChangeArrowheads="1"/>
              </p:cNvSpPr>
              <p:nvPr/>
            </p:nvSpPr>
            <p:spPr bwMode="auto">
              <a:xfrm rot="-5400000">
                <a:off x="650" y="1728"/>
                <a:ext cx="624" cy="29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 name="Freeform 9"/>
              <p:cNvSpPr>
                <a:spLocks noChangeArrowheads="1"/>
              </p:cNvSpPr>
              <p:nvPr/>
            </p:nvSpPr>
            <p:spPr bwMode="auto">
              <a:xfrm rot="-5400000">
                <a:off x="430" y="1699"/>
                <a:ext cx="624" cy="364"/>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8" name="Freeform 10"/>
              <p:cNvSpPr>
                <a:spLocks noChangeArrowheads="1"/>
              </p:cNvSpPr>
              <p:nvPr/>
            </p:nvSpPr>
            <p:spPr bwMode="auto">
              <a:xfrm rot="-5400000">
                <a:off x="143" y="1728"/>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9" name="Freeform 11"/>
              <p:cNvSpPr>
                <a:spLocks noChangeArrowheads="1"/>
              </p:cNvSpPr>
              <p:nvPr/>
            </p:nvSpPr>
            <p:spPr bwMode="auto">
              <a:xfrm rot="-5400000">
                <a:off x="3184" y="1655"/>
                <a:ext cx="624" cy="420"/>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0" name="Freeform 12"/>
              <p:cNvSpPr>
                <a:spLocks noChangeArrowheads="1"/>
              </p:cNvSpPr>
              <p:nvPr/>
            </p:nvSpPr>
            <p:spPr bwMode="auto">
              <a:xfrm rot="-5400000">
                <a:off x="2856" y="1659"/>
                <a:ext cx="624" cy="420"/>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1" name="Freeform 13"/>
              <p:cNvSpPr>
                <a:spLocks noChangeArrowheads="1"/>
              </p:cNvSpPr>
              <p:nvPr/>
            </p:nvSpPr>
            <p:spPr bwMode="auto">
              <a:xfrm rot="-5400000">
                <a:off x="1829" y="1747"/>
                <a:ext cx="624" cy="256"/>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2" name="Freeform 14"/>
              <p:cNvSpPr>
                <a:spLocks noChangeArrowheads="1"/>
              </p:cNvSpPr>
              <p:nvPr/>
            </p:nvSpPr>
            <p:spPr bwMode="auto">
              <a:xfrm rot="-5400000">
                <a:off x="2538" y="1729"/>
                <a:ext cx="624" cy="29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3" name="Freeform 15"/>
              <p:cNvSpPr>
                <a:spLocks noChangeArrowheads="1"/>
              </p:cNvSpPr>
              <p:nvPr/>
            </p:nvSpPr>
            <p:spPr bwMode="auto">
              <a:xfrm rot="-5400000">
                <a:off x="2330" y="1695"/>
                <a:ext cx="624" cy="360"/>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4" name="Freeform 16"/>
              <p:cNvSpPr>
                <a:spLocks noChangeArrowheads="1"/>
              </p:cNvSpPr>
              <p:nvPr/>
            </p:nvSpPr>
            <p:spPr bwMode="auto">
              <a:xfrm rot="-5400000">
                <a:off x="2030"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5" name="Freeform 17"/>
              <p:cNvSpPr>
                <a:spLocks noChangeArrowheads="1"/>
              </p:cNvSpPr>
              <p:nvPr/>
            </p:nvSpPr>
            <p:spPr bwMode="auto">
              <a:xfrm rot="-5400000">
                <a:off x="4052" y="1656"/>
                <a:ext cx="624" cy="420"/>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6" name="Freeform 18"/>
              <p:cNvSpPr>
                <a:spLocks noChangeArrowheads="1"/>
              </p:cNvSpPr>
              <p:nvPr/>
            </p:nvSpPr>
            <p:spPr bwMode="auto">
              <a:xfrm rot="-5400000">
                <a:off x="3693" y="1658"/>
                <a:ext cx="624" cy="423"/>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7" name="Freeform 19"/>
              <p:cNvSpPr>
                <a:spLocks noChangeArrowheads="1"/>
              </p:cNvSpPr>
              <p:nvPr/>
            </p:nvSpPr>
            <p:spPr bwMode="auto">
              <a:xfrm rot="-5400000">
                <a:off x="4540" y="173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8" name="Freeform 20"/>
              <p:cNvSpPr>
                <a:spLocks noChangeArrowheads="1"/>
              </p:cNvSpPr>
              <p:nvPr/>
            </p:nvSpPr>
            <p:spPr bwMode="auto">
              <a:xfrm>
                <a:off x="5469" y="1558"/>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69" name="Freeform 21"/>
              <p:cNvSpPr>
                <a:spLocks noChangeArrowheads="1"/>
              </p:cNvSpPr>
              <p:nvPr/>
            </p:nvSpPr>
            <p:spPr bwMode="auto">
              <a:xfrm rot="-5400000">
                <a:off x="5065" y="1681"/>
                <a:ext cx="624" cy="360"/>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70" name="Freeform 22"/>
              <p:cNvSpPr>
                <a:spLocks noChangeArrowheads="1"/>
              </p:cNvSpPr>
              <p:nvPr/>
            </p:nvSpPr>
            <p:spPr bwMode="auto">
              <a:xfrm rot="-5400000">
                <a:off x="4770" y="1707"/>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2071" name="Freeform 23"/>
            <p:cNvSpPr>
              <a:spLocks noChangeArrowheads="1"/>
            </p:cNvSpPr>
            <p:nvPr/>
          </p:nvSpPr>
          <p:spPr bwMode="auto">
            <a:xfrm rot="16200000" flipH="1">
              <a:off x="-1954" y="1951"/>
              <a:ext cx="4320"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72" name="Freeform 24"/>
            <p:cNvSpPr>
              <a:spLocks noChangeArrowheads="1"/>
            </p:cNvSpPr>
            <p:nvPr/>
          </p:nvSpPr>
          <p:spPr bwMode="auto">
            <a:xfrm rot="16200000" flipH="1">
              <a:off x="-1590" y="2062"/>
              <a:ext cx="4319"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1027" name="Rectangle 25"/>
          <p:cNvSpPr>
            <a:spLocks noGrp="1" noChangeArrowheads="1"/>
          </p:cNvSpPr>
          <p:nvPr>
            <p:ph type="title" idx="4294967295"/>
          </p:nvPr>
        </p:nvSpPr>
        <p:spPr bwMode="auto">
          <a:xfrm>
            <a:off x="1187450" y="4762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26"/>
          <p:cNvSpPr>
            <a:spLocks noGrp="1" noChangeArrowheads="1"/>
          </p:cNvSpPr>
          <p:nvPr>
            <p:ph type="body" idx="9"/>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25979" name="Rectangle 27"/>
          <p:cNvSpPr>
            <a:spLocks noGrp="1" noChangeArrowheads="1"/>
          </p:cNvSpPr>
          <p:nvPr>
            <p:ph type="dt" sz="half" idx="2"/>
          </p:nvPr>
        </p:nvSpPr>
        <p:spPr bwMode="auto">
          <a:xfrm>
            <a:off x="1173163" y="6265863"/>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spcBef>
                <a:spcPct val="50000"/>
              </a:spcBef>
              <a:buClrTx/>
              <a:buSzTx/>
              <a:buFontTx/>
              <a:buNone/>
              <a:defRPr kumimoji="0" sz="1400" b="0">
                <a:latin typeface="+mn-lt"/>
                <a:ea typeface="宋体" panose="02010600030101010101" pitchFamily="2" charset="-122"/>
              </a:defRPr>
            </a:lvl1pPr>
          </a:lstStyle>
          <a:p>
            <a:pPr>
              <a:defRPr/>
            </a:pPr>
            <a:endParaRPr lang="en-US" altLang="zh-CN"/>
          </a:p>
        </p:txBody>
      </p:sp>
      <p:sp>
        <p:nvSpPr>
          <p:cNvPr id="125980" name="Rectangle 28"/>
          <p:cNvSpPr>
            <a:spLocks noGrp="1" noChangeArrowheads="1"/>
          </p:cNvSpPr>
          <p:nvPr>
            <p:ph type="ftr" sz="quarter" idx="3"/>
          </p:nvPr>
        </p:nvSpPr>
        <p:spPr bwMode="auto">
          <a:xfrm>
            <a:off x="35814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spcBef>
                <a:spcPct val="50000"/>
              </a:spcBef>
              <a:buClrTx/>
              <a:buSzTx/>
              <a:buFontTx/>
              <a:buNone/>
              <a:defRPr kumimoji="0" sz="1400" b="0">
                <a:latin typeface="+mn-lt"/>
                <a:ea typeface="宋体" panose="02010600030101010101" pitchFamily="2" charset="-122"/>
              </a:defRPr>
            </a:lvl1pPr>
          </a:lstStyle>
          <a:p>
            <a:pPr>
              <a:defRPr/>
            </a:pPr>
            <a:endParaRPr lang="en-US" altLang="zh-CN"/>
          </a:p>
        </p:txBody>
      </p:sp>
      <p:sp>
        <p:nvSpPr>
          <p:cNvPr id="125981" name="Rectangle 29"/>
          <p:cNvSpPr>
            <a:spLocks noGrp="1" noChangeArrowheads="1"/>
          </p:cNvSpPr>
          <p:nvPr>
            <p:ph type="sldNum" sz="quarter" idx="4"/>
          </p:nvPr>
        </p:nvSpPr>
        <p:spPr bwMode="auto">
          <a:xfrm>
            <a:off x="70104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50000"/>
              </a:spcBef>
              <a:buFont typeface="Arial" panose="020B0604020202020204" pitchFamily="34" charset="0"/>
              <a:buNone/>
              <a:defRPr sz="1400" b="0" noProof="1">
                <a:latin typeface="Arial" panose="020B0604020202020204" pitchFamily="34" charset="0"/>
                <a:ea typeface="宋体" panose="02010600030101010101" pitchFamily="2" charset="-122"/>
              </a:defRPr>
            </a:lvl1pPr>
          </a:lstStyle>
          <a:p>
            <a:pPr>
              <a:defRPr/>
            </a:pPr>
            <a:fld id="{BB3EFCF8-4804-4135-B942-30458CB35812}" type="slidenum">
              <a:rPr lang="zh-CN" altLang="en-US"/>
            </a:fld>
            <a:endParaRPr lang="zh-CN" altLang="en-US"/>
          </a:p>
        </p:txBody>
      </p:sp>
      <p:sp>
        <p:nvSpPr>
          <p:cNvPr id="2078" name="Text Box 30"/>
          <p:cNvSpPr txBox="1">
            <a:spLocks noChangeArrowheads="1"/>
          </p:cNvSpPr>
          <p:nvPr/>
        </p:nvSpPr>
        <p:spPr bwMode="auto">
          <a:xfrm>
            <a:off x="6732588" y="188913"/>
            <a:ext cx="21605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200">
                <a:solidFill>
                  <a:schemeClr val="tx2"/>
                </a:solidFill>
                <a:latin typeface="黑体" panose="02010609060101010101" pitchFamily="49" charset="-122"/>
                <a:ea typeface="黑体" panose="02010609060101010101" pitchFamily="49" charset="-122"/>
                <a:sym typeface="+mn-ea"/>
              </a:rPr>
              <a:t>数据结构</a:t>
            </a:r>
            <a:endParaRPr lang="zh-CN" altLang="en-US" sz="2200">
              <a:solidFill>
                <a:schemeClr val="tx2"/>
              </a:solidFill>
              <a:latin typeface="黑体" panose="02010609060101010101" pitchFamily="49" charset="-122"/>
              <a:ea typeface="黑体" panose="02010609060101010101" pitchFamily="49"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1619"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722"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1029" name="Text Placeholder 2"/>
          <p:cNvSpPr>
            <a:spLocks noGrp="1"/>
          </p:cNvSpPr>
          <p:nvPr>
            <p:ph type="body" idx="1"/>
          </p:nvPr>
        </p:nvSpPr>
        <p:spPr bwMode="auto">
          <a:xfrm>
            <a:off x="822722" y="1846264"/>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cxnSp>
        <p:nvCxnSpPr>
          <p:cNvPr id="10" name="Straight Connector 9"/>
          <p:cNvCxnSpPr/>
          <p:nvPr/>
        </p:nvCxnSpPr>
        <p:spPr>
          <a:xfrm>
            <a:off x="895350" y="1738313"/>
            <a:ext cx="747474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3600" kern="1200" spc="-38">
          <a:solidFill>
            <a:srgbClr val="404040"/>
          </a:solidFill>
          <a:latin typeface="+mj-lt"/>
          <a:ea typeface="+mj-ea"/>
          <a:cs typeface="+mj-cs"/>
        </a:defRPr>
      </a:lvl1pPr>
      <a:lvl2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5pPr>
      <a:lvl6pPr marL="3429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6pPr>
      <a:lvl7pPr marL="6858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7pPr>
      <a:lvl8pPr marL="10287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8pPr>
      <a:lvl9pPr marL="1371600" algn="l" rtl="0" fontAlgn="base">
        <a:lnSpc>
          <a:spcPct val="85000"/>
        </a:lnSpc>
        <a:spcBef>
          <a:spcPct val="0"/>
        </a:spcBef>
        <a:spcAft>
          <a:spcPct val="0"/>
        </a:spcAft>
        <a:defRPr sz="3600">
          <a:solidFill>
            <a:srgbClr val="404040"/>
          </a:solidFill>
          <a:latin typeface="Calibri Light" panose="020F0302020204030204" pitchFamily="34" charset="0"/>
          <a:ea typeface="宋体" panose="02010600030101010101" pitchFamily="2" charset="-122"/>
        </a:defRPr>
      </a:lvl9pPr>
    </p:titleStyle>
    <p:bodyStyle>
      <a:lvl1pPr marL="67945" indent="-67945" algn="l" rtl="0" eaLnBrk="0" fontAlgn="base" hangingPunct="0">
        <a:lnSpc>
          <a:spcPct val="90000"/>
        </a:lnSpc>
        <a:spcBef>
          <a:spcPts val="900"/>
        </a:spcBef>
        <a:spcAft>
          <a:spcPts val="150"/>
        </a:spcAft>
        <a:buClr>
          <a:schemeClr val="accent1"/>
        </a:buClr>
        <a:buSzPct val="100000"/>
        <a:buFont typeface="Calibri" panose="020F0502020204030204" pitchFamily="34" charset="0"/>
        <a:buChar char=" "/>
        <a:defRPr sz="1500" kern="1200">
          <a:solidFill>
            <a:srgbClr val="404040"/>
          </a:solidFill>
          <a:latin typeface="+mn-lt"/>
          <a:ea typeface="+mn-ea"/>
          <a:cs typeface="+mn-cs"/>
        </a:defRPr>
      </a:lvl1pPr>
      <a:lvl2pPr marL="28702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kern="1200">
          <a:solidFill>
            <a:srgbClr val="404040"/>
          </a:solidFill>
          <a:latin typeface="+mn-lt"/>
          <a:ea typeface="+mn-ea"/>
          <a:cs typeface="+mn-cs"/>
        </a:defRPr>
      </a:lvl2pPr>
      <a:lvl3pPr marL="425450"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3pPr>
      <a:lvl4pPr marL="56197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4pPr>
      <a:lvl5pPr marL="699135" indent="-137160" algn="l" rtl="0" eaLnBrk="0" fontAlgn="base" hangingPunct="0">
        <a:lnSpc>
          <a:spcPct val="90000"/>
        </a:lnSpc>
        <a:spcBef>
          <a:spcPts val="150"/>
        </a:spcBef>
        <a:spcAft>
          <a:spcPts val="300"/>
        </a:spcAft>
        <a:buClr>
          <a:schemeClr val="accent1"/>
        </a:buClr>
        <a:buFont typeface="Calibri" panose="020F0502020204030204" pitchFamily="34" charset="0"/>
        <a:buChar char="◦"/>
        <a:defRPr sz="1050" kern="1200">
          <a:solidFill>
            <a:srgbClr val="404040"/>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9.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8.xml"/><Relationship Id="rId1" Type="http://schemas.openxmlformats.org/officeDocument/2006/relationships/image" Target="../media/image7.jpeg"/></Relationships>
</file>

<file path=ppt/slides/_rels/slide4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9.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8.png"/><Relationship Id="rId3" Type="http://schemas.openxmlformats.org/officeDocument/2006/relationships/tags" Target="../tags/tag3.xml"/><Relationship Id="rId27" Type="http://schemas.openxmlformats.org/officeDocument/2006/relationships/notesSlide" Target="../notesSlides/notesSlide16.xml"/><Relationship Id="rId26" Type="http://schemas.openxmlformats.org/officeDocument/2006/relationships/slideLayout" Target="../slideLayouts/slideLayout118.xml"/><Relationship Id="rId25" Type="http://schemas.openxmlformats.org/officeDocument/2006/relationships/tags" Target="../tags/tag21.xml"/><Relationship Id="rId24" Type="http://schemas.openxmlformats.org/officeDocument/2006/relationships/image" Target="../media/image11.png"/><Relationship Id="rId23" Type="http://schemas.openxmlformats.org/officeDocument/2006/relationships/tags" Target="../tags/tag20.xml"/><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tags" Target="../tags/tag17.xml"/><Relationship Id="rId2" Type="http://schemas.openxmlformats.org/officeDocument/2006/relationships/tags" Target="../tags/tag2.xml"/><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image" Target="../media/image10.png"/><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文本框 2054"/>
          <p:cNvSpPr txBox="1">
            <a:spLocks noChangeArrowheads="1"/>
          </p:cNvSpPr>
          <p:nvPr/>
        </p:nvSpPr>
        <p:spPr bwMode="auto">
          <a:xfrm>
            <a:off x="3657600" y="3276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endParaRPr lang="zh-CN" altLang="zh-CN" sz="2400">
              <a:latin typeface="Times New Roman" panose="02020603050405020304" pitchFamily="18" charset="0"/>
              <a:ea typeface="宋体" panose="02010600030101010101" pitchFamily="2" charset="-122"/>
            </a:endParaRPr>
          </a:p>
        </p:txBody>
      </p:sp>
      <p:sp>
        <p:nvSpPr>
          <p:cNvPr id="4099" name="标题 2062"/>
          <p:cNvSpPr>
            <a:spLocks noGrp="1" noRot="1"/>
          </p:cNvSpPr>
          <p:nvPr>
            <p:ph type="ctrTitle" sz="quarter" idx="4294967295"/>
          </p:nvPr>
        </p:nvSpPr>
        <p:spPr>
          <a:xfrm>
            <a:off x="1625600" y="188913"/>
            <a:ext cx="6121400" cy="2087562"/>
          </a:xfrm>
        </p:spPr>
        <p:txBody>
          <a:bodyPr/>
          <a:lstStyle/>
          <a:p>
            <a:pPr eaLnBrk="1" hangingPunct="1"/>
            <a:r>
              <a:rPr lang="zh-CN" altLang="en-US" sz="5400" b="1" noProof="1" smtClean="0"/>
              <a:t>数据结构与算法</a:t>
            </a:r>
            <a:endParaRPr lang="zh-CN" altLang="en-US" sz="5400" b="1" noProof="1" smtClean="0"/>
          </a:p>
        </p:txBody>
      </p:sp>
      <p:sp>
        <p:nvSpPr>
          <p:cNvPr id="4100" name="副标题 2063"/>
          <p:cNvSpPr>
            <a:spLocks noGrp="1" noRot="1" noChangeArrowheads="1"/>
          </p:cNvSpPr>
          <p:nvPr>
            <p:ph type="subTitle" sz="quarter" idx="4294967295"/>
          </p:nvPr>
        </p:nvSpPr>
        <p:spPr>
          <a:xfrm>
            <a:off x="1908175" y="2057400"/>
            <a:ext cx="5695950" cy="1676400"/>
          </a:xfrm>
        </p:spPr>
        <p:txBody>
          <a:bodyPr/>
          <a:lstStyle/>
          <a:p>
            <a:pPr marL="0" indent="0" eaLnBrk="1" hangingPunct="1">
              <a:lnSpc>
                <a:spcPct val="80000"/>
              </a:lnSpc>
              <a:buSzPct val="70000"/>
              <a:buFont typeface="Wingdings" panose="05000000000000000000" pitchFamily="2" charset="2"/>
              <a:buNone/>
            </a:pPr>
            <a:r>
              <a:rPr lang="zh-CN" altLang="en-US" b="1" smtClean="0">
                <a:solidFill>
                  <a:srgbClr val="339966"/>
                </a:solidFill>
              </a:rPr>
              <a:t>主     讲 ：谢绍敏</a:t>
            </a:r>
            <a:endParaRPr lang="en-US" altLang="zh-CN" b="1" smtClean="0">
              <a:solidFill>
                <a:srgbClr val="339966"/>
              </a:solidFill>
            </a:endParaRPr>
          </a:p>
          <a:p>
            <a:pPr marL="0" indent="0" eaLnBrk="1" hangingPunct="1">
              <a:lnSpc>
                <a:spcPct val="80000"/>
              </a:lnSpc>
              <a:buSzPct val="70000"/>
              <a:buFont typeface="Wingdings" panose="05000000000000000000" pitchFamily="2" charset="2"/>
              <a:buNone/>
            </a:pPr>
            <a:endParaRPr lang="zh-CN" altLang="en-US" b="1" smtClean="0">
              <a:solidFill>
                <a:srgbClr val="339966"/>
              </a:solidFill>
            </a:endParaRPr>
          </a:p>
          <a:p>
            <a:pPr marL="0" indent="0" eaLnBrk="1" hangingPunct="1">
              <a:lnSpc>
                <a:spcPct val="80000"/>
              </a:lnSpc>
              <a:buSzPct val="70000"/>
              <a:buFont typeface="Wingdings" panose="05000000000000000000" pitchFamily="2" charset="2"/>
              <a:buNone/>
            </a:pPr>
            <a:r>
              <a:rPr lang="zh-CN" altLang="en-US" b="1" smtClean="0">
                <a:solidFill>
                  <a:srgbClr val="339966"/>
                </a:solidFill>
              </a:rPr>
              <a:t>电      话： </a:t>
            </a:r>
            <a:r>
              <a:rPr lang="en-US" altLang="zh-CN" b="1" smtClean="0">
                <a:solidFill>
                  <a:srgbClr val="339966"/>
                </a:solidFill>
              </a:rPr>
              <a:t>15007790617</a:t>
            </a:r>
            <a:endParaRPr lang="en-US" altLang="zh-CN" b="1" smtClean="0">
              <a:solidFill>
                <a:srgbClr val="339966"/>
              </a:solidFill>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4301970" y="1571884"/>
          <a:ext cx="4663852" cy="3854816"/>
        </p:xfrm>
        <a:graphic>
          <a:graphicData uri="http://schemas.openxmlformats.org/presentationml/2006/ole">
            <mc:AlternateContent xmlns:mc="http://schemas.openxmlformats.org/markup-compatibility/2006">
              <mc:Choice xmlns:v="urn:schemas-microsoft-com:vml" Requires="v">
                <p:oleObj spid="_x0000_s78856" name="Visio" r:id="rId1" imgW="5168900" imgH="4254500" progId="Visio.Drawing.15">
                  <p:embed/>
                </p:oleObj>
              </mc:Choice>
              <mc:Fallback>
                <p:oleObj name="Visio" r:id="rId1" imgW="5168900" imgH="4254500" progId="Visio.Drawing.15">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1970" y="1571884"/>
                        <a:ext cx="4663852" cy="3854816"/>
                      </a:xfrm>
                      <a:prstGeom prst="rect">
                        <a:avLst/>
                      </a:prstGeom>
                      <a:noFill/>
                    </p:spPr>
                  </p:pic>
                </p:oleObj>
              </mc:Fallback>
            </mc:AlternateContent>
          </a:graphicData>
        </a:graphic>
      </p:graphicFrame>
      <p:sp>
        <p:nvSpPr>
          <p:cNvPr id="4" name="Text Box 12"/>
          <p:cNvSpPr txBox="1">
            <a:spLocks noChangeArrowheads="1"/>
          </p:cNvSpPr>
          <p:nvPr/>
        </p:nvSpPr>
        <p:spPr bwMode="auto">
          <a:xfrm>
            <a:off x="197515" y="1633300"/>
            <a:ext cx="36570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100" b="1" dirty="0">
                <a:solidFill>
                  <a:prstClr val="black"/>
                </a:solidFill>
                <a:latin typeface="黑体" panose="02010609060101010101" pitchFamily="49" charset="-122"/>
                <a:ea typeface="黑体" panose="02010609060101010101" pitchFamily="49" charset="-122"/>
              </a:rPr>
              <a:t>例</a:t>
            </a:r>
            <a:r>
              <a:rPr kumimoji="1" lang="en-US" altLang="zh-CN" sz="2100" b="1" dirty="0">
                <a:solidFill>
                  <a:prstClr val="black"/>
                </a:solidFill>
                <a:latin typeface="黑体" panose="02010609060101010101" pitchFamily="49" charset="-122"/>
                <a:ea typeface="黑体" panose="02010609060101010101" pitchFamily="49" charset="-122"/>
              </a:rPr>
              <a:t>1-2  </a:t>
            </a:r>
            <a:r>
              <a:rPr kumimoji="1" lang="zh-CN" altLang="en-US" sz="2100" b="1" dirty="0">
                <a:solidFill>
                  <a:prstClr val="black"/>
                </a:solidFill>
                <a:latin typeface="黑体" panose="02010609060101010101" pitchFamily="49" charset="-122"/>
                <a:ea typeface="黑体" panose="02010609060101010101" pitchFamily="49" charset="-122"/>
              </a:rPr>
              <a:t>人机对弈问题</a:t>
            </a:r>
            <a:endParaRPr kumimoji="1" lang="zh-CN" altLang="en-US" sz="2100" b="1" dirty="0">
              <a:solidFill>
                <a:prstClr val="black"/>
              </a:solidFill>
              <a:latin typeface="黑体" panose="02010609060101010101" pitchFamily="49" charset="-122"/>
              <a:ea typeface="黑体" panose="02010609060101010101" pitchFamily="49" charset="-122"/>
            </a:endParaRPr>
          </a:p>
          <a:p>
            <a:pPr defTabSz="685800" eaLnBrk="1" hangingPunct="1">
              <a:lnSpc>
                <a:spcPct val="100000"/>
              </a:lnSpc>
              <a:spcBef>
                <a:spcPts val="0"/>
              </a:spcBef>
              <a:spcAft>
                <a:spcPct val="0"/>
              </a:spcAft>
              <a:buClrTx/>
              <a:buSzTx/>
              <a:buNone/>
            </a:pPr>
            <a:r>
              <a:rPr kumimoji="1" lang="zh-CN" altLang="en-US" sz="2100" b="1" dirty="0">
                <a:solidFill>
                  <a:srgbClr val="FF0000"/>
                </a:solidFill>
                <a:latin typeface="黑体" panose="02010609060101010101" pitchFamily="49" charset="-122"/>
                <a:ea typeface="黑体" panose="02010609060101010101" pitchFamily="49" charset="-122"/>
              </a:rPr>
              <a:t>关键：如何存储棋盘布局？</a:t>
            </a:r>
            <a:endParaRPr kumimoji="1" lang="zh-CN" altLang="en-US" sz="2100" b="1" dirty="0">
              <a:solidFill>
                <a:srgbClr val="FF0000"/>
              </a:solidFill>
              <a:latin typeface="黑体" panose="02010609060101010101" pitchFamily="49" charset="-122"/>
              <a:ea typeface="黑体" panose="02010609060101010101" pitchFamily="49" charset="-122"/>
            </a:endParaRPr>
          </a:p>
        </p:txBody>
      </p:sp>
      <p:cxnSp>
        <p:nvCxnSpPr>
          <p:cNvPr id="5" name="直接连接符 4"/>
          <p:cNvCxnSpPr/>
          <p:nvPr/>
        </p:nvCxnSpPr>
        <p:spPr>
          <a:xfrm flipV="1">
            <a:off x="0" y="1392110"/>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6" name="Rectangle 2"/>
          <p:cNvSpPr>
            <a:spLocks noChangeArrowheads="1"/>
          </p:cNvSpPr>
          <p:nvPr/>
        </p:nvSpPr>
        <p:spPr bwMode="auto">
          <a:xfrm>
            <a:off x="359532" y="911425"/>
            <a:ext cx="261962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700" b="1" dirty="0">
                <a:solidFill>
                  <a:prstClr val="black"/>
                </a:solidFill>
                <a:latin typeface="黑体" panose="02010609060101010101" pitchFamily="49" charset="-122"/>
                <a:ea typeface="黑体" panose="02010609060101010101" pitchFamily="49" charset="-122"/>
              </a:rPr>
              <a:t>非数值计算问题</a:t>
            </a:r>
            <a:endParaRPr kumimoji="1" lang="zh-CN" altLang="en-US" sz="2700" b="1" dirty="0">
              <a:solidFill>
                <a:prstClr val="black"/>
              </a:solidFill>
              <a:latin typeface="黑体" panose="02010609060101010101" pitchFamily="49" charset="-122"/>
              <a:ea typeface="黑体" panose="02010609060101010101" pitchFamily="49" charset="-122"/>
            </a:endParaRPr>
          </a:p>
        </p:txBody>
      </p:sp>
      <p:sp>
        <p:nvSpPr>
          <p:cNvPr id="7" name="Text Box 11"/>
          <p:cNvSpPr txBox="1">
            <a:spLocks noChangeArrowheads="1"/>
          </p:cNvSpPr>
          <p:nvPr/>
        </p:nvSpPr>
        <p:spPr bwMode="auto">
          <a:xfrm>
            <a:off x="357454" y="3258787"/>
            <a:ext cx="2548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700" b="1" dirty="0">
                <a:solidFill>
                  <a:srgbClr val="CC0099"/>
                </a:solidFill>
                <a:latin typeface="黑体" panose="02010609060101010101" pitchFamily="49" charset="-122"/>
                <a:ea typeface="黑体" panose="02010609060101010101" pitchFamily="49" charset="-122"/>
              </a:rPr>
              <a:t>数学模型：树</a:t>
            </a:r>
            <a:endParaRPr kumimoji="1" lang="zh-CN" altLang="en-US" sz="2700" b="1" dirty="0">
              <a:solidFill>
                <a:srgbClr val="CC0099"/>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83568" y="2348880"/>
          <a:ext cx="6966774" cy="3200400"/>
        </p:xfrm>
        <a:graphic>
          <a:graphicData uri="http://schemas.openxmlformats.org/drawingml/2006/table">
            <a:tbl>
              <a:tblPr firstRow="1" firstCol="1" bandRow="1">
                <a:tableStyleId>{5C22544A-7EE6-4342-B048-85BDC9FD1C3A}</a:tableStyleId>
              </a:tblPr>
              <a:tblGrid>
                <a:gridCol w="1659485"/>
                <a:gridCol w="999036"/>
                <a:gridCol w="2148013"/>
                <a:gridCol w="2160240"/>
              </a:tblGrid>
              <a:tr h="320040">
                <a:tc>
                  <a:txBody>
                    <a:bodyPr/>
                    <a:lstStyle/>
                    <a:p>
                      <a:pPr algn="ctr">
                        <a:spcAft>
                          <a:spcPts val="0"/>
                        </a:spcAft>
                      </a:pPr>
                      <a:r>
                        <a:rPr lang="zh-CN" sz="2100" kern="100" dirty="0">
                          <a:solidFill>
                            <a:schemeClr val="tx1"/>
                          </a:solidFill>
                          <a:effectLst/>
                        </a:rPr>
                        <a:t>活动名称</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zh-CN" sz="2100" kern="100" dirty="0">
                          <a:solidFill>
                            <a:schemeClr val="tx1"/>
                          </a:solidFill>
                          <a:effectLst/>
                        </a:rPr>
                        <a:t>符号</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zh-CN" sz="2100" kern="100" dirty="0">
                          <a:solidFill>
                            <a:schemeClr val="tx1"/>
                          </a:solidFill>
                          <a:effectLst/>
                        </a:rPr>
                        <a:t>活动时间（天）</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zh-CN" sz="2100" kern="100" dirty="0">
                          <a:solidFill>
                            <a:schemeClr val="tx1"/>
                          </a:solidFill>
                          <a:effectLst/>
                        </a:rPr>
                        <a:t>依赖活动</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320040">
                <a:tc>
                  <a:txBody>
                    <a:bodyPr/>
                    <a:lstStyle/>
                    <a:p>
                      <a:pPr algn="ctr">
                        <a:spcAft>
                          <a:spcPts val="0"/>
                        </a:spcAft>
                      </a:pPr>
                      <a:r>
                        <a:rPr lang="zh-CN" sz="2100" kern="100" dirty="0">
                          <a:solidFill>
                            <a:schemeClr val="tx1"/>
                          </a:solidFill>
                          <a:effectLst/>
                        </a:rPr>
                        <a:t>框架</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C0</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14</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320040">
                <a:tc>
                  <a:txBody>
                    <a:bodyPr/>
                    <a:lstStyle/>
                    <a:p>
                      <a:pPr algn="ctr">
                        <a:spcAft>
                          <a:spcPts val="0"/>
                        </a:spcAft>
                      </a:pPr>
                      <a:r>
                        <a:rPr lang="zh-CN" sz="2100" kern="100" dirty="0">
                          <a:solidFill>
                            <a:schemeClr val="tx1"/>
                          </a:solidFill>
                          <a:effectLst/>
                        </a:rPr>
                        <a:t>屋面</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C1</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22</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C0</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320040">
                <a:tc>
                  <a:txBody>
                    <a:bodyPr/>
                    <a:lstStyle/>
                    <a:p>
                      <a:pPr algn="ctr">
                        <a:spcAft>
                          <a:spcPts val="0"/>
                        </a:spcAft>
                      </a:pPr>
                      <a:r>
                        <a:rPr lang="zh-CN" sz="2100" kern="100" dirty="0">
                          <a:solidFill>
                            <a:schemeClr val="tx1"/>
                          </a:solidFill>
                          <a:effectLst/>
                        </a:rPr>
                        <a:t>外墙</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C2</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25</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C0</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320040">
                <a:tc>
                  <a:txBody>
                    <a:bodyPr/>
                    <a:lstStyle/>
                    <a:p>
                      <a:pPr algn="ctr">
                        <a:spcAft>
                          <a:spcPts val="0"/>
                        </a:spcAft>
                      </a:pPr>
                      <a:r>
                        <a:rPr lang="zh-CN" sz="2100" kern="100" dirty="0">
                          <a:solidFill>
                            <a:schemeClr val="tx1"/>
                          </a:solidFill>
                          <a:effectLst/>
                        </a:rPr>
                        <a:t>门窗</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C3</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17</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C2</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320040">
                <a:tc>
                  <a:txBody>
                    <a:bodyPr/>
                    <a:lstStyle/>
                    <a:p>
                      <a:pPr algn="ctr">
                        <a:spcAft>
                          <a:spcPts val="0"/>
                        </a:spcAft>
                      </a:pPr>
                      <a:r>
                        <a:rPr lang="zh-CN" sz="2100" kern="100" dirty="0">
                          <a:solidFill>
                            <a:schemeClr val="tx1"/>
                          </a:solidFill>
                          <a:effectLst/>
                        </a:rPr>
                        <a:t>卫生管道</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C4</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34</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C2</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320040">
                <a:tc>
                  <a:txBody>
                    <a:bodyPr/>
                    <a:lstStyle/>
                    <a:p>
                      <a:pPr algn="ctr">
                        <a:spcAft>
                          <a:spcPts val="0"/>
                        </a:spcAft>
                      </a:pPr>
                      <a:r>
                        <a:rPr lang="zh-CN" sz="2100" kern="100" dirty="0">
                          <a:solidFill>
                            <a:schemeClr val="tx1"/>
                          </a:solidFill>
                          <a:effectLst/>
                        </a:rPr>
                        <a:t>各种电气</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C5</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35</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C1</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320040">
                <a:tc>
                  <a:txBody>
                    <a:bodyPr/>
                    <a:lstStyle/>
                    <a:p>
                      <a:pPr algn="ctr">
                        <a:spcAft>
                          <a:spcPts val="0"/>
                        </a:spcAft>
                      </a:pPr>
                      <a:r>
                        <a:rPr lang="zh-CN" sz="2100" kern="100" dirty="0">
                          <a:solidFill>
                            <a:schemeClr val="tx1"/>
                          </a:solidFill>
                          <a:effectLst/>
                        </a:rPr>
                        <a:t>内部装修</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C6</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12</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C4,C5</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320040">
                <a:tc>
                  <a:txBody>
                    <a:bodyPr/>
                    <a:lstStyle/>
                    <a:p>
                      <a:pPr algn="ctr">
                        <a:spcAft>
                          <a:spcPts val="0"/>
                        </a:spcAft>
                      </a:pPr>
                      <a:r>
                        <a:rPr lang="zh-CN" sz="2100" kern="100" dirty="0">
                          <a:solidFill>
                            <a:schemeClr val="tx1"/>
                          </a:solidFill>
                          <a:effectLst/>
                        </a:rPr>
                        <a:t>外部粉刷</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C7</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24</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C3</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320040">
                <a:tc>
                  <a:txBody>
                    <a:bodyPr/>
                    <a:lstStyle/>
                    <a:p>
                      <a:pPr algn="ctr">
                        <a:spcAft>
                          <a:spcPts val="0"/>
                        </a:spcAft>
                      </a:pPr>
                      <a:r>
                        <a:rPr lang="zh-CN" sz="2100" kern="100" dirty="0">
                          <a:solidFill>
                            <a:schemeClr val="tx1"/>
                          </a:solidFill>
                          <a:effectLst/>
                        </a:rPr>
                        <a:t>工程验收</a:t>
                      </a:r>
                      <a:endParaRPr lang="zh-CN" sz="2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C8</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a:effectLst/>
                        </a:rPr>
                        <a:t>13</a:t>
                      </a:r>
                      <a:endParaRPr lang="zh-CN" sz="21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100" kern="100" dirty="0">
                          <a:effectLst/>
                        </a:rPr>
                        <a:t>C6,C7</a:t>
                      </a:r>
                      <a:endParaRPr lang="zh-CN" sz="2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bl>
          </a:graphicData>
        </a:graphic>
      </p:graphicFrame>
      <p:sp>
        <p:nvSpPr>
          <p:cNvPr id="3" name="Text Box 12"/>
          <p:cNvSpPr txBox="1">
            <a:spLocks noChangeArrowheads="1"/>
          </p:cNvSpPr>
          <p:nvPr/>
        </p:nvSpPr>
        <p:spPr bwMode="auto">
          <a:xfrm>
            <a:off x="359532" y="1536903"/>
            <a:ext cx="4698522" cy="73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a:spcBef>
                <a:spcPts val="900"/>
              </a:spcBef>
              <a:spcAft>
                <a:spcPts val="150"/>
              </a:spcAft>
              <a:buClr>
                <a:srgbClr val="1CADE4"/>
              </a:buClr>
              <a:buNone/>
            </a:pPr>
            <a:r>
              <a:rPr kumimoji="1" lang="zh-CN" altLang="zh-CN" sz="2100" b="1" dirty="0">
                <a:solidFill>
                  <a:prstClr val="black"/>
                </a:solidFill>
                <a:latin typeface="黑体" panose="02010609060101010101" pitchFamily="49" charset="-122"/>
                <a:ea typeface="黑体" panose="02010609060101010101" pitchFamily="49" charset="-122"/>
              </a:rPr>
              <a:t>例</a:t>
            </a:r>
            <a:r>
              <a:rPr kumimoji="1" lang="en-US" altLang="zh-CN" sz="2100" b="1" dirty="0">
                <a:solidFill>
                  <a:prstClr val="black"/>
                </a:solidFill>
                <a:latin typeface="黑体" panose="02010609060101010101" pitchFamily="49" charset="-122"/>
                <a:ea typeface="黑体" panose="02010609060101010101" pitchFamily="49" charset="-122"/>
              </a:rPr>
              <a:t>1-3</a:t>
            </a:r>
            <a:r>
              <a:rPr kumimoji="1" lang="zh-CN" altLang="zh-CN" sz="2100" b="1" dirty="0">
                <a:solidFill>
                  <a:prstClr val="black"/>
                </a:solidFill>
                <a:latin typeface="黑体" panose="02010609060101010101" pitchFamily="49" charset="-122"/>
                <a:ea typeface="黑体" panose="02010609060101010101" pitchFamily="49" charset="-122"/>
              </a:rPr>
              <a:t>大厦维修活动安排问题</a:t>
            </a:r>
            <a:endParaRPr kumimoji="1" lang="zh-CN" altLang="zh-CN" sz="2100" b="1" dirty="0">
              <a:solidFill>
                <a:prstClr val="black"/>
              </a:solidFill>
              <a:latin typeface="黑体" panose="02010609060101010101" pitchFamily="49" charset="-122"/>
              <a:ea typeface="黑体" panose="02010609060101010101" pitchFamily="49" charset="-122"/>
            </a:endParaRPr>
          </a:p>
          <a:p>
            <a:pPr defTabSz="685800" eaLnBrk="1" hangingPunct="1">
              <a:lnSpc>
                <a:spcPct val="100000"/>
              </a:lnSpc>
              <a:spcBef>
                <a:spcPts val="0"/>
              </a:spcBef>
              <a:spcAft>
                <a:spcPct val="0"/>
              </a:spcAft>
              <a:buClrTx/>
              <a:buSzTx/>
              <a:buNone/>
            </a:pPr>
            <a:r>
              <a:rPr kumimoji="1" lang="zh-CN" altLang="en-US" sz="2100" b="1" dirty="0">
                <a:solidFill>
                  <a:srgbClr val="FF0000"/>
                </a:solidFill>
                <a:latin typeface="黑体" panose="02010609060101010101" pitchFamily="49" charset="-122"/>
                <a:ea typeface="黑体" panose="02010609060101010101" pitchFamily="49" charset="-122"/>
              </a:rPr>
              <a:t>关键：如何存储活动之间的先后次序？</a:t>
            </a:r>
            <a:endParaRPr kumimoji="1" lang="zh-CN" altLang="en-US" sz="2100" b="1" dirty="0">
              <a:solidFill>
                <a:srgbClr val="FF0000"/>
              </a:solidFill>
              <a:latin typeface="黑体" panose="02010609060101010101" pitchFamily="49" charset="-122"/>
              <a:ea typeface="黑体" panose="02010609060101010101" pitchFamily="49" charset="-122"/>
            </a:endParaRPr>
          </a:p>
        </p:txBody>
      </p:sp>
      <p:cxnSp>
        <p:nvCxnSpPr>
          <p:cNvPr id="4" name="直接连接符 3"/>
          <p:cNvCxnSpPr/>
          <p:nvPr/>
        </p:nvCxnSpPr>
        <p:spPr>
          <a:xfrm flipV="1">
            <a:off x="0" y="1392110"/>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Rectangle 2"/>
          <p:cNvSpPr>
            <a:spLocks noChangeArrowheads="1"/>
          </p:cNvSpPr>
          <p:nvPr/>
        </p:nvSpPr>
        <p:spPr bwMode="auto">
          <a:xfrm>
            <a:off x="359532" y="911425"/>
            <a:ext cx="261962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700" b="1" dirty="0">
                <a:solidFill>
                  <a:prstClr val="black"/>
                </a:solidFill>
                <a:latin typeface="黑体" panose="02010609060101010101" pitchFamily="49" charset="-122"/>
                <a:ea typeface="黑体" panose="02010609060101010101" pitchFamily="49" charset="-122"/>
              </a:rPr>
              <a:t>非数值计算问题</a:t>
            </a:r>
            <a:endParaRPr kumimoji="1" lang="zh-CN" altLang="en-US" sz="2700" b="1" dirty="0">
              <a:solidFill>
                <a:prstClr val="blac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4997" y="3266982"/>
            <a:ext cx="7394006" cy="198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2"/>
          <p:cNvSpPr txBox="1">
            <a:spLocks noChangeArrowheads="1"/>
          </p:cNvSpPr>
          <p:nvPr/>
        </p:nvSpPr>
        <p:spPr bwMode="auto">
          <a:xfrm>
            <a:off x="143508" y="1707907"/>
            <a:ext cx="4482498" cy="73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a:spcBef>
                <a:spcPts val="900"/>
              </a:spcBef>
              <a:spcAft>
                <a:spcPts val="150"/>
              </a:spcAft>
              <a:buClr>
                <a:srgbClr val="1CADE4"/>
              </a:buClr>
              <a:buNone/>
            </a:pPr>
            <a:r>
              <a:rPr kumimoji="1" lang="zh-CN" altLang="zh-CN" sz="2100" b="1" dirty="0">
                <a:solidFill>
                  <a:prstClr val="black"/>
                </a:solidFill>
                <a:latin typeface="黑体" panose="02010609060101010101" pitchFamily="49" charset="-122"/>
                <a:ea typeface="黑体" panose="02010609060101010101" pitchFamily="49" charset="-122"/>
              </a:rPr>
              <a:t>例</a:t>
            </a:r>
            <a:r>
              <a:rPr kumimoji="1" lang="en-US" altLang="zh-CN" sz="2100" b="1" dirty="0">
                <a:solidFill>
                  <a:prstClr val="black"/>
                </a:solidFill>
                <a:latin typeface="黑体" panose="02010609060101010101" pitchFamily="49" charset="-122"/>
                <a:ea typeface="黑体" panose="02010609060101010101" pitchFamily="49" charset="-122"/>
              </a:rPr>
              <a:t>1-3</a:t>
            </a:r>
            <a:r>
              <a:rPr kumimoji="1" lang="zh-CN" altLang="zh-CN" sz="2100" b="1" dirty="0">
                <a:solidFill>
                  <a:prstClr val="black"/>
                </a:solidFill>
                <a:latin typeface="黑体" panose="02010609060101010101" pitchFamily="49" charset="-122"/>
                <a:ea typeface="黑体" panose="02010609060101010101" pitchFamily="49" charset="-122"/>
              </a:rPr>
              <a:t>大厦维修活动安排问题</a:t>
            </a:r>
            <a:endParaRPr kumimoji="1" lang="zh-CN" altLang="zh-CN" sz="2100" b="1" dirty="0">
              <a:solidFill>
                <a:prstClr val="black"/>
              </a:solidFill>
              <a:latin typeface="黑体" panose="02010609060101010101" pitchFamily="49" charset="-122"/>
              <a:ea typeface="黑体" panose="02010609060101010101" pitchFamily="49" charset="-122"/>
            </a:endParaRPr>
          </a:p>
          <a:p>
            <a:pPr defTabSz="685800" eaLnBrk="1" hangingPunct="1">
              <a:lnSpc>
                <a:spcPct val="100000"/>
              </a:lnSpc>
              <a:spcBef>
                <a:spcPts val="0"/>
              </a:spcBef>
              <a:spcAft>
                <a:spcPct val="0"/>
              </a:spcAft>
              <a:buClrTx/>
              <a:buSzTx/>
              <a:buNone/>
            </a:pPr>
            <a:r>
              <a:rPr kumimoji="1" lang="zh-CN" altLang="en-US" sz="2100" b="1" dirty="0">
                <a:solidFill>
                  <a:srgbClr val="FF0000"/>
                </a:solidFill>
                <a:latin typeface="黑体" panose="02010609060101010101" pitchFamily="49" charset="-122"/>
                <a:ea typeface="黑体" panose="02010609060101010101" pitchFamily="49" charset="-122"/>
              </a:rPr>
              <a:t>关键：如何存储活动之间的先后次序？</a:t>
            </a:r>
            <a:endParaRPr kumimoji="1" lang="zh-CN" altLang="en-US" sz="2100" b="1" dirty="0">
              <a:solidFill>
                <a:srgbClr val="FF0000"/>
              </a:solidFill>
              <a:latin typeface="黑体" panose="02010609060101010101" pitchFamily="49" charset="-122"/>
              <a:ea typeface="黑体" panose="02010609060101010101" pitchFamily="49" charset="-122"/>
            </a:endParaRPr>
          </a:p>
        </p:txBody>
      </p:sp>
      <p:cxnSp>
        <p:nvCxnSpPr>
          <p:cNvPr id="4" name="直接连接符 3"/>
          <p:cNvCxnSpPr/>
          <p:nvPr/>
        </p:nvCxnSpPr>
        <p:spPr>
          <a:xfrm flipV="1">
            <a:off x="0" y="1392110"/>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Rectangle 2"/>
          <p:cNvSpPr>
            <a:spLocks noChangeArrowheads="1"/>
          </p:cNvSpPr>
          <p:nvPr/>
        </p:nvSpPr>
        <p:spPr bwMode="auto">
          <a:xfrm>
            <a:off x="359532" y="911425"/>
            <a:ext cx="261962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700" b="1" dirty="0">
                <a:solidFill>
                  <a:prstClr val="black"/>
                </a:solidFill>
                <a:latin typeface="黑体" panose="02010609060101010101" pitchFamily="49" charset="-122"/>
                <a:ea typeface="黑体" panose="02010609060101010101" pitchFamily="49" charset="-122"/>
              </a:rPr>
              <a:t>非数值计算问题</a:t>
            </a:r>
            <a:endParaRPr kumimoji="1" lang="zh-CN" altLang="en-US" sz="2700" b="1" dirty="0">
              <a:solidFill>
                <a:prstClr val="black"/>
              </a:solidFill>
              <a:latin typeface="黑体" panose="02010609060101010101" pitchFamily="49" charset="-122"/>
              <a:ea typeface="黑体" panose="02010609060101010101" pitchFamily="49" charset="-122"/>
            </a:endParaRPr>
          </a:p>
        </p:txBody>
      </p:sp>
      <p:sp>
        <p:nvSpPr>
          <p:cNvPr id="6" name="Text Box 11"/>
          <p:cNvSpPr txBox="1">
            <a:spLocks noChangeArrowheads="1"/>
          </p:cNvSpPr>
          <p:nvPr/>
        </p:nvSpPr>
        <p:spPr bwMode="auto">
          <a:xfrm>
            <a:off x="5544108" y="1686000"/>
            <a:ext cx="242113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700" b="1" dirty="0">
                <a:solidFill>
                  <a:srgbClr val="CC0099"/>
                </a:solidFill>
                <a:latin typeface="黑体" panose="02010609060101010101" pitchFamily="49" charset="-122"/>
                <a:ea typeface="黑体" panose="02010609060101010101" pitchFamily="49" charset="-122"/>
              </a:rPr>
              <a:t>数学模型：图</a:t>
            </a:r>
            <a:endParaRPr kumimoji="1" lang="zh-CN" altLang="en-US" sz="2700" b="1" dirty="0">
              <a:solidFill>
                <a:srgbClr val="CC0099"/>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857250"/>
            <a:ext cx="9144000" cy="519113"/>
          </a:xfrm>
          <a:solidFill>
            <a:schemeClr val="bg1"/>
          </a:solidFill>
          <a:ln w="19050"/>
        </p:spPr>
        <p:txBody>
          <a:bodyPr/>
          <a:lstStyle/>
          <a:p>
            <a:pPr eaLnBrk="1" fontAlgn="auto" hangingPunct="1">
              <a:spcAft>
                <a:spcPts val="0"/>
              </a:spcAft>
              <a:defRPr/>
            </a:pPr>
            <a:r>
              <a:rPr lang="en-US" altLang="zh-CN" sz="2700" dirty="0">
                <a:solidFill>
                  <a:schemeClr val="tx1"/>
                </a:solidFill>
              </a:rPr>
              <a:t> </a:t>
            </a:r>
            <a:r>
              <a:rPr lang="en-US" altLang="zh-CN" sz="2700" b="1" dirty="0">
                <a:solidFill>
                  <a:schemeClr val="tx1"/>
                </a:solidFill>
                <a:latin typeface="微软雅黑" panose="020B0503020204020204" pitchFamily="34" charset="-122"/>
                <a:ea typeface="微软雅黑" panose="020B0503020204020204" pitchFamily="34" charset="-122"/>
              </a:rPr>
              <a:t>1.2 </a:t>
            </a:r>
            <a:r>
              <a:rPr lang="zh-CN" altLang="en-US" sz="2700" b="1" dirty="0">
                <a:solidFill>
                  <a:schemeClr val="tx1"/>
                </a:solidFill>
                <a:latin typeface="微软雅黑" panose="020B0503020204020204" pitchFamily="34" charset="-122"/>
                <a:ea typeface="微软雅黑" panose="020B0503020204020204" pitchFamily="34" charset="-122"/>
              </a:rPr>
              <a:t>抽象数据类型（</a:t>
            </a:r>
            <a:r>
              <a:rPr lang="en-US" altLang="zh-CN" sz="2700" b="1" dirty="0">
                <a:solidFill>
                  <a:srgbClr val="FF0000"/>
                </a:solidFill>
                <a:latin typeface="微软雅黑" panose="020B0503020204020204" pitchFamily="34" charset="-122"/>
                <a:ea typeface="微软雅黑" panose="020B0503020204020204" pitchFamily="34" charset="-122"/>
              </a:rPr>
              <a:t>A</a:t>
            </a:r>
            <a:r>
              <a:rPr lang="en-US" altLang="zh-CN" sz="2700" b="1" dirty="0">
                <a:solidFill>
                  <a:schemeClr val="tx1"/>
                </a:solidFill>
                <a:latin typeface="微软雅黑" panose="020B0503020204020204" pitchFamily="34" charset="-122"/>
                <a:ea typeface="微软雅黑" panose="020B0503020204020204" pitchFamily="34" charset="-122"/>
              </a:rPr>
              <a:t>bstract </a:t>
            </a:r>
            <a:r>
              <a:rPr lang="en-US" altLang="zh-CN" sz="2700" b="1" dirty="0">
                <a:solidFill>
                  <a:srgbClr val="FF0000"/>
                </a:solidFill>
                <a:latin typeface="微软雅黑" panose="020B0503020204020204" pitchFamily="34" charset="-122"/>
                <a:ea typeface="微软雅黑" panose="020B0503020204020204" pitchFamily="34" charset="-122"/>
              </a:rPr>
              <a:t>D</a:t>
            </a:r>
            <a:r>
              <a:rPr lang="en-US" altLang="zh-CN" sz="2700" b="1" dirty="0">
                <a:solidFill>
                  <a:schemeClr val="tx1"/>
                </a:solidFill>
                <a:latin typeface="微软雅黑" panose="020B0503020204020204" pitchFamily="34" charset="-122"/>
                <a:ea typeface="微软雅黑" panose="020B0503020204020204" pitchFamily="34" charset="-122"/>
              </a:rPr>
              <a:t>ata </a:t>
            </a:r>
            <a:r>
              <a:rPr lang="en-US" altLang="zh-CN" sz="2700" b="1" dirty="0">
                <a:solidFill>
                  <a:srgbClr val="FF0000"/>
                </a:solidFill>
                <a:latin typeface="微软雅黑" panose="020B0503020204020204" pitchFamily="34" charset="-122"/>
                <a:ea typeface="微软雅黑" panose="020B0503020204020204" pitchFamily="34" charset="-122"/>
              </a:rPr>
              <a:t>T</a:t>
            </a:r>
            <a:r>
              <a:rPr lang="en-US" altLang="zh-CN" sz="2700" b="1" dirty="0">
                <a:solidFill>
                  <a:schemeClr val="tx1"/>
                </a:solidFill>
                <a:latin typeface="微软雅黑" panose="020B0503020204020204" pitchFamily="34" charset="-122"/>
                <a:ea typeface="微软雅黑" panose="020B0503020204020204" pitchFamily="34" charset="-122"/>
              </a:rPr>
              <a:t>ype--</a:t>
            </a:r>
            <a:r>
              <a:rPr lang="en-US" altLang="zh-CN" sz="2700" b="1" dirty="0">
                <a:solidFill>
                  <a:srgbClr val="FF0000"/>
                </a:solidFill>
                <a:latin typeface="微软雅黑" panose="020B0503020204020204" pitchFamily="34" charset="-122"/>
                <a:ea typeface="微软雅黑" panose="020B0503020204020204" pitchFamily="34" charset="-122"/>
              </a:rPr>
              <a:t>ADT</a:t>
            </a:r>
            <a:r>
              <a:rPr lang="zh-CN" altLang="en-US" sz="2700" b="1" dirty="0">
                <a:solidFill>
                  <a:schemeClr val="tx1"/>
                </a:solidFill>
                <a:latin typeface="微软雅黑" panose="020B0503020204020204" pitchFamily="34" charset="-122"/>
                <a:ea typeface="微软雅黑" panose="020B0503020204020204" pitchFamily="34" charset="-122"/>
              </a:rPr>
              <a:t>） </a:t>
            </a:r>
            <a:endParaRPr lang="zh-CN" altLang="en-US" sz="2700" b="1" dirty="0">
              <a:solidFill>
                <a:schemeClr val="tx1"/>
              </a:solidFill>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idx="4294967295"/>
          </p:nvPr>
        </p:nvSpPr>
        <p:spPr>
          <a:xfrm>
            <a:off x="359532" y="2132857"/>
            <a:ext cx="3833813" cy="2430065"/>
          </a:xfrm>
        </p:spPr>
        <p:txBody>
          <a:bodyPr/>
          <a:lstStyle/>
          <a:p>
            <a:pPr eaLnBrk="1" hangingPunct="1"/>
            <a:r>
              <a:rPr lang="zh-CN" altLang="en-US" sz="2100" b="1" dirty="0">
                <a:solidFill>
                  <a:srgbClr val="FF0000"/>
                </a:solidFill>
                <a:latin typeface="微软雅黑" panose="020B0503020204020204" pitchFamily="34" charset="-122"/>
                <a:ea typeface="微软雅黑" panose="020B0503020204020204" pitchFamily="34" charset="-122"/>
              </a:rPr>
              <a:t>定义：</a:t>
            </a:r>
            <a:r>
              <a:rPr lang="zh-CN" altLang="en-US" sz="2100" dirty="0">
                <a:solidFill>
                  <a:schemeClr val="tx1"/>
                </a:solidFill>
                <a:latin typeface="微软雅黑" panose="020B0503020204020204" pitchFamily="34" charset="-122"/>
                <a:ea typeface="微软雅黑" panose="020B0503020204020204" pitchFamily="34" charset="-122"/>
              </a:rPr>
              <a:t>指一个数学模型及定义在该模型上的一组操作</a:t>
            </a:r>
            <a:endParaRPr lang="zh-CN" altLang="en-US" sz="21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100" b="1" dirty="0">
                <a:solidFill>
                  <a:srgbClr val="FF0000"/>
                </a:solidFill>
                <a:latin typeface="微软雅黑" panose="020B0503020204020204" pitchFamily="34" charset="-122"/>
                <a:ea typeface="微软雅黑" panose="020B0503020204020204" pitchFamily="34" charset="-122"/>
              </a:rPr>
              <a:t>作用：</a:t>
            </a:r>
            <a:r>
              <a:rPr lang="zh-CN" altLang="en-US" sz="2100" dirty="0">
                <a:solidFill>
                  <a:schemeClr val="tx1"/>
                </a:solidFill>
                <a:latin typeface="微软雅黑" panose="020B0503020204020204" pitchFamily="34" charset="-122"/>
                <a:ea typeface="微软雅黑" panose="020B0503020204020204" pitchFamily="34" charset="-122"/>
              </a:rPr>
              <a:t>目的在于隐藏运算实现的细节和内部数据结构，同时向用户提供该数据类型的</a:t>
            </a:r>
            <a:r>
              <a:rPr lang="zh-CN" altLang="en-US" sz="2100" dirty="0">
                <a:solidFill>
                  <a:srgbClr val="00B050"/>
                </a:solidFill>
                <a:latin typeface="微软雅黑" panose="020B0503020204020204" pitchFamily="34" charset="-122"/>
                <a:ea typeface="微软雅黑" panose="020B0503020204020204" pitchFamily="34" charset="-122"/>
              </a:rPr>
              <a:t>接口</a:t>
            </a:r>
            <a:endParaRPr lang="en-US" altLang="zh-CN" sz="2100" dirty="0">
              <a:solidFill>
                <a:srgbClr val="00B050"/>
              </a:solidFill>
              <a:latin typeface="微软雅黑" panose="020B0503020204020204" pitchFamily="34" charset="-122"/>
              <a:ea typeface="微软雅黑" panose="020B0503020204020204" pitchFamily="34" charset="-122"/>
            </a:endParaRPr>
          </a:p>
          <a:p>
            <a:pPr eaLnBrk="1" hangingPunct="1"/>
            <a:endParaRPr lang="zh-CN" altLang="en-US" sz="2100" b="1" dirty="0">
              <a:latin typeface="微软雅黑" panose="020B0503020204020204" pitchFamily="34" charset="-122"/>
              <a:ea typeface="微软雅黑" panose="020B0503020204020204" pitchFamily="34" charset="-122"/>
            </a:endParaRPr>
          </a:p>
          <a:p>
            <a:pPr eaLnBrk="1" hangingPunct="1"/>
            <a:r>
              <a:rPr lang="zh-CN" altLang="en-US" sz="2100" b="1" dirty="0">
                <a:solidFill>
                  <a:schemeClr val="tx1"/>
                </a:solidFill>
                <a:latin typeface="微软雅黑" panose="020B0503020204020204" pitchFamily="34" charset="-122"/>
                <a:ea typeface="微软雅黑" panose="020B0503020204020204" pitchFamily="34" charset="-122"/>
              </a:rPr>
              <a:t>典型特征：将</a:t>
            </a:r>
            <a:r>
              <a:rPr lang="zh-CN" altLang="en-US" sz="2100" b="1" dirty="0">
                <a:solidFill>
                  <a:srgbClr val="FF0000"/>
                </a:solidFill>
                <a:latin typeface="微软雅黑" panose="020B0503020204020204" pitchFamily="34" charset="-122"/>
                <a:ea typeface="微软雅黑" panose="020B0503020204020204" pitchFamily="34" charset="-122"/>
              </a:rPr>
              <a:t>使用</a:t>
            </a:r>
            <a:r>
              <a:rPr lang="zh-CN" altLang="en-US" sz="2100" b="1" dirty="0">
                <a:solidFill>
                  <a:schemeClr val="tx1"/>
                </a:solidFill>
                <a:latin typeface="微软雅黑" panose="020B0503020204020204" pitchFamily="34" charset="-122"/>
                <a:ea typeface="微软雅黑" panose="020B0503020204020204" pitchFamily="34" charset="-122"/>
              </a:rPr>
              <a:t>和</a:t>
            </a:r>
            <a:r>
              <a:rPr lang="zh-CN" altLang="en-US" sz="2100" b="1" dirty="0">
                <a:solidFill>
                  <a:srgbClr val="FF0000"/>
                </a:solidFill>
                <a:latin typeface="微软雅黑" panose="020B0503020204020204" pitchFamily="34" charset="-122"/>
                <a:ea typeface="微软雅黑" panose="020B0503020204020204" pitchFamily="34" charset="-122"/>
              </a:rPr>
              <a:t>实现</a:t>
            </a:r>
            <a:r>
              <a:rPr lang="zh-CN" altLang="en-US" sz="2100" b="1" dirty="0">
                <a:solidFill>
                  <a:schemeClr val="tx1"/>
                </a:solidFill>
                <a:latin typeface="微软雅黑" panose="020B0503020204020204" pitchFamily="34" charset="-122"/>
                <a:ea typeface="微软雅黑" panose="020B0503020204020204" pitchFamily="34" charset="-122"/>
              </a:rPr>
              <a:t>分离</a:t>
            </a:r>
            <a:endParaRPr lang="zh-CN" altLang="en-US" sz="2100" b="1" dirty="0">
              <a:solidFill>
                <a:schemeClr val="tx1"/>
              </a:solidFill>
              <a:latin typeface="微软雅黑" panose="020B0503020204020204" pitchFamily="34" charset="-122"/>
              <a:ea typeface="微软雅黑" panose="020B0503020204020204" pitchFamily="34" charset="-122"/>
            </a:endParaRPr>
          </a:p>
        </p:txBody>
      </p:sp>
      <p:pic>
        <p:nvPicPr>
          <p:cNvPr id="14340" name="Picture 2" descr="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09983" y="2144874"/>
            <a:ext cx="4491080" cy="293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flipV="1">
            <a:off x="0" y="1306914"/>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a:spLocks noChangeArrowheads="1"/>
          </p:cNvSpPr>
          <p:nvPr/>
        </p:nvSpPr>
        <p:spPr bwMode="auto">
          <a:xfrm>
            <a:off x="1116155" y="3537012"/>
            <a:ext cx="1403747" cy="1350169"/>
          </a:xfrm>
          <a:prstGeom prst="rect">
            <a:avLst/>
          </a:prstGeom>
          <a:noFill/>
          <a:ln w="38100">
            <a:solidFill>
              <a:srgbClr val="00B0F0"/>
            </a:solidFill>
            <a:miter lim="800000"/>
          </a:ln>
          <a:extLst>
            <a:ext uri="{909E8E84-426E-40DD-AFC4-6F175D3DCCD1}">
              <a14:hiddenFill xmlns:a14="http://schemas.microsoft.com/office/drawing/2010/main">
                <a:solidFill>
                  <a:srgbClr val="FFFFFF"/>
                </a:solidFill>
              </a14:hiddenFill>
            </a:ext>
          </a:extLst>
        </p:spPr>
        <p:txBody>
          <a:bodyPr lIns="0" rIns="0"/>
          <a:lstStyle>
            <a:lvl1pPr marL="90805" indent="-9080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382905" indent="-18288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567055"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749300"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932180"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13893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18465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23037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27609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67945" indent="-67945" defTabSz="685800" eaLnBrk="1" hangingPunct="1">
              <a:spcBef>
                <a:spcPts val="900"/>
              </a:spcBef>
              <a:spcAft>
                <a:spcPts val="150"/>
              </a:spcAft>
              <a:buClr>
                <a:srgbClr val="1CADE4"/>
              </a:buClr>
            </a:pPr>
            <a:r>
              <a:rPr lang="en-US" altLang="zh-CN" sz="2100" b="1">
                <a:solidFill>
                  <a:srgbClr val="FF0000"/>
                </a:solidFill>
                <a:latin typeface="黑体" panose="02010609060101010101" pitchFamily="49" charset="-122"/>
                <a:ea typeface="黑体" panose="02010609060101010101" pitchFamily="49" charset="-122"/>
              </a:rPr>
              <a:t>ADT:</a:t>
            </a:r>
            <a:endParaRPr lang="zh-CN" altLang="en-US" sz="2100" b="1">
              <a:latin typeface="黑体" panose="02010609060101010101" pitchFamily="49" charset="-122"/>
              <a:ea typeface="黑体" panose="02010609060101010101" pitchFamily="49" charset="-122"/>
            </a:endParaRPr>
          </a:p>
          <a:p>
            <a:pPr marL="67945" indent="-67945" defTabSz="685800" eaLnBrk="1" hangingPunct="1">
              <a:spcBef>
                <a:spcPts val="900"/>
              </a:spcBef>
              <a:spcAft>
                <a:spcPts val="150"/>
              </a:spcAft>
              <a:buClr>
                <a:srgbClr val="1CADE4"/>
              </a:buClr>
              <a:buFont typeface="Wingdings" panose="05000000000000000000" pitchFamily="2" charset="2"/>
              <a:buChar char="l"/>
            </a:pPr>
            <a:r>
              <a:rPr lang="zh-CN" altLang="en-US" sz="2100" b="1">
                <a:solidFill>
                  <a:prstClr val="black"/>
                </a:solidFill>
                <a:latin typeface="黑体" panose="02010609060101010101" pitchFamily="49" charset="-122"/>
                <a:ea typeface="黑体" panose="02010609060101010101" pitchFamily="49" charset="-122"/>
              </a:rPr>
              <a:t>逻辑结构</a:t>
            </a:r>
            <a:endParaRPr lang="en-US" altLang="zh-CN" sz="2100" b="1">
              <a:solidFill>
                <a:prstClr val="black"/>
              </a:solidFill>
              <a:latin typeface="黑体" panose="02010609060101010101" pitchFamily="49" charset="-122"/>
              <a:ea typeface="黑体" panose="02010609060101010101" pitchFamily="49" charset="-122"/>
            </a:endParaRPr>
          </a:p>
          <a:p>
            <a:pPr marL="67945" indent="-67945" defTabSz="685800" eaLnBrk="1" hangingPunct="1">
              <a:spcBef>
                <a:spcPts val="900"/>
              </a:spcBef>
              <a:spcAft>
                <a:spcPts val="150"/>
              </a:spcAft>
              <a:buClr>
                <a:srgbClr val="1CADE4"/>
              </a:buClr>
              <a:buFont typeface="Wingdings" panose="05000000000000000000" pitchFamily="2" charset="2"/>
              <a:buChar char="l"/>
            </a:pPr>
            <a:r>
              <a:rPr lang="zh-CN" altLang="en-US" sz="2100" b="1">
                <a:solidFill>
                  <a:prstClr val="black"/>
                </a:solidFill>
                <a:latin typeface="黑体" panose="02010609060101010101" pitchFamily="49" charset="-122"/>
                <a:ea typeface="黑体" panose="02010609060101010101" pitchFamily="49" charset="-122"/>
              </a:rPr>
              <a:t>操作集合</a:t>
            </a:r>
            <a:endParaRPr lang="en-US" altLang="zh-CN" sz="2100" b="1">
              <a:solidFill>
                <a:prstClr val="black"/>
              </a:solidFill>
              <a:latin typeface="黑体" panose="02010609060101010101" pitchFamily="49" charset="-122"/>
              <a:ea typeface="黑体" panose="02010609060101010101" pitchFamily="49" charset="-122"/>
            </a:endParaRPr>
          </a:p>
        </p:txBody>
      </p:sp>
      <p:sp>
        <p:nvSpPr>
          <p:cNvPr id="15363" name="Rectangle 3"/>
          <p:cNvSpPr txBox="1">
            <a:spLocks noChangeArrowheads="1"/>
          </p:cNvSpPr>
          <p:nvPr/>
        </p:nvSpPr>
        <p:spPr bwMode="auto">
          <a:xfrm>
            <a:off x="3437874" y="3537012"/>
            <a:ext cx="1403747" cy="1350169"/>
          </a:xfrm>
          <a:prstGeom prst="rect">
            <a:avLst/>
          </a:prstGeom>
          <a:noFill/>
          <a:ln w="38100">
            <a:solidFill>
              <a:srgbClr val="00B0F0"/>
            </a:solidFill>
            <a:miter lim="800000"/>
          </a:ln>
          <a:extLst>
            <a:ext uri="{909E8E84-426E-40DD-AFC4-6F175D3DCCD1}">
              <a14:hiddenFill xmlns:a14="http://schemas.microsoft.com/office/drawing/2010/main">
                <a:solidFill>
                  <a:srgbClr val="FFFFFF"/>
                </a:solidFill>
              </a14:hiddenFill>
            </a:ext>
          </a:extLst>
        </p:spPr>
        <p:txBody>
          <a:bodyPr lIns="0" rIns="0"/>
          <a:lstStyle>
            <a:lvl1pPr marL="90805" indent="-9080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382905" indent="-18288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567055"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749300"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932180"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13893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18465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23037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27609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67945" indent="-67945" defTabSz="685800" eaLnBrk="1" hangingPunct="1">
              <a:spcBef>
                <a:spcPts val="900"/>
              </a:spcBef>
              <a:spcAft>
                <a:spcPts val="150"/>
              </a:spcAft>
              <a:buClr>
                <a:srgbClr val="1CADE4"/>
              </a:buClr>
            </a:pPr>
            <a:r>
              <a:rPr lang="zh-CN" altLang="en-US" sz="2100" b="1">
                <a:solidFill>
                  <a:srgbClr val="FF0000"/>
                </a:solidFill>
                <a:latin typeface="黑体" panose="02010609060101010101" pitchFamily="49" charset="-122"/>
                <a:ea typeface="黑体" panose="02010609060101010101" pitchFamily="49" charset="-122"/>
              </a:rPr>
              <a:t>数据结构</a:t>
            </a:r>
            <a:r>
              <a:rPr lang="en-US" altLang="zh-CN" sz="2100" b="1">
                <a:solidFill>
                  <a:srgbClr val="FF0000"/>
                </a:solidFill>
                <a:latin typeface="黑体" panose="02010609060101010101" pitchFamily="49" charset="-122"/>
                <a:ea typeface="黑体" panose="02010609060101010101" pitchFamily="49" charset="-122"/>
              </a:rPr>
              <a:t>:</a:t>
            </a:r>
            <a:endParaRPr lang="zh-CN" altLang="en-US" sz="2100" b="1">
              <a:latin typeface="黑体" panose="02010609060101010101" pitchFamily="49" charset="-122"/>
              <a:ea typeface="黑体" panose="02010609060101010101" pitchFamily="49" charset="-122"/>
            </a:endParaRPr>
          </a:p>
          <a:p>
            <a:pPr marL="67945" indent="-67945" defTabSz="685800" eaLnBrk="1" hangingPunct="1">
              <a:spcBef>
                <a:spcPts val="900"/>
              </a:spcBef>
              <a:spcAft>
                <a:spcPts val="150"/>
              </a:spcAft>
              <a:buClr>
                <a:srgbClr val="1CADE4"/>
              </a:buClr>
              <a:buFont typeface="Wingdings" panose="05000000000000000000" pitchFamily="2" charset="2"/>
              <a:buChar char="l"/>
            </a:pPr>
            <a:r>
              <a:rPr lang="zh-CN" altLang="en-US" sz="2100" b="1">
                <a:solidFill>
                  <a:prstClr val="black"/>
                </a:solidFill>
                <a:latin typeface="黑体" panose="02010609060101010101" pitchFamily="49" charset="-122"/>
                <a:ea typeface="黑体" panose="02010609060101010101" pitchFamily="49" charset="-122"/>
              </a:rPr>
              <a:t>存储结构</a:t>
            </a:r>
            <a:endParaRPr lang="en-US" altLang="zh-CN" sz="2100" b="1">
              <a:solidFill>
                <a:prstClr val="black"/>
              </a:solidFill>
              <a:latin typeface="黑体" panose="02010609060101010101" pitchFamily="49" charset="-122"/>
              <a:ea typeface="黑体" panose="02010609060101010101" pitchFamily="49" charset="-122"/>
            </a:endParaRPr>
          </a:p>
          <a:p>
            <a:pPr marL="67945" indent="-67945" defTabSz="685800" eaLnBrk="1" hangingPunct="1">
              <a:spcBef>
                <a:spcPts val="900"/>
              </a:spcBef>
              <a:spcAft>
                <a:spcPts val="150"/>
              </a:spcAft>
              <a:buClr>
                <a:srgbClr val="1CADE4"/>
              </a:buClr>
              <a:buFont typeface="Wingdings" panose="05000000000000000000" pitchFamily="2" charset="2"/>
              <a:buChar char="l"/>
            </a:pPr>
            <a:r>
              <a:rPr lang="zh-CN" altLang="en-US" sz="2100" b="1">
                <a:solidFill>
                  <a:prstClr val="black"/>
                </a:solidFill>
                <a:latin typeface="黑体" panose="02010609060101010101" pitchFamily="49" charset="-122"/>
                <a:ea typeface="黑体" panose="02010609060101010101" pitchFamily="49" charset="-122"/>
              </a:rPr>
              <a:t>算法设计</a:t>
            </a:r>
            <a:endParaRPr lang="en-US" altLang="zh-CN" sz="2100" b="1">
              <a:solidFill>
                <a:prstClr val="black"/>
              </a:solidFill>
              <a:latin typeface="黑体" panose="02010609060101010101" pitchFamily="49" charset="-122"/>
              <a:ea typeface="黑体" panose="02010609060101010101" pitchFamily="49" charset="-122"/>
            </a:endParaRPr>
          </a:p>
        </p:txBody>
      </p:sp>
      <p:sp>
        <p:nvSpPr>
          <p:cNvPr id="15364" name="Rectangle 3"/>
          <p:cNvSpPr txBox="1">
            <a:spLocks noChangeArrowheads="1"/>
          </p:cNvSpPr>
          <p:nvPr/>
        </p:nvSpPr>
        <p:spPr bwMode="auto">
          <a:xfrm>
            <a:off x="5760784" y="3526297"/>
            <a:ext cx="1402556" cy="1360884"/>
          </a:xfrm>
          <a:prstGeom prst="rect">
            <a:avLst/>
          </a:prstGeom>
          <a:noFill/>
          <a:ln w="38100">
            <a:solidFill>
              <a:srgbClr val="00B0F0"/>
            </a:solidFill>
            <a:miter lim="800000"/>
          </a:ln>
          <a:extLst>
            <a:ext uri="{909E8E84-426E-40DD-AFC4-6F175D3DCCD1}">
              <a14:hiddenFill xmlns:a14="http://schemas.microsoft.com/office/drawing/2010/main">
                <a:solidFill>
                  <a:srgbClr val="FFFFFF"/>
                </a:solidFill>
              </a14:hiddenFill>
            </a:ext>
          </a:extLst>
        </p:spPr>
        <p:txBody>
          <a:bodyPr lIns="0" rIns="0"/>
          <a:lstStyle>
            <a:lvl1pPr marL="90805" indent="-9080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382905" indent="-18288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567055"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749300"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932180"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13893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18465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23037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27609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67945" indent="-67945" defTabSz="685800" eaLnBrk="1" hangingPunct="1">
              <a:spcBef>
                <a:spcPts val="900"/>
              </a:spcBef>
              <a:spcAft>
                <a:spcPts val="150"/>
              </a:spcAft>
              <a:buClr>
                <a:srgbClr val="1CADE4"/>
              </a:buClr>
            </a:pPr>
            <a:r>
              <a:rPr lang="zh-CN" altLang="en-US" sz="2100" b="1">
                <a:solidFill>
                  <a:srgbClr val="FF0000"/>
                </a:solidFill>
                <a:latin typeface="黑体" panose="02010609060101010101" pitchFamily="49" charset="-122"/>
                <a:ea typeface="黑体" panose="02010609060101010101" pitchFamily="49" charset="-122"/>
              </a:rPr>
              <a:t>函数</a:t>
            </a:r>
            <a:r>
              <a:rPr lang="en-US" altLang="zh-CN" sz="2100" b="1">
                <a:solidFill>
                  <a:srgbClr val="FF0000"/>
                </a:solidFill>
                <a:latin typeface="黑体" panose="02010609060101010101" pitchFamily="49" charset="-122"/>
                <a:ea typeface="黑体" panose="02010609060101010101" pitchFamily="49" charset="-122"/>
              </a:rPr>
              <a:t>:</a:t>
            </a:r>
            <a:endParaRPr lang="zh-CN" altLang="en-US" sz="2100" b="1">
              <a:latin typeface="黑体" panose="02010609060101010101" pitchFamily="49" charset="-122"/>
              <a:ea typeface="黑体" panose="02010609060101010101" pitchFamily="49" charset="-122"/>
            </a:endParaRPr>
          </a:p>
          <a:p>
            <a:pPr marL="67945" indent="-67945" defTabSz="685800" eaLnBrk="1" hangingPunct="1">
              <a:spcBef>
                <a:spcPts val="900"/>
              </a:spcBef>
              <a:spcAft>
                <a:spcPts val="150"/>
              </a:spcAft>
              <a:buClr>
                <a:srgbClr val="1CADE4"/>
              </a:buClr>
              <a:buFont typeface="Wingdings" panose="05000000000000000000" pitchFamily="2" charset="2"/>
              <a:buChar char="l"/>
            </a:pPr>
            <a:r>
              <a:rPr lang="zh-CN" altLang="en-US" sz="2100" b="1">
                <a:solidFill>
                  <a:prstClr val="black"/>
                </a:solidFill>
                <a:latin typeface="黑体" panose="02010609060101010101" pitchFamily="49" charset="-122"/>
                <a:ea typeface="黑体" panose="02010609060101010101" pitchFamily="49" charset="-122"/>
              </a:rPr>
              <a:t>参数传递</a:t>
            </a:r>
            <a:endParaRPr lang="en-US" altLang="zh-CN" sz="2100" b="1">
              <a:solidFill>
                <a:prstClr val="black"/>
              </a:solidFill>
              <a:latin typeface="黑体" panose="02010609060101010101" pitchFamily="49" charset="-122"/>
              <a:ea typeface="黑体" panose="02010609060101010101" pitchFamily="49" charset="-122"/>
            </a:endParaRPr>
          </a:p>
          <a:p>
            <a:pPr marL="67945" indent="-67945" defTabSz="685800" eaLnBrk="1" hangingPunct="1">
              <a:spcBef>
                <a:spcPts val="900"/>
              </a:spcBef>
              <a:spcAft>
                <a:spcPts val="150"/>
              </a:spcAft>
              <a:buClr>
                <a:srgbClr val="1CADE4"/>
              </a:buClr>
              <a:buFont typeface="Wingdings" panose="05000000000000000000" pitchFamily="2" charset="2"/>
              <a:buChar char="l"/>
            </a:pPr>
            <a:r>
              <a:rPr lang="zh-CN" altLang="en-US" sz="2100" b="1">
                <a:solidFill>
                  <a:prstClr val="black"/>
                </a:solidFill>
                <a:latin typeface="黑体" panose="02010609060101010101" pitchFamily="49" charset="-122"/>
                <a:ea typeface="黑体" panose="02010609060101010101" pitchFamily="49" charset="-122"/>
              </a:rPr>
              <a:t>返回值</a:t>
            </a:r>
            <a:endParaRPr lang="en-US" altLang="zh-CN" sz="2100" b="1">
              <a:solidFill>
                <a:prstClr val="black"/>
              </a:solidFill>
              <a:latin typeface="黑体" panose="02010609060101010101" pitchFamily="49" charset="-122"/>
              <a:ea typeface="黑体" panose="02010609060101010101" pitchFamily="49" charset="-122"/>
            </a:endParaRPr>
          </a:p>
        </p:txBody>
      </p:sp>
      <p:pic>
        <p:nvPicPr>
          <p:cNvPr id="15365" name="图片 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94725" y="953391"/>
            <a:ext cx="6068615" cy="210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右箭头 10"/>
          <p:cNvSpPr/>
          <p:nvPr/>
        </p:nvSpPr>
        <p:spPr>
          <a:xfrm>
            <a:off x="2519902" y="4046600"/>
            <a:ext cx="917972" cy="354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2" name="右箭头 11"/>
          <p:cNvSpPr/>
          <p:nvPr/>
        </p:nvSpPr>
        <p:spPr>
          <a:xfrm>
            <a:off x="4841620" y="4043029"/>
            <a:ext cx="919163" cy="354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5368" name="文本框 12"/>
          <p:cNvSpPr txBox="1">
            <a:spLocks noChangeArrowheads="1"/>
          </p:cNvSpPr>
          <p:nvPr/>
        </p:nvSpPr>
        <p:spPr bwMode="auto">
          <a:xfrm>
            <a:off x="1201880" y="4990766"/>
            <a:ext cx="12430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defTabSz="685800">
              <a:spcAft>
                <a:spcPts val="0"/>
              </a:spcAft>
            </a:pPr>
            <a:r>
              <a:rPr lang="zh-CN" altLang="en-US" sz="1500" b="1" dirty="0">
                <a:solidFill>
                  <a:prstClr val="black"/>
                </a:solidFill>
                <a:latin typeface="微软雅黑" panose="020B0503020204020204" pitchFamily="34" charset="-122"/>
                <a:ea typeface="微软雅黑" panose="020B0503020204020204" pitchFamily="34" charset="-122"/>
              </a:rPr>
              <a:t>使用者视图</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sp>
        <p:nvSpPr>
          <p:cNvPr id="15369" name="文本框 13"/>
          <p:cNvSpPr txBox="1">
            <a:spLocks noChangeArrowheads="1"/>
          </p:cNvSpPr>
          <p:nvPr/>
        </p:nvSpPr>
        <p:spPr bwMode="auto">
          <a:xfrm>
            <a:off x="3518836" y="4990766"/>
            <a:ext cx="12418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defTabSz="685800">
              <a:spcAft>
                <a:spcPts val="0"/>
              </a:spcAft>
            </a:pPr>
            <a:r>
              <a:rPr lang="zh-CN" altLang="en-US" sz="1500" b="1" dirty="0">
                <a:solidFill>
                  <a:prstClr val="black"/>
                </a:solidFill>
                <a:latin typeface="微软雅黑" panose="020B0503020204020204" pitchFamily="34" charset="-122"/>
                <a:ea typeface="微软雅黑" panose="020B0503020204020204" pitchFamily="34" charset="-122"/>
              </a:rPr>
              <a:t>设计者视图</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sp>
        <p:nvSpPr>
          <p:cNvPr id="15370" name="文本框 14"/>
          <p:cNvSpPr txBox="1">
            <a:spLocks noChangeArrowheads="1"/>
          </p:cNvSpPr>
          <p:nvPr/>
        </p:nvSpPr>
        <p:spPr bwMode="auto">
          <a:xfrm>
            <a:off x="5926280" y="4996719"/>
            <a:ext cx="12418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defTabSz="685800">
              <a:spcAft>
                <a:spcPts val="0"/>
              </a:spcAft>
            </a:pPr>
            <a:r>
              <a:rPr lang="zh-CN" altLang="en-US" sz="1500" b="1" dirty="0">
                <a:solidFill>
                  <a:prstClr val="black"/>
                </a:solidFill>
                <a:latin typeface="微软雅黑" panose="020B0503020204020204" pitchFamily="34" charset="-122"/>
                <a:ea typeface="微软雅黑" panose="020B0503020204020204" pitchFamily="34" charset="-122"/>
              </a:rPr>
              <a:t>实现者视图</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txBox="1">
            <a:spLocks noChangeArrowheads="1"/>
          </p:cNvSpPr>
          <p:nvPr/>
        </p:nvSpPr>
        <p:spPr bwMode="auto">
          <a:xfrm>
            <a:off x="575072" y="1743075"/>
            <a:ext cx="7404497" cy="3618310"/>
          </a:xfrm>
          <a:prstGeom prst="rect">
            <a:avLst/>
          </a:prstGeom>
          <a:noFill/>
          <a:ln w="571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marL="90805" indent="-9080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382905" indent="-18288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567055"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749300"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932180" indent="-18288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13893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18465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23037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2760980" indent="-18288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marL="67945" indent="-67945" defTabSz="685800" eaLnBrk="1" hangingPunct="1">
              <a:lnSpc>
                <a:spcPct val="80000"/>
              </a:lnSpc>
              <a:spcBef>
                <a:spcPts val="900"/>
              </a:spcBef>
              <a:spcAft>
                <a:spcPts val="150"/>
              </a:spcAft>
              <a:buClr>
                <a:srgbClr val="1CADE4"/>
              </a:buClr>
              <a:buNone/>
              <a:defRPr/>
            </a:pPr>
            <a:r>
              <a:rPr lang="en-US" altLang="zh-CN" sz="2100" b="1" dirty="0">
                <a:solidFill>
                  <a:srgbClr val="1CADE4"/>
                </a:solidFill>
                <a:latin typeface="黑体" panose="02010609060101010101" pitchFamily="49" charset="-122"/>
                <a:ea typeface="黑体" panose="02010609060101010101" pitchFamily="49" charset="-122"/>
              </a:rPr>
              <a:t> </a:t>
            </a:r>
            <a:endParaRPr lang="en-US" altLang="zh-CN" sz="2100" b="1" dirty="0">
              <a:solidFill>
                <a:srgbClr val="1CADE4"/>
              </a:solidFill>
              <a:latin typeface="黑体" panose="02010609060101010101" pitchFamily="49" charset="-122"/>
              <a:ea typeface="黑体" panose="02010609060101010101" pitchFamily="49" charset="-122"/>
            </a:endParaRPr>
          </a:p>
          <a:p>
            <a:pPr marL="67945" indent="-67945" defTabSz="685800" eaLnBrk="1" hangingPunct="1">
              <a:lnSpc>
                <a:spcPct val="80000"/>
              </a:lnSpc>
              <a:spcBef>
                <a:spcPts val="900"/>
              </a:spcBef>
              <a:spcAft>
                <a:spcPts val="150"/>
              </a:spcAft>
              <a:buClr>
                <a:srgbClr val="1CADE4"/>
              </a:buClr>
              <a:buNone/>
              <a:defRPr/>
            </a:pPr>
            <a:r>
              <a:rPr lang="en-US" altLang="zh-CN" sz="2100" b="1" dirty="0">
                <a:solidFill>
                  <a:srgbClr val="42BA97"/>
                </a:solidFill>
                <a:latin typeface="微软雅黑" panose="020B0503020204020204" pitchFamily="34" charset="-122"/>
                <a:ea typeface="微软雅黑" panose="020B0503020204020204" pitchFamily="34" charset="-122"/>
              </a:rPr>
              <a:t> </a:t>
            </a:r>
            <a:r>
              <a:rPr lang="en-US" altLang="zh-CN" sz="2100" b="1" dirty="0">
                <a:solidFill>
                  <a:srgbClr val="00B050"/>
                </a:solidFill>
                <a:latin typeface="微软雅黑" panose="020B0503020204020204" pitchFamily="34" charset="-122"/>
                <a:ea typeface="微软雅黑" panose="020B0503020204020204" pitchFamily="34" charset="-122"/>
              </a:rPr>
              <a:t>ADT</a:t>
            </a:r>
            <a:r>
              <a:rPr lang="en-US" altLang="zh-CN" sz="2100" b="1" dirty="0">
                <a:solidFill>
                  <a:srgbClr val="42BA97"/>
                </a:solidFill>
                <a:latin typeface="微软雅黑" panose="020B0503020204020204" pitchFamily="34" charset="-122"/>
                <a:ea typeface="微软雅黑" panose="020B0503020204020204" pitchFamily="34" charset="-122"/>
              </a:rPr>
              <a:t> </a:t>
            </a:r>
            <a:r>
              <a:rPr lang="zh-CN" altLang="en-US" sz="2100" b="1" dirty="0">
                <a:solidFill>
                  <a:prstClr val="black"/>
                </a:solidFill>
                <a:latin typeface="微软雅黑" panose="020B0503020204020204" pitchFamily="34" charset="-122"/>
                <a:ea typeface="微软雅黑" panose="020B0503020204020204" pitchFamily="34" charset="-122"/>
              </a:rPr>
              <a:t>抽象数据类型名 </a:t>
            </a:r>
            <a:r>
              <a:rPr lang="en-US" altLang="zh-CN" sz="2100" b="1" dirty="0">
                <a:solidFill>
                  <a:prstClr val="black"/>
                </a:solidFill>
                <a:latin typeface="微软雅黑" panose="020B0503020204020204" pitchFamily="34" charset="-122"/>
                <a:ea typeface="微软雅黑" panose="020B0503020204020204" pitchFamily="34" charset="-122"/>
              </a:rPr>
              <a:t>is</a:t>
            </a:r>
            <a:br>
              <a:rPr lang="en-US" altLang="zh-CN" sz="2100" b="1" dirty="0">
                <a:solidFill>
                  <a:prstClr val="black"/>
                </a:solidFill>
                <a:latin typeface="微软雅黑" panose="020B0503020204020204" pitchFamily="34" charset="-122"/>
                <a:ea typeface="微软雅黑" panose="020B0503020204020204" pitchFamily="34" charset="-122"/>
              </a:rPr>
            </a:br>
            <a:r>
              <a:rPr lang="en-US" altLang="zh-CN" sz="2100" b="1" dirty="0">
                <a:solidFill>
                  <a:prstClr val="black"/>
                </a:solidFill>
                <a:latin typeface="微软雅黑" panose="020B0503020204020204" pitchFamily="34" charset="-122"/>
                <a:ea typeface="微软雅黑" panose="020B0503020204020204" pitchFamily="34" charset="-122"/>
              </a:rPr>
              <a:t>	</a:t>
            </a:r>
            <a:r>
              <a:rPr lang="en-US" altLang="zh-CN" sz="2100" b="1" dirty="0">
                <a:solidFill>
                  <a:srgbClr val="00B050"/>
                </a:solidFill>
                <a:latin typeface="微软雅黑" panose="020B0503020204020204" pitchFamily="34" charset="-122"/>
                <a:ea typeface="微软雅黑" panose="020B0503020204020204" pitchFamily="34" charset="-122"/>
              </a:rPr>
              <a:t>operations</a:t>
            </a:r>
            <a:endParaRPr lang="en-US" altLang="zh-CN" sz="2100" b="1" dirty="0">
              <a:solidFill>
                <a:srgbClr val="00B050"/>
              </a:solidFill>
              <a:latin typeface="微软雅黑" panose="020B0503020204020204" pitchFamily="34" charset="-122"/>
              <a:ea typeface="微软雅黑" panose="020B0503020204020204" pitchFamily="34" charset="-122"/>
            </a:endParaRPr>
          </a:p>
          <a:p>
            <a:pPr marL="67945" indent="-67945" defTabSz="685800" eaLnBrk="1" hangingPunct="1">
              <a:lnSpc>
                <a:spcPct val="80000"/>
              </a:lnSpc>
              <a:spcBef>
                <a:spcPts val="900"/>
              </a:spcBef>
              <a:spcAft>
                <a:spcPts val="150"/>
              </a:spcAft>
              <a:buClr>
                <a:srgbClr val="1CADE4"/>
              </a:buClr>
              <a:buNone/>
              <a:defRPr/>
            </a:pPr>
            <a:r>
              <a:rPr lang="en-US" altLang="zh-CN" sz="2100" b="1" dirty="0">
                <a:solidFill>
                  <a:prstClr val="black"/>
                </a:solidFill>
                <a:latin typeface="微软雅黑" panose="020B0503020204020204" pitchFamily="34" charset="-122"/>
                <a:ea typeface="微软雅黑" panose="020B0503020204020204" pitchFamily="34" charset="-122"/>
              </a:rPr>
              <a:t>	      </a:t>
            </a:r>
            <a:r>
              <a:rPr lang="zh-CN" altLang="en-US" sz="2100" b="1" dirty="0">
                <a:solidFill>
                  <a:prstClr val="black"/>
                </a:solidFill>
                <a:latin typeface="微软雅黑" panose="020B0503020204020204" pitchFamily="34" charset="-122"/>
                <a:ea typeface="微软雅黑" panose="020B0503020204020204" pitchFamily="34" charset="-122"/>
              </a:rPr>
              <a:t>操作</a:t>
            </a:r>
            <a:r>
              <a:rPr lang="en-US" altLang="zh-CN" sz="2100" b="1" dirty="0">
                <a:solidFill>
                  <a:prstClr val="black"/>
                </a:solidFill>
                <a:latin typeface="微软雅黑" panose="020B0503020204020204" pitchFamily="34" charset="-122"/>
                <a:ea typeface="微软雅黑" panose="020B0503020204020204" pitchFamily="34" charset="-122"/>
              </a:rPr>
              <a:t>1</a:t>
            </a:r>
            <a:r>
              <a:rPr lang="zh-CN" altLang="en-US" sz="2100" b="1" dirty="0">
                <a:solidFill>
                  <a:prstClr val="black"/>
                </a:solidFill>
                <a:latin typeface="微软雅黑" panose="020B0503020204020204" pitchFamily="34" charset="-122"/>
                <a:ea typeface="微软雅黑" panose="020B0503020204020204" pitchFamily="34" charset="-122"/>
              </a:rPr>
              <a:t>：输入、输出、功能</a:t>
            </a:r>
            <a:endParaRPr lang="en-US" altLang="zh-CN" sz="2100" b="1" dirty="0">
              <a:solidFill>
                <a:prstClr val="black"/>
              </a:solidFill>
              <a:latin typeface="微软雅黑" panose="020B0503020204020204" pitchFamily="34" charset="-122"/>
              <a:ea typeface="微软雅黑" panose="020B0503020204020204" pitchFamily="34" charset="-122"/>
            </a:endParaRPr>
          </a:p>
          <a:p>
            <a:pPr marL="67945" indent="-67945" defTabSz="685800" eaLnBrk="1" hangingPunct="1">
              <a:lnSpc>
                <a:spcPct val="80000"/>
              </a:lnSpc>
              <a:spcBef>
                <a:spcPts val="900"/>
              </a:spcBef>
              <a:spcAft>
                <a:spcPts val="150"/>
              </a:spcAft>
              <a:buClr>
                <a:srgbClr val="1CADE4"/>
              </a:buClr>
              <a:buNone/>
              <a:defRPr/>
            </a:pPr>
            <a:r>
              <a:rPr lang="en-US" altLang="zh-CN" sz="2100" b="1" dirty="0">
                <a:solidFill>
                  <a:prstClr val="black"/>
                </a:solidFill>
                <a:latin typeface="微软雅黑" panose="020B0503020204020204" pitchFamily="34" charset="-122"/>
                <a:ea typeface="微软雅黑" panose="020B0503020204020204" pitchFamily="34" charset="-122"/>
              </a:rPr>
              <a:t>       </a:t>
            </a:r>
            <a:r>
              <a:rPr lang="zh-CN" altLang="en-US" sz="2100" b="1" dirty="0">
                <a:solidFill>
                  <a:prstClr val="black"/>
                </a:solidFill>
                <a:latin typeface="微软雅黑" panose="020B0503020204020204" pitchFamily="34" charset="-122"/>
                <a:ea typeface="微软雅黑" panose="020B0503020204020204" pitchFamily="34" charset="-122"/>
              </a:rPr>
              <a:t>操作</a:t>
            </a:r>
            <a:r>
              <a:rPr lang="en-US" altLang="zh-CN" sz="2100" b="1" dirty="0">
                <a:solidFill>
                  <a:prstClr val="black"/>
                </a:solidFill>
                <a:latin typeface="微软雅黑" panose="020B0503020204020204" pitchFamily="34" charset="-122"/>
                <a:ea typeface="微软雅黑" panose="020B0503020204020204" pitchFamily="34" charset="-122"/>
              </a:rPr>
              <a:t>2</a:t>
            </a:r>
            <a:r>
              <a:rPr lang="zh-CN" altLang="en-US" sz="2100" b="1" dirty="0">
                <a:solidFill>
                  <a:prstClr val="black"/>
                </a:solidFill>
                <a:latin typeface="微软雅黑" panose="020B0503020204020204" pitchFamily="34" charset="-122"/>
                <a:ea typeface="微软雅黑" panose="020B0503020204020204" pitchFamily="34" charset="-122"/>
              </a:rPr>
              <a:t>：</a:t>
            </a:r>
            <a:endParaRPr lang="en-US" altLang="zh-CN" sz="2100" b="1" dirty="0">
              <a:solidFill>
                <a:prstClr val="black"/>
              </a:solidFill>
              <a:latin typeface="微软雅黑" panose="020B0503020204020204" pitchFamily="34" charset="-122"/>
              <a:ea typeface="微软雅黑" panose="020B0503020204020204" pitchFamily="34" charset="-122"/>
            </a:endParaRPr>
          </a:p>
          <a:p>
            <a:pPr marL="67945" indent="-67945" defTabSz="685800" eaLnBrk="1" hangingPunct="1">
              <a:lnSpc>
                <a:spcPct val="80000"/>
              </a:lnSpc>
              <a:spcBef>
                <a:spcPts val="900"/>
              </a:spcBef>
              <a:spcAft>
                <a:spcPts val="150"/>
              </a:spcAft>
              <a:buClr>
                <a:srgbClr val="1CADE4"/>
              </a:buClr>
              <a:buNone/>
              <a:defRPr/>
            </a:pPr>
            <a:r>
              <a:rPr lang="en-US" altLang="zh-CN" sz="2100" b="1" dirty="0">
                <a:solidFill>
                  <a:prstClr val="black"/>
                </a:solidFill>
                <a:latin typeface="微软雅黑" panose="020B0503020204020204" pitchFamily="34" charset="-122"/>
                <a:ea typeface="微软雅黑" panose="020B0503020204020204" pitchFamily="34" charset="-122"/>
              </a:rPr>
              <a:t>       </a:t>
            </a:r>
            <a:r>
              <a:rPr lang="zh-CN" altLang="en-US" sz="2100" b="1" dirty="0">
                <a:solidFill>
                  <a:prstClr val="black"/>
                </a:solidFill>
                <a:latin typeface="微软雅黑" panose="020B0503020204020204" pitchFamily="34" charset="-122"/>
                <a:ea typeface="微软雅黑" panose="020B0503020204020204" pitchFamily="34" charset="-122"/>
              </a:rPr>
              <a:t>。。。</a:t>
            </a:r>
            <a:endParaRPr lang="en-US" altLang="zh-CN" sz="2100" b="1" dirty="0">
              <a:solidFill>
                <a:prstClr val="black"/>
              </a:solidFill>
              <a:latin typeface="微软雅黑" panose="020B0503020204020204" pitchFamily="34" charset="-122"/>
              <a:ea typeface="微软雅黑" panose="020B0503020204020204" pitchFamily="34" charset="-122"/>
            </a:endParaRPr>
          </a:p>
          <a:p>
            <a:pPr marL="67945" indent="-67945" defTabSz="685800" eaLnBrk="1" hangingPunct="1">
              <a:lnSpc>
                <a:spcPct val="80000"/>
              </a:lnSpc>
              <a:spcBef>
                <a:spcPts val="900"/>
              </a:spcBef>
              <a:spcAft>
                <a:spcPts val="150"/>
              </a:spcAft>
              <a:buClr>
                <a:srgbClr val="1CADE4"/>
              </a:buClr>
              <a:buNone/>
              <a:defRPr/>
            </a:pPr>
            <a:r>
              <a:rPr lang="en-US" altLang="zh-CN" sz="2100" b="1" dirty="0">
                <a:solidFill>
                  <a:prstClr val="black"/>
                </a:solidFill>
                <a:latin typeface="微软雅黑" panose="020B0503020204020204" pitchFamily="34" charset="-122"/>
                <a:ea typeface="微软雅黑" panose="020B0503020204020204" pitchFamily="34" charset="-122"/>
              </a:rPr>
              <a:t>       </a:t>
            </a:r>
            <a:r>
              <a:rPr lang="zh-CN" altLang="en-US" sz="2100" b="1" dirty="0">
                <a:solidFill>
                  <a:prstClr val="black"/>
                </a:solidFill>
                <a:latin typeface="微软雅黑" panose="020B0503020204020204" pitchFamily="34" charset="-122"/>
                <a:ea typeface="微软雅黑" panose="020B0503020204020204" pitchFamily="34" charset="-122"/>
              </a:rPr>
              <a:t>操作</a:t>
            </a:r>
            <a:r>
              <a:rPr lang="en-US" altLang="zh-CN" sz="2100" b="1" dirty="0">
                <a:solidFill>
                  <a:prstClr val="black"/>
                </a:solidFill>
                <a:latin typeface="微软雅黑" panose="020B0503020204020204" pitchFamily="34" charset="-122"/>
                <a:ea typeface="微软雅黑" panose="020B0503020204020204" pitchFamily="34" charset="-122"/>
              </a:rPr>
              <a:t>n</a:t>
            </a:r>
            <a:r>
              <a:rPr lang="zh-CN" altLang="en-US" sz="2100" b="1" dirty="0">
                <a:solidFill>
                  <a:prstClr val="black"/>
                </a:solidFill>
                <a:latin typeface="微软雅黑" panose="020B0503020204020204" pitchFamily="34" charset="-122"/>
                <a:ea typeface="微软雅黑" panose="020B0503020204020204" pitchFamily="34" charset="-122"/>
              </a:rPr>
              <a:t>：</a:t>
            </a:r>
            <a:br>
              <a:rPr lang="en-US" altLang="zh-CN" sz="2100" b="1" dirty="0">
                <a:solidFill>
                  <a:prstClr val="black"/>
                </a:solidFill>
                <a:latin typeface="微软雅黑" panose="020B0503020204020204" pitchFamily="34" charset="-122"/>
                <a:ea typeface="微软雅黑" panose="020B0503020204020204" pitchFamily="34" charset="-122"/>
              </a:rPr>
            </a:br>
            <a:r>
              <a:rPr lang="en-US" altLang="zh-CN" sz="2100" b="1" dirty="0">
                <a:solidFill>
                  <a:prstClr val="black"/>
                </a:solidFill>
                <a:latin typeface="微软雅黑" panose="020B0503020204020204" pitchFamily="34" charset="-122"/>
                <a:ea typeface="微软雅黑" panose="020B0503020204020204" pitchFamily="34" charset="-122"/>
              </a:rPr>
              <a:t>		</a:t>
            </a:r>
            <a:br>
              <a:rPr lang="en-US" altLang="zh-CN" sz="2100" b="1" dirty="0">
                <a:solidFill>
                  <a:prstClr val="black"/>
                </a:solidFill>
                <a:latin typeface="微软雅黑" panose="020B0503020204020204" pitchFamily="34" charset="-122"/>
                <a:ea typeface="微软雅黑" panose="020B0503020204020204" pitchFamily="34" charset="-122"/>
              </a:rPr>
            </a:br>
            <a:r>
              <a:rPr lang="en-US" altLang="zh-CN" sz="2100" b="1" dirty="0">
                <a:solidFill>
                  <a:srgbClr val="00B050"/>
                </a:solidFill>
                <a:latin typeface="微软雅黑" panose="020B0503020204020204" pitchFamily="34" charset="-122"/>
                <a:ea typeface="微软雅黑" panose="020B0503020204020204" pitchFamily="34" charset="-122"/>
              </a:rPr>
              <a:t>end ADT </a:t>
            </a:r>
            <a:r>
              <a:rPr lang="zh-CN" altLang="en-US" sz="2100" b="1" dirty="0">
                <a:solidFill>
                  <a:prstClr val="black"/>
                </a:solidFill>
                <a:latin typeface="微软雅黑" panose="020B0503020204020204" pitchFamily="34" charset="-122"/>
                <a:ea typeface="微软雅黑" panose="020B0503020204020204" pitchFamily="34" charset="-122"/>
              </a:rPr>
              <a:t>抽象数据类型名</a:t>
            </a:r>
            <a:endParaRPr lang="en-US" altLang="zh-CN" sz="2100" b="1" dirty="0">
              <a:solidFill>
                <a:srgbClr val="FF0000"/>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0" y="857250"/>
            <a:ext cx="9144000" cy="519113"/>
          </a:xfrm>
          <a:prstGeom prst="rect">
            <a:avLst/>
          </a:prstGeom>
          <a:solidFill>
            <a:schemeClr val="bg1"/>
          </a:solidFill>
          <a:ln w="19050">
            <a:noFill/>
          </a:ln>
        </p:spPr>
        <p:txBody>
          <a:bodyPr anchor="b">
            <a:normAutofit/>
          </a:bodyPr>
          <a:lstStyle>
            <a:lvl1pPr algn="l" rtl="0" eaLnBrk="0" fontAlgn="base" hangingPunct="0">
              <a:lnSpc>
                <a:spcPct val="85000"/>
              </a:lnSpc>
              <a:spcBef>
                <a:spcPct val="0"/>
              </a:spcBef>
              <a:spcAft>
                <a:spcPct val="0"/>
              </a:spcAft>
              <a:defRPr sz="4800" b="1"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fontAlgn="auto" hangingPunct="1">
              <a:spcAft>
                <a:spcPts val="0"/>
              </a:spcAft>
              <a:defRPr/>
            </a:pPr>
            <a:r>
              <a:rPr lang="zh-CN" altLang="en-US" sz="2700" spc="-38" dirty="0">
                <a:solidFill>
                  <a:prstClr val="black"/>
                </a:solidFill>
                <a:latin typeface="微软雅黑" panose="020B0503020204020204" pitchFamily="34" charset="-122"/>
                <a:ea typeface="微软雅黑" panose="020B0503020204020204" pitchFamily="34" charset="-122"/>
              </a:rPr>
              <a:t>抽象数据类型定义</a:t>
            </a:r>
            <a:endParaRPr lang="zh-CN" altLang="en-US" sz="2700" spc="-38" dirty="0">
              <a:solidFill>
                <a:prstClr val="black"/>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0" y="1306914"/>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3509" y="916626"/>
            <a:ext cx="2160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400" b="1" dirty="0">
                <a:solidFill>
                  <a:prstClr val="black"/>
                </a:solidFill>
                <a:latin typeface="微软雅黑" panose="020B0503020204020204" pitchFamily="34" charset="-122"/>
                <a:ea typeface="微软雅黑" panose="020B0503020204020204" pitchFamily="34" charset="-122"/>
              </a:rPr>
              <a:t>线性表的</a:t>
            </a:r>
            <a:r>
              <a:rPr kumimoji="1" lang="en-US" altLang="zh-CN" sz="2400" b="1" dirty="0">
                <a:solidFill>
                  <a:prstClr val="black"/>
                </a:solidFill>
                <a:latin typeface="微软雅黑" panose="020B0503020204020204" pitchFamily="34" charset="-122"/>
                <a:ea typeface="微软雅黑" panose="020B0503020204020204" pitchFamily="34" charset="-122"/>
              </a:rPr>
              <a:t>ADT</a:t>
            </a:r>
            <a:endParaRPr kumimoji="1" lang="zh-CN" altLang="en-US" sz="2400" b="1" dirty="0">
              <a:solidFill>
                <a:prstClr val="black"/>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V="1">
            <a:off x="21317" y="1322172"/>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3509" y="1751826"/>
            <a:ext cx="8640960" cy="2768600"/>
          </a:xfrm>
          <a:prstGeom prst="rect">
            <a:avLst/>
          </a:prstGeom>
        </p:spPr>
        <p:txBody>
          <a:bodyPr wrap="square">
            <a:spAutoFit/>
          </a:bodyPr>
          <a:lstStyle/>
          <a:p>
            <a:pPr indent="200025" algn="just" defTabSz="685800">
              <a:spcAft>
                <a:spcPts val="0"/>
              </a:spcAft>
            </a:pPr>
            <a:r>
              <a:rPr lang="en-US" altLang="zh-CN" sz="1800" b="1" kern="100" dirty="0">
                <a:solidFill>
                  <a:srgbClr val="0000FF"/>
                </a:solidFill>
                <a:latin typeface="Courier New" panose="02070309020205020404" pitchFamily="49" charset="0"/>
                <a:ea typeface="微软雅黑" panose="020B0503020204020204" pitchFamily="34" charset="-122"/>
                <a:cs typeface="Courier New" panose="02070309020205020404" pitchFamily="49" charset="0"/>
              </a:rPr>
              <a:t>ADT List is </a:t>
            </a:r>
            <a:endParaRPr lang="zh-CN" altLang="zh-CN" sz="1800" b="1" kern="100" dirty="0">
              <a:solidFill>
                <a:srgbClr val="0000FF"/>
              </a:solidFill>
              <a:latin typeface="Courier New" panose="02070309020205020404" pitchFamily="49" charset="0"/>
              <a:ea typeface="微软雅黑" panose="020B0503020204020204" pitchFamily="34" charset="-122"/>
              <a:cs typeface="Courier New" panose="02070309020205020404" pitchFamily="49" charset="0"/>
            </a:endParaRPr>
          </a:p>
          <a:p>
            <a:pPr indent="200025" algn="just" defTabSz="685800">
              <a:spcBef>
                <a:spcPts val="0"/>
              </a:spcBef>
              <a:spcAft>
                <a:spcPts val="0"/>
              </a:spcAft>
            </a:pPr>
            <a:r>
              <a:rPr lang="en-US" altLang="zh-CN" sz="1800" b="1" kern="100" dirty="0">
                <a:solidFill>
                  <a:srgbClr val="0000FF"/>
                </a:solidFill>
                <a:latin typeface="Courier New" panose="02070309020205020404" pitchFamily="49" charset="0"/>
                <a:ea typeface="微软雅黑" panose="020B0503020204020204" pitchFamily="34" charset="-122"/>
                <a:cs typeface="Courier New" panose="02070309020205020404" pitchFamily="49" charset="0"/>
              </a:rPr>
              <a:t>operations</a:t>
            </a:r>
            <a:endParaRPr lang="zh-CN" altLang="zh-CN" sz="1800" b="1" kern="100" dirty="0">
              <a:solidFill>
                <a:srgbClr val="0000FF"/>
              </a:solidFill>
              <a:latin typeface="Courier New" panose="02070309020205020404" pitchFamily="49" charset="0"/>
              <a:ea typeface="微软雅黑" panose="020B0503020204020204" pitchFamily="34" charset="-122"/>
              <a:cs typeface="Courier New" panose="02070309020205020404" pitchFamily="49" charset="0"/>
            </a:endParaRPr>
          </a:p>
          <a:p>
            <a:pPr indent="300355" algn="just" defTabSz="685800">
              <a:spcBef>
                <a:spcPts val="0"/>
              </a:spcBef>
              <a:spcAft>
                <a:spcPts val="0"/>
              </a:spcAft>
            </a:pP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SetNullList</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(void)    </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创建一个空的线性表</a:t>
            </a:r>
            <a:endPar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indent="300355" algn="just" defTabSz="685800">
              <a:spcBef>
                <a:spcPts val="0"/>
              </a:spcBef>
              <a:spcAft>
                <a:spcPts val="0"/>
              </a:spcAft>
            </a:pP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IsNull</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 list)     </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判断线性表</a:t>
            </a:r>
            <a:r>
              <a:rPr lang="en-US"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list</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是否为空</a:t>
            </a:r>
            <a:endPar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00025" indent="100330" algn="just" defTabSz="685800">
              <a:spcBef>
                <a:spcPts val="0"/>
              </a:spcBef>
              <a:spcAft>
                <a:spcPts val="0"/>
              </a:spcAft>
            </a:pP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InsertPre</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list,position</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p,Datatype</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x)   </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在第</a:t>
            </a:r>
            <a:r>
              <a:rPr lang="en-US"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p</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个位置之前插入元素</a:t>
            </a:r>
            <a:r>
              <a:rPr lang="en-US"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x</a:t>
            </a:r>
            <a:endPar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00025" indent="100330" algn="just" defTabSz="685800">
              <a:spcBef>
                <a:spcPts val="0"/>
              </a:spcBef>
              <a:spcAft>
                <a:spcPts val="0"/>
              </a:spcAft>
            </a:pP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InsertPost</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list,position</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p,Datatype</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x)  </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在第</a:t>
            </a:r>
            <a:r>
              <a:rPr lang="en-US"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p</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个位置之后插入元素</a:t>
            </a:r>
            <a:r>
              <a:rPr lang="en-US"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x</a:t>
            </a:r>
            <a:endPar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indent="300355" algn="just" defTabSz="685800">
              <a:spcBef>
                <a:spcPts val="0"/>
              </a:spcBef>
              <a:spcAft>
                <a:spcPts val="0"/>
              </a:spcAft>
            </a:pP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DelIndex</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 list, position p)    </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删除线性表中第</a:t>
            </a:r>
            <a:r>
              <a:rPr lang="en-US"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p</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个位置的元素</a:t>
            </a:r>
            <a:endPar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indent="300355" algn="just" defTabSz="685800">
              <a:spcBef>
                <a:spcPts val="0"/>
              </a:spcBef>
              <a:spcAft>
                <a:spcPts val="0"/>
              </a:spcAft>
            </a:pP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DelValue</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list,Datatype</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x)     </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删除线性表中值为</a:t>
            </a:r>
            <a:r>
              <a:rPr lang="en-US"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的元素</a:t>
            </a:r>
            <a:endPar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indent="300355" algn="just" defTabSz="685800">
              <a:spcBef>
                <a:spcPts val="0"/>
              </a:spcBef>
              <a:spcAft>
                <a:spcPts val="0"/>
              </a:spcAft>
            </a:pP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LocateIndex</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list,Datatype</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x)  </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在线性表中查找值为</a:t>
            </a:r>
            <a:r>
              <a:rPr lang="en-US"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的元素位置</a:t>
            </a:r>
            <a:endPar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indent="300355" algn="just" defTabSz="685800">
              <a:spcBef>
                <a:spcPts val="0"/>
              </a:spcBef>
              <a:spcAft>
                <a:spcPts val="0"/>
              </a:spcAft>
            </a:pP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LocatePos</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 </a:t>
            </a:r>
            <a:r>
              <a:rPr lang="en-US" altLang="zh-CN" sz="1500" b="1" kern="100" dirty="0" err="1">
                <a:solidFill>
                  <a:srgbClr val="00B050"/>
                </a:solidFill>
                <a:latin typeface="Courier New" panose="02070309020205020404" pitchFamily="49" charset="0"/>
                <a:ea typeface="微软雅黑" panose="020B0503020204020204" pitchFamily="34" charset="-122"/>
                <a:cs typeface="Courier New" panose="02070309020205020404" pitchFamily="49" charset="0"/>
              </a:rPr>
              <a:t>list,Datatype</a:t>
            </a:r>
            <a:r>
              <a:rPr lang="en-US" altLang="zh-CN" sz="1500" b="1" kern="100" dirty="0">
                <a:solidFill>
                  <a:srgbClr val="00B050"/>
                </a:solidFill>
                <a:latin typeface="Courier New" panose="02070309020205020404" pitchFamily="49" charset="0"/>
                <a:ea typeface="微软雅黑" panose="020B0503020204020204" pitchFamily="34" charset="-122"/>
                <a:cs typeface="Courier New" panose="02070309020205020404" pitchFamily="49" charset="0"/>
              </a:rPr>
              <a:t> x)   </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在线性表中查找值为</a:t>
            </a:r>
            <a:r>
              <a:rPr lang="en-US"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的元素在内存中的位置</a:t>
            </a:r>
            <a:endParaRPr lang="zh-CN" altLang="zh-CN" sz="15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indent="171450" algn="just" defTabSz="685800">
              <a:spcBef>
                <a:spcPts val="0"/>
              </a:spcBef>
              <a:spcAft>
                <a:spcPts val="0"/>
              </a:spcAft>
            </a:pPr>
            <a:r>
              <a:rPr lang="en-US" altLang="zh-CN" sz="1800" b="1" kern="100" dirty="0">
                <a:solidFill>
                  <a:srgbClr val="0000FF"/>
                </a:solidFill>
                <a:latin typeface="Courier New" panose="02070309020205020404" pitchFamily="49" charset="0"/>
                <a:ea typeface="微软雅黑" panose="020B0503020204020204" pitchFamily="34" charset="-122"/>
                <a:cs typeface="Courier New" panose="02070309020205020404" pitchFamily="49" charset="0"/>
              </a:rPr>
              <a:t>End ADT List</a:t>
            </a:r>
            <a:endParaRPr lang="zh-CN" altLang="zh-CN" sz="1800" b="1" kern="100" dirty="0">
              <a:solidFill>
                <a:srgbClr val="0000FF"/>
              </a:solidFill>
              <a:latin typeface="Courier New" panose="02070309020205020404" pitchFamily="49" charset="0"/>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5617" y="1808821"/>
            <a:ext cx="6354458" cy="3309959"/>
          </a:xfrm>
          <a:prstGeom prst="rect">
            <a:avLst/>
          </a:prstGeom>
        </p:spPr>
      </p:pic>
      <p:sp>
        <p:nvSpPr>
          <p:cNvPr id="4" name="Rectangle 2"/>
          <p:cNvSpPr txBox="1">
            <a:spLocks noChangeArrowheads="1"/>
          </p:cNvSpPr>
          <p:nvPr/>
        </p:nvSpPr>
        <p:spPr>
          <a:xfrm>
            <a:off x="0" y="857250"/>
            <a:ext cx="9144000" cy="519113"/>
          </a:xfrm>
          <a:prstGeom prst="rect">
            <a:avLst/>
          </a:prstGeom>
          <a:noFill/>
          <a:ln w="19050"/>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fontAlgn="auto" hangingPunct="1">
              <a:spcAft>
                <a:spcPts val="0"/>
              </a:spcAft>
              <a:defRPr/>
            </a:pPr>
            <a:r>
              <a:rPr lang="en-US" altLang="zh-CN" sz="2700" b="1" spc="-38" dirty="0">
                <a:solidFill>
                  <a:prstClr val="black"/>
                </a:solidFill>
                <a:latin typeface="黑体" panose="02010609060101010101" pitchFamily="49" charset="-122"/>
                <a:ea typeface="黑体" panose="02010609060101010101" pitchFamily="49" charset="-122"/>
              </a:rPr>
              <a:t>1.3 </a:t>
            </a:r>
            <a:r>
              <a:rPr lang="zh-CN" altLang="en-US" sz="2700" b="1" spc="-38" dirty="0">
                <a:solidFill>
                  <a:prstClr val="black"/>
                </a:solidFill>
                <a:latin typeface="黑体" panose="02010609060101010101" pitchFamily="49" charset="-122"/>
                <a:ea typeface="黑体" panose="02010609060101010101" pitchFamily="49" charset="-122"/>
              </a:rPr>
              <a:t>数据结构</a:t>
            </a:r>
            <a:endParaRPr lang="zh-CN" altLang="en-US" sz="2700" b="1" spc="-38" dirty="0">
              <a:solidFill>
                <a:prstClr val="black"/>
              </a:solidFill>
              <a:latin typeface="黑体" panose="02010609060101010101" pitchFamily="49" charset="-122"/>
              <a:ea typeface="黑体" panose="02010609060101010101" pitchFamily="49" charset="-122"/>
            </a:endParaRPr>
          </a:p>
        </p:txBody>
      </p:sp>
      <p:cxnSp>
        <p:nvCxnSpPr>
          <p:cNvPr id="5" name="直接连接符 4"/>
          <p:cNvCxnSpPr/>
          <p:nvPr/>
        </p:nvCxnSpPr>
        <p:spPr>
          <a:xfrm flipV="1">
            <a:off x="0" y="1306914"/>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2343151" y="42291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ct val="0"/>
              </a:spcAft>
              <a:buClrTx/>
              <a:buSzTx/>
              <a:buNone/>
            </a:pPr>
            <a:endParaRPr kumimoji="1" lang="zh-CN" altLang="zh-CN" sz="1800">
              <a:solidFill>
                <a:prstClr val="black"/>
              </a:solidFill>
              <a:latin typeface="Times New Roman" panose="02020603050405020304" pitchFamily="18" charset="0"/>
            </a:endParaRPr>
          </a:p>
        </p:txBody>
      </p:sp>
      <p:sp>
        <p:nvSpPr>
          <p:cNvPr id="15364" name="AutoShape 7"/>
          <p:cNvSpPr>
            <a:spLocks noChangeArrowheads="1"/>
          </p:cNvSpPr>
          <p:nvPr/>
        </p:nvSpPr>
        <p:spPr bwMode="auto">
          <a:xfrm>
            <a:off x="3923929" y="3143080"/>
            <a:ext cx="4832747" cy="1296591"/>
          </a:xfrm>
          <a:prstGeom prst="wedgeRoundRectCallout">
            <a:avLst>
              <a:gd name="adj1" fmla="val -27497"/>
              <a:gd name="adj2" fmla="val -149979"/>
              <a:gd name="adj3" fmla="val 16667"/>
            </a:avLst>
          </a:prstGeom>
          <a:solidFill>
            <a:srgbClr val="00B050"/>
          </a:solidFill>
          <a:ln w="9525">
            <a:solidFill>
              <a:schemeClr val="tx1"/>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defTabSz="685800" eaLnBrk="1" hangingPunct="1">
              <a:lnSpc>
                <a:spcPct val="100000"/>
              </a:lnSpc>
              <a:spcBef>
                <a:spcPct val="0"/>
              </a:spcBef>
              <a:spcAft>
                <a:spcPts val="0"/>
              </a:spcAft>
              <a:buClrTx/>
              <a:buSzTx/>
              <a:buNone/>
            </a:pPr>
            <a:r>
              <a:rPr kumimoji="1" lang="zh-CN" altLang="en-US" sz="2700" b="1">
                <a:solidFill>
                  <a:prstClr val="black"/>
                </a:solidFill>
                <a:latin typeface="黑体" panose="02010609060101010101" pitchFamily="49" charset="-122"/>
                <a:ea typeface="黑体" panose="02010609060101010101" pitchFamily="49" charset="-122"/>
                <a:sym typeface="+mn-ea"/>
              </a:rPr>
              <a:t>整数</a:t>
            </a:r>
            <a:r>
              <a:rPr kumimoji="1" lang="en-US" altLang="zh-CN" sz="2700" b="1">
                <a:solidFill>
                  <a:prstClr val="black"/>
                </a:solidFill>
                <a:latin typeface="黑体" panose="02010609060101010101" pitchFamily="49" charset="-122"/>
                <a:ea typeface="黑体" panose="02010609060101010101" pitchFamily="49" charset="-122"/>
                <a:sym typeface="+mn-ea"/>
              </a:rPr>
              <a:t>(1,2)</a:t>
            </a:r>
            <a:r>
              <a:rPr kumimoji="1" lang="zh-CN" altLang="en-US" sz="2700" b="1">
                <a:solidFill>
                  <a:prstClr val="black"/>
                </a:solidFill>
                <a:latin typeface="黑体" panose="02010609060101010101" pitchFamily="49" charset="-122"/>
                <a:ea typeface="黑体" panose="02010609060101010101" pitchFamily="49" charset="-122"/>
                <a:sym typeface="+mn-ea"/>
              </a:rPr>
              <a:t>、实数</a:t>
            </a:r>
            <a:r>
              <a:rPr kumimoji="1" lang="en-US" altLang="zh-CN" sz="2700" b="1">
                <a:solidFill>
                  <a:prstClr val="black"/>
                </a:solidFill>
                <a:latin typeface="黑体" panose="02010609060101010101" pitchFamily="49" charset="-122"/>
                <a:ea typeface="黑体" panose="02010609060101010101" pitchFamily="49" charset="-122"/>
                <a:sym typeface="+mn-ea"/>
              </a:rPr>
              <a:t>(1.1,1.2)</a:t>
            </a:r>
            <a:endParaRPr kumimoji="1" lang="en-US" altLang="zh-CN" sz="2700" b="1">
              <a:solidFill>
                <a:prstClr val="black"/>
              </a:solidFill>
              <a:latin typeface="黑体" panose="02010609060101010101" pitchFamily="49" charset="-122"/>
              <a:ea typeface="黑体" panose="02010609060101010101" pitchFamily="49" charset="-122"/>
            </a:endParaRPr>
          </a:p>
          <a:p>
            <a:pPr algn="ctr" defTabSz="685800" eaLnBrk="1" hangingPunct="1">
              <a:lnSpc>
                <a:spcPct val="100000"/>
              </a:lnSpc>
              <a:spcBef>
                <a:spcPts val="0"/>
              </a:spcBef>
              <a:spcAft>
                <a:spcPts val="0"/>
              </a:spcAft>
              <a:buClrTx/>
              <a:buSzTx/>
              <a:buNone/>
            </a:pPr>
            <a:r>
              <a:rPr kumimoji="1" lang="zh-CN" altLang="en-US" sz="2700" b="1">
                <a:solidFill>
                  <a:prstClr val="black"/>
                </a:solidFill>
                <a:latin typeface="黑体" panose="02010609060101010101" pitchFamily="49" charset="-122"/>
                <a:ea typeface="黑体" panose="02010609060101010101" pitchFamily="49" charset="-122"/>
                <a:sym typeface="+mn-ea"/>
              </a:rPr>
              <a:t>字符串</a:t>
            </a:r>
            <a:r>
              <a:rPr kumimoji="1" lang="en-US" altLang="zh-CN" sz="2700" b="1">
                <a:solidFill>
                  <a:prstClr val="black"/>
                </a:solidFill>
                <a:latin typeface="黑体" panose="02010609060101010101" pitchFamily="49" charset="-122"/>
                <a:ea typeface="黑体" panose="02010609060101010101" pitchFamily="49" charset="-122"/>
                <a:sym typeface="+mn-ea"/>
              </a:rPr>
              <a:t>(“Beijing”)</a:t>
            </a:r>
            <a:r>
              <a:rPr kumimoji="1" lang="zh-CN" altLang="en-US" sz="2700" b="1">
                <a:solidFill>
                  <a:prstClr val="black"/>
                </a:solidFill>
                <a:latin typeface="黑体" panose="02010609060101010101" pitchFamily="49" charset="-122"/>
                <a:ea typeface="黑体" panose="02010609060101010101" pitchFamily="49" charset="-122"/>
                <a:sym typeface="+mn-ea"/>
              </a:rPr>
              <a:t>、</a:t>
            </a:r>
            <a:endParaRPr kumimoji="1" lang="zh-CN" altLang="en-US" sz="2700" b="1">
              <a:solidFill>
                <a:prstClr val="black"/>
              </a:solidFill>
              <a:latin typeface="黑体" panose="02010609060101010101" pitchFamily="49" charset="-122"/>
              <a:ea typeface="黑体" panose="02010609060101010101" pitchFamily="49" charset="-122"/>
            </a:endParaRPr>
          </a:p>
          <a:p>
            <a:pPr algn="ctr" defTabSz="685800" eaLnBrk="1" hangingPunct="1">
              <a:lnSpc>
                <a:spcPct val="100000"/>
              </a:lnSpc>
              <a:spcBef>
                <a:spcPts val="0"/>
              </a:spcBef>
              <a:spcAft>
                <a:spcPct val="0"/>
              </a:spcAft>
              <a:buClrTx/>
              <a:buSzTx/>
              <a:buNone/>
            </a:pPr>
            <a:r>
              <a:rPr kumimoji="1" lang="zh-CN" altLang="en-US" sz="2700" b="1">
                <a:solidFill>
                  <a:prstClr val="black"/>
                </a:solidFill>
                <a:latin typeface="黑体" panose="02010609060101010101" pitchFamily="49" charset="-122"/>
                <a:ea typeface="黑体" panose="02010609060101010101" pitchFamily="49" charset="-122"/>
                <a:sym typeface="+mn-ea"/>
              </a:rPr>
              <a:t>图形、图像、声音。</a:t>
            </a:r>
            <a:endParaRPr kumimoji="1" lang="zh-CN" altLang="en-US" sz="1500" b="1">
              <a:solidFill>
                <a:prstClr val="black"/>
              </a:solidFill>
              <a:latin typeface="黑体" panose="02010609060101010101" pitchFamily="49" charset="-122"/>
              <a:ea typeface="黑体" panose="02010609060101010101" pitchFamily="49" charset="-122"/>
            </a:endParaRPr>
          </a:p>
        </p:txBody>
      </p:sp>
      <p:sp>
        <p:nvSpPr>
          <p:cNvPr id="15365" name="Rectangle 8"/>
          <p:cNvSpPr>
            <a:spLocks noChangeArrowheads="1"/>
          </p:cNvSpPr>
          <p:nvPr/>
        </p:nvSpPr>
        <p:spPr bwMode="auto">
          <a:xfrm>
            <a:off x="251521" y="5049180"/>
            <a:ext cx="8802977" cy="43858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250" b="1" dirty="0">
                <a:solidFill>
                  <a:prstClr val="black"/>
                </a:solidFill>
                <a:latin typeface="黑体" panose="02010609060101010101" pitchFamily="49" charset="-122"/>
                <a:ea typeface="黑体" panose="02010609060101010101" pitchFamily="49" charset="-122"/>
              </a:rPr>
              <a:t>数据：信息的载体，能被计算机识别、存储和加工处理的符号总称</a:t>
            </a:r>
            <a:endParaRPr kumimoji="1" lang="zh-CN" altLang="en-US" sz="2250" b="1" dirty="0">
              <a:solidFill>
                <a:prstClr val="black"/>
              </a:solidFill>
              <a:latin typeface="黑体" panose="02010609060101010101" pitchFamily="49" charset="-122"/>
              <a:ea typeface="黑体" panose="02010609060101010101" pitchFamily="49" charset="-122"/>
            </a:endParaRPr>
          </a:p>
        </p:txBody>
      </p:sp>
      <p:sp>
        <p:nvSpPr>
          <p:cNvPr id="8" name="Rectangle 2"/>
          <p:cNvSpPr txBox="1">
            <a:spLocks noChangeArrowheads="1"/>
          </p:cNvSpPr>
          <p:nvPr/>
        </p:nvSpPr>
        <p:spPr>
          <a:xfrm>
            <a:off x="0" y="857250"/>
            <a:ext cx="9144000" cy="519113"/>
          </a:xfrm>
          <a:prstGeom prst="rect">
            <a:avLst/>
          </a:prstGeom>
          <a:noFill/>
          <a:ln w="19050"/>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fontAlgn="auto" hangingPunct="1">
              <a:spcAft>
                <a:spcPts val="0"/>
              </a:spcAft>
              <a:defRPr/>
            </a:pPr>
            <a:r>
              <a:rPr lang="en-US" altLang="zh-CN" sz="2700" b="1" spc="-38" dirty="0">
                <a:solidFill>
                  <a:prstClr val="black"/>
                </a:solidFill>
                <a:latin typeface="黑体" panose="02010609060101010101" pitchFamily="49" charset="-122"/>
                <a:ea typeface="黑体" panose="02010609060101010101" pitchFamily="49" charset="-122"/>
              </a:rPr>
              <a:t>1.3 </a:t>
            </a:r>
            <a:r>
              <a:rPr lang="zh-CN" altLang="en-US" sz="2700" b="1" spc="-38" dirty="0">
                <a:solidFill>
                  <a:prstClr val="black"/>
                </a:solidFill>
                <a:latin typeface="黑体" panose="02010609060101010101" pitchFamily="49" charset="-122"/>
                <a:ea typeface="黑体" panose="02010609060101010101" pitchFamily="49" charset="-122"/>
              </a:rPr>
              <a:t>数据结构</a:t>
            </a:r>
            <a:endParaRPr lang="zh-CN" altLang="en-US" sz="2700" b="1" spc="-38" dirty="0">
              <a:solidFill>
                <a:prstClr val="black"/>
              </a:solidFill>
              <a:latin typeface="黑体" panose="02010609060101010101" pitchFamily="49" charset="-122"/>
              <a:ea typeface="黑体" panose="02010609060101010101" pitchFamily="49" charset="-122"/>
            </a:endParaRPr>
          </a:p>
        </p:txBody>
      </p:sp>
      <p:cxnSp>
        <p:nvCxnSpPr>
          <p:cNvPr id="7" name="直接连接符 6"/>
          <p:cNvCxnSpPr/>
          <p:nvPr/>
        </p:nvCxnSpPr>
        <p:spPr>
          <a:xfrm flipV="1">
            <a:off x="0" y="1306914"/>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9" name="Text Box 6"/>
          <p:cNvSpPr txBox="1">
            <a:spLocks noChangeArrowheads="1"/>
          </p:cNvSpPr>
          <p:nvPr/>
        </p:nvSpPr>
        <p:spPr bwMode="auto">
          <a:xfrm>
            <a:off x="251520" y="1461933"/>
            <a:ext cx="6912768"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ts val="0"/>
              </a:spcAft>
              <a:buClrTx/>
              <a:buSzTx/>
              <a:buNone/>
            </a:pPr>
            <a:r>
              <a:rPr kumimoji="1" lang="zh-CN" altLang="zh-CN" sz="2700" b="1" dirty="0">
                <a:solidFill>
                  <a:prstClr val="black"/>
                </a:solidFill>
                <a:latin typeface="黑体" panose="02010609060101010101" pitchFamily="49" charset="-122"/>
                <a:ea typeface="黑体" panose="02010609060101010101" pitchFamily="49" charset="-122"/>
              </a:rPr>
              <a:t>数据结构是存在相互关系的</a:t>
            </a:r>
            <a:r>
              <a:rPr kumimoji="1" lang="zh-CN" altLang="zh-CN" sz="2700" b="1" dirty="0">
                <a:solidFill>
                  <a:srgbClr val="FF0000"/>
                </a:solidFill>
                <a:latin typeface="黑体" panose="02010609060101010101" pitchFamily="49" charset="-122"/>
                <a:ea typeface="黑体" panose="02010609060101010101" pitchFamily="49" charset="-122"/>
              </a:rPr>
              <a:t>数据元素</a:t>
            </a:r>
            <a:r>
              <a:rPr kumimoji="1" lang="zh-CN" altLang="zh-CN" sz="2700" b="1" dirty="0">
                <a:solidFill>
                  <a:prstClr val="black"/>
                </a:solidFill>
                <a:latin typeface="黑体" panose="02010609060101010101" pitchFamily="49" charset="-122"/>
                <a:ea typeface="黑体" panose="02010609060101010101" pitchFamily="49" charset="-122"/>
              </a:rPr>
              <a:t>的集合。</a:t>
            </a:r>
            <a:endParaRPr kumimoji="1" lang="en-US" altLang="zh-CN" sz="2700" b="1" dirty="0">
              <a:solidFill>
                <a:prstClr val="black"/>
              </a:solidFill>
              <a:latin typeface="黑体" panose="02010609060101010101" pitchFamily="49" charset="-122"/>
              <a:ea typeface="黑体" panose="02010609060101010101" pitchFamily="49" charset="-122"/>
            </a:endParaRPr>
          </a:p>
          <a:p>
            <a:pPr defTabSz="685800" eaLnBrk="1" hangingPunct="1">
              <a:lnSpc>
                <a:spcPct val="100000"/>
              </a:lnSpc>
              <a:spcBef>
                <a:spcPts val="40"/>
              </a:spcBef>
              <a:spcAft>
                <a:spcPts val="0"/>
              </a:spcAft>
              <a:buClrTx/>
              <a:buSzTx/>
              <a:buNone/>
            </a:pPr>
            <a:r>
              <a:rPr kumimoji="1" lang="zh-CN" altLang="zh-CN" sz="2700" b="1" dirty="0">
                <a:solidFill>
                  <a:prstClr val="black"/>
                </a:solidFill>
                <a:latin typeface="黑体" panose="02010609060101010101" pitchFamily="49" charset="-122"/>
                <a:ea typeface="黑体" panose="02010609060101010101" pitchFamily="49" charset="-122"/>
              </a:rPr>
              <a:t>数据结构包含三个要素：</a:t>
            </a:r>
            <a:endParaRPr kumimoji="1" lang="en-US" altLang="zh-CN" sz="2700" b="1" dirty="0">
              <a:solidFill>
                <a:prstClr val="black"/>
              </a:solidFill>
              <a:latin typeface="黑体" panose="02010609060101010101" pitchFamily="49" charset="-122"/>
              <a:ea typeface="黑体" panose="02010609060101010101" pitchFamily="49" charset="-122"/>
            </a:endParaRPr>
          </a:p>
          <a:p>
            <a:pPr marL="557530" indent="-557530" defTabSz="685800" eaLnBrk="1" hangingPunct="1">
              <a:lnSpc>
                <a:spcPct val="100000"/>
              </a:lnSpc>
              <a:spcBef>
                <a:spcPts val="40"/>
              </a:spcBef>
              <a:spcAft>
                <a:spcPts val="0"/>
              </a:spcAft>
              <a:buClrTx/>
              <a:buSzTx/>
              <a:buFont typeface="+mj-lt"/>
              <a:buAutoNum type="arabicPeriod"/>
            </a:pPr>
            <a:r>
              <a:rPr kumimoji="1" lang="zh-CN" altLang="zh-CN" sz="2700" b="1" dirty="0">
                <a:solidFill>
                  <a:prstClr val="black"/>
                </a:solidFill>
                <a:latin typeface="黑体" panose="02010609060101010101" pitchFamily="49" charset="-122"/>
                <a:ea typeface="黑体" panose="02010609060101010101" pitchFamily="49" charset="-122"/>
              </a:rPr>
              <a:t>数据的逻辑结构</a:t>
            </a:r>
            <a:endParaRPr kumimoji="1" lang="en-US" altLang="zh-CN" sz="2700" b="1" dirty="0">
              <a:solidFill>
                <a:prstClr val="black"/>
              </a:solidFill>
              <a:latin typeface="黑体" panose="02010609060101010101" pitchFamily="49" charset="-122"/>
              <a:ea typeface="黑体" panose="02010609060101010101" pitchFamily="49" charset="-122"/>
            </a:endParaRPr>
          </a:p>
          <a:p>
            <a:pPr marL="557530" indent="-557530" defTabSz="685800" eaLnBrk="1" hangingPunct="1">
              <a:lnSpc>
                <a:spcPct val="100000"/>
              </a:lnSpc>
              <a:spcBef>
                <a:spcPts val="40"/>
              </a:spcBef>
              <a:spcAft>
                <a:spcPts val="0"/>
              </a:spcAft>
              <a:buClrTx/>
              <a:buSzTx/>
              <a:buFont typeface="+mj-lt"/>
              <a:buAutoNum type="arabicPeriod"/>
            </a:pPr>
            <a:r>
              <a:rPr kumimoji="1" lang="zh-CN" altLang="zh-CN" sz="2700" b="1" dirty="0">
                <a:solidFill>
                  <a:prstClr val="black"/>
                </a:solidFill>
                <a:latin typeface="黑体" panose="02010609060101010101" pitchFamily="49" charset="-122"/>
                <a:ea typeface="黑体" panose="02010609060101010101" pitchFamily="49" charset="-122"/>
              </a:rPr>
              <a:t>数据的存储结构</a:t>
            </a:r>
            <a:endParaRPr kumimoji="1" lang="en-US" altLang="zh-CN" sz="2700" b="1" dirty="0">
              <a:solidFill>
                <a:prstClr val="black"/>
              </a:solidFill>
              <a:latin typeface="黑体" panose="02010609060101010101" pitchFamily="49" charset="-122"/>
              <a:ea typeface="黑体" panose="02010609060101010101" pitchFamily="49" charset="-122"/>
            </a:endParaRPr>
          </a:p>
          <a:p>
            <a:pPr marL="557530" indent="-557530" defTabSz="685800" eaLnBrk="1" hangingPunct="1">
              <a:lnSpc>
                <a:spcPct val="100000"/>
              </a:lnSpc>
              <a:spcBef>
                <a:spcPts val="40"/>
              </a:spcBef>
              <a:spcAft>
                <a:spcPct val="0"/>
              </a:spcAft>
              <a:buClrTx/>
              <a:buSzTx/>
              <a:buFont typeface="+mj-lt"/>
              <a:buAutoNum type="arabicPeriod"/>
            </a:pPr>
            <a:r>
              <a:rPr kumimoji="1" lang="zh-CN" altLang="zh-CN" sz="2700" b="1" dirty="0">
                <a:solidFill>
                  <a:prstClr val="black"/>
                </a:solidFill>
                <a:latin typeface="黑体" panose="02010609060101010101" pitchFamily="49" charset="-122"/>
                <a:ea typeface="黑体" panose="02010609060101010101" pitchFamily="49" charset="-122"/>
              </a:rPr>
              <a:t>基本操作</a:t>
            </a:r>
            <a:endParaRPr kumimoji="1" lang="en-US" altLang="zh-CN" sz="2700" b="1" dirty="0">
              <a:solidFill>
                <a:prstClr val="blac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2343151" y="42291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kumimoji="1" lang="zh-CN" altLang="zh-CN" sz="1800">
              <a:solidFill>
                <a:schemeClr val="tx1"/>
              </a:solidFill>
              <a:latin typeface="Times New Roman" panose="02020603050405020304" pitchFamily="18" charset="0"/>
            </a:endParaRPr>
          </a:p>
        </p:txBody>
      </p:sp>
      <p:sp>
        <p:nvSpPr>
          <p:cNvPr id="16387" name="Text Box 4"/>
          <p:cNvSpPr txBox="1">
            <a:spLocks noChangeArrowheads="1"/>
          </p:cNvSpPr>
          <p:nvPr/>
        </p:nvSpPr>
        <p:spPr bwMode="auto">
          <a:xfrm>
            <a:off x="2400301" y="42291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kumimoji="1" lang="zh-CN" altLang="zh-CN" sz="1800">
              <a:solidFill>
                <a:schemeClr val="tx1"/>
              </a:solidFill>
              <a:latin typeface="Times New Roman" panose="02020603050405020304" pitchFamily="18" charset="0"/>
            </a:endParaRPr>
          </a:p>
        </p:txBody>
      </p:sp>
      <p:sp>
        <p:nvSpPr>
          <p:cNvPr id="16388" name="AutoShape 9"/>
          <p:cNvSpPr>
            <a:spLocks noChangeArrowheads="1"/>
          </p:cNvSpPr>
          <p:nvPr/>
        </p:nvSpPr>
        <p:spPr bwMode="auto">
          <a:xfrm>
            <a:off x="4139966" y="3966732"/>
            <a:ext cx="3376836" cy="1014413"/>
          </a:xfrm>
          <a:prstGeom prst="wedgeRoundRectCallout">
            <a:avLst>
              <a:gd name="adj1" fmla="val -72392"/>
              <a:gd name="adj2" fmla="val -145929"/>
              <a:gd name="adj3" fmla="val 16667"/>
            </a:avLst>
          </a:prstGeom>
          <a:solidFill>
            <a:srgbClr val="00B050"/>
          </a:solidFill>
          <a:ln w="9525">
            <a:solidFill>
              <a:schemeClr val="tx1"/>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spcAft>
                <a:spcPts val="0"/>
              </a:spcAft>
              <a:buClrTx/>
              <a:buSzTx/>
              <a:buNone/>
            </a:pPr>
            <a:r>
              <a:rPr kumimoji="1" lang="zh-CN" altLang="en-US" sz="2700" b="1">
                <a:solidFill>
                  <a:schemeClr val="tx1"/>
                </a:solidFill>
                <a:latin typeface="黑体" panose="02010609060101010101" pitchFamily="49" charset="-122"/>
                <a:ea typeface="黑体" panose="02010609060101010101" pitchFamily="49" charset="-122"/>
                <a:sym typeface="+mn-ea"/>
              </a:rPr>
              <a:t>数据之间的逻辑关系</a:t>
            </a:r>
            <a:endParaRPr kumimoji="1" lang="zh-CN" altLang="en-US" sz="2700" b="1">
              <a:solidFill>
                <a:schemeClr val="tx1"/>
              </a:solidFill>
              <a:latin typeface="黑体" panose="02010609060101010101" pitchFamily="49" charset="-122"/>
              <a:ea typeface="黑体" panose="02010609060101010101" pitchFamily="49" charset="-122"/>
            </a:endParaRPr>
          </a:p>
        </p:txBody>
      </p:sp>
      <p:sp>
        <p:nvSpPr>
          <p:cNvPr id="16390" name="Text Box 6"/>
          <p:cNvSpPr txBox="1">
            <a:spLocks noChangeArrowheads="1"/>
          </p:cNvSpPr>
          <p:nvPr/>
        </p:nvSpPr>
        <p:spPr bwMode="auto">
          <a:xfrm>
            <a:off x="156052" y="1594262"/>
            <a:ext cx="766888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eaLnBrk="1" hangingPunct="1">
              <a:lnSpc>
                <a:spcPct val="100000"/>
              </a:lnSpc>
              <a:spcBef>
                <a:spcPct val="50000"/>
              </a:spcBef>
              <a:spcAft>
                <a:spcPts val="0"/>
              </a:spcAft>
              <a:buClrTx/>
              <a:buSzTx/>
              <a:buNone/>
            </a:pPr>
            <a:r>
              <a:rPr kumimoji="1" lang="zh-CN" altLang="zh-CN" sz="2700" b="1" dirty="0">
                <a:solidFill>
                  <a:schemeClr val="tx1"/>
                </a:solidFill>
                <a:latin typeface="黑体" panose="02010609060101010101" pitchFamily="49" charset="-122"/>
                <a:ea typeface="黑体" panose="02010609060101010101" pitchFamily="49" charset="-122"/>
              </a:rPr>
              <a:t>数据结构是存在相互关系的数据元素的集合。</a:t>
            </a:r>
            <a:endParaRPr kumimoji="1" lang="en-US" altLang="zh-CN" sz="2700" b="1" dirty="0">
              <a:solidFill>
                <a:schemeClr val="tx1"/>
              </a:solidFill>
              <a:latin typeface="黑体" panose="02010609060101010101" pitchFamily="49" charset="-122"/>
              <a:ea typeface="黑体" panose="02010609060101010101" pitchFamily="49" charset="-122"/>
            </a:endParaRPr>
          </a:p>
          <a:p>
            <a:pPr eaLnBrk="1" hangingPunct="1">
              <a:lnSpc>
                <a:spcPct val="100000"/>
              </a:lnSpc>
              <a:spcBef>
                <a:spcPts val="40"/>
              </a:spcBef>
              <a:spcAft>
                <a:spcPts val="0"/>
              </a:spcAft>
              <a:buClrTx/>
              <a:buSzTx/>
              <a:buNone/>
            </a:pPr>
            <a:r>
              <a:rPr kumimoji="1" lang="zh-CN" altLang="zh-CN" sz="2700" b="1" dirty="0">
                <a:solidFill>
                  <a:schemeClr val="tx1"/>
                </a:solidFill>
                <a:latin typeface="黑体" panose="02010609060101010101" pitchFamily="49" charset="-122"/>
                <a:ea typeface="黑体" panose="02010609060101010101" pitchFamily="49" charset="-122"/>
              </a:rPr>
              <a:t>数据结构包含三个要素：</a:t>
            </a:r>
            <a:endParaRPr kumimoji="1" lang="en-US" altLang="zh-CN" sz="2700" b="1" dirty="0">
              <a:solidFill>
                <a:schemeClr val="tx1"/>
              </a:solidFill>
              <a:latin typeface="黑体" panose="02010609060101010101" pitchFamily="49" charset="-122"/>
              <a:ea typeface="黑体" panose="02010609060101010101" pitchFamily="49" charset="-122"/>
            </a:endParaRPr>
          </a:p>
          <a:p>
            <a:pPr marL="557530" indent="-557530" eaLnBrk="1" hangingPunct="1">
              <a:lnSpc>
                <a:spcPct val="100000"/>
              </a:lnSpc>
              <a:spcBef>
                <a:spcPts val="40"/>
              </a:spcBef>
              <a:spcAft>
                <a:spcPts val="0"/>
              </a:spcAft>
              <a:buClrTx/>
              <a:buSzTx/>
              <a:buFont typeface="+mj-lt"/>
              <a:buAutoNum type="arabicPeriod"/>
            </a:pPr>
            <a:r>
              <a:rPr kumimoji="1" lang="zh-CN" altLang="zh-CN" sz="2700" b="1" dirty="0">
                <a:solidFill>
                  <a:schemeClr val="tx1"/>
                </a:solidFill>
                <a:latin typeface="黑体" panose="02010609060101010101" pitchFamily="49" charset="-122"/>
                <a:ea typeface="黑体" panose="02010609060101010101" pitchFamily="49" charset="-122"/>
              </a:rPr>
              <a:t>数据的</a:t>
            </a:r>
            <a:r>
              <a:rPr kumimoji="1" lang="zh-CN" altLang="zh-CN" sz="2700" b="1" dirty="0">
                <a:solidFill>
                  <a:srgbClr val="FF0000"/>
                </a:solidFill>
                <a:latin typeface="黑体" panose="02010609060101010101" pitchFamily="49" charset="-122"/>
                <a:ea typeface="黑体" panose="02010609060101010101" pitchFamily="49" charset="-122"/>
              </a:rPr>
              <a:t>逻辑结构</a:t>
            </a:r>
            <a:endParaRPr kumimoji="1" lang="en-US" altLang="zh-CN" sz="2700" b="1" dirty="0">
              <a:solidFill>
                <a:schemeClr val="tx1"/>
              </a:solidFill>
              <a:latin typeface="黑体" panose="02010609060101010101" pitchFamily="49" charset="-122"/>
              <a:ea typeface="黑体" panose="02010609060101010101" pitchFamily="49" charset="-122"/>
            </a:endParaRPr>
          </a:p>
          <a:p>
            <a:pPr marL="557530" indent="-557530" eaLnBrk="1" hangingPunct="1">
              <a:lnSpc>
                <a:spcPct val="100000"/>
              </a:lnSpc>
              <a:spcBef>
                <a:spcPts val="40"/>
              </a:spcBef>
              <a:spcAft>
                <a:spcPts val="0"/>
              </a:spcAft>
              <a:buClrTx/>
              <a:buSzTx/>
              <a:buFont typeface="+mj-lt"/>
              <a:buAutoNum type="arabicPeriod"/>
            </a:pPr>
            <a:r>
              <a:rPr kumimoji="1" lang="zh-CN" altLang="zh-CN" sz="2700" b="1" dirty="0">
                <a:solidFill>
                  <a:schemeClr val="tx1"/>
                </a:solidFill>
                <a:latin typeface="黑体" panose="02010609060101010101" pitchFamily="49" charset="-122"/>
                <a:ea typeface="黑体" panose="02010609060101010101" pitchFamily="49" charset="-122"/>
              </a:rPr>
              <a:t>数据的存储结构</a:t>
            </a:r>
            <a:endParaRPr kumimoji="1" lang="en-US" altLang="zh-CN" sz="2700" b="1" dirty="0">
              <a:solidFill>
                <a:schemeClr val="tx1"/>
              </a:solidFill>
              <a:latin typeface="黑体" panose="02010609060101010101" pitchFamily="49" charset="-122"/>
              <a:ea typeface="黑体" panose="02010609060101010101" pitchFamily="49" charset="-122"/>
            </a:endParaRPr>
          </a:p>
          <a:p>
            <a:pPr marL="557530" indent="-557530" eaLnBrk="1" hangingPunct="1">
              <a:lnSpc>
                <a:spcPct val="100000"/>
              </a:lnSpc>
              <a:spcBef>
                <a:spcPts val="40"/>
              </a:spcBef>
              <a:spcAft>
                <a:spcPct val="0"/>
              </a:spcAft>
              <a:buClrTx/>
              <a:buSzTx/>
              <a:buFont typeface="+mj-lt"/>
              <a:buAutoNum type="arabicPeriod"/>
            </a:pPr>
            <a:r>
              <a:rPr kumimoji="1" lang="zh-CN" altLang="zh-CN" sz="2700" b="1" dirty="0">
                <a:solidFill>
                  <a:schemeClr val="tx1"/>
                </a:solidFill>
                <a:latin typeface="黑体" panose="02010609060101010101" pitchFamily="49" charset="-122"/>
                <a:ea typeface="黑体" panose="02010609060101010101" pitchFamily="49" charset="-122"/>
              </a:rPr>
              <a:t>基本操作</a:t>
            </a:r>
            <a:endParaRPr kumimoji="1" lang="en-US" altLang="zh-CN" sz="2700" b="1" dirty="0">
              <a:solidFill>
                <a:schemeClr val="tx1"/>
              </a:solidFill>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a:xfrm>
            <a:off x="147786" y="857250"/>
            <a:ext cx="6260418" cy="519113"/>
          </a:xfrm>
          <a:prstGeom prst="rect">
            <a:avLst/>
          </a:prstGeom>
          <a:noFill/>
          <a:ln w="19050"/>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eaLnBrk="1" fontAlgn="auto" hangingPunct="1">
              <a:spcAft>
                <a:spcPts val="0"/>
              </a:spcAft>
              <a:defRPr/>
            </a:pPr>
            <a:r>
              <a:rPr lang="en-US" altLang="zh-CN" sz="3300" b="1" dirty="0" smtClean="0">
                <a:solidFill>
                  <a:schemeClr val="tx1"/>
                </a:solidFill>
                <a:latin typeface="黑体" panose="02010609060101010101" pitchFamily="49" charset="-122"/>
                <a:ea typeface="黑体" panose="02010609060101010101" pitchFamily="49" charset="-122"/>
              </a:rPr>
              <a:t>1.3 </a:t>
            </a:r>
            <a:r>
              <a:rPr lang="zh-CN" altLang="en-US" sz="3300" b="1" dirty="0" smtClean="0">
                <a:solidFill>
                  <a:schemeClr val="tx1"/>
                </a:solidFill>
                <a:latin typeface="黑体" panose="02010609060101010101" pitchFamily="49" charset="-122"/>
                <a:ea typeface="黑体" panose="02010609060101010101" pitchFamily="49" charset="-122"/>
              </a:rPr>
              <a:t>数据结构</a:t>
            </a:r>
            <a:endParaRPr lang="zh-CN" altLang="en-US" sz="3300" b="1" dirty="0">
              <a:solidFill>
                <a:schemeClr val="tx1"/>
              </a:solidFill>
              <a:latin typeface="黑体" panose="02010609060101010101" pitchFamily="49" charset="-122"/>
              <a:ea typeface="黑体" panose="02010609060101010101" pitchFamily="49" charset="-122"/>
            </a:endParaRPr>
          </a:p>
        </p:txBody>
      </p:sp>
      <p:cxnSp>
        <p:nvCxnSpPr>
          <p:cNvPr id="8" name="直接连接符 7"/>
          <p:cNvCxnSpPr/>
          <p:nvPr/>
        </p:nvCxnSpPr>
        <p:spPr>
          <a:xfrm flipV="1">
            <a:off x="0" y="1306914"/>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9"/>
          <p:cNvSpPr>
            <a:spLocks noGrp="1" noChangeArrowheads="1"/>
          </p:cNvSpPr>
          <p:nvPr>
            <p:ph type="subTitle" sz="quarter" idx="4294967295"/>
          </p:nvPr>
        </p:nvSpPr>
        <p:spPr>
          <a:xfrm>
            <a:off x="419100" y="392113"/>
            <a:ext cx="8724900" cy="6453187"/>
          </a:xfrm>
        </p:spPr>
        <p:txBody>
          <a:bodyPr/>
          <a:lstStyle/>
          <a:p>
            <a:pPr eaLnBrk="1" fontAlgn="t" hangingPunct="1"/>
            <a:r>
              <a:rPr lang="zh-CN" altLang="en-US" b="1" dirty="0" smtClean="0">
                <a:solidFill>
                  <a:srgbClr val="FF0000"/>
                </a:solidFill>
              </a:rPr>
              <a:t>教材：</a:t>
            </a:r>
            <a:r>
              <a:rPr lang="en-US" altLang="zh-CN" sz="2800" b="1" dirty="0" smtClean="0"/>
              <a:t>《</a:t>
            </a:r>
            <a:r>
              <a:rPr lang="zh-CN" altLang="en-US" sz="2800" b="1" dirty="0" smtClean="0"/>
              <a:t>数据结构与算法</a:t>
            </a:r>
            <a:r>
              <a:rPr lang="en-US" altLang="zh-CN" sz="2800" b="1" dirty="0" smtClean="0"/>
              <a:t>》</a:t>
            </a:r>
            <a:r>
              <a:rPr lang="zh-CN" altLang="en-US" sz="2800" b="1" dirty="0" smtClean="0"/>
              <a:t>。张瑞霞等 编著。清华大学出版社</a:t>
            </a:r>
            <a:endParaRPr lang="zh-CN" altLang="en-US" b="1" dirty="0" smtClean="0"/>
          </a:p>
          <a:p>
            <a:pPr eaLnBrk="1" fontAlgn="t" hangingPunct="1"/>
            <a:r>
              <a:rPr lang="zh-CN" altLang="en-US" b="1" dirty="0" smtClean="0">
                <a:solidFill>
                  <a:srgbClr val="FF0000"/>
                </a:solidFill>
              </a:rPr>
              <a:t>参考文献：</a:t>
            </a:r>
            <a:endParaRPr lang="zh-CN" altLang="en-US" b="1" dirty="0" smtClean="0">
              <a:solidFill>
                <a:srgbClr val="FF0000"/>
              </a:solidFill>
            </a:endParaRPr>
          </a:p>
          <a:p>
            <a:pPr eaLnBrk="1" fontAlgn="t" hangingPunct="1"/>
            <a:r>
              <a:rPr lang="zh-CN" altLang="en-US" dirty="0" smtClean="0"/>
              <a:t> </a:t>
            </a:r>
            <a:r>
              <a:rPr lang="en-US" altLang="zh-CN" sz="2800" b="1" dirty="0" smtClean="0"/>
              <a:t>1 《</a:t>
            </a:r>
            <a:r>
              <a:rPr lang="zh-CN" altLang="en-US" sz="2800" b="1" dirty="0" smtClean="0"/>
              <a:t>数据结构</a:t>
            </a:r>
            <a:r>
              <a:rPr lang="en-US" altLang="zh-CN" sz="2800" b="1" dirty="0" smtClean="0"/>
              <a:t>》 </a:t>
            </a:r>
            <a:r>
              <a:rPr lang="zh-CN" altLang="en-US" sz="2800" b="1" dirty="0" smtClean="0"/>
              <a:t>。张选平，雷咏梅  编， 严蔚敏  审。 机械工业出版社。</a:t>
            </a:r>
            <a:endParaRPr lang="zh-CN" altLang="en-US" sz="2800" b="1" dirty="0" smtClean="0"/>
          </a:p>
          <a:p>
            <a:pPr eaLnBrk="1" fontAlgn="t" hangingPunct="1"/>
            <a:r>
              <a:rPr lang="zh-CN" altLang="en-US" sz="2800" b="1" dirty="0" smtClean="0"/>
              <a:t> </a:t>
            </a:r>
            <a:r>
              <a:rPr lang="en-US" altLang="zh-CN" sz="2800" b="1" dirty="0" smtClean="0"/>
              <a:t>2 《</a:t>
            </a:r>
            <a:r>
              <a:rPr lang="zh-CN" altLang="en-US" sz="2800" b="1" dirty="0" smtClean="0"/>
              <a:t>数据结构与算法分析</a:t>
            </a:r>
            <a:r>
              <a:rPr lang="en-US" altLang="zh-CN" sz="2800" b="1" dirty="0" smtClean="0"/>
              <a:t>》</a:t>
            </a:r>
            <a:r>
              <a:rPr lang="zh-CN" altLang="en-US" sz="2800" b="1" dirty="0" smtClean="0"/>
              <a:t>。</a:t>
            </a:r>
            <a:r>
              <a:rPr lang="en-US" altLang="zh-CN" sz="2800" b="1" dirty="0" smtClean="0"/>
              <a:t>Clifford A. Shaffer</a:t>
            </a:r>
            <a:r>
              <a:rPr lang="zh-CN" altLang="en-US" sz="2800" b="1" dirty="0" smtClean="0"/>
              <a:t>著， 张    铭，刘晓丹  译。电子工业出版社。 </a:t>
            </a:r>
            <a:endParaRPr lang="zh-CN" altLang="en-US" sz="2800" b="1" dirty="0" smtClean="0"/>
          </a:p>
          <a:p>
            <a:pPr eaLnBrk="1" fontAlgn="t" hangingPunct="1"/>
            <a:r>
              <a:rPr lang="en-US" altLang="zh-CN" sz="2800" b="1" dirty="0" smtClean="0"/>
              <a:t> 3 《</a:t>
            </a:r>
            <a:r>
              <a:rPr lang="zh-CN" altLang="en-US" sz="2800" b="1" dirty="0" smtClean="0"/>
              <a:t>数据结构与算法</a:t>
            </a:r>
            <a:r>
              <a:rPr lang="en-US" altLang="zh-CN" sz="2800" b="1" dirty="0" smtClean="0"/>
              <a:t>》</a:t>
            </a:r>
            <a:r>
              <a:rPr lang="zh-CN" altLang="en-US" sz="2800" b="1" dirty="0" smtClean="0"/>
              <a:t>。夏克俭  编著。国防工业出版社。</a:t>
            </a:r>
            <a:endParaRPr lang="zh-CN" altLang="en-US" sz="2800" b="1" dirty="0" smtClean="0"/>
          </a:p>
          <a:p>
            <a:pPr eaLnBrk="1" fontAlgn="t" hangingPunct="1"/>
            <a:r>
              <a:rPr lang="zh-CN" altLang="en-US" sz="2800" b="1" dirty="0" smtClean="0"/>
              <a:t> </a:t>
            </a:r>
            <a:r>
              <a:rPr lang="en-US" altLang="zh-CN" sz="2800" b="1" dirty="0" smtClean="0"/>
              <a:t>4《</a:t>
            </a:r>
            <a:r>
              <a:rPr lang="zh-CN" altLang="en-US" sz="2800" b="1" dirty="0" smtClean="0"/>
              <a:t>数据结构</a:t>
            </a:r>
            <a:r>
              <a:rPr lang="en-US" altLang="zh-CN" sz="2800" b="1" dirty="0" smtClean="0"/>
              <a:t>(C</a:t>
            </a:r>
            <a:r>
              <a:rPr lang="zh-CN" altLang="en-US" sz="2800" b="1" dirty="0" smtClean="0"/>
              <a:t>语言版</a:t>
            </a:r>
            <a:r>
              <a:rPr lang="en-US" altLang="zh-CN" sz="2800" b="1" dirty="0" smtClean="0"/>
              <a:t>)》</a:t>
            </a:r>
            <a:r>
              <a:rPr lang="zh-CN" altLang="en-US" sz="2800" b="1" dirty="0" smtClean="0"/>
              <a:t>。严蔚敏，吴伟民  编               著。清华大学出版社。</a:t>
            </a:r>
            <a:endParaRPr lang="en-US" altLang="zh-CN" sz="2800" b="1" dirty="0" smtClean="0"/>
          </a:p>
        </p:txBody>
      </p:sp>
    </p:spTree>
  </p:cSld>
  <p:clrMapOvr>
    <a:masterClrMapping/>
  </p:clrMapOvr>
  <p:transition spd="slow">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99" name="Rectangle 55"/>
          <p:cNvSpPr>
            <a:spLocks noChangeArrowheads="1"/>
          </p:cNvSpPr>
          <p:nvPr/>
        </p:nvSpPr>
        <p:spPr bwMode="auto">
          <a:xfrm>
            <a:off x="152400" y="228600"/>
            <a:ext cx="8812213" cy="622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53340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10000"/>
              </a:lnSpc>
              <a:buClr>
                <a:schemeClr val="accent2"/>
              </a:buClr>
              <a:buFont typeface="Wingdings" panose="05000000000000000000" pitchFamily="2" charset="2"/>
              <a:buNone/>
            </a:pPr>
            <a:r>
              <a:rPr lang="zh-CN" altLang="en-US" sz="2800" b="1" dirty="0" smtClean="0">
                <a:latin typeface="Times New Roman" panose="02020603050405020304" pitchFamily="18" charset="0"/>
                <a:ea typeface="宋体" panose="02010600030101010101" pitchFamily="2" charset="-122"/>
              </a:rPr>
              <a:t>数据</a:t>
            </a:r>
            <a:r>
              <a:rPr lang="zh-CN" altLang="en-US" sz="2800" b="1" dirty="0">
                <a:latin typeface="Times New Roman" panose="02020603050405020304" pitchFamily="18" charset="0"/>
                <a:ea typeface="宋体" panose="02010600030101010101" pitchFamily="2" charset="-122"/>
              </a:rPr>
              <a:t>元素之间的逻辑结构有四种基本</a:t>
            </a:r>
            <a:r>
              <a:rPr lang="zh-CN" altLang="en-US" sz="2800" b="1" dirty="0" smtClean="0">
                <a:latin typeface="Times New Roman" panose="02020603050405020304" pitchFamily="18" charset="0"/>
                <a:ea typeface="宋体" panose="02010600030101010101" pitchFamily="2" charset="-122"/>
              </a:rPr>
              <a:t>类型</a:t>
            </a:r>
            <a:endParaRPr lang="zh-CN" altLang="en-US" sz="2800" b="1" dirty="0">
              <a:latin typeface="Times New Roman" panose="02020603050405020304" pitchFamily="18" charset="0"/>
              <a:ea typeface="宋体" panose="02010600030101010101" pitchFamily="2" charset="-122"/>
            </a:endParaRPr>
          </a:p>
          <a:p>
            <a:pPr lvl="1" eaLnBrk="1" hangingPunct="1">
              <a:lnSpc>
                <a:spcPct val="110000"/>
              </a:lnSpc>
              <a:buClr>
                <a:schemeClr val="accent2"/>
              </a:buClr>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① </a:t>
            </a:r>
            <a:r>
              <a:rPr lang="zh-CN" altLang="en-US" b="1" dirty="0">
                <a:solidFill>
                  <a:srgbClr val="FF0000"/>
                </a:solidFill>
                <a:latin typeface="Times New Roman" panose="02020603050405020304" pitchFamily="18" charset="0"/>
                <a:ea typeface="宋体" panose="02010600030101010101" pitchFamily="2" charset="-122"/>
              </a:rPr>
              <a:t>集合</a:t>
            </a:r>
            <a:r>
              <a:rPr lang="zh-CN" altLang="en-US" b="1" dirty="0">
                <a:latin typeface="Times New Roman" panose="02020603050405020304" pitchFamily="18" charset="0"/>
                <a:ea typeface="宋体" panose="02010600030101010101" pitchFamily="2" charset="-122"/>
              </a:rPr>
              <a:t>：结构中的数据元素除了“同属于一个集合”外，没有其它关系。</a:t>
            </a:r>
            <a:endParaRPr lang="zh-CN" altLang="en-US" b="1" dirty="0">
              <a:latin typeface="Times New Roman" panose="02020603050405020304" pitchFamily="18" charset="0"/>
              <a:ea typeface="宋体" panose="02010600030101010101" pitchFamily="2" charset="-122"/>
            </a:endParaRPr>
          </a:p>
          <a:p>
            <a:pPr lvl="1" eaLnBrk="1" hangingPunct="1">
              <a:lnSpc>
                <a:spcPct val="110000"/>
              </a:lnSpc>
              <a:buClr>
                <a:schemeClr val="accent2"/>
              </a:buClr>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② </a:t>
            </a:r>
            <a:r>
              <a:rPr lang="zh-CN" altLang="en-US" b="1" dirty="0">
                <a:solidFill>
                  <a:srgbClr val="FF0000"/>
                </a:solidFill>
                <a:latin typeface="Times New Roman" panose="02020603050405020304" pitchFamily="18" charset="0"/>
                <a:ea typeface="宋体" panose="02010600030101010101" pitchFamily="2" charset="-122"/>
              </a:rPr>
              <a:t>线性结构</a:t>
            </a:r>
            <a:r>
              <a:rPr lang="zh-CN" altLang="en-US" b="1" dirty="0">
                <a:latin typeface="Times New Roman" panose="02020603050405020304" pitchFamily="18" charset="0"/>
                <a:ea typeface="宋体" panose="02010600030101010101" pitchFamily="2" charset="-122"/>
              </a:rPr>
              <a:t>：结构中的数据元素之间存在一对一的关系。</a:t>
            </a:r>
            <a:endParaRPr lang="zh-CN" altLang="en-US" b="1" dirty="0">
              <a:latin typeface="Times New Roman" panose="02020603050405020304" pitchFamily="18" charset="0"/>
              <a:ea typeface="宋体" panose="02010600030101010101" pitchFamily="2" charset="-122"/>
            </a:endParaRPr>
          </a:p>
          <a:p>
            <a:pPr lvl="1" eaLnBrk="1" hangingPunct="1">
              <a:lnSpc>
                <a:spcPct val="110000"/>
              </a:lnSpc>
              <a:buClr>
                <a:schemeClr val="accent2"/>
              </a:buClr>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③ </a:t>
            </a:r>
            <a:r>
              <a:rPr lang="zh-CN" altLang="en-US" b="1" dirty="0">
                <a:solidFill>
                  <a:srgbClr val="FF0000"/>
                </a:solidFill>
                <a:latin typeface="Times New Roman" panose="02020603050405020304" pitchFamily="18" charset="0"/>
                <a:ea typeface="宋体" panose="02010600030101010101" pitchFamily="2" charset="-122"/>
              </a:rPr>
              <a:t>树型结构</a:t>
            </a:r>
            <a:r>
              <a:rPr lang="zh-CN" altLang="en-US" b="1" dirty="0">
                <a:latin typeface="Times New Roman" panose="02020603050405020304" pitchFamily="18" charset="0"/>
                <a:ea typeface="宋体" panose="02010600030101010101" pitchFamily="2" charset="-122"/>
              </a:rPr>
              <a:t>：结构中的数据元素之间存在一对多的关系。</a:t>
            </a:r>
            <a:endParaRPr lang="zh-CN" altLang="en-US" b="1" dirty="0">
              <a:latin typeface="Times New Roman" panose="02020603050405020304" pitchFamily="18" charset="0"/>
              <a:ea typeface="宋体" panose="02010600030101010101" pitchFamily="2" charset="-122"/>
            </a:endParaRPr>
          </a:p>
          <a:p>
            <a:pPr lvl="1" eaLnBrk="1" hangingPunct="1">
              <a:lnSpc>
                <a:spcPct val="110000"/>
              </a:lnSpc>
              <a:buClr>
                <a:schemeClr val="accent2"/>
              </a:buClr>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④ </a:t>
            </a:r>
            <a:r>
              <a:rPr lang="zh-CN" altLang="en-US" b="1" dirty="0">
                <a:solidFill>
                  <a:srgbClr val="FF0000"/>
                </a:solidFill>
                <a:latin typeface="Times New Roman" panose="02020603050405020304" pitchFamily="18" charset="0"/>
                <a:ea typeface="宋体" panose="02010600030101010101" pitchFamily="2" charset="-122"/>
              </a:rPr>
              <a:t>图状结构或网状结构</a:t>
            </a:r>
            <a:r>
              <a:rPr lang="zh-CN" altLang="en-US" b="1" dirty="0">
                <a:latin typeface="Times New Roman" panose="02020603050405020304" pitchFamily="18" charset="0"/>
                <a:ea typeface="宋体" panose="02010600030101010101" pitchFamily="2" charset="-122"/>
              </a:rPr>
              <a:t>：结构中的数据元素之间存在多对多的关系。</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99"/>
                                        </p:tgtEl>
                                        <p:attrNameLst>
                                          <p:attrName>style.visibility</p:attrName>
                                        </p:attrNameLst>
                                      </p:cBhvr>
                                      <p:to>
                                        <p:strVal val="visible"/>
                                      </p:to>
                                    </p:set>
                                    <p:anim calcmode="lin" valueType="num">
                                      <p:cBhvr>
                                        <p:cTn id="7" dur="500" fill="hold"/>
                                        <p:tgtEl>
                                          <p:spTgt spid="31799"/>
                                        </p:tgtEl>
                                        <p:attrNameLst>
                                          <p:attrName>ppt_x</p:attrName>
                                        </p:attrNameLst>
                                      </p:cBhvr>
                                      <p:tavLst>
                                        <p:tav tm="0">
                                          <p:val>
                                            <p:strVal val="0-#ppt_w/2"/>
                                          </p:val>
                                        </p:tav>
                                        <p:tav tm="100000">
                                          <p:val>
                                            <p:strVal val="#ppt_x"/>
                                          </p:val>
                                        </p:tav>
                                      </p:tavLst>
                                    </p:anim>
                                    <p:anim calcmode="lin" valueType="num">
                                      <p:cBhvr>
                                        <p:cTn id="8" dur="500" fill="hold"/>
                                        <p:tgtEl>
                                          <p:spTgt spid="317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25"/>
          <p:cNvGrpSpPr/>
          <p:nvPr/>
        </p:nvGrpSpPr>
        <p:grpSpPr bwMode="auto">
          <a:xfrm>
            <a:off x="5244197" y="1875666"/>
            <a:ext cx="2686050" cy="171450"/>
            <a:chOff x="1056" y="1296"/>
            <a:chExt cx="2256" cy="144"/>
          </a:xfrm>
        </p:grpSpPr>
        <p:sp>
          <p:nvSpPr>
            <p:cNvPr id="27704" name="Oval 16"/>
            <p:cNvSpPr>
              <a:spLocks noChangeArrowheads="1"/>
            </p:cNvSpPr>
            <p:nvPr/>
          </p:nvSpPr>
          <p:spPr bwMode="auto">
            <a:xfrm>
              <a:off x="1056" y="1296"/>
              <a:ext cx="144" cy="144"/>
            </a:xfrm>
            <a:prstGeom prst="ellipse">
              <a:avLst/>
            </a:prstGeom>
            <a:solidFill>
              <a:srgbClr val="0000FF"/>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705" name="Oval 17"/>
            <p:cNvSpPr>
              <a:spLocks noChangeArrowheads="1"/>
            </p:cNvSpPr>
            <p:nvPr/>
          </p:nvSpPr>
          <p:spPr bwMode="auto">
            <a:xfrm>
              <a:off x="1584" y="1296"/>
              <a:ext cx="144" cy="144"/>
            </a:xfrm>
            <a:prstGeom prst="ellipse">
              <a:avLst/>
            </a:prstGeom>
            <a:solidFill>
              <a:srgbClr val="0000FF"/>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706" name="Oval 18"/>
            <p:cNvSpPr>
              <a:spLocks noChangeArrowheads="1"/>
            </p:cNvSpPr>
            <p:nvPr/>
          </p:nvSpPr>
          <p:spPr bwMode="auto">
            <a:xfrm>
              <a:off x="2112" y="1296"/>
              <a:ext cx="144" cy="144"/>
            </a:xfrm>
            <a:prstGeom prst="ellipse">
              <a:avLst/>
            </a:prstGeom>
            <a:solidFill>
              <a:srgbClr val="0000FF"/>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707" name="Oval 19"/>
            <p:cNvSpPr>
              <a:spLocks noChangeArrowheads="1"/>
            </p:cNvSpPr>
            <p:nvPr/>
          </p:nvSpPr>
          <p:spPr bwMode="auto">
            <a:xfrm>
              <a:off x="2640" y="1296"/>
              <a:ext cx="144" cy="144"/>
            </a:xfrm>
            <a:prstGeom prst="ellipse">
              <a:avLst/>
            </a:prstGeom>
            <a:solidFill>
              <a:srgbClr val="0000FF"/>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708" name="Oval 20"/>
            <p:cNvSpPr>
              <a:spLocks noChangeArrowheads="1"/>
            </p:cNvSpPr>
            <p:nvPr/>
          </p:nvSpPr>
          <p:spPr bwMode="auto">
            <a:xfrm>
              <a:off x="3168" y="1296"/>
              <a:ext cx="144" cy="144"/>
            </a:xfrm>
            <a:prstGeom prst="ellipse">
              <a:avLst/>
            </a:prstGeom>
            <a:solidFill>
              <a:srgbClr val="0000FF"/>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709" name="Line 21"/>
            <p:cNvSpPr>
              <a:spLocks noChangeShapeType="1"/>
            </p:cNvSpPr>
            <p:nvPr/>
          </p:nvSpPr>
          <p:spPr bwMode="auto">
            <a:xfrm>
              <a:off x="1248" y="1392"/>
              <a:ext cx="33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710" name="Line 22"/>
            <p:cNvSpPr>
              <a:spLocks noChangeShapeType="1"/>
            </p:cNvSpPr>
            <p:nvPr/>
          </p:nvSpPr>
          <p:spPr bwMode="auto">
            <a:xfrm>
              <a:off x="1776" y="1392"/>
              <a:ext cx="33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711" name="Line 23"/>
            <p:cNvSpPr>
              <a:spLocks noChangeShapeType="1"/>
            </p:cNvSpPr>
            <p:nvPr/>
          </p:nvSpPr>
          <p:spPr bwMode="auto">
            <a:xfrm>
              <a:off x="2304" y="1392"/>
              <a:ext cx="33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712" name="Line 24"/>
            <p:cNvSpPr>
              <a:spLocks noChangeShapeType="1"/>
            </p:cNvSpPr>
            <p:nvPr/>
          </p:nvSpPr>
          <p:spPr bwMode="auto">
            <a:xfrm>
              <a:off x="2832" y="1392"/>
              <a:ext cx="33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grpSp>
      <p:sp>
        <p:nvSpPr>
          <p:cNvPr id="27652" name="Text Box 26"/>
          <p:cNvSpPr txBox="1">
            <a:spLocks noChangeArrowheads="1"/>
          </p:cNvSpPr>
          <p:nvPr/>
        </p:nvSpPr>
        <p:spPr bwMode="auto">
          <a:xfrm>
            <a:off x="5447854" y="2635509"/>
            <a:ext cx="262283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100" b="1" dirty="0">
                <a:solidFill>
                  <a:srgbClr val="0000FF"/>
                </a:solidFill>
                <a:latin typeface="黑体" panose="02010609060101010101" pitchFamily="49" charset="-122"/>
                <a:ea typeface="黑体" panose="02010609060101010101" pitchFamily="49" charset="-122"/>
              </a:rPr>
              <a:t>线性结构（一对一）</a:t>
            </a:r>
            <a:endParaRPr kumimoji="1" lang="zh-CN" altLang="en-US" sz="2100" dirty="0">
              <a:solidFill>
                <a:srgbClr val="0000FF"/>
              </a:solidFill>
              <a:latin typeface="黑体" panose="02010609060101010101" pitchFamily="49" charset="-122"/>
              <a:ea typeface="黑体" panose="02010609060101010101" pitchFamily="49" charset="-122"/>
            </a:endParaRPr>
          </a:p>
        </p:txBody>
      </p:sp>
      <p:grpSp>
        <p:nvGrpSpPr>
          <p:cNvPr id="27653" name="Group 59"/>
          <p:cNvGrpSpPr/>
          <p:nvPr/>
        </p:nvGrpSpPr>
        <p:grpSpPr bwMode="auto">
          <a:xfrm>
            <a:off x="1493658" y="3308116"/>
            <a:ext cx="2116317" cy="1795070"/>
            <a:chOff x="816" y="1728"/>
            <a:chExt cx="1920" cy="1968"/>
          </a:xfrm>
        </p:grpSpPr>
        <p:sp>
          <p:nvSpPr>
            <p:cNvPr id="27677" name="Oval 27"/>
            <p:cNvSpPr>
              <a:spLocks noChangeArrowheads="1"/>
            </p:cNvSpPr>
            <p:nvPr/>
          </p:nvSpPr>
          <p:spPr bwMode="auto">
            <a:xfrm>
              <a:off x="1584" y="1728"/>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78" name="Oval 28"/>
            <p:cNvSpPr>
              <a:spLocks noChangeArrowheads="1"/>
            </p:cNvSpPr>
            <p:nvPr/>
          </p:nvSpPr>
          <p:spPr bwMode="auto">
            <a:xfrm>
              <a:off x="816" y="2352"/>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79" name="Oval 29"/>
            <p:cNvSpPr>
              <a:spLocks noChangeArrowheads="1"/>
            </p:cNvSpPr>
            <p:nvPr/>
          </p:nvSpPr>
          <p:spPr bwMode="auto">
            <a:xfrm>
              <a:off x="1344" y="2352"/>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0" name="Oval 30"/>
            <p:cNvSpPr>
              <a:spLocks noChangeArrowheads="1"/>
            </p:cNvSpPr>
            <p:nvPr/>
          </p:nvSpPr>
          <p:spPr bwMode="auto">
            <a:xfrm>
              <a:off x="1872" y="2352"/>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1" name="Oval 31"/>
            <p:cNvSpPr>
              <a:spLocks noChangeArrowheads="1"/>
            </p:cNvSpPr>
            <p:nvPr/>
          </p:nvSpPr>
          <p:spPr bwMode="auto">
            <a:xfrm>
              <a:off x="2352" y="2352"/>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2" name="Oval 32"/>
            <p:cNvSpPr>
              <a:spLocks noChangeArrowheads="1"/>
            </p:cNvSpPr>
            <p:nvPr/>
          </p:nvSpPr>
          <p:spPr bwMode="auto">
            <a:xfrm>
              <a:off x="816" y="2976"/>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3" name="Oval 33"/>
            <p:cNvSpPr>
              <a:spLocks noChangeArrowheads="1"/>
            </p:cNvSpPr>
            <p:nvPr/>
          </p:nvSpPr>
          <p:spPr bwMode="auto">
            <a:xfrm>
              <a:off x="1104" y="2976"/>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4" name="Oval 34"/>
            <p:cNvSpPr>
              <a:spLocks noChangeArrowheads="1"/>
            </p:cNvSpPr>
            <p:nvPr/>
          </p:nvSpPr>
          <p:spPr bwMode="auto">
            <a:xfrm>
              <a:off x="1344" y="2976"/>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5" name="Oval 35"/>
            <p:cNvSpPr>
              <a:spLocks noChangeArrowheads="1"/>
            </p:cNvSpPr>
            <p:nvPr/>
          </p:nvSpPr>
          <p:spPr bwMode="auto">
            <a:xfrm>
              <a:off x="1584" y="2976"/>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6" name="Oval 36"/>
            <p:cNvSpPr>
              <a:spLocks noChangeArrowheads="1"/>
            </p:cNvSpPr>
            <p:nvPr/>
          </p:nvSpPr>
          <p:spPr bwMode="auto">
            <a:xfrm>
              <a:off x="1344" y="3552"/>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7" name="Oval 37"/>
            <p:cNvSpPr>
              <a:spLocks noChangeArrowheads="1"/>
            </p:cNvSpPr>
            <p:nvPr/>
          </p:nvSpPr>
          <p:spPr bwMode="auto">
            <a:xfrm>
              <a:off x="2160" y="2976"/>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8" name="Oval 38"/>
            <p:cNvSpPr>
              <a:spLocks noChangeArrowheads="1"/>
            </p:cNvSpPr>
            <p:nvPr/>
          </p:nvSpPr>
          <p:spPr bwMode="auto">
            <a:xfrm>
              <a:off x="2592" y="2976"/>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89" name="Oval 39"/>
            <p:cNvSpPr>
              <a:spLocks noChangeArrowheads="1"/>
            </p:cNvSpPr>
            <p:nvPr/>
          </p:nvSpPr>
          <p:spPr bwMode="auto">
            <a:xfrm>
              <a:off x="1968" y="3552"/>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90" name="Oval 40"/>
            <p:cNvSpPr>
              <a:spLocks noChangeArrowheads="1"/>
            </p:cNvSpPr>
            <p:nvPr/>
          </p:nvSpPr>
          <p:spPr bwMode="auto">
            <a:xfrm>
              <a:off x="2352" y="3552"/>
              <a:ext cx="144" cy="144"/>
            </a:xfrm>
            <a:prstGeom prst="ellipse">
              <a:avLst/>
            </a:prstGeom>
            <a:solidFill>
              <a:srgbClr val="006600"/>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91" name="Line 43"/>
            <p:cNvSpPr>
              <a:spLocks noChangeShapeType="1"/>
            </p:cNvSpPr>
            <p:nvPr/>
          </p:nvSpPr>
          <p:spPr bwMode="auto">
            <a:xfrm flipH="1">
              <a:off x="912" y="1872"/>
              <a:ext cx="72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92" name="Line 44"/>
            <p:cNvSpPr>
              <a:spLocks noChangeShapeType="1"/>
            </p:cNvSpPr>
            <p:nvPr/>
          </p:nvSpPr>
          <p:spPr bwMode="auto">
            <a:xfrm flipH="1">
              <a:off x="1440" y="1872"/>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93" name="Line 45"/>
            <p:cNvSpPr>
              <a:spLocks noChangeShapeType="1"/>
            </p:cNvSpPr>
            <p:nvPr/>
          </p:nvSpPr>
          <p:spPr bwMode="auto">
            <a:xfrm>
              <a:off x="1728" y="1872"/>
              <a:ext cx="192"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94" name="Line 46"/>
            <p:cNvSpPr>
              <a:spLocks noChangeShapeType="1"/>
            </p:cNvSpPr>
            <p:nvPr/>
          </p:nvSpPr>
          <p:spPr bwMode="auto">
            <a:xfrm>
              <a:off x="1728" y="1872"/>
              <a:ext cx="672"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95" name="Line 47"/>
            <p:cNvSpPr>
              <a:spLocks noChangeShapeType="1"/>
            </p:cNvSpPr>
            <p:nvPr/>
          </p:nvSpPr>
          <p:spPr bwMode="auto">
            <a:xfrm>
              <a:off x="912" y="249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96" name="Line 48"/>
            <p:cNvSpPr>
              <a:spLocks noChangeShapeType="1"/>
            </p:cNvSpPr>
            <p:nvPr/>
          </p:nvSpPr>
          <p:spPr bwMode="auto">
            <a:xfrm flipH="1">
              <a:off x="1200" y="2496"/>
              <a:ext cx="192"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97" name="Line 50"/>
            <p:cNvSpPr>
              <a:spLocks noChangeShapeType="1"/>
            </p:cNvSpPr>
            <p:nvPr/>
          </p:nvSpPr>
          <p:spPr bwMode="auto">
            <a:xfrm>
              <a:off x="1440" y="2496"/>
              <a:ext cx="192"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98" name="Line 51"/>
            <p:cNvSpPr>
              <a:spLocks noChangeShapeType="1"/>
            </p:cNvSpPr>
            <p:nvPr/>
          </p:nvSpPr>
          <p:spPr bwMode="auto">
            <a:xfrm flipH="1">
              <a:off x="2256" y="2496"/>
              <a:ext cx="144"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99" name="Line 52"/>
            <p:cNvSpPr>
              <a:spLocks noChangeShapeType="1"/>
            </p:cNvSpPr>
            <p:nvPr/>
          </p:nvSpPr>
          <p:spPr bwMode="auto">
            <a:xfrm>
              <a:off x="2496" y="2496"/>
              <a:ext cx="144"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700" name="Line 53"/>
            <p:cNvSpPr>
              <a:spLocks noChangeShapeType="1"/>
            </p:cNvSpPr>
            <p:nvPr/>
          </p:nvSpPr>
          <p:spPr bwMode="auto">
            <a:xfrm>
              <a:off x="1392" y="249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701" name="Line 54"/>
            <p:cNvSpPr>
              <a:spLocks noChangeShapeType="1"/>
            </p:cNvSpPr>
            <p:nvPr/>
          </p:nvSpPr>
          <p:spPr bwMode="auto">
            <a:xfrm>
              <a:off x="1392" y="3120"/>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702" name="Line 55"/>
            <p:cNvSpPr>
              <a:spLocks noChangeShapeType="1"/>
            </p:cNvSpPr>
            <p:nvPr/>
          </p:nvSpPr>
          <p:spPr bwMode="auto">
            <a:xfrm flipH="1">
              <a:off x="2064" y="3120"/>
              <a:ext cx="19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703" name="Line 56"/>
            <p:cNvSpPr>
              <a:spLocks noChangeShapeType="1"/>
            </p:cNvSpPr>
            <p:nvPr/>
          </p:nvSpPr>
          <p:spPr bwMode="auto">
            <a:xfrm>
              <a:off x="2256" y="3168"/>
              <a:ext cx="14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grpSp>
      <p:sp>
        <p:nvSpPr>
          <p:cNvPr id="27654" name="Text Box 57"/>
          <p:cNvSpPr txBox="1">
            <a:spLocks noChangeArrowheads="1"/>
          </p:cNvSpPr>
          <p:nvPr/>
        </p:nvSpPr>
        <p:spPr bwMode="auto">
          <a:xfrm>
            <a:off x="1323975" y="5163741"/>
            <a:ext cx="262283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100" b="1" dirty="0">
                <a:solidFill>
                  <a:srgbClr val="00B050"/>
                </a:solidFill>
                <a:latin typeface="黑体" panose="02010609060101010101" pitchFamily="49" charset="-122"/>
                <a:ea typeface="黑体" panose="02010609060101010101" pitchFamily="49" charset="-122"/>
              </a:rPr>
              <a:t>树形结构（一对多）</a:t>
            </a:r>
            <a:endParaRPr kumimoji="1" lang="zh-CN" altLang="en-US" sz="2100" dirty="0">
              <a:solidFill>
                <a:srgbClr val="00B050"/>
              </a:solidFill>
              <a:latin typeface="黑体" panose="02010609060101010101" pitchFamily="49" charset="-122"/>
              <a:ea typeface="黑体" panose="02010609060101010101" pitchFamily="49" charset="-122"/>
            </a:endParaRPr>
          </a:p>
        </p:txBody>
      </p:sp>
      <p:grpSp>
        <p:nvGrpSpPr>
          <p:cNvPr id="27655" name="Group 79"/>
          <p:cNvGrpSpPr/>
          <p:nvPr/>
        </p:nvGrpSpPr>
        <p:grpSpPr bwMode="auto">
          <a:xfrm>
            <a:off x="5788644" y="3333889"/>
            <a:ext cx="1882907" cy="1731593"/>
            <a:chOff x="3312" y="2112"/>
            <a:chExt cx="1872" cy="1344"/>
          </a:xfrm>
        </p:grpSpPr>
        <p:sp>
          <p:nvSpPr>
            <p:cNvPr id="27658" name="Oval 58"/>
            <p:cNvSpPr>
              <a:spLocks noChangeArrowheads="1"/>
            </p:cNvSpPr>
            <p:nvPr/>
          </p:nvSpPr>
          <p:spPr bwMode="auto">
            <a:xfrm>
              <a:off x="3312" y="2112"/>
              <a:ext cx="144" cy="144"/>
            </a:xfrm>
            <a:prstGeom prst="ellipse">
              <a:avLst/>
            </a:prstGeom>
            <a:solidFill>
              <a:srgbClr val="660033"/>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59" name="Oval 60"/>
            <p:cNvSpPr>
              <a:spLocks noChangeArrowheads="1"/>
            </p:cNvSpPr>
            <p:nvPr/>
          </p:nvSpPr>
          <p:spPr bwMode="auto">
            <a:xfrm>
              <a:off x="5040" y="2112"/>
              <a:ext cx="144" cy="144"/>
            </a:xfrm>
            <a:prstGeom prst="ellipse">
              <a:avLst/>
            </a:prstGeom>
            <a:solidFill>
              <a:srgbClr val="660033"/>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60" name="Oval 61"/>
            <p:cNvSpPr>
              <a:spLocks noChangeArrowheads="1"/>
            </p:cNvSpPr>
            <p:nvPr/>
          </p:nvSpPr>
          <p:spPr bwMode="auto">
            <a:xfrm>
              <a:off x="3408" y="2688"/>
              <a:ext cx="144" cy="144"/>
            </a:xfrm>
            <a:prstGeom prst="ellipse">
              <a:avLst/>
            </a:prstGeom>
            <a:solidFill>
              <a:srgbClr val="660033"/>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61" name="Oval 62"/>
            <p:cNvSpPr>
              <a:spLocks noChangeArrowheads="1"/>
            </p:cNvSpPr>
            <p:nvPr/>
          </p:nvSpPr>
          <p:spPr bwMode="auto">
            <a:xfrm>
              <a:off x="3984" y="3312"/>
              <a:ext cx="144" cy="144"/>
            </a:xfrm>
            <a:prstGeom prst="ellipse">
              <a:avLst/>
            </a:prstGeom>
            <a:solidFill>
              <a:srgbClr val="660033"/>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62" name="Oval 63"/>
            <p:cNvSpPr>
              <a:spLocks noChangeArrowheads="1"/>
            </p:cNvSpPr>
            <p:nvPr/>
          </p:nvSpPr>
          <p:spPr bwMode="auto">
            <a:xfrm>
              <a:off x="4800" y="3312"/>
              <a:ext cx="144" cy="144"/>
            </a:xfrm>
            <a:prstGeom prst="ellipse">
              <a:avLst/>
            </a:prstGeom>
            <a:solidFill>
              <a:srgbClr val="660033"/>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63" name="Oval 64"/>
            <p:cNvSpPr>
              <a:spLocks noChangeArrowheads="1"/>
            </p:cNvSpPr>
            <p:nvPr/>
          </p:nvSpPr>
          <p:spPr bwMode="auto">
            <a:xfrm>
              <a:off x="4080" y="2496"/>
              <a:ext cx="144" cy="144"/>
            </a:xfrm>
            <a:prstGeom prst="ellipse">
              <a:avLst/>
            </a:prstGeom>
            <a:solidFill>
              <a:srgbClr val="660033"/>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64" name="Oval 65"/>
            <p:cNvSpPr>
              <a:spLocks noChangeArrowheads="1"/>
            </p:cNvSpPr>
            <p:nvPr/>
          </p:nvSpPr>
          <p:spPr bwMode="auto">
            <a:xfrm>
              <a:off x="4704" y="2688"/>
              <a:ext cx="144" cy="144"/>
            </a:xfrm>
            <a:prstGeom prst="ellipse">
              <a:avLst/>
            </a:prstGeom>
            <a:solidFill>
              <a:srgbClr val="660033"/>
            </a:solidFill>
            <a:ln w="9525">
              <a:solidFill>
                <a:schemeClr val="tx1"/>
              </a:solidFill>
              <a:round/>
            </a:ln>
            <a:effectLst>
              <a:outerShdw dist="35921" dir="2700000" algn="ctr" rotWithShape="0">
                <a:schemeClr val="bg2"/>
              </a:outerShdw>
            </a:effec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Times New Roman" panose="02020603050405020304" pitchFamily="18" charset="0"/>
                <a:ea typeface="华文隶书" panose="02010800040101010101" pitchFamily="2" charset="-122"/>
              </a:endParaRPr>
            </a:p>
          </p:txBody>
        </p:sp>
        <p:sp>
          <p:nvSpPr>
            <p:cNvPr id="27665" name="Line 66"/>
            <p:cNvSpPr>
              <a:spLocks noChangeShapeType="1"/>
            </p:cNvSpPr>
            <p:nvPr/>
          </p:nvSpPr>
          <p:spPr bwMode="auto">
            <a:xfrm>
              <a:off x="3408" y="2256"/>
              <a:ext cx="96"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66" name="Line 67"/>
            <p:cNvSpPr>
              <a:spLocks noChangeShapeType="1"/>
            </p:cNvSpPr>
            <p:nvPr/>
          </p:nvSpPr>
          <p:spPr bwMode="auto">
            <a:xfrm>
              <a:off x="3504" y="2832"/>
              <a:ext cx="480"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67" name="Line 68"/>
            <p:cNvSpPr>
              <a:spLocks noChangeShapeType="1"/>
            </p:cNvSpPr>
            <p:nvPr/>
          </p:nvSpPr>
          <p:spPr bwMode="auto">
            <a:xfrm>
              <a:off x="4128" y="34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68" name="Line 69"/>
            <p:cNvSpPr>
              <a:spLocks noChangeShapeType="1"/>
            </p:cNvSpPr>
            <p:nvPr/>
          </p:nvSpPr>
          <p:spPr bwMode="auto">
            <a:xfrm flipH="1">
              <a:off x="4896" y="2256"/>
              <a:ext cx="240" cy="10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69" name="Line 70"/>
            <p:cNvSpPr>
              <a:spLocks noChangeShapeType="1"/>
            </p:cNvSpPr>
            <p:nvPr/>
          </p:nvSpPr>
          <p:spPr bwMode="auto">
            <a:xfrm flipV="1">
              <a:off x="3552" y="2592"/>
              <a:ext cx="57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70" name="Line 71"/>
            <p:cNvSpPr>
              <a:spLocks noChangeShapeType="1"/>
            </p:cNvSpPr>
            <p:nvPr/>
          </p:nvSpPr>
          <p:spPr bwMode="auto">
            <a:xfrm flipH="1">
              <a:off x="4080" y="2640"/>
              <a:ext cx="48" cy="6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71" name="Line 72"/>
            <p:cNvSpPr>
              <a:spLocks noChangeShapeType="1"/>
            </p:cNvSpPr>
            <p:nvPr/>
          </p:nvSpPr>
          <p:spPr bwMode="auto">
            <a:xfrm>
              <a:off x="4176" y="2640"/>
              <a:ext cx="624" cy="6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72" name="Line 73"/>
            <p:cNvSpPr>
              <a:spLocks noChangeShapeType="1"/>
            </p:cNvSpPr>
            <p:nvPr/>
          </p:nvSpPr>
          <p:spPr bwMode="auto">
            <a:xfrm flipH="1">
              <a:off x="4800" y="2208"/>
              <a:ext cx="288"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73" name="Line 74"/>
            <p:cNvSpPr>
              <a:spLocks noChangeShapeType="1"/>
            </p:cNvSpPr>
            <p:nvPr/>
          </p:nvSpPr>
          <p:spPr bwMode="auto">
            <a:xfrm>
              <a:off x="4224" y="2544"/>
              <a:ext cx="52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74" name="Line 75"/>
            <p:cNvSpPr>
              <a:spLocks noChangeShapeType="1"/>
            </p:cNvSpPr>
            <p:nvPr/>
          </p:nvSpPr>
          <p:spPr bwMode="auto">
            <a:xfrm>
              <a:off x="4800" y="2827"/>
              <a:ext cx="48" cy="48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75" name="Line 76"/>
            <p:cNvSpPr>
              <a:spLocks noChangeShapeType="1"/>
            </p:cNvSpPr>
            <p:nvPr/>
          </p:nvSpPr>
          <p:spPr bwMode="auto">
            <a:xfrm flipV="1">
              <a:off x="4176" y="2208"/>
              <a:ext cx="912"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sp>
          <p:nvSpPr>
            <p:cNvPr id="27676" name="Line 77"/>
            <p:cNvSpPr>
              <a:spLocks noChangeShapeType="1"/>
            </p:cNvSpPr>
            <p:nvPr/>
          </p:nvSpPr>
          <p:spPr bwMode="auto">
            <a:xfrm>
              <a:off x="3456" y="2208"/>
              <a:ext cx="672"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685800"/>
              <a:endParaRPr lang="zh-CN" altLang="en-US" sz="1350">
                <a:solidFill>
                  <a:prstClr val="black"/>
                </a:solidFill>
                <a:latin typeface="Comic Sans MS" panose="030F0702030302020204" pitchFamily="66" charset="0"/>
              </a:endParaRPr>
            </a:p>
          </p:txBody>
        </p:sp>
      </p:grpSp>
      <p:sp>
        <p:nvSpPr>
          <p:cNvPr id="27656" name="Text Box 78"/>
          <p:cNvSpPr txBox="1">
            <a:spLocks noChangeArrowheads="1"/>
          </p:cNvSpPr>
          <p:nvPr/>
        </p:nvSpPr>
        <p:spPr bwMode="auto">
          <a:xfrm>
            <a:off x="5682406" y="5171054"/>
            <a:ext cx="23383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100" b="1" dirty="0">
                <a:solidFill>
                  <a:srgbClr val="990033"/>
                </a:solidFill>
                <a:latin typeface="黑体" panose="02010609060101010101" pitchFamily="49" charset="-122"/>
                <a:ea typeface="黑体" panose="02010609060101010101" pitchFamily="49" charset="-122"/>
              </a:rPr>
              <a:t>图形结构（多对多）</a:t>
            </a:r>
            <a:endParaRPr kumimoji="1" lang="zh-CN" altLang="en-US" sz="2100" dirty="0">
              <a:solidFill>
                <a:srgbClr val="990033"/>
              </a:solidFill>
              <a:latin typeface="黑体" panose="02010609060101010101" pitchFamily="49" charset="-122"/>
              <a:ea typeface="黑体" panose="02010609060101010101" pitchFamily="49" charset="-122"/>
            </a:endParaRPr>
          </a:p>
        </p:txBody>
      </p:sp>
      <p:grpSp>
        <p:nvGrpSpPr>
          <p:cNvPr id="6" name="组合 5"/>
          <p:cNvGrpSpPr/>
          <p:nvPr/>
        </p:nvGrpSpPr>
        <p:grpSpPr>
          <a:xfrm>
            <a:off x="1344800" y="1504759"/>
            <a:ext cx="1943100" cy="1196648"/>
            <a:chOff x="1701800" y="188640"/>
            <a:chExt cx="2590800" cy="1595530"/>
          </a:xfrm>
        </p:grpSpPr>
        <p:sp>
          <p:nvSpPr>
            <p:cNvPr id="3" name="椭圆 2"/>
            <p:cNvSpPr/>
            <p:nvPr/>
          </p:nvSpPr>
          <p:spPr>
            <a:xfrm>
              <a:off x="1701800" y="188640"/>
              <a:ext cx="2590800" cy="15955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panose="020F0502020204030204"/>
                <a:ea typeface="宋体" panose="02010600030101010101" pitchFamily="2" charset="-122"/>
              </a:endParaRPr>
            </a:p>
          </p:txBody>
        </p:sp>
        <p:sp>
          <p:nvSpPr>
            <p:cNvPr id="4" name="椭圆 3"/>
            <p:cNvSpPr/>
            <p:nvPr/>
          </p:nvSpPr>
          <p:spPr>
            <a:xfrm>
              <a:off x="2201970" y="603068"/>
              <a:ext cx="272716" cy="25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panose="020F0502020204030204"/>
                <a:ea typeface="宋体" panose="02010600030101010101" pitchFamily="2" charset="-122"/>
              </a:endParaRPr>
            </a:p>
          </p:txBody>
        </p:sp>
        <p:sp>
          <p:nvSpPr>
            <p:cNvPr id="69" name="椭圆 68"/>
            <p:cNvSpPr/>
            <p:nvPr/>
          </p:nvSpPr>
          <p:spPr>
            <a:xfrm>
              <a:off x="2273300" y="1225575"/>
              <a:ext cx="272716" cy="25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panose="020F0502020204030204"/>
                <a:ea typeface="宋体" panose="02010600030101010101" pitchFamily="2" charset="-122"/>
              </a:endParaRPr>
            </a:p>
          </p:txBody>
        </p:sp>
        <p:sp>
          <p:nvSpPr>
            <p:cNvPr id="70" name="椭圆 69"/>
            <p:cNvSpPr/>
            <p:nvPr/>
          </p:nvSpPr>
          <p:spPr>
            <a:xfrm>
              <a:off x="3111792" y="369666"/>
              <a:ext cx="272716" cy="25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panose="020F0502020204030204"/>
                <a:ea typeface="宋体" panose="02010600030101010101" pitchFamily="2" charset="-122"/>
              </a:endParaRPr>
            </a:p>
          </p:txBody>
        </p:sp>
        <p:sp>
          <p:nvSpPr>
            <p:cNvPr id="71" name="椭圆 70"/>
            <p:cNvSpPr/>
            <p:nvPr/>
          </p:nvSpPr>
          <p:spPr>
            <a:xfrm>
              <a:off x="3340392" y="1322166"/>
              <a:ext cx="272716" cy="25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panose="020F0502020204030204"/>
                <a:ea typeface="宋体" panose="02010600030101010101" pitchFamily="2" charset="-122"/>
              </a:endParaRPr>
            </a:p>
          </p:txBody>
        </p:sp>
        <p:sp>
          <p:nvSpPr>
            <p:cNvPr id="72" name="椭圆 71"/>
            <p:cNvSpPr/>
            <p:nvPr/>
          </p:nvSpPr>
          <p:spPr>
            <a:xfrm>
              <a:off x="3686342" y="729073"/>
              <a:ext cx="272716" cy="25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panose="020F0502020204030204"/>
                <a:ea typeface="宋体" panose="02010600030101010101" pitchFamily="2" charset="-122"/>
              </a:endParaRPr>
            </a:p>
          </p:txBody>
        </p:sp>
      </p:grpSp>
      <p:sp>
        <p:nvSpPr>
          <p:cNvPr id="74" name="Text Box 26"/>
          <p:cNvSpPr txBox="1">
            <a:spLocks noChangeArrowheads="1"/>
          </p:cNvSpPr>
          <p:nvPr/>
        </p:nvSpPr>
        <p:spPr bwMode="auto">
          <a:xfrm>
            <a:off x="1699109" y="2749340"/>
            <a:ext cx="126829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100" b="1" dirty="0">
                <a:solidFill>
                  <a:srgbClr val="00B0F0"/>
                </a:solidFill>
                <a:latin typeface="黑体" panose="02010609060101010101" pitchFamily="49" charset="-122"/>
                <a:ea typeface="黑体" panose="02010609060101010101" pitchFamily="49" charset="-122"/>
              </a:rPr>
              <a:t>集合结构</a:t>
            </a:r>
            <a:endParaRPr kumimoji="1" lang="zh-CN" altLang="en-US" sz="2100" dirty="0">
              <a:solidFill>
                <a:srgbClr val="00B0F0"/>
              </a:solidFill>
              <a:latin typeface="黑体" panose="02010609060101010101" pitchFamily="49" charset="-122"/>
              <a:ea typeface="黑体" panose="02010609060101010101" pitchFamily="49" charset="-122"/>
            </a:endParaRPr>
          </a:p>
        </p:txBody>
      </p:sp>
      <p:sp>
        <p:nvSpPr>
          <p:cNvPr id="73" name="Rectangle 2"/>
          <p:cNvSpPr txBox="1">
            <a:spLocks noChangeArrowheads="1"/>
          </p:cNvSpPr>
          <p:nvPr/>
        </p:nvSpPr>
        <p:spPr>
          <a:xfrm>
            <a:off x="147786" y="857250"/>
            <a:ext cx="6260418" cy="519113"/>
          </a:xfrm>
          <a:prstGeom prst="rect">
            <a:avLst/>
          </a:prstGeom>
          <a:noFill/>
          <a:ln w="19050"/>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fontAlgn="auto" hangingPunct="1">
              <a:spcAft>
                <a:spcPts val="0"/>
              </a:spcAft>
              <a:defRPr/>
            </a:pPr>
            <a:r>
              <a:rPr lang="zh-CN" altLang="en-US" sz="3300" b="1" spc="-38" dirty="0">
                <a:solidFill>
                  <a:prstClr val="black"/>
                </a:solidFill>
                <a:latin typeface="黑体" panose="02010609060101010101" pitchFamily="49" charset="-122"/>
                <a:ea typeface="黑体" panose="02010609060101010101" pitchFamily="49" charset="-122"/>
              </a:rPr>
              <a:t>数据的逻辑结构</a:t>
            </a:r>
            <a:endParaRPr lang="zh-CN" altLang="en-US" sz="3300" b="1" spc="-38" dirty="0">
              <a:solidFill>
                <a:prstClr val="black"/>
              </a:solidFill>
              <a:latin typeface="黑体" panose="02010609060101010101" pitchFamily="49" charset="-122"/>
              <a:ea typeface="黑体" panose="02010609060101010101" pitchFamily="49" charset="-122"/>
            </a:endParaRPr>
          </a:p>
        </p:txBody>
      </p:sp>
      <p:cxnSp>
        <p:nvCxnSpPr>
          <p:cNvPr id="75" name="直接连接符 74"/>
          <p:cNvCxnSpPr/>
          <p:nvPr/>
        </p:nvCxnSpPr>
        <p:spPr>
          <a:xfrm flipV="1">
            <a:off x="0" y="1306914"/>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2343151" y="42291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ct val="0"/>
              </a:spcAft>
              <a:buClrTx/>
              <a:buSzTx/>
              <a:buNone/>
            </a:pPr>
            <a:endParaRPr kumimoji="1" lang="zh-CN" altLang="zh-CN" sz="1800">
              <a:solidFill>
                <a:prstClr val="black"/>
              </a:solidFill>
              <a:latin typeface="Times New Roman" panose="02020603050405020304" pitchFamily="18" charset="0"/>
            </a:endParaRPr>
          </a:p>
        </p:txBody>
      </p:sp>
      <p:sp>
        <p:nvSpPr>
          <p:cNvPr id="28675" name="Text Box 4"/>
          <p:cNvSpPr txBox="1">
            <a:spLocks noChangeArrowheads="1"/>
          </p:cNvSpPr>
          <p:nvPr/>
        </p:nvSpPr>
        <p:spPr bwMode="auto">
          <a:xfrm>
            <a:off x="2400301" y="42291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ct val="0"/>
              </a:spcAft>
              <a:buClrTx/>
              <a:buSzTx/>
              <a:buNone/>
            </a:pPr>
            <a:endParaRPr kumimoji="1" lang="zh-CN" altLang="zh-CN" sz="1800">
              <a:solidFill>
                <a:prstClr val="black"/>
              </a:solidFill>
              <a:latin typeface="Times New Roman" panose="02020603050405020304" pitchFamily="18" charset="0"/>
            </a:endParaRPr>
          </a:p>
        </p:txBody>
      </p:sp>
      <p:sp>
        <p:nvSpPr>
          <p:cNvPr id="125960" name="AutoShape 8"/>
          <p:cNvSpPr>
            <a:spLocks noChangeArrowheads="1"/>
          </p:cNvSpPr>
          <p:nvPr/>
        </p:nvSpPr>
        <p:spPr bwMode="auto">
          <a:xfrm>
            <a:off x="3116371" y="3532887"/>
            <a:ext cx="2252710" cy="2078227"/>
          </a:xfrm>
          <a:prstGeom prst="wedgeEllipseCallout">
            <a:avLst>
              <a:gd name="adj1" fmla="val -51804"/>
              <a:gd name="adj2" fmla="val -61574"/>
            </a:avLst>
          </a:prstGeom>
          <a:solidFill>
            <a:srgbClr val="00B050"/>
          </a:solidFill>
          <a:ln w="9525">
            <a:solidFill>
              <a:schemeClr val="tx1"/>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defTabSz="685800" eaLnBrk="1" hangingPunct="1">
              <a:lnSpc>
                <a:spcPct val="100000"/>
              </a:lnSpc>
              <a:spcBef>
                <a:spcPct val="0"/>
              </a:spcBef>
              <a:spcAft>
                <a:spcPts val="0"/>
              </a:spcAft>
              <a:buClrTx/>
              <a:buSzTx/>
              <a:buNone/>
              <a:defRPr/>
            </a:pPr>
            <a:r>
              <a:rPr kumimoji="1" lang="zh-CN" altLang="en-US" sz="2400" b="1" dirty="0">
                <a:solidFill>
                  <a:prstClr val="black"/>
                </a:solidFill>
                <a:latin typeface="黑体" panose="02010609060101010101" pitchFamily="49" charset="-122"/>
                <a:ea typeface="黑体" panose="02010609060101010101" pitchFamily="49" charset="-122"/>
                <a:sym typeface="+mn-ea"/>
              </a:rPr>
              <a:t>数据元素在</a:t>
            </a:r>
            <a:endParaRPr kumimoji="1" lang="zh-CN" altLang="en-US" sz="2400" b="1" dirty="0">
              <a:solidFill>
                <a:prstClr val="black"/>
              </a:solidFill>
              <a:latin typeface="黑体" panose="02010609060101010101" pitchFamily="49" charset="-122"/>
              <a:ea typeface="黑体" panose="02010609060101010101" pitchFamily="49" charset="-122"/>
            </a:endParaRPr>
          </a:p>
          <a:p>
            <a:pPr algn="ctr" defTabSz="685800" eaLnBrk="1" hangingPunct="1">
              <a:lnSpc>
                <a:spcPct val="100000"/>
              </a:lnSpc>
              <a:spcBef>
                <a:spcPts val="0"/>
              </a:spcBef>
              <a:spcAft>
                <a:spcPct val="0"/>
              </a:spcAft>
              <a:buClrTx/>
              <a:buSzTx/>
              <a:buNone/>
              <a:defRPr/>
            </a:pPr>
            <a:r>
              <a:rPr kumimoji="1" lang="zh-CN" altLang="en-US" sz="2400" b="1" dirty="0">
                <a:solidFill>
                  <a:prstClr val="black"/>
                </a:solidFill>
                <a:latin typeface="黑体" panose="02010609060101010101" pitchFamily="49" charset="-122"/>
                <a:ea typeface="黑体" panose="02010609060101010101" pitchFamily="49" charset="-122"/>
                <a:sym typeface="+mn-ea"/>
              </a:rPr>
              <a:t>计算机中的表示</a:t>
            </a:r>
            <a:endParaRPr kumimoji="1" lang="zh-CN" altLang="en-US" sz="2400" b="1" dirty="0">
              <a:solidFill>
                <a:prstClr val="black"/>
              </a:solidFill>
              <a:latin typeface="黑体" panose="02010609060101010101" pitchFamily="49" charset="-122"/>
              <a:ea typeface="黑体" panose="02010609060101010101" pitchFamily="49" charset="-122"/>
            </a:endParaRPr>
          </a:p>
        </p:txBody>
      </p:sp>
      <p:sp>
        <p:nvSpPr>
          <p:cNvPr id="3" name="文本框 2"/>
          <p:cNvSpPr txBox="1"/>
          <p:nvPr/>
        </p:nvSpPr>
        <p:spPr>
          <a:xfrm>
            <a:off x="6004189" y="3706378"/>
            <a:ext cx="2322258" cy="1754326"/>
          </a:xfrm>
          <a:prstGeom prst="rect">
            <a:avLst/>
          </a:prstGeom>
          <a:solidFill>
            <a:srgbClr val="00B050"/>
          </a:solidFill>
          <a:ln w="38100">
            <a:solidFill>
              <a:schemeClr val="bg1"/>
            </a:solidFill>
          </a:ln>
        </p:spPr>
        <p:txBody>
          <a:bodyPr wrap="square">
            <a:spAutoFit/>
          </a:bodyPr>
          <a:lstStyle/>
          <a:p>
            <a:pPr marL="428625" indent="-428625" defTabSz="685800">
              <a:spcAft>
                <a:spcPts val="0"/>
              </a:spcAft>
              <a:buFont typeface="Wingdings" panose="05000000000000000000" pitchFamily="2" charset="2"/>
              <a:buChar char="Ø"/>
              <a:defRPr/>
            </a:pPr>
            <a:r>
              <a:rPr lang="zh-CN" altLang="en-US" sz="2700" b="1" dirty="0">
                <a:solidFill>
                  <a:prstClr val="black"/>
                </a:solidFill>
                <a:latin typeface="黑体" panose="02010609060101010101" pitchFamily="49" charset="-122"/>
                <a:ea typeface="黑体" panose="02010609060101010101" pitchFamily="49" charset="-122"/>
              </a:rPr>
              <a:t>顺序存储</a:t>
            </a:r>
            <a:endParaRPr lang="en-US" altLang="zh-CN" sz="2700" b="1" dirty="0">
              <a:solidFill>
                <a:prstClr val="black"/>
              </a:solidFill>
              <a:latin typeface="黑体" panose="02010609060101010101" pitchFamily="49" charset="-122"/>
              <a:ea typeface="黑体" panose="02010609060101010101" pitchFamily="49" charset="-122"/>
            </a:endParaRPr>
          </a:p>
          <a:p>
            <a:pPr marL="428625" indent="-428625" defTabSz="685800">
              <a:spcBef>
                <a:spcPts val="0"/>
              </a:spcBef>
              <a:spcAft>
                <a:spcPts val="0"/>
              </a:spcAft>
              <a:buFont typeface="Wingdings" panose="05000000000000000000" pitchFamily="2" charset="2"/>
              <a:buChar char="Ø"/>
              <a:defRPr/>
            </a:pPr>
            <a:r>
              <a:rPr lang="zh-CN" altLang="en-US" sz="2700" b="1" dirty="0">
                <a:solidFill>
                  <a:prstClr val="black"/>
                </a:solidFill>
                <a:latin typeface="黑体" panose="02010609060101010101" pitchFamily="49" charset="-122"/>
                <a:ea typeface="黑体" panose="02010609060101010101" pitchFamily="49" charset="-122"/>
              </a:rPr>
              <a:t>链式存储</a:t>
            </a:r>
            <a:endParaRPr lang="en-US" altLang="zh-CN" sz="2700" b="1" dirty="0">
              <a:solidFill>
                <a:prstClr val="black"/>
              </a:solidFill>
              <a:latin typeface="黑体" panose="02010609060101010101" pitchFamily="49" charset="-122"/>
              <a:ea typeface="黑体" panose="02010609060101010101" pitchFamily="49" charset="-122"/>
            </a:endParaRPr>
          </a:p>
          <a:p>
            <a:pPr marL="428625" indent="-428625" defTabSz="685800">
              <a:spcBef>
                <a:spcPts val="0"/>
              </a:spcBef>
              <a:spcAft>
                <a:spcPts val="0"/>
              </a:spcAft>
              <a:buFont typeface="Wingdings" panose="05000000000000000000" pitchFamily="2" charset="2"/>
              <a:buChar char="Ø"/>
              <a:defRPr/>
            </a:pPr>
            <a:r>
              <a:rPr lang="zh-CN" altLang="en-US" sz="2700" b="1" dirty="0">
                <a:solidFill>
                  <a:prstClr val="black"/>
                </a:solidFill>
                <a:latin typeface="黑体" panose="02010609060101010101" pitchFamily="49" charset="-122"/>
                <a:ea typeface="黑体" panose="02010609060101010101" pitchFamily="49" charset="-122"/>
              </a:rPr>
              <a:t>散列存储</a:t>
            </a:r>
            <a:endParaRPr lang="en-US" altLang="zh-CN" sz="2700" b="1" dirty="0">
              <a:solidFill>
                <a:prstClr val="black"/>
              </a:solidFill>
              <a:latin typeface="黑体" panose="02010609060101010101" pitchFamily="49" charset="-122"/>
              <a:ea typeface="黑体" panose="02010609060101010101" pitchFamily="49" charset="-122"/>
            </a:endParaRPr>
          </a:p>
          <a:p>
            <a:pPr marL="428625" indent="-428625" defTabSz="685800">
              <a:spcBef>
                <a:spcPts val="0"/>
              </a:spcBef>
              <a:buFont typeface="Wingdings" panose="05000000000000000000" pitchFamily="2" charset="2"/>
              <a:buChar char="Ø"/>
              <a:defRPr/>
            </a:pPr>
            <a:r>
              <a:rPr lang="zh-CN" altLang="en-US" sz="2700" b="1" dirty="0">
                <a:solidFill>
                  <a:prstClr val="black"/>
                </a:solidFill>
                <a:latin typeface="黑体" panose="02010609060101010101" pitchFamily="49" charset="-122"/>
                <a:ea typeface="黑体" panose="02010609060101010101" pitchFamily="49" charset="-122"/>
              </a:rPr>
              <a:t>索引存储</a:t>
            </a:r>
            <a:endParaRPr lang="zh-CN" altLang="en-US" sz="2700" b="1" dirty="0">
              <a:solidFill>
                <a:prstClr val="black"/>
              </a:solidFill>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a:xfrm>
            <a:off x="0" y="857250"/>
            <a:ext cx="9144000" cy="519113"/>
          </a:xfrm>
          <a:prstGeom prst="rect">
            <a:avLst/>
          </a:prstGeom>
          <a:noFill/>
          <a:ln w="19050"/>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fontAlgn="auto" hangingPunct="1">
              <a:spcAft>
                <a:spcPts val="0"/>
              </a:spcAft>
              <a:defRPr/>
            </a:pPr>
            <a:r>
              <a:rPr lang="en-US" altLang="zh-CN" sz="3300" b="1" spc="-38" dirty="0">
                <a:solidFill>
                  <a:prstClr val="black"/>
                </a:solidFill>
                <a:latin typeface="黑体" panose="02010609060101010101" pitchFamily="49" charset="-122"/>
                <a:ea typeface="黑体" panose="02010609060101010101" pitchFamily="49" charset="-122"/>
              </a:rPr>
              <a:t>1.3 </a:t>
            </a:r>
            <a:r>
              <a:rPr lang="zh-CN" altLang="en-US" sz="3300" b="1" spc="-38" dirty="0" smtClean="0">
                <a:solidFill>
                  <a:prstClr val="black"/>
                </a:solidFill>
                <a:latin typeface="黑体" panose="02010609060101010101" pitchFamily="49" charset="-122"/>
                <a:ea typeface="黑体" panose="02010609060101010101" pitchFamily="49" charset="-122"/>
              </a:rPr>
              <a:t>数据结构</a:t>
            </a:r>
            <a:endParaRPr lang="zh-CN" altLang="en-US" sz="3300" b="1" spc="-38" dirty="0">
              <a:solidFill>
                <a:prstClr val="black"/>
              </a:solidFill>
              <a:latin typeface="黑体" panose="02010609060101010101" pitchFamily="49" charset="-122"/>
              <a:ea typeface="黑体" panose="02010609060101010101" pitchFamily="49" charset="-122"/>
            </a:endParaRPr>
          </a:p>
        </p:txBody>
      </p:sp>
      <p:cxnSp>
        <p:nvCxnSpPr>
          <p:cNvPr id="8" name="直接连接符 7"/>
          <p:cNvCxnSpPr/>
          <p:nvPr/>
        </p:nvCxnSpPr>
        <p:spPr>
          <a:xfrm flipV="1">
            <a:off x="0" y="1306914"/>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0" name="Text Box 6"/>
          <p:cNvSpPr txBox="1">
            <a:spLocks noChangeArrowheads="1"/>
          </p:cNvSpPr>
          <p:nvPr/>
        </p:nvSpPr>
        <p:spPr bwMode="auto">
          <a:xfrm>
            <a:off x="267063" y="1592796"/>
            <a:ext cx="426647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ts val="0"/>
              </a:spcAft>
              <a:buClrTx/>
              <a:buSzTx/>
              <a:buNone/>
            </a:pPr>
            <a:r>
              <a:rPr kumimoji="1" lang="zh-CN" altLang="zh-CN" sz="2700" b="1" dirty="0">
                <a:solidFill>
                  <a:prstClr val="black"/>
                </a:solidFill>
                <a:latin typeface="黑体" panose="02010609060101010101" pitchFamily="49" charset="-122"/>
                <a:ea typeface="黑体" panose="02010609060101010101" pitchFamily="49" charset="-122"/>
              </a:rPr>
              <a:t>数据结构包含三个要素：</a:t>
            </a:r>
            <a:endParaRPr kumimoji="1" lang="en-US" altLang="zh-CN" sz="2700" b="1" dirty="0">
              <a:solidFill>
                <a:prstClr val="black"/>
              </a:solidFill>
              <a:latin typeface="黑体" panose="02010609060101010101" pitchFamily="49" charset="-122"/>
              <a:ea typeface="黑体" panose="02010609060101010101" pitchFamily="49" charset="-122"/>
            </a:endParaRPr>
          </a:p>
          <a:p>
            <a:pPr marL="557530" indent="-557530" defTabSz="685800" eaLnBrk="1" hangingPunct="1">
              <a:lnSpc>
                <a:spcPct val="100000"/>
              </a:lnSpc>
              <a:spcBef>
                <a:spcPts val="40"/>
              </a:spcBef>
              <a:spcAft>
                <a:spcPts val="0"/>
              </a:spcAft>
              <a:buClrTx/>
              <a:buSzTx/>
              <a:buFont typeface="+mj-lt"/>
              <a:buAutoNum type="arabicPeriod"/>
            </a:pPr>
            <a:r>
              <a:rPr kumimoji="1" lang="zh-CN" altLang="zh-CN" sz="2700" b="1" dirty="0">
                <a:solidFill>
                  <a:prstClr val="black"/>
                </a:solidFill>
                <a:latin typeface="黑体" panose="02010609060101010101" pitchFamily="49" charset="-122"/>
                <a:ea typeface="黑体" panose="02010609060101010101" pitchFamily="49" charset="-122"/>
              </a:rPr>
              <a:t>数据的逻辑结构</a:t>
            </a:r>
            <a:endParaRPr kumimoji="1" lang="en-US" altLang="zh-CN" sz="2700" b="1" dirty="0">
              <a:solidFill>
                <a:prstClr val="black"/>
              </a:solidFill>
              <a:latin typeface="黑体" panose="02010609060101010101" pitchFamily="49" charset="-122"/>
              <a:ea typeface="黑体" panose="02010609060101010101" pitchFamily="49" charset="-122"/>
            </a:endParaRPr>
          </a:p>
          <a:p>
            <a:pPr marL="557530" indent="-557530" defTabSz="685800" eaLnBrk="1" hangingPunct="1">
              <a:lnSpc>
                <a:spcPct val="100000"/>
              </a:lnSpc>
              <a:spcBef>
                <a:spcPts val="40"/>
              </a:spcBef>
              <a:spcAft>
                <a:spcPts val="0"/>
              </a:spcAft>
              <a:buClrTx/>
              <a:buSzTx/>
              <a:buFont typeface="+mj-lt"/>
              <a:buAutoNum type="arabicPeriod"/>
            </a:pPr>
            <a:r>
              <a:rPr kumimoji="1" lang="zh-CN" altLang="zh-CN" sz="2700" b="1" dirty="0">
                <a:solidFill>
                  <a:prstClr val="black"/>
                </a:solidFill>
                <a:latin typeface="黑体" panose="02010609060101010101" pitchFamily="49" charset="-122"/>
                <a:ea typeface="黑体" panose="02010609060101010101" pitchFamily="49" charset="-122"/>
              </a:rPr>
              <a:t>数据的</a:t>
            </a:r>
            <a:r>
              <a:rPr kumimoji="1" lang="zh-CN" altLang="zh-CN" sz="2700" b="1" dirty="0">
                <a:solidFill>
                  <a:srgbClr val="FF0000"/>
                </a:solidFill>
                <a:latin typeface="黑体" panose="02010609060101010101" pitchFamily="49" charset="-122"/>
                <a:ea typeface="黑体" panose="02010609060101010101" pitchFamily="49" charset="-122"/>
              </a:rPr>
              <a:t>存储结构</a:t>
            </a:r>
            <a:endParaRPr kumimoji="1" lang="en-US" altLang="zh-CN" sz="2700" b="1" dirty="0">
              <a:solidFill>
                <a:srgbClr val="FF0000"/>
              </a:solidFill>
              <a:latin typeface="黑体" panose="02010609060101010101" pitchFamily="49" charset="-122"/>
              <a:ea typeface="黑体" panose="02010609060101010101" pitchFamily="49" charset="-122"/>
            </a:endParaRPr>
          </a:p>
          <a:p>
            <a:pPr marL="557530" indent="-557530" defTabSz="685800" eaLnBrk="1" hangingPunct="1">
              <a:lnSpc>
                <a:spcPct val="100000"/>
              </a:lnSpc>
              <a:spcBef>
                <a:spcPts val="40"/>
              </a:spcBef>
              <a:spcAft>
                <a:spcPct val="0"/>
              </a:spcAft>
              <a:buClrTx/>
              <a:buSzTx/>
              <a:buFont typeface="+mj-lt"/>
              <a:buAutoNum type="arabicPeriod"/>
            </a:pPr>
            <a:r>
              <a:rPr kumimoji="1" lang="zh-CN" altLang="zh-CN" sz="2700" b="1" dirty="0">
                <a:solidFill>
                  <a:prstClr val="black"/>
                </a:solidFill>
                <a:latin typeface="黑体" panose="02010609060101010101" pitchFamily="49" charset="-122"/>
                <a:ea typeface="黑体" panose="02010609060101010101" pitchFamily="49" charset="-122"/>
              </a:rPr>
              <a:t>基本操作</a:t>
            </a:r>
            <a:endParaRPr kumimoji="1" lang="en-US" altLang="zh-CN" sz="2700" b="1" dirty="0">
              <a:solidFill>
                <a:prstClr val="blac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组合 2"/>
          <p:cNvGrpSpPr/>
          <p:nvPr/>
        </p:nvGrpSpPr>
        <p:grpSpPr bwMode="auto">
          <a:xfrm>
            <a:off x="1403780" y="620805"/>
            <a:ext cx="5790010" cy="4192528"/>
            <a:chOff x="2895600" y="533400"/>
            <a:chExt cx="7391400" cy="5515035"/>
          </a:xfrm>
        </p:grpSpPr>
        <p:sp>
          <p:nvSpPr>
            <p:cNvPr id="29699" name="Rectangle 2"/>
            <p:cNvSpPr>
              <a:spLocks noChangeArrowheads="1"/>
            </p:cNvSpPr>
            <p:nvPr/>
          </p:nvSpPr>
          <p:spPr bwMode="auto">
            <a:xfrm>
              <a:off x="6210300" y="4376738"/>
              <a:ext cx="1295400" cy="6778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zh-CN" altLang="en-US" sz="1800" b="1">
                  <a:solidFill>
                    <a:prstClr val="black"/>
                  </a:solidFill>
                  <a:latin typeface="黑体" panose="02010609060101010101" pitchFamily="49" charset="-122"/>
                  <a:ea typeface="黑体" panose="02010609060101010101" pitchFamily="49" charset="-122"/>
                </a:rPr>
                <a:t>元素</a:t>
              </a:r>
              <a:r>
                <a:rPr kumimoji="1" lang="en-US" altLang="zh-CN" sz="1800" b="1">
                  <a:solidFill>
                    <a:prstClr val="black"/>
                  </a:solidFill>
                  <a:latin typeface="黑体" panose="02010609060101010101" pitchFamily="49" charset="-122"/>
                  <a:ea typeface="黑体" panose="02010609060101010101" pitchFamily="49" charset="-122"/>
                </a:rPr>
                <a:t>n</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00" name="Rectangle 3"/>
            <p:cNvSpPr>
              <a:spLocks noChangeArrowheads="1"/>
            </p:cNvSpPr>
            <p:nvPr/>
          </p:nvSpPr>
          <p:spPr bwMode="auto">
            <a:xfrm>
              <a:off x="6167438" y="4437063"/>
              <a:ext cx="1295400" cy="6762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b="1">
                  <a:solidFill>
                    <a:prstClr val="black"/>
                  </a:solidFill>
                  <a:latin typeface="黑体" panose="02010609060101010101" pitchFamily="49" charset="-122"/>
                  <a:ea typeface="黑体" panose="02010609060101010101" pitchFamily="49" charset="-122"/>
                </a:rPr>
                <a:t>……..</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01" name="Rectangle 4"/>
            <p:cNvSpPr>
              <a:spLocks noChangeArrowheads="1"/>
            </p:cNvSpPr>
            <p:nvPr/>
          </p:nvSpPr>
          <p:spPr bwMode="auto">
            <a:xfrm>
              <a:off x="6210300" y="3022600"/>
              <a:ext cx="1295400" cy="6778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zh-CN" altLang="en-US" sz="1800" b="1">
                  <a:solidFill>
                    <a:prstClr val="black"/>
                  </a:solidFill>
                  <a:latin typeface="黑体" panose="02010609060101010101" pitchFamily="49" charset="-122"/>
                  <a:ea typeface="黑体" panose="02010609060101010101" pitchFamily="49" charset="-122"/>
                </a:rPr>
                <a:t>元素</a:t>
              </a:r>
              <a:r>
                <a:rPr kumimoji="1" lang="en-US" altLang="zh-CN" sz="1800" b="1">
                  <a:solidFill>
                    <a:prstClr val="black"/>
                  </a:solidFill>
                  <a:latin typeface="黑体" panose="02010609060101010101" pitchFamily="49" charset="-122"/>
                  <a:ea typeface="黑体" panose="02010609060101010101" pitchFamily="49" charset="-122"/>
                </a:rPr>
                <a:t>i</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02" name="Rectangle 5"/>
            <p:cNvSpPr>
              <a:spLocks noChangeArrowheads="1"/>
            </p:cNvSpPr>
            <p:nvPr/>
          </p:nvSpPr>
          <p:spPr bwMode="auto">
            <a:xfrm>
              <a:off x="6210300" y="2344738"/>
              <a:ext cx="1295400" cy="6778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b="1">
                  <a:solidFill>
                    <a:prstClr val="black"/>
                  </a:solidFill>
                  <a:latin typeface="黑体" panose="02010609060101010101" pitchFamily="49" charset="-122"/>
                  <a:ea typeface="黑体" panose="02010609060101010101" pitchFamily="49" charset="-122"/>
                </a:rPr>
                <a:t>……..</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03" name="Rectangle 6"/>
            <p:cNvSpPr>
              <a:spLocks noChangeArrowheads="1"/>
            </p:cNvSpPr>
            <p:nvPr/>
          </p:nvSpPr>
          <p:spPr bwMode="auto">
            <a:xfrm>
              <a:off x="6210300" y="1668463"/>
              <a:ext cx="1295400" cy="6762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zh-CN" altLang="en-US" sz="1800" b="1">
                  <a:solidFill>
                    <a:prstClr val="black"/>
                  </a:solidFill>
                  <a:latin typeface="黑体" panose="02010609060101010101" pitchFamily="49" charset="-122"/>
                  <a:ea typeface="黑体" panose="02010609060101010101" pitchFamily="49" charset="-122"/>
                </a:rPr>
                <a:t>元素</a:t>
              </a:r>
              <a:r>
                <a:rPr kumimoji="1" lang="en-US" altLang="zh-CN" sz="1800" b="1">
                  <a:solidFill>
                    <a:prstClr val="black"/>
                  </a:solidFill>
                  <a:latin typeface="黑体" panose="02010609060101010101" pitchFamily="49" charset="-122"/>
                  <a:ea typeface="黑体" panose="02010609060101010101" pitchFamily="49" charset="-122"/>
                </a:rPr>
                <a:t>2</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04" name="Rectangle 7"/>
            <p:cNvSpPr>
              <a:spLocks noChangeArrowheads="1"/>
            </p:cNvSpPr>
            <p:nvPr/>
          </p:nvSpPr>
          <p:spPr bwMode="auto">
            <a:xfrm>
              <a:off x="6210300" y="990600"/>
              <a:ext cx="1295400" cy="6778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zh-CN" altLang="en-US" sz="1800" b="1">
                  <a:solidFill>
                    <a:prstClr val="black"/>
                  </a:solidFill>
                  <a:latin typeface="黑体" panose="02010609060101010101" pitchFamily="49" charset="-122"/>
                  <a:ea typeface="黑体" panose="02010609060101010101" pitchFamily="49" charset="-122"/>
                </a:rPr>
                <a:t>元素</a:t>
              </a:r>
              <a:r>
                <a:rPr kumimoji="1" lang="en-US" altLang="zh-CN" sz="1800" b="1">
                  <a:solidFill>
                    <a:prstClr val="black"/>
                  </a:solidFill>
                  <a:latin typeface="黑体" panose="02010609060101010101" pitchFamily="49" charset="-122"/>
                  <a:ea typeface="黑体" panose="02010609060101010101" pitchFamily="49" charset="-122"/>
                </a:rPr>
                <a:t>1</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05" name="Line 8"/>
            <p:cNvSpPr>
              <a:spLocks noChangeShapeType="1"/>
            </p:cNvSpPr>
            <p:nvPr/>
          </p:nvSpPr>
          <p:spPr bwMode="auto">
            <a:xfrm>
              <a:off x="6210300" y="990600"/>
              <a:ext cx="129540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06" name="Line 9"/>
            <p:cNvSpPr>
              <a:spLocks noChangeShapeType="1"/>
            </p:cNvSpPr>
            <p:nvPr/>
          </p:nvSpPr>
          <p:spPr bwMode="auto">
            <a:xfrm>
              <a:off x="6210300" y="1668463"/>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07" name="Line 10"/>
            <p:cNvSpPr>
              <a:spLocks noChangeShapeType="1"/>
            </p:cNvSpPr>
            <p:nvPr/>
          </p:nvSpPr>
          <p:spPr bwMode="auto">
            <a:xfrm>
              <a:off x="6210300" y="2344738"/>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08" name="Line 11"/>
            <p:cNvSpPr>
              <a:spLocks noChangeShapeType="1"/>
            </p:cNvSpPr>
            <p:nvPr/>
          </p:nvSpPr>
          <p:spPr bwMode="auto">
            <a:xfrm>
              <a:off x="6210300" y="3022600"/>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09" name="Line 12"/>
            <p:cNvSpPr>
              <a:spLocks noChangeShapeType="1"/>
            </p:cNvSpPr>
            <p:nvPr/>
          </p:nvSpPr>
          <p:spPr bwMode="auto">
            <a:xfrm>
              <a:off x="6210300" y="3700463"/>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10" name="Line 13"/>
            <p:cNvSpPr>
              <a:spLocks noChangeShapeType="1"/>
            </p:cNvSpPr>
            <p:nvPr/>
          </p:nvSpPr>
          <p:spPr bwMode="auto">
            <a:xfrm>
              <a:off x="6210300" y="4376738"/>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11" name="Line 14"/>
            <p:cNvSpPr>
              <a:spLocks noChangeShapeType="1"/>
            </p:cNvSpPr>
            <p:nvPr/>
          </p:nvSpPr>
          <p:spPr bwMode="auto">
            <a:xfrm>
              <a:off x="6210300" y="5054600"/>
              <a:ext cx="129540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12" name="Line 15"/>
            <p:cNvSpPr>
              <a:spLocks noChangeShapeType="1"/>
            </p:cNvSpPr>
            <p:nvPr/>
          </p:nvSpPr>
          <p:spPr bwMode="auto">
            <a:xfrm>
              <a:off x="6210300" y="990600"/>
              <a:ext cx="0" cy="40640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13" name="Line 16"/>
            <p:cNvSpPr>
              <a:spLocks noChangeShapeType="1"/>
            </p:cNvSpPr>
            <p:nvPr/>
          </p:nvSpPr>
          <p:spPr bwMode="auto">
            <a:xfrm>
              <a:off x="7505700" y="990600"/>
              <a:ext cx="0" cy="40640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14" name="Text Box 17"/>
            <p:cNvSpPr txBox="1">
              <a:spLocks noChangeArrowheads="1"/>
            </p:cNvSpPr>
            <p:nvPr/>
          </p:nvSpPr>
          <p:spPr bwMode="auto">
            <a:xfrm>
              <a:off x="5372100" y="1143000"/>
              <a:ext cx="762000" cy="48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L</a:t>
              </a:r>
              <a:r>
                <a:rPr kumimoji="1" lang="en-US" altLang="zh-CN" sz="1800" b="1" baseline="-25000">
                  <a:solidFill>
                    <a:prstClr val="black"/>
                  </a:solidFill>
                  <a:latin typeface="黑体" panose="02010609060101010101" pitchFamily="49" charset="-122"/>
                  <a:ea typeface="黑体" panose="02010609060101010101" pitchFamily="49" charset="-122"/>
                </a:rPr>
                <a:t>o</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15" name="Text Box 18"/>
            <p:cNvSpPr txBox="1">
              <a:spLocks noChangeArrowheads="1"/>
            </p:cNvSpPr>
            <p:nvPr/>
          </p:nvSpPr>
          <p:spPr bwMode="auto">
            <a:xfrm>
              <a:off x="5067301" y="1828800"/>
              <a:ext cx="1066801" cy="48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L</a:t>
              </a:r>
              <a:r>
                <a:rPr kumimoji="1" lang="en-US" altLang="zh-CN" sz="1200" b="1">
                  <a:solidFill>
                    <a:prstClr val="black"/>
                  </a:solidFill>
                  <a:latin typeface="黑体" panose="02010609060101010101" pitchFamily="49" charset="-122"/>
                  <a:ea typeface="黑体" panose="02010609060101010101" pitchFamily="49" charset="-122"/>
                </a:rPr>
                <a:t>o</a:t>
              </a:r>
              <a:r>
                <a:rPr kumimoji="1" lang="en-US" altLang="zh-CN" sz="1800" b="1">
                  <a:solidFill>
                    <a:prstClr val="black"/>
                  </a:solidFill>
                  <a:latin typeface="黑体" panose="02010609060101010101" pitchFamily="49" charset="-122"/>
                  <a:ea typeface="黑体" panose="02010609060101010101" pitchFamily="49" charset="-122"/>
                </a:rPr>
                <a:t>+m</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16" name="Text Box 19"/>
            <p:cNvSpPr txBox="1">
              <a:spLocks noChangeArrowheads="1"/>
            </p:cNvSpPr>
            <p:nvPr/>
          </p:nvSpPr>
          <p:spPr bwMode="auto">
            <a:xfrm>
              <a:off x="4495800" y="3200400"/>
              <a:ext cx="1943100" cy="48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L</a:t>
              </a:r>
              <a:r>
                <a:rPr kumimoji="1" lang="en-US" altLang="zh-CN" sz="1200" b="1">
                  <a:solidFill>
                    <a:prstClr val="black"/>
                  </a:solidFill>
                  <a:latin typeface="黑体" panose="02010609060101010101" pitchFamily="49" charset="-122"/>
                  <a:ea typeface="黑体" panose="02010609060101010101" pitchFamily="49" charset="-122"/>
                </a:rPr>
                <a:t>o</a:t>
              </a:r>
              <a:r>
                <a:rPr kumimoji="1" lang="en-US" altLang="zh-CN" sz="1800" b="1">
                  <a:solidFill>
                    <a:prstClr val="black"/>
                  </a:solidFill>
                  <a:latin typeface="黑体" panose="02010609060101010101" pitchFamily="49" charset="-122"/>
                  <a:ea typeface="黑体" panose="02010609060101010101" pitchFamily="49" charset="-122"/>
                </a:rPr>
                <a:t>+(i-1)*m</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17" name="Text Box 20"/>
            <p:cNvSpPr txBox="1">
              <a:spLocks noChangeArrowheads="1"/>
            </p:cNvSpPr>
            <p:nvPr/>
          </p:nvSpPr>
          <p:spPr bwMode="auto">
            <a:xfrm>
              <a:off x="4343400" y="4572000"/>
              <a:ext cx="1905000" cy="48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L</a:t>
              </a:r>
              <a:r>
                <a:rPr kumimoji="1" lang="en-US" altLang="zh-CN" sz="1200" b="1">
                  <a:solidFill>
                    <a:prstClr val="black"/>
                  </a:solidFill>
                  <a:latin typeface="黑体" panose="02010609060101010101" pitchFamily="49" charset="-122"/>
                  <a:ea typeface="黑体" panose="02010609060101010101" pitchFamily="49" charset="-122"/>
                </a:rPr>
                <a:t>o</a:t>
              </a:r>
              <a:r>
                <a:rPr kumimoji="1" lang="en-US" altLang="zh-CN" sz="1800" b="1">
                  <a:solidFill>
                    <a:prstClr val="black"/>
                  </a:solidFill>
                  <a:latin typeface="黑体" panose="02010609060101010101" pitchFamily="49" charset="-122"/>
                  <a:ea typeface="黑体" panose="02010609060101010101" pitchFamily="49" charset="-122"/>
                </a:rPr>
                <a:t>+</a:t>
              </a:r>
              <a:r>
                <a:rPr kumimoji="1" lang="zh-CN" altLang="en-US" sz="1800" b="1">
                  <a:solidFill>
                    <a:prstClr val="black"/>
                  </a:solidFill>
                  <a:latin typeface="黑体" panose="02010609060101010101" pitchFamily="49" charset="-122"/>
                  <a:ea typeface="黑体" panose="02010609060101010101" pitchFamily="49" charset="-122"/>
                </a:rPr>
                <a:t>（</a:t>
              </a:r>
              <a:r>
                <a:rPr kumimoji="1" lang="en-US" altLang="zh-CN" sz="1800" b="1">
                  <a:solidFill>
                    <a:prstClr val="black"/>
                  </a:solidFill>
                  <a:latin typeface="黑体" panose="02010609060101010101" pitchFamily="49" charset="-122"/>
                  <a:ea typeface="黑体" panose="02010609060101010101" pitchFamily="49" charset="-122"/>
                </a:rPr>
                <a:t>n-1)*m</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18" name="Text Box 21"/>
            <p:cNvSpPr txBox="1">
              <a:spLocks noChangeArrowheads="1"/>
            </p:cNvSpPr>
            <p:nvPr/>
          </p:nvSpPr>
          <p:spPr bwMode="auto">
            <a:xfrm>
              <a:off x="4572000" y="533400"/>
              <a:ext cx="1562100" cy="48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存储地址</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29719" name="Text Box 22"/>
            <p:cNvSpPr txBox="1">
              <a:spLocks noChangeArrowheads="1"/>
            </p:cNvSpPr>
            <p:nvPr/>
          </p:nvSpPr>
          <p:spPr bwMode="auto">
            <a:xfrm>
              <a:off x="6096000" y="533400"/>
              <a:ext cx="1447800" cy="48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存储内容</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29720" name="Line 23"/>
            <p:cNvSpPr>
              <a:spLocks noChangeShapeType="1"/>
            </p:cNvSpPr>
            <p:nvPr/>
          </p:nvSpPr>
          <p:spPr bwMode="auto">
            <a:xfrm flipH="1">
              <a:off x="4533900" y="1676400"/>
              <a:ext cx="1676400"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21" name="Line 24"/>
            <p:cNvSpPr>
              <a:spLocks noChangeShapeType="1"/>
            </p:cNvSpPr>
            <p:nvPr/>
          </p:nvSpPr>
          <p:spPr bwMode="auto">
            <a:xfrm flipH="1">
              <a:off x="4533900" y="2362200"/>
              <a:ext cx="1676400"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22" name="Line 25"/>
            <p:cNvSpPr>
              <a:spLocks noChangeShapeType="1"/>
            </p:cNvSpPr>
            <p:nvPr/>
          </p:nvSpPr>
          <p:spPr bwMode="auto">
            <a:xfrm flipH="1">
              <a:off x="4533900" y="3733800"/>
              <a:ext cx="1676400"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23" name="Line 26"/>
            <p:cNvSpPr>
              <a:spLocks noChangeShapeType="1"/>
            </p:cNvSpPr>
            <p:nvPr/>
          </p:nvSpPr>
          <p:spPr bwMode="auto">
            <a:xfrm flipH="1">
              <a:off x="4533900" y="5029200"/>
              <a:ext cx="1676400"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defTabSz="685800"/>
              <a:endParaRPr lang="zh-CN" altLang="en-US" sz="1350" b="1">
                <a:solidFill>
                  <a:prstClr val="black"/>
                </a:solidFill>
                <a:latin typeface="Comic Sans MS" panose="030F0702030302020204" pitchFamily="66" charset="0"/>
              </a:endParaRPr>
            </a:p>
          </p:txBody>
        </p:sp>
        <p:sp>
          <p:nvSpPr>
            <p:cNvPr id="29724" name="Text Box 27"/>
            <p:cNvSpPr txBox="1">
              <a:spLocks noChangeArrowheads="1"/>
            </p:cNvSpPr>
            <p:nvPr/>
          </p:nvSpPr>
          <p:spPr bwMode="auto">
            <a:xfrm>
              <a:off x="4876799" y="5562600"/>
              <a:ext cx="2895600" cy="48583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Loc(a)=L</a:t>
              </a:r>
              <a:r>
                <a:rPr kumimoji="1" lang="en-US" altLang="zh-CN" sz="1800" b="1" baseline="-25000">
                  <a:solidFill>
                    <a:prstClr val="black"/>
                  </a:solidFill>
                  <a:latin typeface="黑体" panose="02010609060101010101" pitchFamily="49" charset="-122"/>
                  <a:ea typeface="黑体" panose="02010609060101010101" pitchFamily="49" charset="-122"/>
                </a:rPr>
                <a:t>o</a:t>
              </a:r>
              <a:r>
                <a:rPr kumimoji="1" lang="en-US" altLang="zh-CN" sz="1800" b="1">
                  <a:solidFill>
                    <a:prstClr val="black"/>
                  </a:solidFill>
                  <a:latin typeface="黑体" panose="02010609060101010101" pitchFamily="49" charset="-122"/>
                  <a:ea typeface="黑体" panose="02010609060101010101" pitchFamily="49" charset="-122"/>
                </a:rPr>
                <a:t>+</a:t>
              </a:r>
              <a:r>
                <a:rPr kumimoji="1" lang="zh-CN" altLang="en-US" sz="1800" b="1">
                  <a:solidFill>
                    <a:prstClr val="black"/>
                  </a:solidFill>
                  <a:latin typeface="黑体" panose="02010609060101010101" pitchFamily="49" charset="-122"/>
                  <a:ea typeface="黑体" panose="02010609060101010101" pitchFamily="49" charset="-122"/>
                </a:rPr>
                <a:t>（</a:t>
              </a:r>
              <a:r>
                <a:rPr kumimoji="1" lang="en-US" altLang="zh-CN" sz="1800" b="1">
                  <a:solidFill>
                    <a:prstClr val="black"/>
                  </a:solidFill>
                  <a:latin typeface="黑体" panose="02010609060101010101" pitchFamily="49" charset="-122"/>
                  <a:ea typeface="黑体" panose="02010609060101010101" pitchFamily="49" charset="-122"/>
                </a:rPr>
                <a:t>i-1)*m</a:t>
              </a:r>
              <a:endParaRPr kumimoji="1" lang="en-US" altLang="zh-CN" sz="1800" b="1">
                <a:solidFill>
                  <a:prstClr val="black"/>
                </a:solidFill>
                <a:latin typeface="黑体" panose="02010609060101010101" pitchFamily="49" charset="-122"/>
                <a:ea typeface="黑体" panose="02010609060101010101" pitchFamily="49" charset="-122"/>
              </a:endParaRPr>
            </a:p>
          </p:txBody>
        </p:sp>
        <p:sp>
          <p:nvSpPr>
            <p:cNvPr id="29725" name="Text Box 28"/>
            <p:cNvSpPr txBox="1">
              <a:spLocks noChangeArrowheads="1"/>
            </p:cNvSpPr>
            <p:nvPr/>
          </p:nvSpPr>
          <p:spPr bwMode="auto">
            <a:xfrm>
              <a:off x="2895600" y="1600200"/>
              <a:ext cx="609601" cy="255063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zh-CN" altLang="en-US" sz="3000" b="1">
                  <a:solidFill>
                    <a:prstClr val="black"/>
                  </a:solidFill>
                  <a:latin typeface="黑体" panose="02010609060101010101" pitchFamily="49" charset="-122"/>
                  <a:ea typeface="黑体" panose="02010609060101010101" pitchFamily="49" charset="-122"/>
                </a:rPr>
                <a:t>顺序存储</a:t>
              </a:r>
              <a:endParaRPr kumimoji="1" lang="zh-CN" altLang="en-US" sz="3000" b="1">
                <a:solidFill>
                  <a:prstClr val="black"/>
                </a:solidFill>
                <a:latin typeface="黑体" panose="02010609060101010101" pitchFamily="49" charset="-122"/>
                <a:ea typeface="黑体" panose="02010609060101010101" pitchFamily="49" charset="-122"/>
              </a:endParaRPr>
            </a:p>
          </p:txBody>
        </p:sp>
        <p:sp>
          <p:nvSpPr>
            <p:cNvPr id="29726" name="AutoShape 29"/>
            <p:cNvSpPr>
              <a:spLocks noChangeArrowheads="1"/>
            </p:cNvSpPr>
            <p:nvPr/>
          </p:nvSpPr>
          <p:spPr bwMode="auto">
            <a:xfrm>
              <a:off x="7848600" y="3810000"/>
              <a:ext cx="2438400" cy="1447800"/>
            </a:xfrm>
            <a:prstGeom prst="wedgeRoundRectCallout">
              <a:avLst>
                <a:gd name="adj1" fmla="val -61005"/>
                <a:gd name="adj2" fmla="val 81579"/>
                <a:gd name="adj3" fmla="val 16667"/>
              </a:avLst>
            </a:prstGeom>
            <a:solidFill>
              <a:srgbClr val="CCFFCC"/>
            </a:solidFill>
            <a:ln w="9525">
              <a:solidFill>
                <a:schemeClr val="tx1"/>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defTabSz="685800" eaLnBrk="1" hangingPunct="1">
                <a:lnSpc>
                  <a:spcPct val="100000"/>
                </a:lnSpc>
                <a:spcBef>
                  <a:spcPct val="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每个元素所占用</a:t>
              </a:r>
              <a:endParaRPr kumimoji="1" lang="zh-CN" altLang="en-US" sz="1800" b="1">
                <a:solidFill>
                  <a:prstClr val="black"/>
                </a:solidFill>
                <a:latin typeface="黑体" panose="02010609060101010101" pitchFamily="49" charset="-122"/>
                <a:ea typeface="黑体" panose="02010609060101010101" pitchFamily="49" charset="-122"/>
              </a:endParaRPr>
            </a:p>
            <a:p>
              <a:pPr algn="ctr" defTabSz="685800" eaLnBrk="1" hangingPunct="1">
                <a:lnSpc>
                  <a:spcPct val="100000"/>
                </a:lnSpc>
                <a:spcBef>
                  <a:spcPct val="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的存储单元个数</a:t>
              </a:r>
              <a:endParaRPr kumimoji="1" lang="zh-CN" altLang="en-US" sz="2700" b="1">
                <a:solidFill>
                  <a:prstClr val="black"/>
                </a:solidFill>
                <a:latin typeface="黑体" panose="02010609060101010101" pitchFamily="49" charset="-122"/>
                <a:ea typeface="黑体" panose="02010609060101010101" pitchFamily="49" charset="-122"/>
              </a:endParaRPr>
            </a:p>
          </p:txBody>
        </p:sp>
        <p:sp>
          <p:nvSpPr>
            <p:cNvPr id="29727" name="Text Box 31"/>
            <p:cNvSpPr txBox="1">
              <a:spLocks noChangeArrowheads="1"/>
            </p:cNvSpPr>
            <p:nvPr/>
          </p:nvSpPr>
          <p:spPr bwMode="auto">
            <a:xfrm>
              <a:off x="6240463" y="1052514"/>
              <a:ext cx="1223961" cy="485835"/>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srgbClr val="FFFF00"/>
                  </a:solidFill>
                  <a:latin typeface="黑体" panose="02010609060101010101" pitchFamily="49" charset="-122"/>
                  <a:ea typeface="黑体" panose="02010609060101010101" pitchFamily="49" charset="-122"/>
                </a:rPr>
                <a:t>A</a:t>
              </a:r>
              <a:endParaRPr kumimoji="1" lang="en-US" altLang="zh-CN" sz="1800" b="1">
                <a:solidFill>
                  <a:srgbClr val="FFFF00"/>
                </a:solidFill>
                <a:latin typeface="黑体" panose="02010609060101010101" pitchFamily="49" charset="-122"/>
                <a:ea typeface="黑体" panose="02010609060101010101" pitchFamily="49" charset="-122"/>
              </a:endParaRPr>
            </a:p>
          </p:txBody>
        </p:sp>
        <p:sp>
          <p:nvSpPr>
            <p:cNvPr id="29728" name="Text Box 32"/>
            <p:cNvSpPr txBox="1">
              <a:spLocks noChangeArrowheads="1"/>
            </p:cNvSpPr>
            <p:nvPr/>
          </p:nvSpPr>
          <p:spPr bwMode="auto">
            <a:xfrm>
              <a:off x="6240463" y="1700213"/>
              <a:ext cx="1223961" cy="485835"/>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srgbClr val="FFFF00"/>
                  </a:solidFill>
                  <a:latin typeface="黑体" panose="02010609060101010101" pitchFamily="49" charset="-122"/>
                  <a:ea typeface="黑体" panose="02010609060101010101" pitchFamily="49" charset="-122"/>
                </a:rPr>
                <a:t>B</a:t>
              </a:r>
              <a:endParaRPr kumimoji="1" lang="en-US" altLang="zh-CN" sz="1800" b="1">
                <a:solidFill>
                  <a:srgbClr val="FFFF00"/>
                </a:solidFill>
                <a:latin typeface="黑体" panose="02010609060101010101" pitchFamily="49" charset="-122"/>
                <a:ea typeface="黑体" panose="02010609060101010101" pitchFamily="49" charset="-122"/>
              </a:endParaRPr>
            </a:p>
          </p:txBody>
        </p:sp>
        <p:sp>
          <p:nvSpPr>
            <p:cNvPr id="29729" name="Text Box 34"/>
            <p:cNvSpPr txBox="1">
              <a:spLocks noChangeArrowheads="1"/>
            </p:cNvSpPr>
            <p:nvPr/>
          </p:nvSpPr>
          <p:spPr bwMode="auto">
            <a:xfrm>
              <a:off x="6240463" y="3068638"/>
              <a:ext cx="1223961" cy="485835"/>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srgbClr val="FFFF00"/>
                  </a:solidFill>
                  <a:latin typeface="黑体" panose="02010609060101010101" pitchFamily="49" charset="-122"/>
                  <a:ea typeface="黑体" panose="02010609060101010101" pitchFamily="49" charset="-122"/>
                </a:rPr>
                <a:t>K</a:t>
              </a:r>
              <a:endParaRPr kumimoji="1" lang="en-US" altLang="zh-CN" sz="1800" b="1">
                <a:solidFill>
                  <a:srgbClr val="FFFF00"/>
                </a:solidFill>
                <a:latin typeface="黑体" panose="02010609060101010101" pitchFamily="49" charset="-122"/>
                <a:ea typeface="黑体" panose="02010609060101010101" pitchFamily="49" charset="-122"/>
              </a:endParaRPr>
            </a:p>
          </p:txBody>
        </p:sp>
        <p:sp>
          <p:nvSpPr>
            <p:cNvPr id="29730" name="Text Box 35"/>
            <p:cNvSpPr txBox="1">
              <a:spLocks noChangeArrowheads="1"/>
            </p:cNvSpPr>
            <p:nvPr/>
          </p:nvSpPr>
          <p:spPr bwMode="auto">
            <a:xfrm>
              <a:off x="6240463" y="4437062"/>
              <a:ext cx="1223961" cy="485835"/>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srgbClr val="FFFF00"/>
                  </a:solidFill>
                  <a:latin typeface="黑体" panose="02010609060101010101" pitchFamily="49" charset="-122"/>
                  <a:ea typeface="黑体" panose="02010609060101010101" pitchFamily="49" charset="-122"/>
                </a:rPr>
                <a:t>Z</a:t>
              </a:r>
              <a:endParaRPr kumimoji="1" lang="en-US" altLang="zh-CN" sz="1800" b="1">
                <a:solidFill>
                  <a:srgbClr val="FFFF00"/>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3"/>
          <p:cNvGrpSpPr/>
          <p:nvPr/>
        </p:nvGrpSpPr>
        <p:grpSpPr bwMode="auto">
          <a:xfrm>
            <a:off x="971750" y="332785"/>
            <a:ext cx="6768781" cy="4235055"/>
            <a:chOff x="2011363" y="625477"/>
            <a:chExt cx="8548687" cy="5646741"/>
          </a:xfrm>
        </p:grpSpPr>
        <p:sp>
          <p:nvSpPr>
            <p:cNvPr id="30723" name="Text Box 40"/>
            <p:cNvSpPr txBox="1">
              <a:spLocks noChangeArrowheads="1"/>
            </p:cNvSpPr>
            <p:nvPr/>
          </p:nvSpPr>
          <p:spPr bwMode="auto">
            <a:xfrm>
              <a:off x="2320790" y="879178"/>
              <a:ext cx="820873" cy="258532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zh-CN" altLang="en-US" sz="3000">
                  <a:solidFill>
                    <a:prstClr val="black"/>
                  </a:solidFill>
                  <a:latin typeface="黑体" panose="02010609060101010101" pitchFamily="49" charset="-122"/>
                  <a:ea typeface="黑体" panose="02010609060101010101" pitchFamily="49" charset="-122"/>
                </a:rPr>
                <a:t>链式存储 </a:t>
              </a:r>
              <a:endParaRPr kumimoji="1" lang="zh-CN" altLang="en-US" sz="3000">
                <a:solidFill>
                  <a:prstClr val="black"/>
                </a:solidFill>
                <a:latin typeface="黑体" panose="02010609060101010101" pitchFamily="49" charset="-122"/>
                <a:ea typeface="黑体" panose="02010609060101010101" pitchFamily="49" charset="-122"/>
              </a:endParaRPr>
            </a:p>
          </p:txBody>
        </p:sp>
        <p:grpSp>
          <p:nvGrpSpPr>
            <p:cNvPr id="30724" name="Group 109"/>
            <p:cNvGrpSpPr/>
            <p:nvPr/>
          </p:nvGrpSpPr>
          <p:grpSpPr bwMode="auto">
            <a:xfrm>
              <a:off x="2011363" y="4262441"/>
              <a:ext cx="8548687" cy="2009777"/>
              <a:chOff x="307" y="2685"/>
              <a:chExt cx="5385" cy="1266"/>
            </a:xfrm>
          </p:grpSpPr>
          <p:grpSp>
            <p:nvGrpSpPr>
              <p:cNvPr id="30771" name="Group 49"/>
              <p:cNvGrpSpPr/>
              <p:nvPr/>
            </p:nvGrpSpPr>
            <p:grpSpPr bwMode="auto">
              <a:xfrm>
                <a:off x="322" y="3095"/>
                <a:ext cx="5362" cy="816"/>
                <a:chOff x="176" y="672"/>
                <a:chExt cx="5362" cy="816"/>
              </a:xfrm>
            </p:grpSpPr>
            <p:sp>
              <p:nvSpPr>
                <p:cNvPr id="30803" name="Rectangle 3"/>
                <p:cNvSpPr>
                  <a:spLocks noChangeArrowheads="1"/>
                </p:cNvSpPr>
                <p:nvPr/>
              </p:nvSpPr>
              <p:spPr bwMode="auto">
                <a:xfrm>
                  <a:off x="1602" y="1200"/>
                  <a:ext cx="624" cy="287"/>
                </a:xfrm>
                <a:prstGeom prst="rect">
                  <a:avLst/>
                </a:prstGeom>
                <a:solidFill>
                  <a:srgbClr val="CCFFCC"/>
                </a:solidFill>
                <a:ln w="9525">
                  <a:solidFill>
                    <a:schemeClr val="tx1"/>
                  </a:solidFill>
                  <a:miter lim="800000"/>
                </a:ln>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zh-CN" altLang="en-US" sz="1800">
                      <a:solidFill>
                        <a:prstClr val="black"/>
                      </a:solidFill>
                      <a:latin typeface="黑体" panose="02010609060101010101" pitchFamily="49" charset="-122"/>
                      <a:ea typeface="黑体" panose="02010609060101010101" pitchFamily="49" charset="-122"/>
                    </a:rPr>
                    <a:t>元素</a:t>
                  </a:r>
                  <a:r>
                    <a:rPr kumimoji="1" lang="en-US" altLang="zh-CN" sz="1800">
                      <a:solidFill>
                        <a:prstClr val="black"/>
                      </a:solidFill>
                      <a:latin typeface="黑体" panose="02010609060101010101" pitchFamily="49" charset="-122"/>
                      <a:ea typeface="黑体" panose="02010609060101010101" pitchFamily="49" charset="-122"/>
                    </a:rPr>
                    <a:t>2</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804" name="Line 4"/>
                <p:cNvSpPr>
                  <a:spLocks noChangeShapeType="1"/>
                </p:cNvSpPr>
                <p:nvPr/>
              </p:nvSpPr>
              <p:spPr bwMode="auto">
                <a:xfrm>
                  <a:off x="1602" y="1200"/>
                  <a:ext cx="115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05" name="Line 5"/>
                <p:cNvSpPr>
                  <a:spLocks noChangeShapeType="1"/>
                </p:cNvSpPr>
                <p:nvPr/>
              </p:nvSpPr>
              <p:spPr bwMode="auto">
                <a:xfrm>
                  <a:off x="1602" y="1487"/>
                  <a:ext cx="115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06" name="Rectangle 10"/>
                <p:cNvSpPr>
                  <a:spLocks noChangeArrowheads="1"/>
                </p:cNvSpPr>
                <p:nvPr/>
              </p:nvSpPr>
              <p:spPr bwMode="auto">
                <a:xfrm>
                  <a:off x="176" y="1201"/>
                  <a:ext cx="624" cy="287"/>
                </a:xfrm>
                <a:prstGeom prst="rect">
                  <a:avLst/>
                </a:prstGeom>
                <a:solidFill>
                  <a:srgbClr val="CCFFCC"/>
                </a:solidFill>
                <a:ln w="9525">
                  <a:solidFill>
                    <a:schemeClr val="tx1"/>
                  </a:solidFill>
                  <a:miter lim="800000"/>
                </a:ln>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zh-CN" altLang="en-US" sz="1800">
                      <a:solidFill>
                        <a:prstClr val="black"/>
                      </a:solidFill>
                      <a:latin typeface="黑体" panose="02010609060101010101" pitchFamily="49" charset="-122"/>
                      <a:ea typeface="黑体" panose="02010609060101010101" pitchFamily="49" charset="-122"/>
                    </a:rPr>
                    <a:t>元素</a:t>
                  </a:r>
                  <a:r>
                    <a:rPr kumimoji="1" lang="en-US" altLang="zh-CN" sz="1800">
                      <a:solidFill>
                        <a:prstClr val="black"/>
                      </a:solidFill>
                      <a:latin typeface="黑体" panose="02010609060101010101" pitchFamily="49" charset="-122"/>
                      <a:ea typeface="黑体" panose="02010609060101010101" pitchFamily="49" charset="-122"/>
                    </a:rPr>
                    <a:t>1</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807" name="Line 11"/>
                <p:cNvSpPr>
                  <a:spLocks noChangeShapeType="1"/>
                </p:cNvSpPr>
                <p:nvPr/>
              </p:nvSpPr>
              <p:spPr bwMode="auto">
                <a:xfrm>
                  <a:off x="176" y="1201"/>
                  <a:ext cx="115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08" name="Line 15"/>
                <p:cNvSpPr>
                  <a:spLocks noChangeShapeType="1"/>
                </p:cNvSpPr>
                <p:nvPr/>
              </p:nvSpPr>
              <p:spPr bwMode="auto">
                <a:xfrm>
                  <a:off x="1314" y="1201"/>
                  <a:ext cx="0" cy="28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09" name="Rectangle 17"/>
                <p:cNvSpPr>
                  <a:spLocks noChangeArrowheads="1"/>
                </p:cNvSpPr>
                <p:nvPr/>
              </p:nvSpPr>
              <p:spPr bwMode="auto">
                <a:xfrm>
                  <a:off x="2994" y="1200"/>
                  <a:ext cx="624" cy="288"/>
                </a:xfrm>
                <a:prstGeom prst="rect">
                  <a:avLst/>
                </a:prstGeom>
                <a:solidFill>
                  <a:srgbClr val="CCFFCC"/>
                </a:solidFill>
                <a:ln w="9525">
                  <a:solidFill>
                    <a:schemeClr val="tx1"/>
                  </a:solidFill>
                  <a:miter lim="800000"/>
                </a:ln>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zh-CN" altLang="en-US" sz="1800">
                      <a:solidFill>
                        <a:prstClr val="black"/>
                      </a:solidFill>
                      <a:latin typeface="黑体" panose="02010609060101010101" pitchFamily="49" charset="-122"/>
                      <a:ea typeface="黑体" panose="02010609060101010101" pitchFamily="49" charset="-122"/>
                    </a:rPr>
                    <a:t>元素</a:t>
                  </a:r>
                  <a:r>
                    <a:rPr kumimoji="1" lang="en-US" altLang="zh-CN" sz="1800">
                      <a:solidFill>
                        <a:prstClr val="black"/>
                      </a:solidFill>
                      <a:latin typeface="黑体" panose="02010609060101010101" pitchFamily="49" charset="-122"/>
                      <a:ea typeface="黑体" panose="02010609060101010101" pitchFamily="49" charset="-122"/>
                    </a:rPr>
                    <a:t>3</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810" name="Line 18"/>
                <p:cNvSpPr>
                  <a:spLocks noChangeShapeType="1"/>
                </p:cNvSpPr>
                <p:nvPr/>
              </p:nvSpPr>
              <p:spPr bwMode="auto">
                <a:xfrm>
                  <a:off x="2994" y="1200"/>
                  <a:ext cx="115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11" name="Line 19"/>
                <p:cNvSpPr>
                  <a:spLocks noChangeShapeType="1"/>
                </p:cNvSpPr>
                <p:nvPr/>
              </p:nvSpPr>
              <p:spPr bwMode="auto">
                <a:xfrm>
                  <a:off x="2994" y="1488"/>
                  <a:ext cx="115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12" name="Rectangle 24"/>
                <p:cNvSpPr>
                  <a:spLocks noChangeArrowheads="1"/>
                </p:cNvSpPr>
                <p:nvPr/>
              </p:nvSpPr>
              <p:spPr bwMode="auto">
                <a:xfrm>
                  <a:off x="4386" y="1200"/>
                  <a:ext cx="624" cy="287"/>
                </a:xfrm>
                <a:prstGeom prst="rect">
                  <a:avLst/>
                </a:prstGeom>
                <a:solidFill>
                  <a:srgbClr val="CCFFCC"/>
                </a:solidFill>
                <a:ln w="9525">
                  <a:solidFill>
                    <a:schemeClr val="tx1"/>
                  </a:solidFill>
                  <a:miter lim="800000"/>
                </a:ln>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zh-CN" altLang="en-US" sz="1800">
                      <a:solidFill>
                        <a:prstClr val="black"/>
                      </a:solidFill>
                      <a:latin typeface="黑体" panose="02010609060101010101" pitchFamily="49" charset="-122"/>
                      <a:ea typeface="黑体" panose="02010609060101010101" pitchFamily="49" charset="-122"/>
                    </a:rPr>
                    <a:t>元素</a:t>
                  </a:r>
                  <a:r>
                    <a:rPr kumimoji="1" lang="en-US" altLang="zh-CN" sz="1800">
                      <a:solidFill>
                        <a:prstClr val="black"/>
                      </a:solidFill>
                      <a:latin typeface="黑体" panose="02010609060101010101" pitchFamily="49" charset="-122"/>
                      <a:ea typeface="黑体" panose="02010609060101010101" pitchFamily="49" charset="-122"/>
                    </a:rPr>
                    <a:t>4</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813" name="Line 25"/>
                <p:cNvSpPr>
                  <a:spLocks noChangeShapeType="1"/>
                </p:cNvSpPr>
                <p:nvPr/>
              </p:nvSpPr>
              <p:spPr bwMode="auto">
                <a:xfrm>
                  <a:off x="4386" y="1207"/>
                  <a:ext cx="115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14" name="Line 26"/>
                <p:cNvSpPr>
                  <a:spLocks noChangeShapeType="1"/>
                </p:cNvSpPr>
                <p:nvPr/>
              </p:nvSpPr>
              <p:spPr bwMode="auto">
                <a:xfrm>
                  <a:off x="4377" y="1480"/>
                  <a:ext cx="115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15" name="Line 31"/>
                <p:cNvSpPr>
                  <a:spLocks noChangeShapeType="1"/>
                </p:cNvSpPr>
                <p:nvPr/>
              </p:nvSpPr>
              <p:spPr bwMode="auto">
                <a:xfrm>
                  <a:off x="176" y="672"/>
                  <a:ext cx="6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16" name="Line 32"/>
                <p:cNvSpPr>
                  <a:spLocks noChangeShapeType="1"/>
                </p:cNvSpPr>
                <p:nvPr/>
              </p:nvSpPr>
              <p:spPr bwMode="auto">
                <a:xfrm>
                  <a:off x="176" y="959"/>
                  <a:ext cx="62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17" name="Line 33"/>
                <p:cNvSpPr>
                  <a:spLocks noChangeShapeType="1"/>
                </p:cNvSpPr>
                <p:nvPr/>
              </p:nvSpPr>
              <p:spPr bwMode="auto">
                <a:xfrm>
                  <a:off x="176" y="672"/>
                  <a:ext cx="0" cy="28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18" name="Line 34"/>
                <p:cNvSpPr>
                  <a:spLocks noChangeShapeType="1"/>
                </p:cNvSpPr>
                <p:nvPr/>
              </p:nvSpPr>
              <p:spPr bwMode="auto">
                <a:xfrm>
                  <a:off x="800" y="672"/>
                  <a:ext cx="0" cy="28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grpSp>
          <p:grpSp>
            <p:nvGrpSpPr>
              <p:cNvPr id="30772" name="Group 51"/>
              <p:cNvGrpSpPr/>
              <p:nvPr/>
            </p:nvGrpSpPr>
            <p:grpSpPr bwMode="auto">
              <a:xfrm>
                <a:off x="307" y="2685"/>
                <a:ext cx="5385" cy="1266"/>
                <a:chOff x="307" y="2050"/>
                <a:chExt cx="5385" cy="1266"/>
              </a:xfrm>
            </p:grpSpPr>
            <p:grpSp>
              <p:nvGrpSpPr>
                <p:cNvPr id="30773" name="Group 50"/>
                <p:cNvGrpSpPr/>
                <p:nvPr/>
              </p:nvGrpSpPr>
              <p:grpSpPr bwMode="auto">
                <a:xfrm>
                  <a:off x="307" y="2988"/>
                  <a:ext cx="5376" cy="288"/>
                  <a:chOff x="144" y="1200"/>
                  <a:chExt cx="5376" cy="288"/>
                </a:xfrm>
              </p:grpSpPr>
              <p:sp>
                <p:nvSpPr>
                  <p:cNvPr id="30791" name="Line 6"/>
                  <p:cNvSpPr>
                    <a:spLocks noChangeShapeType="1"/>
                  </p:cNvSpPr>
                  <p:nvPr/>
                </p:nvSpPr>
                <p:spPr bwMode="auto">
                  <a:xfrm>
                    <a:off x="1584" y="1200"/>
                    <a:ext cx="0" cy="28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92" name="Line 7"/>
                  <p:cNvSpPr>
                    <a:spLocks noChangeShapeType="1"/>
                  </p:cNvSpPr>
                  <p:nvPr/>
                </p:nvSpPr>
                <p:spPr bwMode="auto">
                  <a:xfrm>
                    <a:off x="2208" y="1200"/>
                    <a:ext cx="0" cy="2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93" name="Line 8"/>
                  <p:cNvSpPr>
                    <a:spLocks noChangeShapeType="1"/>
                  </p:cNvSpPr>
                  <p:nvPr/>
                </p:nvSpPr>
                <p:spPr bwMode="auto">
                  <a:xfrm>
                    <a:off x="2736" y="1200"/>
                    <a:ext cx="0" cy="28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94" name="Line 12"/>
                  <p:cNvSpPr>
                    <a:spLocks noChangeShapeType="1"/>
                  </p:cNvSpPr>
                  <p:nvPr/>
                </p:nvSpPr>
                <p:spPr bwMode="auto">
                  <a:xfrm>
                    <a:off x="144" y="1488"/>
                    <a:ext cx="115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95" name="Line 13"/>
                  <p:cNvSpPr>
                    <a:spLocks noChangeShapeType="1"/>
                  </p:cNvSpPr>
                  <p:nvPr/>
                </p:nvSpPr>
                <p:spPr bwMode="auto">
                  <a:xfrm>
                    <a:off x="144" y="1201"/>
                    <a:ext cx="0" cy="28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96" name="Line 14"/>
                  <p:cNvSpPr>
                    <a:spLocks noChangeShapeType="1"/>
                  </p:cNvSpPr>
                  <p:nvPr/>
                </p:nvSpPr>
                <p:spPr bwMode="auto">
                  <a:xfrm>
                    <a:off x="768" y="1201"/>
                    <a:ext cx="0" cy="2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97" name="Line 20"/>
                  <p:cNvSpPr>
                    <a:spLocks noChangeShapeType="1"/>
                  </p:cNvSpPr>
                  <p:nvPr/>
                </p:nvSpPr>
                <p:spPr bwMode="auto">
                  <a:xfrm>
                    <a:off x="2976" y="1200"/>
                    <a:ext cx="0" cy="28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98" name="Line 21"/>
                  <p:cNvSpPr>
                    <a:spLocks noChangeShapeType="1"/>
                  </p:cNvSpPr>
                  <p:nvPr/>
                </p:nvSpPr>
                <p:spPr bwMode="auto">
                  <a:xfrm>
                    <a:off x="3600" y="1200"/>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99" name="Line 22"/>
                  <p:cNvSpPr>
                    <a:spLocks noChangeShapeType="1"/>
                  </p:cNvSpPr>
                  <p:nvPr/>
                </p:nvSpPr>
                <p:spPr bwMode="auto">
                  <a:xfrm>
                    <a:off x="4128" y="1200"/>
                    <a:ext cx="0" cy="28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00" name="Line 27"/>
                  <p:cNvSpPr>
                    <a:spLocks noChangeShapeType="1"/>
                  </p:cNvSpPr>
                  <p:nvPr/>
                </p:nvSpPr>
                <p:spPr bwMode="auto">
                  <a:xfrm>
                    <a:off x="4368" y="1200"/>
                    <a:ext cx="0" cy="28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01" name="Line 28"/>
                  <p:cNvSpPr>
                    <a:spLocks noChangeShapeType="1"/>
                  </p:cNvSpPr>
                  <p:nvPr/>
                </p:nvSpPr>
                <p:spPr bwMode="auto">
                  <a:xfrm>
                    <a:off x="4992" y="1200"/>
                    <a:ext cx="0" cy="2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802" name="Line 29"/>
                  <p:cNvSpPr>
                    <a:spLocks noChangeShapeType="1"/>
                  </p:cNvSpPr>
                  <p:nvPr/>
                </p:nvSpPr>
                <p:spPr bwMode="auto">
                  <a:xfrm>
                    <a:off x="5520" y="1200"/>
                    <a:ext cx="0" cy="28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grpSp>
            <p:grpSp>
              <p:nvGrpSpPr>
                <p:cNvPr id="30774" name="Group 48"/>
                <p:cNvGrpSpPr/>
                <p:nvPr/>
              </p:nvGrpSpPr>
              <p:grpSpPr bwMode="auto">
                <a:xfrm>
                  <a:off x="307" y="2050"/>
                  <a:ext cx="5385" cy="1266"/>
                  <a:chOff x="135" y="251"/>
                  <a:chExt cx="5385" cy="1266"/>
                </a:xfrm>
              </p:grpSpPr>
              <p:grpSp>
                <p:nvGrpSpPr>
                  <p:cNvPr id="30775" name="Group 46"/>
                  <p:cNvGrpSpPr/>
                  <p:nvPr/>
                </p:nvGrpSpPr>
                <p:grpSpPr bwMode="auto">
                  <a:xfrm>
                    <a:off x="135" y="251"/>
                    <a:ext cx="1161" cy="1244"/>
                    <a:chOff x="135" y="251"/>
                    <a:chExt cx="1161" cy="1244"/>
                  </a:xfrm>
                </p:grpSpPr>
                <p:sp>
                  <p:nvSpPr>
                    <p:cNvPr id="30786" name="Rectangle 9"/>
                    <p:cNvSpPr>
                      <a:spLocks noChangeArrowheads="1"/>
                    </p:cNvSpPr>
                    <p:nvPr/>
                  </p:nvSpPr>
                  <p:spPr bwMode="auto">
                    <a:xfrm>
                      <a:off x="768" y="1201"/>
                      <a:ext cx="528" cy="287"/>
                    </a:xfrm>
                    <a:prstGeom prst="rect">
                      <a:avLst/>
                    </a:prstGeom>
                    <a:solidFill>
                      <a:srgbClr val="CCFFCC"/>
                    </a:solidFill>
                    <a:ln w="9525">
                      <a:solidFill>
                        <a:schemeClr val="tx1"/>
                      </a:solidFill>
                      <a:miter lim="800000"/>
                    </a:ln>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1400</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87" name="Rectangle 30"/>
                    <p:cNvSpPr>
                      <a:spLocks noChangeArrowheads="1"/>
                    </p:cNvSpPr>
                    <p:nvPr/>
                  </p:nvSpPr>
                  <p:spPr bwMode="auto">
                    <a:xfrm>
                      <a:off x="144" y="672"/>
                      <a:ext cx="624" cy="287"/>
                    </a:xfrm>
                    <a:prstGeom prst="rect">
                      <a:avLst/>
                    </a:prstGeom>
                    <a:solidFill>
                      <a:srgbClr val="CCFFCC"/>
                    </a:solidFill>
                    <a:ln w="9525">
                      <a:solidFill>
                        <a:schemeClr val="tx1"/>
                      </a:solidFill>
                      <a:miter lim="800000"/>
                    </a:ln>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1345</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88" name="Text Box 35" descr="蓝色砂纸"/>
                    <p:cNvSpPr txBox="1">
                      <a:spLocks noChangeArrowheads="1"/>
                    </p:cNvSpPr>
                    <p:nvPr/>
                  </p:nvSpPr>
                  <p:spPr bwMode="auto">
                    <a:xfrm>
                      <a:off x="135" y="251"/>
                      <a:ext cx="644" cy="349"/>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2100">
                          <a:solidFill>
                            <a:prstClr val="black"/>
                          </a:solidFill>
                          <a:latin typeface="黑体" panose="02010609060101010101" pitchFamily="49" charset="-122"/>
                          <a:ea typeface="黑体" panose="02010609060101010101" pitchFamily="49" charset="-122"/>
                        </a:rPr>
                        <a:t>head</a:t>
                      </a:r>
                      <a:endParaRPr kumimoji="1" lang="en-US" altLang="zh-CN" sz="2100">
                        <a:solidFill>
                          <a:prstClr val="black"/>
                        </a:solidFill>
                        <a:latin typeface="黑体" panose="02010609060101010101" pitchFamily="49" charset="-122"/>
                        <a:ea typeface="黑体" panose="02010609060101010101" pitchFamily="49" charset="-122"/>
                      </a:endParaRPr>
                    </a:p>
                  </p:txBody>
                </p:sp>
                <p:cxnSp>
                  <p:nvCxnSpPr>
                    <p:cNvPr id="30789" name="AutoShape 37"/>
                    <p:cNvCxnSpPr>
                      <a:cxnSpLocks noChangeShapeType="1"/>
                      <a:stCxn id="30787" idx="2"/>
                      <a:endCxn id="30806" idx="0"/>
                    </p:cNvCxnSpPr>
                    <p:nvPr/>
                  </p:nvCxnSpPr>
                  <p:spPr bwMode="auto">
                    <a:xfrm>
                      <a:off x="456" y="959"/>
                      <a:ext cx="0" cy="242"/>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30790" name="Text Box 42"/>
                    <p:cNvSpPr txBox="1">
                      <a:spLocks noChangeArrowheads="1"/>
                    </p:cNvSpPr>
                    <p:nvPr/>
                  </p:nvSpPr>
                  <p:spPr bwMode="auto">
                    <a:xfrm>
                      <a:off x="158" y="1185"/>
                      <a:ext cx="621" cy="310"/>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A</a:t>
                      </a:r>
                      <a:endParaRPr kumimoji="1" lang="en-US" altLang="zh-CN" sz="1800">
                        <a:solidFill>
                          <a:srgbClr val="FFFF00"/>
                        </a:solidFill>
                        <a:latin typeface="黑体" panose="02010609060101010101" pitchFamily="49" charset="-122"/>
                        <a:ea typeface="黑体" panose="02010609060101010101" pitchFamily="49" charset="-122"/>
                      </a:endParaRPr>
                    </a:p>
                  </p:txBody>
                </p:sp>
              </p:grpSp>
              <p:grpSp>
                <p:nvGrpSpPr>
                  <p:cNvPr id="30776" name="Group 47"/>
                  <p:cNvGrpSpPr/>
                  <p:nvPr/>
                </p:nvGrpSpPr>
                <p:grpSpPr bwMode="auto">
                  <a:xfrm>
                    <a:off x="1296" y="1185"/>
                    <a:ext cx="4224" cy="332"/>
                    <a:chOff x="1296" y="1185"/>
                    <a:chExt cx="4224" cy="332"/>
                  </a:xfrm>
                </p:grpSpPr>
                <p:sp>
                  <p:nvSpPr>
                    <p:cNvPr id="30777" name="Rectangle 2"/>
                    <p:cNvSpPr>
                      <a:spLocks noChangeArrowheads="1"/>
                    </p:cNvSpPr>
                    <p:nvPr/>
                  </p:nvSpPr>
                  <p:spPr bwMode="auto">
                    <a:xfrm>
                      <a:off x="2208" y="1200"/>
                      <a:ext cx="528" cy="287"/>
                    </a:xfrm>
                    <a:prstGeom prst="rect">
                      <a:avLst/>
                    </a:prstGeom>
                    <a:solidFill>
                      <a:srgbClr val="CCFFCC"/>
                    </a:solidFill>
                    <a:ln w="9525">
                      <a:solidFill>
                        <a:schemeClr val="tx1"/>
                      </a:solidFill>
                      <a:miter lim="800000"/>
                    </a:ln>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1536</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78" name="Rectangle 16"/>
                    <p:cNvSpPr>
                      <a:spLocks noChangeArrowheads="1"/>
                    </p:cNvSpPr>
                    <p:nvPr/>
                  </p:nvSpPr>
                  <p:spPr bwMode="auto">
                    <a:xfrm>
                      <a:off x="3600" y="1200"/>
                      <a:ext cx="528" cy="288"/>
                    </a:xfrm>
                    <a:prstGeom prst="rect">
                      <a:avLst/>
                    </a:prstGeom>
                    <a:solidFill>
                      <a:srgbClr val="CCFFCC"/>
                    </a:solidFill>
                    <a:ln w="9525">
                      <a:solidFill>
                        <a:schemeClr val="tx1"/>
                      </a:solidFill>
                      <a:miter lim="800000"/>
                    </a:ln>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1356</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79" name="Rectangle 23"/>
                    <p:cNvSpPr>
                      <a:spLocks noChangeArrowheads="1"/>
                    </p:cNvSpPr>
                    <p:nvPr/>
                  </p:nvSpPr>
                  <p:spPr bwMode="auto">
                    <a:xfrm>
                      <a:off x="4992" y="1200"/>
                      <a:ext cx="528" cy="287"/>
                    </a:xfrm>
                    <a:prstGeom prst="rect">
                      <a:avLst/>
                    </a:prstGeom>
                    <a:solidFill>
                      <a:srgbClr val="CCFFCC"/>
                    </a:solidFill>
                    <a:ln w="9525">
                      <a:solidFill>
                        <a:schemeClr val="tx1"/>
                      </a:solidFill>
                      <a:miter lim="800000"/>
                    </a:ln>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2100">
                          <a:solidFill>
                            <a:prstClr val="black"/>
                          </a:solidFill>
                          <a:latin typeface="黑体" panose="02010609060101010101" pitchFamily="49" charset="-122"/>
                          <a:ea typeface="黑体" panose="02010609060101010101" pitchFamily="49" charset="-122"/>
                        </a:rPr>
                        <a:t> ∧</a:t>
                      </a:r>
                      <a:endParaRPr kumimoji="1" lang="en-US" altLang="zh-CN" sz="2100">
                        <a:solidFill>
                          <a:prstClr val="black"/>
                        </a:solidFill>
                        <a:latin typeface="黑体" panose="02010609060101010101" pitchFamily="49" charset="-122"/>
                        <a:ea typeface="黑体" panose="02010609060101010101" pitchFamily="49" charset="-122"/>
                      </a:endParaRPr>
                    </a:p>
                  </p:txBody>
                </p:sp>
                <p:cxnSp>
                  <p:nvCxnSpPr>
                    <p:cNvPr id="30780" name="AutoShape 36"/>
                    <p:cNvCxnSpPr>
                      <a:cxnSpLocks noChangeShapeType="1"/>
                      <a:stCxn id="30786" idx="3"/>
                      <a:endCxn id="30803" idx="1"/>
                    </p:cNvCxnSpPr>
                    <p:nvPr/>
                  </p:nvCxnSpPr>
                  <p:spPr bwMode="auto">
                    <a:xfrm flipV="1">
                      <a:off x="1296" y="1344"/>
                      <a:ext cx="288" cy="1"/>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30781" name="AutoShape 38"/>
                    <p:cNvCxnSpPr>
                      <a:cxnSpLocks noChangeShapeType="1"/>
                      <a:stCxn id="30777" idx="3"/>
                      <a:endCxn id="30809" idx="1"/>
                    </p:cNvCxnSpPr>
                    <p:nvPr/>
                  </p:nvCxnSpPr>
                  <p:spPr bwMode="auto">
                    <a:xfrm>
                      <a:off x="2736" y="1344"/>
                      <a:ext cx="24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30782" name="AutoShape 39"/>
                    <p:cNvCxnSpPr>
                      <a:cxnSpLocks noChangeShapeType="1"/>
                      <a:stCxn id="30778" idx="3"/>
                      <a:endCxn id="30812" idx="1"/>
                    </p:cNvCxnSpPr>
                    <p:nvPr/>
                  </p:nvCxnSpPr>
                  <p:spPr bwMode="auto">
                    <a:xfrm>
                      <a:off x="4128" y="1344"/>
                      <a:ext cx="24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30783" name="Text Box 43"/>
                    <p:cNvSpPr txBox="1">
                      <a:spLocks noChangeArrowheads="1"/>
                    </p:cNvSpPr>
                    <p:nvPr/>
                  </p:nvSpPr>
                  <p:spPr bwMode="auto">
                    <a:xfrm>
                      <a:off x="1581" y="1188"/>
                      <a:ext cx="633" cy="310"/>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B</a:t>
                      </a:r>
                      <a:endParaRPr kumimoji="1" lang="en-US" altLang="zh-CN" sz="1800">
                        <a:solidFill>
                          <a:srgbClr val="FFFF00"/>
                        </a:solidFill>
                        <a:latin typeface="黑体" panose="02010609060101010101" pitchFamily="49" charset="-122"/>
                        <a:ea typeface="黑体" panose="02010609060101010101" pitchFamily="49" charset="-122"/>
                      </a:endParaRPr>
                    </a:p>
                  </p:txBody>
                </p:sp>
                <p:sp>
                  <p:nvSpPr>
                    <p:cNvPr id="30784" name="Text Box 44"/>
                    <p:cNvSpPr txBox="1">
                      <a:spLocks noChangeArrowheads="1"/>
                    </p:cNvSpPr>
                    <p:nvPr/>
                  </p:nvSpPr>
                  <p:spPr bwMode="auto">
                    <a:xfrm>
                      <a:off x="2970" y="1185"/>
                      <a:ext cx="636" cy="310"/>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C</a:t>
                      </a:r>
                      <a:endParaRPr kumimoji="1" lang="en-US" altLang="zh-CN" sz="1800">
                        <a:solidFill>
                          <a:srgbClr val="FFFF00"/>
                        </a:solidFill>
                        <a:latin typeface="黑体" panose="02010609060101010101" pitchFamily="49" charset="-122"/>
                        <a:ea typeface="黑体" panose="02010609060101010101" pitchFamily="49" charset="-122"/>
                      </a:endParaRPr>
                    </a:p>
                  </p:txBody>
                </p:sp>
                <p:sp>
                  <p:nvSpPr>
                    <p:cNvPr id="30785" name="Text Box 45"/>
                    <p:cNvSpPr txBox="1">
                      <a:spLocks noChangeArrowheads="1"/>
                    </p:cNvSpPr>
                    <p:nvPr/>
                  </p:nvSpPr>
                  <p:spPr bwMode="auto">
                    <a:xfrm>
                      <a:off x="4377" y="1207"/>
                      <a:ext cx="624" cy="310"/>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D</a:t>
                      </a:r>
                      <a:endParaRPr kumimoji="1" lang="en-US" altLang="zh-CN" sz="1800">
                        <a:solidFill>
                          <a:srgbClr val="FFFF00"/>
                        </a:solidFill>
                        <a:latin typeface="黑体" panose="02010609060101010101" pitchFamily="49" charset="-122"/>
                        <a:ea typeface="黑体" panose="02010609060101010101" pitchFamily="49" charset="-122"/>
                      </a:endParaRPr>
                    </a:p>
                  </p:txBody>
                </p:sp>
              </p:grpSp>
            </p:grpSp>
          </p:grpSp>
        </p:grpSp>
        <p:sp>
          <p:nvSpPr>
            <p:cNvPr id="30725" name="Rectangle 52"/>
            <p:cNvSpPr>
              <a:spLocks noChangeArrowheads="1"/>
            </p:cNvSpPr>
            <p:nvPr/>
          </p:nvSpPr>
          <p:spPr bwMode="auto">
            <a:xfrm>
              <a:off x="5880100" y="1700213"/>
              <a:ext cx="1511300" cy="3529012"/>
            </a:xfrm>
            <a:prstGeom prst="rect">
              <a:avLst/>
            </a:prstGeom>
            <a:solidFill>
              <a:schemeClr val="bg1"/>
            </a:solidFill>
            <a:ln w="9525">
              <a:solidFill>
                <a:schemeClr val="tx1"/>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3000">
                <a:solidFill>
                  <a:prstClr val="black"/>
                </a:solidFill>
                <a:latin typeface="黑体" panose="02010609060101010101" pitchFamily="49" charset="-122"/>
                <a:ea typeface="黑体" panose="02010609060101010101" pitchFamily="49" charset="-122"/>
              </a:endParaRPr>
            </a:p>
          </p:txBody>
        </p:sp>
        <p:sp>
          <p:nvSpPr>
            <p:cNvPr id="30726" name="Line 55"/>
            <p:cNvSpPr>
              <a:spLocks noChangeShapeType="1"/>
            </p:cNvSpPr>
            <p:nvPr/>
          </p:nvSpPr>
          <p:spPr bwMode="auto">
            <a:xfrm>
              <a:off x="5880100" y="2363788"/>
              <a:ext cx="15113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27" name="Text Box 88"/>
            <p:cNvSpPr txBox="1">
              <a:spLocks noChangeArrowheads="1"/>
            </p:cNvSpPr>
            <p:nvPr/>
          </p:nvSpPr>
          <p:spPr bwMode="auto">
            <a:xfrm>
              <a:off x="5880100" y="2179639"/>
              <a:ext cx="1511300" cy="492443"/>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       A</a:t>
              </a:r>
              <a:endParaRPr kumimoji="1" lang="en-US" altLang="zh-CN" sz="1800">
                <a:solidFill>
                  <a:srgbClr val="FFFF00"/>
                </a:solidFill>
                <a:latin typeface="黑体" panose="02010609060101010101" pitchFamily="49" charset="-122"/>
                <a:ea typeface="黑体" panose="02010609060101010101" pitchFamily="49" charset="-122"/>
              </a:endParaRPr>
            </a:p>
          </p:txBody>
        </p:sp>
        <p:sp>
          <p:nvSpPr>
            <p:cNvPr id="30728" name="Text Box 90"/>
            <p:cNvSpPr txBox="1">
              <a:spLocks noChangeArrowheads="1"/>
            </p:cNvSpPr>
            <p:nvPr/>
          </p:nvSpPr>
          <p:spPr bwMode="auto">
            <a:xfrm>
              <a:off x="5880100" y="2852737"/>
              <a:ext cx="1512888" cy="492443"/>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       D</a:t>
              </a:r>
              <a:endParaRPr kumimoji="1" lang="en-US" altLang="zh-CN" sz="1800">
                <a:solidFill>
                  <a:srgbClr val="FFFF00"/>
                </a:solidFill>
                <a:latin typeface="黑体" panose="02010609060101010101" pitchFamily="49" charset="-122"/>
                <a:ea typeface="黑体" panose="02010609060101010101" pitchFamily="49" charset="-122"/>
              </a:endParaRPr>
            </a:p>
          </p:txBody>
        </p:sp>
        <p:sp>
          <p:nvSpPr>
            <p:cNvPr id="30729" name="Line 56"/>
            <p:cNvSpPr>
              <a:spLocks noChangeShapeType="1"/>
            </p:cNvSpPr>
            <p:nvPr/>
          </p:nvSpPr>
          <p:spPr bwMode="auto">
            <a:xfrm>
              <a:off x="5880100" y="2852738"/>
              <a:ext cx="15113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30" name="Rectangle 95"/>
            <p:cNvSpPr>
              <a:spLocks noChangeArrowheads="1"/>
            </p:cNvSpPr>
            <p:nvPr/>
          </p:nvSpPr>
          <p:spPr bwMode="auto">
            <a:xfrm>
              <a:off x="4943475" y="2852738"/>
              <a:ext cx="838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1356</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31" name="Rectangle 96"/>
            <p:cNvSpPr>
              <a:spLocks noChangeArrowheads="1"/>
            </p:cNvSpPr>
            <p:nvPr/>
          </p:nvSpPr>
          <p:spPr bwMode="auto">
            <a:xfrm>
              <a:off x="4943475" y="2205038"/>
              <a:ext cx="865188" cy="4556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1345</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32" name="Line 97"/>
            <p:cNvSpPr>
              <a:spLocks noChangeShapeType="1"/>
            </p:cNvSpPr>
            <p:nvPr/>
          </p:nvSpPr>
          <p:spPr bwMode="auto">
            <a:xfrm>
              <a:off x="5880100" y="3328988"/>
              <a:ext cx="15113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33" name="Text Box 98"/>
            <p:cNvSpPr txBox="1">
              <a:spLocks noChangeArrowheads="1"/>
            </p:cNvSpPr>
            <p:nvPr/>
          </p:nvSpPr>
          <p:spPr bwMode="auto">
            <a:xfrm>
              <a:off x="5880100" y="3644900"/>
              <a:ext cx="1511300" cy="492443"/>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       B</a:t>
              </a:r>
              <a:endParaRPr kumimoji="1" lang="en-US" altLang="zh-CN" sz="1800">
                <a:solidFill>
                  <a:srgbClr val="FFFF00"/>
                </a:solidFill>
                <a:latin typeface="黑体" panose="02010609060101010101" pitchFamily="49" charset="-122"/>
                <a:ea typeface="黑体" panose="02010609060101010101" pitchFamily="49" charset="-122"/>
              </a:endParaRPr>
            </a:p>
          </p:txBody>
        </p:sp>
        <p:sp>
          <p:nvSpPr>
            <p:cNvPr id="30734" name="Rectangle 100"/>
            <p:cNvSpPr>
              <a:spLocks noChangeArrowheads="1"/>
            </p:cNvSpPr>
            <p:nvPr/>
          </p:nvSpPr>
          <p:spPr bwMode="auto">
            <a:xfrm>
              <a:off x="4943475" y="3692525"/>
              <a:ext cx="838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1400</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35" name="Text Box 101"/>
            <p:cNvSpPr txBox="1">
              <a:spLocks noChangeArrowheads="1"/>
            </p:cNvSpPr>
            <p:nvPr/>
          </p:nvSpPr>
          <p:spPr bwMode="auto">
            <a:xfrm>
              <a:off x="5880100" y="4411663"/>
              <a:ext cx="1511300" cy="492443"/>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       C</a:t>
              </a:r>
              <a:endParaRPr kumimoji="1" lang="en-US" altLang="zh-CN" sz="1800">
                <a:solidFill>
                  <a:srgbClr val="FFFF00"/>
                </a:solidFill>
                <a:latin typeface="黑体" panose="02010609060101010101" pitchFamily="49" charset="-122"/>
                <a:ea typeface="黑体" panose="02010609060101010101" pitchFamily="49" charset="-122"/>
              </a:endParaRPr>
            </a:p>
          </p:txBody>
        </p:sp>
        <p:sp>
          <p:nvSpPr>
            <p:cNvPr id="30736" name="Rectangle 102"/>
            <p:cNvSpPr>
              <a:spLocks noChangeArrowheads="1"/>
            </p:cNvSpPr>
            <p:nvPr/>
          </p:nvSpPr>
          <p:spPr bwMode="auto">
            <a:xfrm>
              <a:off x="4943475" y="4411663"/>
              <a:ext cx="838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1536</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37" name="Text Box 103" descr="蓝色面巾纸"/>
            <p:cNvSpPr txBox="1">
              <a:spLocks noChangeArrowheads="1"/>
            </p:cNvSpPr>
            <p:nvPr/>
          </p:nvSpPr>
          <p:spPr bwMode="auto">
            <a:xfrm>
              <a:off x="4224337" y="2201863"/>
              <a:ext cx="358775" cy="615553"/>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2400">
                  <a:solidFill>
                    <a:prstClr val="black"/>
                  </a:solidFill>
                  <a:latin typeface="黑体" panose="02010609060101010101" pitchFamily="49" charset="-122"/>
                  <a:ea typeface="黑体" panose="02010609060101010101" pitchFamily="49" charset="-122"/>
                </a:rPr>
                <a:t>h</a:t>
              </a:r>
              <a:endParaRPr kumimoji="1" lang="en-US" altLang="zh-CN" sz="2400">
                <a:solidFill>
                  <a:prstClr val="black"/>
                </a:solidFill>
                <a:latin typeface="黑体" panose="02010609060101010101" pitchFamily="49" charset="-122"/>
                <a:ea typeface="黑体" panose="02010609060101010101" pitchFamily="49" charset="-122"/>
              </a:endParaRPr>
            </a:p>
          </p:txBody>
        </p:sp>
        <p:sp>
          <p:nvSpPr>
            <p:cNvPr id="30738" name="Line 104"/>
            <p:cNvSpPr>
              <a:spLocks noChangeShapeType="1"/>
            </p:cNvSpPr>
            <p:nvPr/>
          </p:nvSpPr>
          <p:spPr bwMode="auto">
            <a:xfrm>
              <a:off x="4583113" y="2417763"/>
              <a:ext cx="43338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39" name="Line 105"/>
            <p:cNvSpPr>
              <a:spLocks noChangeShapeType="1"/>
            </p:cNvSpPr>
            <p:nvPr/>
          </p:nvSpPr>
          <p:spPr bwMode="auto">
            <a:xfrm>
              <a:off x="5880100" y="3616325"/>
              <a:ext cx="15113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40" name="Line 106"/>
            <p:cNvSpPr>
              <a:spLocks noChangeShapeType="1"/>
            </p:cNvSpPr>
            <p:nvPr/>
          </p:nvSpPr>
          <p:spPr bwMode="auto">
            <a:xfrm>
              <a:off x="5880100" y="4121150"/>
              <a:ext cx="15113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41" name="Line 107"/>
            <p:cNvSpPr>
              <a:spLocks noChangeShapeType="1"/>
            </p:cNvSpPr>
            <p:nvPr/>
          </p:nvSpPr>
          <p:spPr bwMode="auto">
            <a:xfrm>
              <a:off x="5880100" y="4394200"/>
              <a:ext cx="15113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42" name="Line 108"/>
            <p:cNvSpPr>
              <a:spLocks noChangeShapeType="1"/>
            </p:cNvSpPr>
            <p:nvPr/>
          </p:nvSpPr>
          <p:spPr bwMode="auto">
            <a:xfrm>
              <a:off x="5880100" y="4883150"/>
              <a:ext cx="15113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43" name="Text Box 110"/>
            <p:cNvSpPr txBox="1">
              <a:spLocks noChangeArrowheads="1"/>
            </p:cNvSpPr>
            <p:nvPr/>
          </p:nvSpPr>
          <p:spPr bwMode="auto">
            <a:xfrm>
              <a:off x="6311106" y="625477"/>
              <a:ext cx="3167064" cy="61555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zh-CN" altLang="en-US" sz="2400">
                  <a:solidFill>
                    <a:prstClr val="black"/>
                  </a:solidFill>
                  <a:latin typeface="黑体" panose="02010609060101010101" pitchFamily="49" charset="-122"/>
                  <a:ea typeface="黑体" panose="02010609060101010101" pitchFamily="49" charset="-122"/>
                </a:rPr>
                <a:t>线性表</a:t>
              </a:r>
              <a:r>
                <a:rPr kumimoji="1" lang="en-US" altLang="zh-CN" sz="2400">
                  <a:solidFill>
                    <a:prstClr val="black"/>
                  </a:solidFill>
                  <a:latin typeface="黑体" panose="02010609060101010101" pitchFamily="49" charset="-122"/>
                  <a:ea typeface="黑体" panose="02010609060101010101" pitchFamily="49" charset="-122"/>
                </a:rPr>
                <a:t>(A,B,C,D)</a:t>
              </a:r>
              <a:endParaRPr kumimoji="1" lang="en-US" altLang="zh-CN" sz="2400">
                <a:solidFill>
                  <a:prstClr val="black"/>
                </a:solidFill>
                <a:latin typeface="黑体" panose="02010609060101010101" pitchFamily="49" charset="-122"/>
                <a:ea typeface="黑体" panose="02010609060101010101" pitchFamily="49" charset="-122"/>
              </a:endParaRPr>
            </a:p>
          </p:txBody>
        </p:sp>
        <p:grpSp>
          <p:nvGrpSpPr>
            <p:cNvPr id="30744" name="Group 134"/>
            <p:cNvGrpSpPr/>
            <p:nvPr/>
          </p:nvGrpSpPr>
          <p:grpSpPr bwMode="auto">
            <a:xfrm>
              <a:off x="7894638" y="1700213"/>
              <a:ext cx="2452687" cy="3889375"/>
              <a:chOff x="4013" y="1071"/>
              <a:chExt cx="1545" cy="2450"/>
            </a:xfrm>
          </p:grpSpPr>
          <p:grpSp>
            <p:nvGrpSpPr>
              <p:cNvPr id="30761" name="Group 128"/>
              <p:cNvGrpSpPr/>
              <p:nvPr/>
            </p:nvGrpSpPr>
            <p:grpSpPr bwMode="auto">
              <a:xfrm>
                <a:off x="4604" y="1071"/>
                <a:ext cx="954" cy="2450"/>
                <a:chOff x="4603" y="1071"/>
                <a:chExt cx="954" cy="2450"/>
              </a:xfrm>
            </p:grpSpPr>
            <p:sp>
              <p:nvSpPr>
                <p:cNvPr id="30766" name="Rectangle 111"/>
                <p:cNvSpPr>
                  <a:spLocks noChangeArrowheads="1"/>
                </p:cNvSpPr>
                <p:nvPr/>
              </p:nvSpPr>
              <p:spPr bwMode="auto">
                <a:xfrm>
                  <a:off x="4603" y="1071"/>
                  <a:ext cx="953" cy="2450"/>
                </a:xfrm>
                <a:prstGeom prst="rect">
                  <a:avLst/>
                </a:prstGeom>
                <a:solidFill>
                  <a:schemeClr val="bg1"/>
                </a:solidFill>
                <a:ln w="9525">
                  <a:solidFill>
                    <a:schemeClr val="tx1"/>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ctr" defTabSz="685800" eaLnBrk="1" hangingPunct="1">
                    <a:lnSpc>
                      <a:spcPct val="100000"/>
                    </a:lnSpc>
                    <a:spcBef>
                      <a:spcPct val="0"/>
                    </a:spcBef>
                    <a:spcAft>
                      <a:spcPct val="0"/>
                    </a:spcAft>
                    <a:buClrTx/>
                    <a:buSzTx/>
                    <a:buNone/>
                  </a:pPr>
                  <a:endParaRPr kumimoji="1" lang="zh-CN" altLang="zh-CN" sz="2400">
                    <a:solidFill>
                      <a:prstClr val="black"/>
                    </a:solidFill>
                    <a:latin typeface="黑体" panose="02010609060101010101" pitchFamily="49" charset="-122"/>
                    <a:ea typeface="黑体" panose="02010609060101010101" pitchFamily="49" charset="-122"/>
                  </a:endParaRPr>
                </a:p>
              </p:txBody>
            </p:sp>
            <p:sp>
              <p:nvSpPr>
                <p:cNvPr id="30767" name="Text Box 112"/>
                <p:cNvSpPr txBox="1">
                  <a:spLocks noChangeArrowheads="1"/>
                </p:cNvSpPr>
                <p:nvPr/>
              </p:nvSpPr>
              <p:spPr bwMode="auto">
                <a:xfrm>
                  <a:off x="4603" y="1146"/>
                  <a:ext cx="952" cy="310"/>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       A</a:t>
                  </a:r>
                  <a:endParaRPr kumimoji="1" lang="en-US" altLang="zh-CN" sz="1800">
                    <a:solidFill>
                      <a:srgbClr val="FFFF00"/>
                    </a:solidFill>
                    <a:latin typeface="黑体" panose="02010609060101010101" pitchFamily="49" charset="-122"/>
                    <a:ea typeface="黑体" panose="02010609060101010101" pitchFamily="49" charset="-122"/>
                  </a:endParaRPr>
                </a:p>
              </p:txBody>
            </p:sp>
            <p:sp>
              <p:nvSpPr>
                <p:cNvPr id="30768" name="Text Box 113"/>
                <p:cNvSpPr txBox="1">
                  <a:spLocks noChangeArrowheads="1"/>
                </p:cNvSpPr>
                <p:nvPr/>
              </p:nvSpPr>
              <p:spPr bwMode="auto">
                <a:xfrm>
                  <a:off x="4604" y="1706"/>
                  <a:ext cx="953" cy="310"/>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       </a:t>
                  </a:r>
                  <a:r>
                    <a:rPr kumimoji="1" lang="en-US" altLang="zh-CN" sz="1500">
                      <a:solidFill>
                        <a:srgbClr val="FFFF00"/>
                      </a:solidFill>
                      <a:latin typeface="黑体" panose="02010609060101010101" pitchFamily="49" charset="-122"/>
                      <a:ea typeface="黑体" panose="02010609060101010101" pitchFamily="49" charset="-122"/>
                    </a:rPr>
                    <a:t>D</a:t>
                  </a:r>
                  <a:endParaRPr kumimoji="1" lang="en-US" altLang="zh-CN" sz="1500">
                    <a:solidFill>
                      <a:srgbClr val="FFFF00"/>
                    </a:solidFill>
                    <a:latin typeface="黑体" panose="02010609060101010101" pitchFamily="49" charset="-122"/>
                    <a:ea typeface="黑体" panose="02010609060101010101" pitchFamily="49" charset="-122"/>
                  </a:endParaRPr>
                </a:p>
              </p:txBody>
            </p:sp>
            <p:sp>
              <p:nvSpPr>
                <p:cNvPr id="30769" name="Text Box 114"/>
                <p:cNvSpPr txBox="1">
                  <a:spLocks noChangeArrowheads="1"/>
                </p:cNvSpPr>
                <p:nvPr/>
              </p:nvSpPr>
              <p:spPr bwMode="auto">
                <a:xfrm>
                  <a:off x="4603" y="2296"/>
                  <a:ext cx="952" cy="310"/>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       B</a:t>
                  </a:r>
                  <a:endParaRPr kumimoji="1" lang="en-US" altLang="zh-CN" sz="1800">
                    <a:solidFill>
                      <a:srgbClr val="FFFF00"/>
                    </a:solidFill>
                    <a:latin typeface="黑体" panose="02010609060101010101" pitchFamily="49" charset="-122"/>
                    <a:ea typeface="黑体" panose="02010609060101010101" pitchFamily="49" charset="-122"/>
                  </a:endParaRPr>
                </a:p>
              </p:txBody>
            </p:sp>
            <p:sp>
              <p:nvSpPr>
                <p:cNvPr id="30770" name="Text Box 115"/>
                <p:cNvSpPr txBox="1">
                  <a:spLocks noChangeArrowheads="1"/>
                </p:cNvSpPr>
                <p:nvPr/>
              </p:nvSpPr>
              <p:spPr bwMode="auto">
                <a:xfrm>
                  <a:off x="4603" y="2840"/>
                  <a:ext cx="952" cy="310"/>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srgbClr val="FFFF00"/>
                      </a:solidFill>
                      <a:latin typeface="黑体" panose="02010609060101010101" pitchFamily="49" charset="-122"/>
                      <a:ea typeface="黑体" panose="02010609060101010101" pitchFamily="49" charset="-122"/>
                    </a:rPr>
                    <a:t>       C</a:t>
                  </a:r>
                  <a:endParaRPr kumimoji="1" lang="en-US" altLang="zh-CN" sz="1800">
                    <a:solidFill>
                      <a:srgbClr val="FFFF00"/>
                    </a:solidFill>
                    <a:latin typeface="黑体" panose="02010609060101010101" pitchFamily="49" charset="-122"/>
                    <a:ea typeface="黑体" panose="02010609060101010101" pitchFamily="49" charset="-122"/>
                  </a:endParaRPr>
                </a:p>
              </p:txBody>
            </p:sp>
          </p:grpSp>
          <p:sp>
            <p:nvSpPr>
              <p:cNvPr id="30762" name="Rectangle 116"/>
              <p:cNvSpPr>
                <a:spLocks noChangeArrowheads="1"/>
              </p:cNvSpPr>
              <p:nvPr/>
            </p:nvSpPr>
            <p:spPr bwMode="auto">
              <a:xfrm>
                <a:off x="4013" y="1706"/>
                <a:ext cx="52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1356</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63" name="Rectangle 117"/>
              <p:cNvSpPr>
                <a:spLocks noChangeArrowheads="1"/>
              </p:cNvSpPr>
              <p:nvPr/>
            </p:nvSpPr>
            <p:spPr bwMode="auto">
              <a:xfrm>
                <a:off x="4014" y="1162"/>
                <a:ext cx="545" cy="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1345</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64" name="Rectangle 118"/>
              <p:cNvSpPr>
                <a:spLocks noChangeArrowheads="1"/>
              </p:cNvSpPr>
              <p:nvPr/>
            </p:nvSpPr>
            <p:spPr bwMode="auto">
              <a:xfrm>
                <a:off x="4013" y="2251"/>
                <a:ext cx="52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1400</a:t>
                </a:r>
                <a:endParaRPr kumimoji="1" lang="en-US" altLang="zh-CN" sz="1800">
                  <a:solidFill>
                    <a:prstClr val="black"/>
                  </a:solidFill>
                  <a:latin typeface="黑体" panose="02010609060101010101" pitchFamily="49" charset="-122"/>
                  <a:ea typeface="黑体" panose="02010609060101010101" pitchFamily="49" charset="-122"/>
                </a:endParaRPr>
              </a:p>
            </p:txBody>
          </p:sp>
          <p:sp>
            <p:nvSpPr>
              <p:cNvPr id="30765" name="Rectangle 119"/>
              <p:cNvSpPr>
                <a:spLocks noChangeArrowheads="1"/>
              </p:cNvSpPr>
              <p:nvPr/>
            </p:nvSpPr>
            <p:spPr bwMode="auto">
              <a:xfrm>
                <a:off x="4013" y="2825"/>
                <a:ext cx="52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None/>
                </a:pPr>
                <a:r>
                  <a:rPr kumimoji="1" lang="en-US" altLang="zh-CN" sz="1800">
                    <a:solidFill>
                      <a:prstClr val="black"/>
                    </a:solidFill>
                    <a:latin typeface="黑体" panose="02010609060101010101" pitchFamily="49" charset="-122"/>
                    <a:ea typeface="黑体" panose="02010609060101010101" pitchFamily="49" charset="-122"/>
                  </a:rPr>
                  <a:t>1536</a:t>
                </a:r>
                <a:endParaRPr kumimoji="1" lang="en-US" altLang="zh-CN" sz="1800">
                  <a:solidFill>
                    <a:prstClr val="black"/>
                  </a:solidFill>
                  <a:latin typeface="黑体" panose="02010609060101010101" pitchFamily="49" charset="-122"/>
                  <a:ea typeface="黑体" panose="02010609060101010101" pitchFamily="49" charset="-122"/>
                </a:endParaRPr>
              </a:p>
            </p:txBody>
          </p:sp>
        </p:grpSp>
        <p:sp>
          <p:nvSpPr>
            <p:cNvPr id="30745" name="Text Box 124"/>
            <p:cNvSpPr txBox="1">
              <a:spLocks noChangeArrowheads="1"/>
            </p:cNvSpPr>
            <p:nvPr/>
          </p:nvSpPr>
          <p:spPr bwMode="auto">
            <a:xfrm>
              <a:off x="8832850" y="4933950"/>
              <a:ext cx="1511300" cy="40010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ct val="0"/>
                </a:spcAft>
                <a:buClrTx/>
                <a:buSzTx/>
                <a:buNone/>
              </a:pPr>
              <a:r>
                <a:rPr kumimoji="1" lang="en-US" altLang="zh-CN" sz="1350">
                  <a:solidFill>
                    <a:prstClr val="black"/>
                  </a:solidFill>
                  <a:latin typeface="黑体" panose="02010609060101010101" pitchFamily="49" charset="-122"/>
                  <a:ea typeface="黑体" panose="02010609060101010101" pitchFamily="49" charset="-122"/>
                </a:rPr>
                <a:t>      1356</a:t>
              </a:r>
              <a:endParaRPr kumimoji="1" lang="en-US" altLang="zh-CN" sz="1350">
                <a:solidFill>
                  <a:prstClr val="black"/>
                </a:solidFill>
                <a:latin typeface="黑体" panose="02010609060101010101" pitchFamily="49" charset="-122"/>
                <a:ea typeface="黑体" panose="02010609060101010101" pitchFamily="49" charset="-122"/>
              </a:endParaRPr>
            </a:p>
          </p:txBody>
        </p:sp>
        <p:sp>
          <p:nvSpPr>
            <p:cNvPr id="30746" name="Text Box 125"/>
            <p:cNvSpPr txBox="1">
              <a:spLocks noChangeArrowheads="1"/>
            </p:cNvSpPr>
            <p:nvPr/>
          </p:nvSpPr>
          <p:spPr bwMode="auto">
            <a:xfrm>
              <a:off x="8832850" y="4005263"/>
              <a:ext cx="1511300" cy="40010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ct val="0"/>
                </a:spcAft>
                <a:buClrTx/>
                <a:buSzTx/>
                <a:buNone/>
              </a:pPr>
              <a:r>
                <a:rPr kumimoji="1" lang="en-US" altLang="zh-CN" sz="1350">
                  <a:solidFill>
                    <a:prstClr val="black"/>
                  </a:solidFill>
                  <a:latin typeface="黑体" panose="02010609060101010101" pitchFamily="49" charset="-122"/>
                  <a:ea typeface="黑体" panose="02010609060101010101" pitchFamily="49" charset="-122"/>
                </a:rPr>
                <a:t>      1536</a:t>
              </a:r>
              <a:endParaRPr kumimoji="1" lang="en-US" altLang="zh-CN" sz="1350">
                <a:solidFill>
                  <a:prstClr val="black"/>
                </a:solidFill>
                <a:latin typeface="黑体" panose="02010609060101010101" pitchFamily="49" charset="-122"/>
                <a:ea typeface="黑体" panose="02010609060101010101" pitchFamily="49" charset="-122"/>
              </a:endParaRPr>
            </a:p>
          </p:txBody>
        </p:sp>
        <p:sp>
          <p:nvSpPr>
            <p:cNvPr id="30747" name="Text Box 126"/>
            <p:cNvSpPr txBox="1">
              <a:spLocks noChangeArrowheads="1"/>
            </p:cNvSpPr>
            <p:nvPr/>
          </p:nvSpPr>
          <p:spPr bwMode="auto">
            <a:xfrm>
              <a:off x="8832850" y="3068637"/>
              <a:ext cx="1511300" cy="40010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ct val="0"/>
                </a:spcAft>
                <a:buClrTx/>
                <a:buSzTx/>
                <a:buNone/>
              </a:pPr>
              <a:r>
                <a:rPr kumimoji="1" lang="en-US" altLang="zh-CN" sz="1350">
                  <a:solidFill>
                    <a:prstClr val="black"/>
                  </a:solidFill>
                  <a:latin typeface="黑体" panose="02010609060101010101" pitchFamily="49" charset="-122"/>
                  <a:ea typeface="黑体" panose="02010609060101010101" pitchFamily="49" charset="-122"/>
                </a:rPr>
                <a:t>        ∧</a:t>
              </a:r>
              <a:endParaRPr kumimoji="1" lang="en-US" altLang="zh-CN" sz="1350">
                <a:solidFill>
                  <a:prstClr val="black"/>
                </a:solidFill>
                <a:latin typeface="黑体" panose="02010609060101010101" pitchFamily="49" charset="-122"/>
                <a:ea typeface="黑体" panose="02010609060101010101" pitchFamily="49" charset="-122"/>
              </a:endParaRPr>
            </a:p>
          </p:txBody>
        </p:sp>
        <p:sp>
          <p:nvSpPr>
            <p:cNvPr id="30748" name="Text Box 127"/>
            <p:cNvSpPr txBox="1">
              <a:spLocks noChangeArrowheads="1"/>
            </p:cNvSpPr>
            <p:nvPr/>
          </p:nvSpPr>
          <p:spPr bwMode="auto">
            <a:xfrm>
              <a:off x="8832850" y="2205039"/>
              <a:ext cx="1511300" cy="40010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ct val="0"/>
                </a:spcAft>
                <a:buClrTx/>
                <a:buSzTx/>
                <a:buNone/>
              </a:pPr>
              <a:r>
                <a:rPr kumimoji="1" lang="en-US" altLang="zh-CN" sz="1350">
                  <a:solidFill>
                    <a:prstClr val="black"/>
                  </a:solidFill>
                  <a:latin typeface="黑体" panose="02010609060101010101" pitchFamily="49" charset="-122"/>
                  <a:ea typeface="黑体" panose="02010609060101010101" pitchFamily="49" charset="-122"/>
                </a:rPr>
                <a:t>      1400</a:t>
              </a:r>
              <a:endParaRPr kumimoji="1" lang="en-US" altLang="zh-CN" sz="1350">
                <a:solidFill>
                  <a:prstClr val="black"/>
                </a:solidFill>
                <a:latin typeface="黑体" panose="02010609060101010101" pitchFamily="49" charset="-122"/>
                <a:ea typeface="黑体" panose="02010609060101010101" pitchFamily="49" charset="-122"/>
              </a:endParaRPr>
            </a:p>
          </p:txBody>
        </p:sp>
        <p:grpSp>
          <p:nvGrpSpPr>
            <p:cNvPr id="30749" name="Group 135"/>
            <p:cNvGrpSpPr/>
            <p:nvPr/>
          </p:nvGrpSpPr>
          <p:grpSpPr bwMode="auto">
            <a:xfrm>
              <a:off x="8616950" y="2349500"/>
              <a:ext cx="360363" cy="1584325"/>
              <a:chOff x="4468" y="1480"/>
              <a:chExt cx="227" cy="998"/>
            </a:xfrm>
          </p:grpSpPr>
          <p:sp>
            <p:nvSpPr>
              <p:cNvPr id="30758" name="Line 129"/>
              <p:cNvSpPr>
                <a:spLocks noChangeShapeType="1"/>
              </p:cNvSpPr>
              <p:nvPr/>
            </p:nvSpPr>
            <p:spPr bwMode="auto">
              <a:xfrm>
                <a:off x="4468" y="1480"/>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59" name="Line 132"/>
              <p:cNvSpPr>
                <a:spLocks noChangeShapeType="1"/>
              </p:cNvSpPr>
              <p:nvPr/>
            </p:nvSpPr>
            <p:spPr bwMode="auto">
              <a:xfrm>
                <a:off x="4468" y="1480"/>
                <a:ext cx="0" cy="99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60" name="Line 133"/>
              <p:cNvSpPr>
                <a:spLocks noChangeShapeType="1"/>
              </p:cNvSpPr>
              <p:nvPr/>
            </p:nvSpPr>
            <p:spPr bwMode="auto">
              <a:xfrm>
                <a:off x="4468" y="2478"/>
                <a:ext cx="1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grpSp>
        <p:grpSp>
          <p:nvGrpSpPr>
            <p:cNvPr id="30750" name="Group 136"/>
            <p:cNvGrpSpPr/>
            <p:nvPr/>
          </p:nvGrpSpPr>
          <p:grpSpPr bwMode="auto">
            <a:xfrm>
              <a:off x="8616950" y="4149725"/>
              <a:ext cx="360363" cy="1008063"/>
              <a:chOff x="4468" y="1480"/>
              <a:chExt cx="227" cy="998"/>
            </a:xfrm>
          </p:grpSpPr>
          <p:sp>
            <p:nvSpPr>
              <p:cNvPr id="30755" name="Line 137"/>
              <p:cNvSpPr>
                <a:spLocks noChangeShapeType="1"/>
              </p:cNvSpPr>
              <p:nvPr/>
            </p:nvSpPr>
            <p:spPr bwMode="auto">
              <a:xfrm>
                <a:off x="4468" y="1480"/>
                <a:ext cx="227"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56" name="Line 138"/>
              <p:cNvSpPr>
                <a:spLocks noChangeShapeType="1"/>
              </p:cNvSpPr>
              <p:nvPr/>
            </p:nvSpPr>
            <p:spPr bwMode="auto">
              <a:xfrm>
                <a:off x="4468" y="1480"/>
                <a:ext cx="0" cy="998"/>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57" name="Line 139"/>
              <p:cNvSpPr>
                <a:spLocks noChangeShapeType="1"/>
              </p:cNvSpPr>
              <p:nvPr/>
            </p:nvSpPr>
            <p:spPr bwMode="auto">
              <a:xfrm>
                <a:off x="4468" y="2478"/>
                <a:ext cx="136"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grpSp>
        <p:grpSp>
          <p:nvGrpSpPr>
            <p:cNvPr id="30751" name="Group 143"/>
            <p:cNvGrpSpPr/>
            <p:nvPr/>
          </p:nvGrpSpPr>
          <p:grpSpPr bwMode="auto">
            <a:xfrm>
              <a:off x="10056813" y="2909888"/>
              <a:ext cx="488950" cy="2174875"/>
              <a:chOff x="5375" y="1833"/>
              <a:chExt cx="308" cy="1370"/>
            </a:xfrm>
          </p:grpSpPr>
          <p:sp>
            <p:nvSpPr>
              <p:cNvPr id="30752" name="Line 140"/>
              <p:cNvSpPr>
                <a:spLocks noChangeShapeType="1"/>
              </p:cNvSpPr>
              <p:nvPr/>
            </p:nvSpPr>
            <p:spPr bwMode="auto">
              <a:xfrm>
                <a:off x="5375" y="3203"/>
                <a:ext cx="295" cy="0"/>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53" name="Line 141"/>
              <p:cNvSpPr>
                <a:spLocks noChangeShapeType="1"/>
              </p:cNvSpPr>
              <p:nvPr/>
            </p:nvSpPr>
            <p:spPr bwMode="auto">
              <a:xfrm flipV="1">
                <a:off x="5683" y="1833"/>
                <a:ext cx="0" cy="1361"/>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sp>
            <p:nvSpPr>
              <p:cNvPr id="30754" name="Line 142"/>
              <p:cNvSpPr>
                <a:spLocks noChangeShapeType="1"/>
              </p:cNvSpPr>
              <p:nvPr/>
            </p:nvSpPr>
            <p:spPr bwMode="auto">
              <a:xfrm flipH="1">
                <a:off x="5556" y="1842"/>
                <a:ext cx="113" cy="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pPr defTabSz="685800"/>
                <a:endParaRPr lang="zh-CN" altLang="en-US" sz="1350">
                  <a:solidFill>
                    <a:prstClr val="black"/>
                  </a:solidFill>
                  <a:latin typeface="Comic Sans MS" panose="030F0702030302020204" pitchFamily="66" charset="0"/>
                </a:endParaRPr>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AutoShape 4"/>
          <p:cNvSpPr>
            <a:spLocks noChangeArrowheads="1"/>
          </p:cNvSpPr>
          <p:nvPr/>
        </p:nvSpPr>
        <p:spPr bwMode="auto">
          <a:xfrm>
            <a:off x="2735796" y="4293096"/>
            <a:ext cx="5200650" cy="1254391"/>
          </a:xfrm>
          <a:prstGeom prst="wedgeRoundRectCallout">
            <a:avLst>
              <a:gd name="adj1" fmla="val -56801"/>
              <a:gd name="adj2" fmla="val -101468"/>
              <a:gd name="adj3" fmla="val 16667"/>
            </a:avLst>
          </a:prstGeom>
          <a:solidFill>
            <a:srgbClr val="00B050"/>
          </a:solidFill>
          <a:ln w="9525">
            <a:solidFill>
              <a:schemeClr val="tx1"/>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defRPr/>
            </a:pPr>
            <a:r>
              <a:rPr kumimoji="1" lang="zh-CN" altLang="en-US" sz="2400" b="1" dirty="0">
                <a:solidFill>
                  <a:prstClr val="black"/>
                </a:solidFill>
                <a:latin typeface="黑体" panose="02010609060101010101" pitchFamily="49" charset="-122"/>
                <a:ea typeface="黑体" panose="02010609060101010101" pitchFamily="49" charset="-122"/>
                <a:sym typeface="+mn-ea"/>
              </a:rPr>
              <a:t>对数据结构中结点进行操作处理</a:t>
            </a:r>
            <a:endParaRPr kumimoji="1" lang="zh-CN" altLang="en-US" sz="2400" b="1" dirty="0">
              <a:solidFill>
                <a:prstClr val="black"/>
              </a:solidFill>
              <a:latin typeface="黑体" panose="02010609060101010101" pitchFamily="49" charset="-122"/>
              <a:ea typeface="黑体" panose="02010609060101010101" pitchFamily="49" charset="-122"/>
            </a:endParaRPr>
          </a:p>
          <a:p>
            <a:pPr defTabSz="685800" eaLnBrk="1" hangingPunct="1">
              <a:lnSpc>
                <a:spcPct val="100000"/>
              </a:lnSpc>
              <a:spcBef>
                <a:spcPts val="0"/>
              </a:spcBef>
              <a:spcAft>
                <a:spcPct val="0"/>
              </a:spcAft>
              <a:buClrTx/>
              <a:buSzTx/>
              <a:buNone/>
              <a:defRPr/>
            </a:pPr>
            <a:r>
              <a:rPr kumimoji="1" lang="en-US" altLang="zh-CN" sz="2400" b="1" dirty="0">
                <a:solidFill>
                  <a:prstClr val="black"/>
                </a:solidFill>
                <a:latin typeface="黑体" panose="02010609060101010101" pitchFamily="49" charset="-122"/>
                <a:ea typeface="黑体" panose="02010609060101010101" pitchFamily="49" charset="-122"/>
                <a:sym typeface="+mn-ea"/>
              </a:rPr>
              <a:t>(</a:t>
            </a:r>
            <a:r>
              <a:rPr kumimoji="1" lang="zh-CN" altLang="en-US" sz="2400" b="1" dirty="0">
                <a:solidFill>
                  <a:prstClr val="black"/>
                </a:solidFill>
                <a:latin typeface="黑体" panose="02010609060101010101" pitchFamily="49" charset="-122"/>
                <a:ea typeface="黑体" panose="02010609060101010101" pitchFamily="49" charset="-122"/>
                <a:sym typeface="+mn-ea"/>
              </a:rPr>
              <a:t>插入、删除、修改、查找、排序</a:t>
            </a:r>
            <a:r>
              <a:rPr kumimoji="1" lang="en-US" altLang="zh-CN" sz="2400" b="1" dirty="0">
                <a:solidFill>
                  <a:prstClr val="black"/>
                </a:solidFill>
                <a:latin typeface="黑体" panose="02010609060101010101" pitchFamily="49" charset="-122"/>
                <a:ea typeface="黑体" panose="02010609060101010101" pitchFamily="49" charset="-122"/>
                <a:sym typeface="+mn-ea"/>
              </a:rPr>
              <a:t>)</a:t>
            </a:r>
            <a:endParaRPr kumimoji="1" lang="en-US" altLang="zh-CN" sz="2400" b="1" dirty="0">
              <a:solidFill>
                <a:prstClr val="black"/>
              </a:solidFill>
              <a:latin typeface="黑体" panose="02010609060101010101" pitchFamily="49" charset="-122"/>
              <a:ea typeface="黑体" panose="02010609060101010101" pitchFamily="49" charset="-122"/>
            </a:endParaRPr>
          </a:p>
        </p:txBody>
      </p:sp>
      <p:sp>
        <p:nvSpPr>
          <p:cNvPr id="5" name="Rectangle 2"/>
          <p:cNvSpPr txBox="1">
            <a:spLocks noChangeArrowheads="1"/>
          </p:cNvSpPr>
          <p:nvPr/>
        </p:nvSpPr>
        <p:spPr>
          <a:xfrm>
            <a:off x="0" y="857250"/>
            <a:ext cx="9144000" cy="519113"/>
          </a:xfrm>
          <a:prstGeom prst="rect">
            <a:avLst/>
          </a:prstGeom>
          <a:noFill/>
          <a:ln w="19050"/>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fontAlgn="auto" hangingPunct="1">
              <a:spcAft>
                <a:spcPts val="0"/>
              </a:spcAft>
              <a:defRPr/>
            </a:pPr>
            <a:r>
              <a:rPr lang="en-US" altLang="zh-CN" sz="3300" b="1" spc="-38" dirty="0">
                <a:solidFill>
                  <a:prstClr val="black"/>
                </a:solidFill>
                <a:latin typeface="黑体" panose="02010609060101010101" pitchFamily="49" charset="-122"/>
                <a:ea typeface="黑体" panose="02010609060101010101" pitchFamily="49" charset="-122"/>
              </a:rPr>
              <a:t>1.3 </a:t>
            </a:r>
            <a:r>
              <a:rPr lang="zh-CN" altLang="en-US" sz="3300" b="1" spc="-38" dirty="0" smtClean="0">
                <a:solidFill>
                  <a:prstClr val="black"/>
                </a:solidFill>
                <a:latin typeface="黑体" panose="02010609060101010101" pitchFamily="49" charset="-122"/>
                <a:ea typeface="黑体" panose="02010609060101010101" pitchFamily="49" charset="-122"/>
              </a:rPr>
              <a:t>数据结构</a:t>
            </a:r>
            <a:endParaRPr lang="zh-CN" altLang="en-US" sz="3300" b="1" spc="-38" dirty="0">
              <a:solidFill>
                <a:prstClr val="black"/>
              </a:solidFill>
              <a:latin typeface="黑体" panose="02010609060101010101" pitchFamily="49" charset="-122"/>
              <a:ea typeface="黑体" panose="02010609060101010101" pitchFamily="49" charset="-122"/>
            </a:endParaRPr>
          </a:p>
        </p:txBody>
      </p:sp>
      <p:cxnSp>
        <p:nvCxnSpPr>
          <p:cNvPr id="7" name="直接连接符 6"/>
          <p:cNvCxnSpPr/>
          <p:nvPr/>
        </p:nvCxnSpPr>
        <p:spPr>
          <a:xfrm flipV="1">
            <a:off x="0" y="1306914"/>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8" name="Text Box 6"/>
          <p:cNvSpPr txBox="1">
            <a:spLocks noChangeArrowheads="1"/>
          </p:cNvSpPr>
          <p:nvPr/>
        </p:nvSpPr>
        <p:spPr bwMode="auto">
          <a:xfrm>
            <a:off x="267063" y="1592796"/>
            <a:ext cx="426647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ts val="0"/>
              </a:spcAft>
              <a:buClrTx/>
              <a:buSzTx/>
              <a:buNone/>
            </a:pPr>
            <a:r>
              <a:rPr kumimoji="1" lang="zh-CN" altLang="zh-CN" sz="2700" b="1" dirty="0">
                <a:solidFill>
                  <a:prstClr val="black"/>
                </a:solidFill>
                <a:latin typeface="黑体" panose="02010609060101010101" pitchFamily="49" charset="-122"/>
                <a:ea typeface="黑体" panose="02010609060101010101" pitchFamily="49" charset="-122"/>
              </a:rPr>
              <a:t>数据结构包含三个要素：</a:t>
            </a:r>
            <a:endParaRPr kumimoji="1" lang="en-US" altLang="zh-CN" sz="2700" b="1" dirty="0">
              <a:solidFill>
                <a:prstClr val="black"/>
              </a:solidFill>
              <a:latin typeface="黑体" panose="02010609060101010101" pitchFamily="49" charset="-122"/>
              <a:ea typeface="黑体" panose="02010609060101010101" pitchFamily="49" charset="-122"/>
            </a:endParaRPr>
          </a:p>
          <a:p>
            <a:pPr marL="557530" indent="-557530" defTabSz="685800" eaLnBrk="1" hangingPunct="1">
              <a:lnSpc>
                <a:spcPct val="100000"/>
              </a:lnSpc>
              <a:spcBef>
                <a:spcPts val="40"/>
              </a:spcBef>
              <a:spcAft>
                <a:spcPts val="0"/>
              </a:spcAft>
              <a:buClrTx/>
              <a:buSzTx/>
              <a:buFont typeface="+mj-lt"/>
              <a:buAutoNum type="arabicPeriod"/>
            </a:pPr>
            <a:r>
              <a:rPr kumimoji="1" lang="zh-CN" altLang="zh-CN" sz="2700" b="1" dirty="0">
                <a:solidFill>
                  <a:prstClr val="black"/>
                </a:solidFill>
                <a:latin typeface="黑体" panose="02010609060101010101" pitchFamily="49" charset="-122"/>
                <a:ea typeface="黑体" panose="02010609060101010101" pitchFamily="49" charset="-122"/>
              </a:rPr>
              <a:t>数据的逻辑结构</a:t>
            </a:r>
            <a:endParaRPr kumimoji="1" lang="en-US" altLang="zh-CN" sz="2700" b="1" dirty="0">
              <a:solidFill>
                <a:prstClr val="black"/>
              </a:solidFill>
              <a:latin typeface="黑体" panose="02010609060101010101" pitchFamily="49" charset="-122"/>
              <a:ea typeface="黑体" panose="02010609060101010101" pitchFamily="49" charset="-122"/>
            </a:endParaRPr>
          </a:p>
          <a:p>
            <a:pPr marL="557530" indent="-557530" defTabSz="685800" eaLnBrk="1" hangingPunct="1">
              <a:lnSpc>
                <a:spcPct val="100000"/>
              </a:lnSpc>
              <a:spcBef>
                <a:spcPts val="40"/>
              </a:spcBef>
              <a:spcAft>
                <a:spcPts val="0"/>
              </a:spcAft>
              <a:buClrTx/>
              <a:buSzTx/>
              <a:buFont typeface="+mj-lt"/>
              <a:buAutoNum type="arabicPeriod"/>
            </a:pPr>
            <a:r>
              <a:rPr kumimoji="1" lang="zh-CN" altLang="zh-CN" sz="2700" b="1" dirty="0">
                <a:solidFill>
                  <a:prstClr val="black"/>
                </a:solidFill>
                <a:latin typeface="黑体" panose="02010609060101010101" pitchFamily="49" charset="-122"/>
                <a:ea typeface="黑体" panose="02010609060101010101" pitchFamily="49" charset="-122"/>
              </a:rPr>
              <a:t>数据的存储结构</a:t>
            </a:r>
            <a:endParaRPr kumimoji="1" lang="en-US" altLang="zh-CN" sz="2700" b="1" dirty="0">
              <a:solidFill>
                <a:prstClr val="black"/>
              </a:solidFill>
              <a:latin typeface="黑体" panose="02010609060101010101" pitchFamily="49" charset="-122"/>
              <a:ea typeface="黑体" panose="02010609060101010101" pitchFamily="49" charset="-122"/>
            </a:endParaRPr>
          </a:p>
          <a:p>
            <a:pPr marL="557530" indent="-557530" defTabSz="685800" eaLnBrk="1" hangingPunct="1">
              <a:lnSpc>
                <a:spcPct val="100000"/>
              </a:lnSpc>
              <a:spcBef>
                <a:spcPts val="40"/>
              </a:spcBef>
              <a:spcAft>
                <a:spcPct val="0"/>
              </a:spcAft>
              <a:buClrTx/>
              <a:buSzTx/>
              <a:buFont typeface="+mj-lt"/>
              <a:buAutoNum type="arabicPeriod"/>
            </a:pPr>
            <a:r>
              <a:rPr kumimoji="1" lang="zh-CN" altLang="zh-CN" sz="2700" b="1" dirty="0">
                <a:solidFill>
                  <a:srgbClr val="FF0000"/>
                </a:solidFill>
                <a:latin typeface="黑体" panose="02010609060101010101" pitchFamily="49" charset="-122"/>
                <a:ea typeface="黑体" panose="02010609060101010101" pitchFamily="49" charset="-122"/>
              </a:rPr>
              <a:t>基本操作</a:t>
            </a:r>
            <a:endParaRPr kumimoji="1" lang="en-US" altLang="zh-CN" sz="27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bwMode="auto">
          <a:xfrm>
            <a:off x="683730" y="476795"/>
            <a:ext cx="7753443" cy="4383304"/>
            <a:chOff x="1319325" y="946745"/>
            <a:chExt cx="8269548" cy="4073886"/>
          </a:xfrm>
        </p:grpSpPr>
        <p:sp>
          <p:nvSpPr>
            <p:cNvPr id="34819" name="Text Box 2"/>
            <p:cNvSpPr txBox="1">
              <a:spLocks noChangeArrowheads="1"/>
            </p:cNvSpPr>
            <p:nvPr/>
          </p:nvSpPr>
          <p:spPr bwMode="auto">
            <a:xfrm>
              <a:off x="1430710" y="2324695"/>
              <a:ext cx="3429000"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endParaRPr kumimoji="1" lang="zh-CN" altLang="zh-CN" sz="1800" b="1">
                <a:solidFill>
                  <a:prstClr val="black"/>
                </a:solidFill>
                <a:latin typeface="黑体" panose="02010609060101010101" pitchFamily="49" charset="-122"/>
                <a:ea typeface="黑体" panose="02010609060101010101" pitchFamily="49" charset="-122"/>
              </a:endParaRPr>
            </a:p>
          </p:txBody>
        </p:sp>
        <p:sp>
          <p:nvSpPr>
            <p:cNvPr id="34820" name="AutoShape 3"/>
            <p:cNvSpPr/>
            <p:nvPr/>
          </p:nvSpPr>
          <p:spPr bwMode="auto">
            <a:xfrm>
              <a:off x="2040310" y="2013545"/>
              <a:ext cx="228600" cy="2833688"/>
            </a:xfrm>
            <a:prstGeom prst="leftBrace">
              <a:avLst>
                <a:gd name="adj1" fmla="val 10329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21" name="Text Box 4"/>
            <p:cNvSpPr txBox="1">
              <a:spLocks noChangeArrowheads="1"/>
            </p:cNvSpPr>
            <p:nvPr/>
          </p:nvSpPr>
          <p:spPr bwMode="auto">
            <a:xfrm>
              <a:off x="2135560" y="1700808"/>
              <a:ext cx="3168650" cy="72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prstClr val="black"/>
                  </a:solidFill>
                  <a:latin typeface="黑体" panose="02010609060101010101" pitchFamily="49" charset="-122"/>
                  <a:ea typeface="黑体" panose="02010609060101010101" pitchFamily="49" charset="-122"/>
                </a:rPr>
                <a:t> 1</a:t>
              </a:r>
              <a:r>
                <a:rPr kumimoji="1" lang="zh-CN" altLang="en-US" sz="1800">
                  <a:solidFill>
                    <a:prstClr val="black"/>
                  </a:solidFill>
                  <a:latin typeface="黑体" panose="02010609060101010101" pitchFamily="49" charset="-122"/>
                  <a:ea typeface="黑体" panose="02010609060101010101" pitchFamily="49" charset="-122"/>
                </a:rPr>
                <a:t>．</a:t>
              </a:r>
              <a:r>
                <a:rPr kumimoji="1" lang="zh-CN" altLang="en-US" sz="1800" b="1">
                  <a:solidFill>
                    <a:prstClr val="black"/>
                  </a:solidFill>
                  <a:latin typeface="黑体" panose="02010609060101010101" pitchFamily="49" charset="-122"/>
                  <a:ea typeface="黑体" panose="02010609060101010101" pitchFamily="49" charset="-122"/>
                </a:rPr>
                <a:t>数据的</a:t>
              </a:r>
              <a:r>
                <a:rPr kumimoji="1" lang="zh-CN" altLang="en-US" sz="1800" b="1">
                  <a:solidFill>
                    <a:srgbClr val="00B050"/>
                  </a:solidFill>
                  <a:latin typeface="黑体" panose="02010609060101010101" pitchFamily="49" charset="-122"/>
                  <a:ea typeface="黑体" panose="02010609060101010101" pitchFamily="49" charset="-122"/>
                </a:rPr>
                <a:t>逻辑结构</a:t>
              </a:r>
              <a:endParaRPr kumimoji="1" lang="zh-CN" altLang="en-US" sz="1800" b="1">
                <a:solidFill>
                  <a:srgbClr val="00B050"/>
                </a:solidFill>
                <a:latin typeface="黑体" panose="02010609060101010101" pitchFamily="49" charset="-122"/>
                <a:ea typeface="黑体" panose="02010609060101010101" pitchFamily="49" charset="-122"/>
              </a:endParaRPr>
            </a:p>
            <a:p>
              <a:pPr defTabSz="685800" eaLnBrk="1" hangingPunct="1">
                <a:lnSpc>
                  <a:spcPct val="100000"/>
                </a:lnSpc>
                <a:spcBef>
                  <a:spcPct val="5000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（数据之间的内在联系）</a:t>
              </a:r>
              <a:r>
                <a:rPr kumimoji="1" lang="zh-CN" altLang="en-US" sz="1800">
                  <a:solidFill>
                    <a:prstClr val="black"/>
                  </a:solidFill>
                  <a:latin typeface="黑体" panose="02010609060101010101" pitchFamily="49" charset="-122"/>
                  <a:ea typeface="黑体" panose="02010609060101010101" pitchFamily="49" charset="-122"/>
                </a:rPr>
                <a:t> </a:t>
              </a: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22" name="Text Box 5"/>
            <p:cNvSpPr txBox="1">
              <a:spLocks noChangeArrowheads="1"/>
            </p:cNvSpPr>
            <p:nvPr/>
          </p:nvSpPr>
          <p:spPr bwMode="auto">
            <a:xfrm>
              <a:off x="2345110" y="3466108"/>
              <a:ext cx="2887663" cy="72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 2</a:t>
              </a:r>
              <a:r>
                <a:rPr kumimoji="1" lang="zh-CN" altLang="en-US" sz="1800" b="1">
                  <a:solidFill>
                    <a:prstClr val="black"/>
                  </a:solidFill>
                  <a:latin typeface="黑体" panose="02010609060101010101" pitchFamily="49" charset="-122"/>
                  <a:ea typeface="黑体" panose="02010609060101010101" pitchFamily="49" charset="-122"/>
                </a:rPr>
                <a:t>、数据的</a:t>
              </a:r>
              <a:r>
                <a:rPr kumimoji="1" lang="zh-CN" altLang="en-US" sz="1800" b="1">
                  <a:solidFill>
                    <a:srgbClr val="00B050"/>
                  </a:solidFill>
                  <a:latin typeface="黑体" panose="02010609060101010101" pitchFamily="49" charset="-122"/>
                  <a:ea typeface="黑体" panose="02010609060101010101" pitchFamily="49" charset="-122"/>
                </a:rPr>
                <a:t>存储结构 </a:t>
              </a:r>
              <a:endParaRPr kumimoji="1" lang="zh-CN" altLang="en-US" sz="1800" b="1">
                <a:solidFill>
                  <a:srgbClr val="00B050"/>
                </a:solidFill>
                <a:latin typeface="黑体" panose="02010609060101010101" pitchFamily="49" charset="-122"/>
                <a:ea typeface="黑体" panose="02010609060101010101" pitchFamily="49" charset="-122"/>
              </a:endParaRPr>
            </a:p>
            <a:p>
              <a:pPr defTabSz="685800" eaLnBrk="1" hangingPunct="1">
                <a:lnSpc>
                  <a:spcPct val="100000"/>
                </a:lnSpc>
                <a:spcBef>
                  <a:spcPct val="5000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（数据在机内的表示</a:t>
              </a:r>
              <a:r>
                <a:rPr kumimoji="1" lang="zh-CN" altLang="en-US" sz="1800">
                  <a:solidFill>
                    <a:prstClr val="black"/>
                  </a:solidFill>
                  <a:latin typeface="黑体" panose="02010609060101010101" pitchFamily="49" charset="-122"/>
                  <a:ea typeface="黑体" panose="02010609060101010101" pitchFamily="49" charset="-122"/>
                </a:rPr>
                <a:t>）</a:t>
              </a: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23" name="Text Box 6"/>
            <p:cNvSpPr txBox="1">
              <a:spLocks noChangeArrowheads="1"/>
            </p:cNvSpPr>
            <p:nvPr/>
          </p:nvSpPr>
          <p:spPr bwMode="auto">
            <a:xfrm>
              <a:off x="2345110" y="4677370"/>
              <a:ext cx="6781800"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3</a:t>
              </a:r>
              <a:r>
                <a:rPr kumimoji="1" lang="zh-CN" altLang="en-US" sz="1800" b="1">
                  <a:solidFill>
                    <a:prstClr val="black"/>
                  </a:solidFill>
                  <a:latin typeface="黑体" panose="02010609060101010101" pitchFamily="49" charset="-122"/>
                  <a:ea typeface="黑体" panose="02010609060101010101" pitchFamily="49" charset="-122"/>
                </a:rPr>
                <a:t>、数据的</a:t>
              </a:r>
              <a:r>
                <a:rPr kumimoji="1" lang="zh-CN" altLang="en-US" sz="1800" b="1">
                  <a:solidFill>
                    <a:srgbClr val="00B050"/>
                  </a:solidFill>
                  <a:latin typeface="黑体" panose="02010609060101010101" pitchFamily="49" charset="-122"/>
                  <a:ea typeface="黑体" panose="02010609060101010101" pitchFamily="49" charset="-122"/>
                </a:rPr>
                <a:t>运算</a:t>
              </a:r>
              <a:r>
                <a:rPr kumimoji="1" lang="zh-CN" altLang="en-US" sz="1800" b="1">
                  <a:solidFill>
                    <a:prstClr val="black"/>
                  </a:solidFill>
                  <a:latin typeface="黑体" panose="02010609060101010101" pitchFamily="49" charset="-122"/>
                  <a:ea typeface="黑体" panose="02010609060101010101" pitchFamily="49" charset="-122"/>
                </a:rPr>
                <a:t>：检索、排序、插入、删除、修改等</a:t>
              </a:r>
              <a:r>
                <a:rPr kumimoji="1" lang="zh-CN" altLang="en-US" sz="1800">
                  <a:solidFill>
                    <a:prstClr val="black"/>
                  </a:solidFill>
                  <a:latin typeface="黑体" panose="02010609060101010101" pitchFamily="49" charset="-122"/>
                  <a:ea typeface="黑体" panose="02010609060101010101" pitchFamily="49" charset="-122"/>
                </a:rPr>
                <a:t>。 </a:t>
              </a: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24" name="AutoShape 7"/>
            <p:cNvSpPr/>
            <p:nvPr/>
          </p:nvSpPr>
          <p:spPr bwMode="auto">
            <a:xfrm>
              <a:off x="4859710" y="3258145"/>
              <a:ext cx="228600" cy="1193800"/>
            </a:xfrm>
            <a:prstGeom prst="leftBrace">
              <a:avLst>
                <a:gd name="adj1" fmla="val 4351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25" name="AutoShape 8"/>
            <p:cNvSpPr/>
            <p:nvPr/>
          </p:nvSpPr>
          <p:spPr bwMode="auto">
            <a:xfrm>
              <a:off x="4704135" y="1156295"/>
              <a:ext cx="457200" cy="1774825"/>
            </a:xfrm>
            <a:prstGeom prst="leftBrace">
              <a:avLst>
                <a:gd name="adj1" fmla="val 20326"/>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26" name="AutoShape 9"/>
            <p:cNvSpPr/>
            <p:nvPr/>
          </p:nvSpPr>
          <p:spPr bwMode="auto">
            <a:xfrm>
              <a:off x="6740898" y="1053108"/>
              <a:ext cx="152400" cy="1360487"/>
            </a:xfrm>
            <a:prstGeom prst="leftBrace">
              <a:avLst>
                <a:gd name="adj1" fmla="val 74392"/>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27" name="AutoShape 10"/>
            <p:cNvSpPr/>
            <p:nvPr/>
          </p:nvSpPr>
          <p:spPr bwMode="auto">
            <a:xfrm>
              <a:off x="6753598" y="2472314"/>
              <a:ext cx="114300" cy="944563"/>
            </a:xfrm>
            <a:prstGeom prst="leftBrace">
              <a:avLst>
                <a:gd name="adj1" fmla="val 68866"/>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20000"/>
                </a:spcBef>
                <a:spcAft>
                  <a:spcPct val="0"/>
                </a:spcAft>
                <a:buClr>
                  <a:srgbClr val="1CADE4"/>
                </a:buClr>
                <a:buSzPct val="90000"/>
                <a:buFont typeface="Monotype Sorts" pitchFamily="2" charset="2"/>
                <a:buChar char="4"/>
              </a:pP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28" name="Text Box 11"/>
            <p:cNvSpPr txBox="1">
              <a:spLocks noChangeArrowheads="1"/>
            </p:cNvSpPr>
            <p:nvPr/>
          </p:nvSpPr>
          <p:spPr bwMode="auto">
            <a:xfrm>
              <a:off x="4962898" y="1151533"/>
              <a:ext cx="1981200"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a:solidFill>
                    <a:prstClr val="black"/>
                  </a:solidFill>
                  <a:latin typeface="黑体" panose="02010609060101010101" pitchFamily="49" charset="-122"/>
                  <a:ea typeface="黑体" panose="02010609060101010101" pitchFamily="49" charset="-122"/>
                </a:rPr>
                <a:t>A</a:t>
              </a:r>
              <a:r>
                <a:rPr kumimoji="1" lang="zh-CN" altLang="en-US" sz="1800">
                  <a:solidFill>
                    <a:prstClr val="black"/>
                  </a:solidFill>
                  <a:latin typeface="黑体" panose="02010609060101010101" pitchFamily="49" charset="-122"/>
                  <a:ea typeface="黑体" panose="02010609060101010101" pitchFamily="49" charset="-122"/>
                </a:rPr>
                <a:t>．</a:t>
              </a:r>
              <a:r>
                <a:rPr kumimoji="1" lang="zh-CN" altLang="en-US" sz="1800" b="1">
                  <a:solidFill>
                    <a:prstClr val="black"/>
                  </a:solidFill>
                  <a:latin typeface="黑体" panose="02010609060101010101" pitchFamily="49" charset="-122"/>
                  <a:ea typeface="黑体" panose="02010609060101010101" pitchFamily="49" charset="-122"/>
                </a:rPr>
                <a:t>线性结构</a:t>
              </a:r>
              <a:r>
                <a:rPr kumimoji="1" lang="zh-CN" altLang="en-US" sz="1800">
                  <a:solidFill>
                    <a:prstClr val="black"/>
                  </a:solidFill>
                  <a:latin typeface="黑体" panose="02010609060101010101" pitchFamily="49" charset="-122"/>
                  <a:ea typeface="黑体" panose="02010609060101010101" pitchFamily="49" charset="-122"/>
                </a:rPr>
                <a:t> </a:t>
              </a: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29" name="Text Box 12"/>
            <p:cNvSpPr txBox="1">
              <a:spLocks noChangeArrowheads="1"/>
            </p:cNvSpPr>
            <p:nvPr/>
          </p:nvSpPr>
          <p:spPr bwMode="auto">
            <a:xfrm>
              <a:off x="5018460" y="2602508"/>
              <a:ext cx="1904999"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just"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B</a:t>
              </a:r>
              <a:r>
                <a:rPr kumimoji="1" lang="zh-CN" altLang="en-US" sz="1800" b="1">
                  <a:solidFill>
                    <a:prstClr val="black"/>
                  </a:solidFill>
                  <a:latin typeface="黑体" panose="02010609060101010101" pitchFamily="49" charset="-122"/>
                  <a:ea typeface="黑体" panose="02010609060101010101" pitchFamily="49" charset="-122"/>
                </a:rPr>
                <a:t>．非线性结构</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34830" name="Text Box 13"/>
            <p:cNvSpPr txBox="1">
              <a:spLocks noChangeArrowheads="1"/>
            </p:cNvSpPr>
            <p:nvPr/>
          </p:nvSpPr>
          <p:spPr bwMode="auto">
            <a:xfrm>
              <a:off x="4932736" y="3214963"/>
              <a:ext cx="2065338"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just"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 A.   </a:t>
              </a:r>
              <a:r>
                <a:rPr kumimoji="1" lang="zh-CN" altLang="en-US" sz="1800" b="1">
                  <a:solidFill>
                    <a:prstClr val="black"/>
                  </a:solidFill>
                  <a:latin typeface="黑体" panose="02010609060101010101" pitchFamily="49" charset="-122"/>
                  <a:ea typeface="黑体" panose="02010609060101010101" pitchFamily="49" charset="-122"/>
                </a:rPr>
                <a:t>顺序存储</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34831" name="Text Box 14"/>
            <p:cNvSpPr txBox="1">
              <a:spLocks noChangeArrowheads="1"/>
            </p:cNvSpPr>
            <p:nvPr/>
          </p:nvSpPr>
          <p:spPr bwMode="auto">
            <a:xfrm>
              <a:off x="4788754" y="3500550"/>
              <a:ext cx="2526442"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just"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  B.   </a:t>
              </a:r>
              <a:r>
                <a:rPr kumimoji="1" lang="zh-CN" altLang="en-US" sz="1800" b="1">
                  <a:solidFill>
                    <a:prstClr val="black"/>
                  </a:solidFill>
                  <a:latin typeface="黑体" panose="02010609060101010101" pitchFamily="49" charset="-122"/>
                  <a:ea typeface="黑体" panose="02010609060101010101" pitchFamily="49" charset="-122"/>
                </a:rPr>
                <a:t>链式存储</a:t>
              </a:r>
              <a:r>
                <a:rPr kumimoji="1" lang="zh-CN" altLang="en-US" sz="1800">
                  <a:solidFill>
                    <a:prstClr val="black"/>
                  </a:solidFill>
                  <a:latin typeface="黑体" panose="02010609060101010101" pitchFamily="49" charset="-122"/>
                  <a:ea typeface="黑体" panose="02010609060101010101" pitchFamily="49" charset="-122"/>
                </a:rPr>
                <a:t> </a:t>
              </a:r>
              <a:endParaRPr kumimoji="1" lang="zh-CN" altLang="en-US" sz="1800">
                <a:solidFill>
                  <a:prstClr val="black"/>
                </a:solidFill>
                <a:latin typeface="黑体" panose="02010609060101010101" pitchFamily="49" charset="-122"/>
                <a:ea typeface="黑体" panose="02010609060101010101" pitchFamily="49" charset="-122"/>
              </a:endParaRPr>
            </a:p>
          </p:txBody>
        </p:sp>
        <p:sp>
          <p:nvSpPr>
            <p:cNvPr id="34832" name="Text Box 15"/>
            <p:cNvSpPr txBox="1">
              <a:spLocks noChangeArrowheads="1"/>
            </p:cNvSpPr>
            <p:nvPr/>
          </p:nvSpPr>
          <p:spPr bwMode="auto">
            <a:xfrm>
              <a:off x="6993310" y="946745"/>
              <a:ext cx="1219200"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just" defTabSz="685800" eaLnBrk="1" hangingPunct="1">
                <a:lnSpc>
                  <a:spcPct val="100000"/>
                </a:lnSpc>
                <a:spcBef>
                  <a:spcPct val="5000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线性表</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34833" name="Text Box 16"/>
            <p:cNvSpPr txBox="1">
              <a:spLocks noChangeArrowheads="1"/>
            </p:cNvSpPr>
            <p:nvPr/>
          </p:nvSpPr>
          <p:spPr bwMode="auto">
            <a:xfrm>
              <a:off x="6956798" y="1435695"/>
              <a:ext cx="1479550"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just" defTabSz="685800" eaLnBrk="1" hangingPunct="1">
                <a:lnSpc>
                  <a:spcPct val="100000"/>
                </a:lnSpc>
                <a:spcBef>
                  <a:spcPct val="5000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栈与队列</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34834" name="Text Box 17"/>
            <p:cNvSpPr txBox="1">
              <a:spLocks noChangeArrowheads="1"/>
            </p:cNvSpPr>
            <p:nvPr/>
          </p:nvSpPr>
          <p:spPr bwMode="auto">
            <a:xfrm>
              <a:off x="6959973" y="1973858"/>
              <a:ext cx="1408112"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just" defTabSz="685800" eaLnBrk="1" hangingPunct="1">
                <a:lnSpc>
                  <a:spcPct val="100000"/>
                </a:lnSpc>
                <a:spcBef>
                  <a:spcPct val="5000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串、数组</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34835" name="Text Box 18"/>
            <p:cNvSpPr txBox="1">
              <a:spLocks noChangeArrowheads="1"/>
            </p:cNvSpPr>
            <p:nvPr/>
          </p:nvSpPr>
          <p:spPr bwMode="auto">
            <a:xfrm>
              <a:off x="6961560" y="2383433"/>
              <a:ext cx="2627313" cy="60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just" defTabSz="685800" eaLnBrk="1" hangingPunct="1">
                <a:lnSpc>
                  <a:spcPct val="100000"/>
                </a:lnSpc>
                <a:spcBef>
                  <a:spcPct val="5000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树形结构：树和二叉树</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34836" name="Text Box 19"/>
            <p:cNvSpPr txBox="1">
              <a:spLocks noChangeArrowheads="1"/>
            </p:cNvSpPr>
            <p:nvPr/>
          </p:nvSpPr>
          <p:spPr bwMode="auto">
            <a:xfrm>
              <a:off x="6993310" y="3081933"/>
              <a:ext cx="2416175"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algn="just" defTabSz="685800" eaLnBrk="1" hangingPunct="1">
                <a:lnSpc>
                  <a:spcPct val="100000"/>
                </a:lnSpc>
                <a:spcBef>
                  <a:spcPct val="50000"/>
                </a:spcBef>
                <a:spcAft>
                  <a:spcPct val="0"/>
                </a:spcAft>
                <a:buClrTx/>
                <a:buSzTx/>
                <a:buNone/>
              </a:pPr>
              <a:r>
                <a:rPr kumimoji="1" lang="zh-CN" altLang="en-US" sz="1800" b="1">
                  <a:solidFill>
                    <a:prstClr val="black"/>
                  </a:solidFill>
                  <a:latin typeface="黑体" panose="02010609060101010101" pitchFamily="49" charset="-122"/>
                  <a:ea typeface="黑体" panose="02010609060101010101" pitchFamily="49" charset="-122"/>
                </a:rPr>
                <a:t>图形结构：图</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34837" name="Text Box 20"/>
            <p:cNvSpPr txBox="1">
              <a:spLocks noChangeArrowheads="1"/>
            </p:cNvSpPr>
            <p:nvPr/>
          </p:nvSpPr>
          <p:spPr bwMode="auto">
            <a:xfrm>
              <a:off x="1319325" y="2056408"/>
              <a:ext cx="492396" cy="2790824"/>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zh-CN" altLang="en-US" sz="1800" b="1" dirty="0">
                  <a:solidFill>
                    <a:prstClr val="black"/>
                  </a:solidFill>
                  <a:latin typeface="黑体" panose="02010609060101010101" pitchFamily="49" charset="-122"/>
                  <a:ea typeface="黑体" panose="02010609060101010101" pitchFamily="49" charset="-122"/>
                </a:rPr>
                <a:t>   </a:t>
              </a:r>
              <a:r>
                <a:rPr kumimoji="1" lang="zh-CN" altLang="en-US" sz="1800" b="1" dirty="0">
                  <a:solidFill>
                    <a:srgbClr val="00B050"/>
                  </a:solidFill>
                  <a:latin typeface="黑体" panose="02010609060101010101" pitchFamily="49" charset="-122"/>
                  <a:ea typeface="黑体" panose="02010609060101010101" pitchFamily="49" charset="-122"/>
                </a:rPr>
                <a:t>概览</a:t>
              </a:r>
              <a:r>
                <a:rPr kumimoji="1" lang="zh-CN" altLang="en-US" sz="1800" b="1" dirty="0">
                  <a:solidFill>
                    <a:prstClr val="black"/>
                  </a:solidFill>
                  <a:latin typeface="黑体" panose="02010609060101010101" pitchFamily="49" charset="-122"/>
                  <a:ea typeface="黑体" panose="02010609060101010101" pitchFamily="49" charset="-122"/>
                </a:rPr>
                <a:t>  据结构的三个方面 </a:t>
              </a:r>
              <a:endParaRPr kumimoji="1" lang="zh-CN" altLang="en-US" sz="1800" b="1" dirty="0">
                <a:solidFill>
                  <a:prstClr val="black"/>
                </a:solidFill>
                <a:latin typeface="黑体" panose="02010609060101010101" pitchFamily="49" charset="-122"/>
                <a:ea typeface="黑体" panose="02010609060101010101" pitchFamily="49" charset="-122"/>
              </a:endParaRPr>
            </a:p>
          </p:txBody>
        </p:sp>
        <p:sp>
          <p:nvSpPr>
            <p:cNvPr id="34838" name="Text Box 26"/>
            <p:cNvSpPr txBox="1">
              <a:spLocks noChangeArrowheads="1"/>
            </p:cNvSpPr>
            <p:nvPr/>
          </p:nvSpPr>
          <p:spPr bwMode="auto">
            <a:xfrm>
              <a:off x="4932736" y="3817544"/>
              <a:ext cx="2453418"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 C.   </a:t>
              </a:r>
              <a:r>
                <a:rPr kumimoji="1" lang="zh-CN" altLang="en-US" sz="1800" b="1">
                  <a:solidFill>
                    <a:prstClr val="black"/>
                  </a:solidFill>
                  <a:latin typeface="黑体" panose="02010609060101010101" pitchFamily="49" charset="-122"/>
                  <a:ea typeface="黑体" panose="02010609060101010101" pitchFamily="49" charset="-122"/>
                </a:rPr>
                <a:t>散列表示</a:t>
              </a:r>
              <a:endParaRPr kumimoji="1" lang="zh-CN" altLang="en-US" sz="1800" b="1">
                <a:solidFill>
                  <a:prstClr val="black"/>
                </a:solidFill>
                <a:latin typeface="黑体" panose="02010609060101010101" pitchFamily="49" charset="-122"/>
                <a:ea typeface="黑体" panose="02010609060101010101" pitchFamily="49" charset="-122"/>
              </a:endParaRPr>
            </a:p>
          </p:txBody>
        </p:sp>
        <p:sp>
          <p:nvSpPr>
            <p:cNvPr id="34839" name="Text Box 27"/>
            <p:cNvSpPr txBox="1">
              <a:spLocks noChangeArrowheads="1"/>
            </p:cNvSpPr>
            <p:nvPr/>
          </p:nvSpPr>
          <p:spPr bwMode="auto">
            <a:xfrm>
              <a:off x="4932736" y="4105119"/>
              <a:ext cx="1960563" cy="3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50000"/>
                </a:spcBef>
                <a:spcAft>
                  <a:spcPct val="0"/>
                </a:spcAft>
                <a:buClrTx/>
                <a:buSzTx/>
                <a:buNone/>
              </a:pPr>
              <a:r>
                <a:rPr kumimoji="1" lang="en-US" altLang="zh-CN" sz="1800" b="1">
                  <a:solidFill>
                    <a:prstClr val="black"/>
                  </a:solidFill>
                  <a:latin typeface="黑体" panose="02010609060101010101" pitchFamily="49" charset="-122"/>
                  <a:ea typeface="黑体" panose="02010609060101010101" pitchFamily="49" charset="-122"/>
                </a:rPr>
                <a:t> D.   </a:t>
              </a:r>
              <a:r>
                <a:rPr kumimoji="1" lang="zh-CN" altLang="en-US" sz="1800" b="1">
                  <a:solidFill>
                    <a:prstClr val="black"/>
                  </a:solidFill>
                  <a:latin typeface="黑体" panose="02010609060101010101" pitchFamily="49" charset="-122"/>
                  <a:ea typeface="黑体" panose="02010609060101010101" pitchFamily="49" charset="-122"/>
                </a:rPr>
                <a:t>索引表示</a:t>
              </a:r>
              <a:endParaRPr kumimoji="1" lang="zh-CN" altLang="en-US" sz="1800" b="1">
                <a:solidFill>
                  <a:prstClr val="black"/>
                </a:solidFill>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p:nvPr/>
        </p:nvSpPr>
        <p:spPr>
          <a:xfrm>
            <a:off x="-19050" y="890587"/>
            <a:ext cx="9163050" cy="594197"/>
          </a:xfrm>
          <a:prstGeom prst="rect">
            <a:avLst/>
          </a:prstGeom>
          <a:solidFill>
            <a:schemeClr val="bg1"/>
          </a:solid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a:spcAft>
                <a:spcPts val="0"/>
              </a:spcAft>
              <a:defRPr/>
            </a:pPr>
            <a:r>
              <a:rPr lang="en-US" altLang="zh-CN" sz="3000" b="1" spc="-38" dirty="0">
                <a:latin typeface="微软雅黑" panose="020B0503020204020204" pitchFamily="34" charset="-122"/>
                <a:ea typeface="微软雅黑" panose="020B0503020204020204" pitchFamily="34" charset="-122"/>
              </a:rPr>
              <a:t> </a:t>
            </a:r>
            <a:r>
              <a:rPr lang="en-US" altLang="zh-CN" sz="3000" b="1" spc="-38" dirty="0" smtClean="0">
                <a:latin typeface="微软雅黑" panose="020B0503020204020204" pitchFamily="34" charset="-122"/>
                <a:ea typeface="微软雅黑" panose="020B0503020204020204" pitchFamily="34" charset="-122"/>
              </a:rPr>
              <a:t>1.4 </a:t>
            </a:r>
            <a:r>
              <a:rPr lang="zh-CN" altLang="en-US" sz="2700" spc="-38" dirty="0" smtClean="0">
                <a:latin typeface="微软雅黑" panose="020B0503020204020204" pitchFamily="34" charset="-122"/>
                <a:ea typeface="微软雅黑" panose="020B0503020204020204" pitchFamily="34" charset="-122"/>
              </a:rPr>
              <a:t>算法</a:t>
            </a:r>
            <a:r>
              <a:rPr lang="zh-CN" altLang="en-US" sz="2700" spc="-38" dirty="0">
                <a:latin typeface="微软雅黑" panose="020B0503020204020204" pitchFamily="34" charset="-122"/>
                <a:ea typeface="微软雅黑" panose="020B0503020204020204" pitchFamily="34" charset="-122"/>
              </a:rPr>
              <a:t>和算法效率</a:t>
            </a:r>
            <a:endParaRPr lang="zh-CN" altLang="en-US" sz="2700" spc="-38"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0" y="1415328"/>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8" name="Text Box 2"/>
          <p:cNvSpPr txBox="1">
            <a:spLocks noChangeArrowheads="1"/>
          </p:cNvSpPr>
          <p:nvPr/>
        </p:nvSpPr>
        <p:spPr bwMode="auto">
          <a:xfrm>
            <a:off x="305526" y="1993778"/>
            <a:ext cx="30783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defRPr/>
            </a:pPr>
            <a:r>
              <a:rPr kumimoji="1" lang="zh-CN" altLang="en-US" sz="3000" b="1" dirty="0">
                <a:solidFill>
                  <a:srgbClr val="00B050"/>
                </a:solidFill>
                <a:latin typeface="黑体" panose="02010609060101010101" pitchFamily="49" charset="-122"/>
                <a:ea typeface="黑体" panose="02010609060101010101" pitchFamily="49" charset="-122"/>
              </a:rPr>
              <a:t>理想：</a:t>
            </a:r>
            <a:endParaRPr kumimoji="1" lang="en-US" altLang="zh-CN" sz="3000" b="1" dirty="0">
              <a:solidFill>
                <a:srgbClr val="00B050"/>
              </a:solidFill>
              <a:latin typeface="黑体" panose="02010609060101010101" pitchFamily="49" charset="-122"/>
              <a:ea typeface="黑体" panose="02010609060101010101" pitchFamily="49" charset="-122"/>
            </a:endParaRPr>
          </a:p>
          <a:p>
            <a:pPr marL="428625" indent="-428625" defTabSz="685800" eaLnBrk="1" hangingPunct="1">
              <a:lnSpc>
                <a:spcPct val="100000"/>
              </a:lnSpc>
              <a:spcBef>
                <a:spcPts val="0"/>
              </a:spcBef>
              <a:spcAft>
                <a:spcPts val="0"/>
              </a:spcAft>
              <a:buClrTx/>
              <a:buSzTx/>
              <a:buFont typeface="Wingdings" panose="05000000000000000000" pitchFamily="2" charset="2"/>
              <a:buChar char="u"/>
              <a:defRPr/>
            </a:pPr>
            <a:r>
              <a:rPr kumimoji="1" lang="zh-CN" altLang="en-US" sz="3000" b="1" dirty="0">
                <a:solidFill>
                  <a:prstClr val="black"/>
                </a:solidFill>
                <a:latin typeface="黑体" panose="02010609060101010101" pitchFamily="49" charset="-122"/>
                <a:ea typeface="黑体" panose="02010609060101010101" pitchFamily="49" charset="-122"/>
              </a:rPr>
              <a:t>计算机无限快</a:t>
            </a:r>
            <a:endParaRPr kumimoji="1" lang="en-US" altLang="zh-CN" sz="3000" b="1" dirty="0">
              <a:solidFill>
                <a:prstClr val="black"/>
              </a:solidFill>
              <a:latin typeface="黑体" panose="02010609060101010101" pitchFamily="49" charset="-122"/>
              <a:ea typeface="黑体" panose="02010609060101010101" pitchFamily="49" charset="-122"/>
            </a:endParaRPr>
          </a:p>
          <a:p>
            <a:pPr marL="428625" indent="-428625" defTabSz="685800" eaLnBrk="1" hangingPunct="1">
              <a:lnSpc>
                <a:spcPct val="100000"/>
              </a:lnSpc>
              <a:spcBef>
                <a:spcPts val="0"/>
              </a:spcBef>
              <a:spcAft>
                <a:spcPct val="0"/>
              </a:spcAft>
              <a:buClrTx/>
              <a:buSzTx/>
              <a:buFont typeface="Wingdings" panose="05000000000000000000" pitchFamily="2" charset="2"/>
              <a:buChar char="u"/>
              <a:defRPr/>
            </a:pPr>
            <a:r>
              <a:rPr kumimoji="1" lang="zh-CN" altLang="en-US" sz="3000" b="1" dirty="0">
                <a:solidFill>
                  <a:prstClr val="black"/>
                </a:solidFill>
                <a:latin typeface="黑体" panose="02010609060101010101" pitchFamily="49" charset="-122"/>
                <a:ea typeface="黑体" panose="02010609060101010101" pitchFamily="49" charset="-122"/>
              </a:rPr>
              <a:t>存储器免费</a:t>
            </a:r>
            <a:endParaRPr kumimoji="1" lang="zh-CN" altLang="en-US" sz="3000" b="1" dirty="0">
              <a:solidFill>
                <a:prstClr val="black"/>
              </a:solidFill>
              <a:latin typeface="黑体" panose="02010609060101010101" pitchFamily="49" charset="-122"/>
              <a:ea typeface="黑体" panose="02010609060101010101" pitchFamily="49" charset="-122"/>
            </a:endParaRPr>
          </a:p>
        </p:txBody>
      </p:sp>
      <p:sp>
        <p:nvSpPr>
          <p:cNvPr id="9" name="Text Box 2"/>
          <p:cNvSpPr txBox="1">
            <a:spLocks noChangeArrowheads="1"/>
          </p:cNvSpPr>
          <p:nvPr/>
        </p:nvSpPr>
        <p:spPr bwMode="auto">
          <a:xfrm>
            <a:off x="3653898" y="1993778"/>
            <a:ext cx="221424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defRPr/>
            </a:pPr>
            <a:r>
              <a:rPr kumimoji="1" lang="zh-CN" altLang="en-US" sz="3000" b="1" dirty="0">
                <a:solidFill>
                  <a:srgbClr val="00B050"/>
                </a:solidFill>
                <a:latin typeface="黑体" panose="02010609060101010101" pitchFamily="49" charset="-122"/>
                <a:ea typeface="黑体" panose="02010609060101010101" pitchFamily="49" charset="-122"/>
              </a:rPr>
              <a:t>现实：</a:t>
            </a:r>
            <a:endParaRPr kumimoji="1" lang="en-US" altLang="zh-CN" sz="3000" b="1" dirty="0">
              <a:solidFill>
                <a:srgbClr val="00B050"/>
              </a:solidFill>
              <a:latin typeface="黑体" panose="02010609060101010101" pitchFamily="49" charset="-122"/>
              <a:ea typeface="黑体" panose="02010609060101010101" pitchFamily="49" charset="-122"/>
            </a:endParaRPr>
          </a:p>
          <a:p>
            <a:pPr marL="428625" indent="-428625" defTabSz="685800" eaLnBrk="1" hangingPunct="1">
              <a:lnSpc>
                <a:spcPct val="100000"/>
              </a:lnSpc>
              <a:spcBef>
                <a:spcPts val="0"/>
              </a:spcBef>
              <a:spcAft>
                <a:spcPts val="0"/>
              </a:spcAft>
              <a:buClrTx/>
              <a:buSzTx/>
              <a:buFont typeface="Wingdings" panose="05000000000000000000" pitchFamily="2" charset="2"/>
              <a:buChar char="u"/>
              <a:defRPr/>
            </a:pPr>
            <a:r>
              <a:rPr kumimoji="1" lang="zh-CN" altLang="en-US" sz="3000" b="1" dirty="0">
                <a:solidFill>
                  <a:prstClr val="black"/>
                </a:solidFill>
                <a:latin typeface="黑体" panose="02010609060101010101" pitchFamily="49" charset="-122"/>
                <a:ea typeface="黑体" panose="02010609060101010101" pitchFamily="49" charset="-122"/>
              </a:rPr>
              <a:t>时间效率</a:t>
            </a:r>
            <a:endParaRPr kumimoji="1" lang="en-US" altLang="zh-CN" sz="3000" b="1" dirty="0">
              <a:solidFill>
                <a:prstClr val="black"/>
              </a:solidFill>
              <a:latin typeface="黑体" panose="02010609060101010101" pitchFamily="49" charset="-122"/>
              <a:ea typeface="黑体" panose="02010609060101010101" pitchFamily="49" charset="-122"/>
            </a:endParaRPr>
          </a:p>
          <a:p>
            <a:pPr marL="428625" indent="-428625" defTabSz="685800" eaLnBrk="1" hangingPunct="1">
              <a:lnSpc>
                <a:spcPct val="100000"/>
              </a:lnSpc>
              <a:spcBef>
                <a:spcPts val="0"/>
              </a:spcBef>
              <a:spcAft>
                <a:spcPct val="0"/>
              </a:spcAft>
              <a:buClrTx/>
              <a:buSzTx/>
              <a:buFont typeface="Wingdings" panose="05000000000000000000" pitchFamily="2" charset="2"/>
              <a:buChar char="u"/>
              <a:defRPr/>
            </a:pPr>
            <a:r>
              <a:rPr kumimoji="1" lang="zh-CN" altLang="en-US" sz="3000" b="1" dirty="0">
                <a:solidFill>
                  <a:prstClr val="black"/>
                </a:solidFill>
                <a:latin typeface="黑体" panose="02010609060101010101" pitchFamily="49" charset="-122"/>
                <a:ea typeface="黑体" panose="02010609060101010101" pitchFamily="49" charset="-122"/>
              </a:rPr>
              <a:t>空间效率</a:t>
            </a:r>
            <a:endParaRPr kumimoji="1" lang="zh-CN" altLang="en-US" sz="3000" b="1" dirty="0">
              <a:solidFill>
                <a:prstClr val="black"/>
              </a:solidFill>
              <a:latin typeface="黑体" panose="02010609060101010101" pitchFamily="49" charset="-122"/>
              <a:ea typeface="黑体" panose="02010609060101010101" pitchFamily="49" charset="-122"/>
            </a:endParaRPr>
          </a:p>
        </p:txBody>
      </p:sp>
      <p:sp>
        <p:nvSpPr>
          <p:cNvPr id="10" name="Text Box 2"/>
          <p:cNvSpPr txBox="1">
            <a:spLocks noChangeArrowheads="1"/>
          </p:cNvSpPr>
          <p:nvPr/>
        </p:nvSpPr>
        <p:spPr bwMode="auto">
          <a:xfrm>
            <a:off x="6246186" y="1993778"/>
            <a:ext cx="243027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defRPr/>
            </a:pPr>
            <a:r>
              <a:rPr kumimoji="1" lang="zh-CN" altLang="en-US" sz="3000" b="1" dirty="0">
                <a:solidFill>
                  <a:srgbClr val="00B050"/>
                </a:solidFill>
                <a:latin typeface="黑体" panose="02010609060101010101" pitchFamily="49" charset="-122"/>
                <a:ea typeface="黑体" panose="02010609060101010101" pitchFamily="49" charset="-122"/>
              </a:rPr>
              <a:t>真实：</a:t>
            </a:r>
            <a:endParaRPr kumimoji="1" lang="en-US" altLang="zh-CN" sz="3000" b="1" dirty="0">
              <a:solidFill>
                <a:srgbClr val="00B050"/>
              </a:solidFill>
              <a:latin typeface="黑体" panose="02010609060101010101" pitchFamily="49" charset="-122"/>
              <a:ea typeface="黑体" panose="02010609060101010101" pitchFamily="49" charset="-122"/>
            </a:endParaRPr>
          </a:p>
          <a:p>
            <a:pPr marL="428625" indent="-428625" defTabSz="685800" eaLnBrk="1" hangingPunct="1">
              <a:lnSpc>
                <a:spcPct val="100000"/>
              </a:lnSpc>
              <a:spcBef>
                <a:spcPts val="0"/>
              </a:spcBef>
              <a:spcAft>
                <a:spcPts val="0"/>
              </a:spcAft>
              <a:buClrTx/>
              <a:buSzTx/>
              <a:buFont typeface="Wingdings" panose="05000000000000000000" pitchFamily="2" charset="2"/>
              <a:buChar char="u"/>
              <a:defRPr/>
            </a:pPr>
            <a:r>
              <a:rPr kumimoji="1" lang="en-US" altLang="zh-CN" sz="3000" b="1" dirty="0">
                <a:solidFill>
                  <a:prstClr val="black"/>
                </a:solidFill>
                <a:latin typeface="黑体" panose="02010609060101010101" pitchFamily="49" charset="-122"/>
                <a:ea typeface="黑体" panose="02010609060101010101" pitchFamily="49" charset="-122"/>
              </a:rPr>
              <a:t>trade-off</a:t>
            </a:r>
            <a:endParaRPr kumimoji="1" lang="en-US" altLang="zh-CN" sz="3000" b="1" dirty="0">
              <a:solidFill>
                <a:prstClr val="black"/>
              </a:solidFill>
              <a:latin typeface="黑体" panose="02010609060101010101" pitchFamily="49" charset="-122"/>
              <a:ea typeface="黑体" panose="02010609060101010101" pitchFamily="49" charset="-122"/>
            </a:endParaRPr>
          </a:p>
          <a:p>
            <a:pPr marL="428625" indent="-428625" defTabSz="685800" eaLnBrk="1" hangingPunct="1">
              <a:lnSpc>
                <a:spcPct val="100000"/>
              </a:lnSpc>
              <a:spcBef>
                <a:spcPts val="0"/>
              </a:spcBef>
              <a:spcAft>
                <a:spcPct val="0"/>
              </a:spcAft>
              <a:buClrTx/>
              <a:buSzTx/>
              <a:buFont typeface="Wingdings" panose="05000000000000000000" pitchFamily="2" charset="2"/>
              <a:buChar char="u"/>
              <a:defRPr/>
            </a:pPr>
            <a:r>
              <a:rPr kumimoji="1" lang="zh-CN" altLang="en-US" sz="3000" b="1" dirty="0">
                <a:solidFill>
                  <a:prstClr val="black"/>
                </a:solidFill>
                <a:latin typeface="黑体" panose="02010609060101010101" pitchFamily="49" charset="-122"/>
                <a:ea typeface="黑体" panose="02010609060101010101" pitchFamily="49" charset="-122"/>
              </a:rPr>
              <a:t>权衡利弊</a:t>
            </a:r>
            <a:endParaRPr kumimoji="1" lang="en-US" altLang="zh-CN" sz="3000" b="1" dirty="0">
              <a:solidFill>
                <a:prstClr val="black"/>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mph" presetSubtype="2" fill="hold" nodeType="clickEffect">
                                  <p:stCondLst>
                                    <p:cond delay="0"/>
                                  </p:stCondLst>
                                  <p:childTnLst>
                                    <p:animClr clrSpc="rgb" dir="cw">
                                      <p:cBhvr>
                                        <p:cTn id="15" dur="2000" fill="hold"/>
                                        <p:tgtEl>
                                          <p:spTgt spid="8"/>
                                        </p:tgtEl>
                                        <p:attrNameLst>
                                          <p:attrName>fillcolor</p:attrName>
                                        </p:attrNameLst>
                                      </p:cBhvr>
                                      <p:to>
                                        <a:srgbClr val="FFFF00"/>
                                      </p:to>
                                    </p:animClr>
                                    <p:set>
                                      <p:cBhvr>
                                        <p:cTn id="16" dur="2000" fill="hold"/>
                                        <p:tgtEl>
                                          <p:spTgt spid="8"/>
                                        </p:tgtEl>
                                        <p:attrNameLst>
                                          <p:attrName>fill.type</p:attrName>
                                        </p:attrNameLst>
                                      </p:cBhvr>
                                      <p:to>
                                        <p:strVal val="solid"/>
                                      </p:to>
                                    </p:set>
                                    <p:set>
                                      <p:cBhvr>
                                        <p:cTn id="17" dur="2000" fill="hold"/>
                                        <p:tgtEl>
                                          <p:spTgt spid="8"/>
                                        </p:tgtEl>
                                        <p:attrNameLst>
                                          <p:attrName>fill.on</p:attrName>
                                        </p:attrNameLst>
                                      </p:cBhvr>
                                      <p:to>
                                        <p:strVal val="true"/>
                                      </p:to>
                                    </p:set>
                                  </p:childTnLst>
                                </p:cTn>
                              </p:par>
                            </p:childTnLst>
                          </p:cTn>
                        </p:par>
                      </p:childTnLst>
                    </p:cTn>
                  </p:par>
                </p:childTnLst>
              </p:cTn>
              <p:nextCondLst>
                <p:cond evt="onClick" delay="0">
                  <p:tgtEl>
                    <p:spTgt spid="8"/>
                  </p:tgtEl>
                </p:cond>
              </p:nextCondLst>
            </p:seq>
            <p:seq concurrent="1" nextAc="seek">
              <p:cTn id="18" restart="whenNotActive" fill="hold" evtFilter="cancelBubble" nodeType="interactiveSeq">
                <p:stCondLst>
                  <p:cond evt="onClick" delay="0">
                    <p:tgtEl>
                      <p:spTgt spid="9"/>
                    </p:tgtEl>
                  </p:cond>
                </p:stCondLst>
                <p:endSync evt="end" delay="0">
                  <p:rtn val="all"/>
                </p:endSync>
                <p:childTnLst>
                  <p:par>
                    <p:cTn id="19" fill="hold">
                      <p:stCondLst>
                        <p:cond delay="0"/>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9"/>
                                        </p:tgtEl>
                                        <p:attrNameLst>
                                          <p:attrName>fillcolor</p:attrName>
                                        </p:attrNameLst>
                                      </p:cBhvr>
                                      <p:to>
                                        <a:srgbClr val="FFFF00"/>
                                      </p:to>
                                    </p:animClr>
                                    <p:set>
                                      <p:cBhvr>
                                        <p:cTn id="23" dur="2000" fill="hold"/>
                                        <p:tgtEl>
                                          <p:spTgt spid="9"/>
                                        </p:tgtEl>
                                        <p:attrNameLst>
                                          <p:attrName>fill.type</p:attrName>
                                        </p:attrNameLst>
                                      </p:cBhvr>
                                      <p:to>
                                        <p:strVal val="solid"/>
                                      </p:to>
                                    </p:set>
                                    <p:set>
                                      <p:cBhvr>
                                        <p:cTn id="24" dur="2000" fill="hold"/>
                                        <p:tgtEl>
                                          <p:spTgt spid="9"/>
                                        </p:tgtEl>
                                        <p:attrNameLst>
                                          <p:attrName>fill.on</p:attrName>
                                        </p:attrNameLst>
                                      </p:cBhvr>
                                      <p:to>
                                        <p:strVal val="true"/>
                                      </p:to>
                                    </p:set>
                                  </p:childTnLst>
                                </p:cTn>
                              </p:par>
                            </p:childTnLst>
                          </p:cTn>
                        </p:par>
                      </p:childTnLst>
                    </p:cTn>
                  </p:par>
                </p:childTnLst>
              </p:cTn>
              <p:nextCondLst>
                <p:cond evt="onClick" delay="0">
                  <p:tgtEl>
                    <p:spTgt spid="9"/>
                  </p:tgtEl>
                </p:cond>
              </p:nextCondLst>
            </p:seq>
            <p:seq concurrent="1" nextAc="seek">
              <p:cTn id="25" restart="whenNotActive" fill="hold" evtFilter="cancelBubble" nodeType="interactiveSeq">
                <p:stCondLst>
                  <p:cond evt="onClick" delay="0">
                    <p:tgtEl>
                      <p:spTgt spid="10"/>
                    </p:tgtEl>
                  </p:cond>
                </p:stCondLst>
                <p:endSync evt="end" delay="0">
                  <p:rtn val="all"/>
                </p:endSync>
                <p:childTnLst>
                  <p:par>
                    <p:cTn id="26" fill="hold">
                      <p:stCondLst>
                        <p:cond delay="0"/>
                      </p:stCondLst>
                      <p:childTnLst>
                        <p:par>
                          <p:cTn id="27" fill="hold">
                            <p:stCondLst>
                              <p:cond delay="0"/>
                            </p:stCondLst>
                            <p:childTnLst>
                              <p:par>
                                <p:cTn id="28" presetID="1" presetClass="emph" presetSubtype="2" fill="hold" nodeType="clickEffect">
                                  <p:stCondLst>
                                    <p:cond delay="0"/>
                                  </p:stCondLst>
                                  <p:childTnLst>
                                    <p:animClr clrSpc="rgb" dir="cw">
                                      <p:cBhvr>
                                        <p:cTn id="29" dur="2000" fill="hold"/>
                                        <p:tgtEl>
                                          <p:spTgt spid="10"/>
                                        </p:tgtEl>
                                        <p:attrNameLst>
                                          <p:attrName>fillcolor</p:attrName>
                                        </p:attrNameLst>
                                      </p:cBhvr>
                                      <p:to>
                                        <a:srgbClr val="FFFF00"/>
                                      </p:to>
                                    </p:animClr>
                                    <p:set>
                                      <p:cBhvr>
                                        <p:cTn id="30" dur="2000" fill="hold"/>
                                        <p:tgtEl>
                                          <p:spTgt spid="10"/>
                                        </p:tgtEl>
                                        <p:attrNameLst>
                                          <p:attrName>fill.type</p:attrName>
                                        </p:attrNameLst>
                                      </p:cBhvr>
                                      <p:to>
                                        <p:strVal val="solid"/>
                                      </p:to>
                                    </p:set>
                                    <p:set>
                                      <p:cBhvr>
                                        <p:cTn id="31" dur="2000" fill="hold"/>
                                        <p:tgtEl>
                                          <p:spTgt spid="10"/>
                                        </p:tgtEl>
                                        <p:attrNameLst>
                                          <p:attrName>fill.on</p:attrName>
                                        </p:attrNameLst>
                                      </p:cBhvr>
                                      <p:to>
                                        <p:strVal val="true"/>
                                      </p:to>
                                    </p:set>
                                  </p:childTnLst>
                                </p:cTn>
                              </p:par>
                            </p:childTnLst>
                          </p:cTn>
                        </p:par>
                      </p:childTnLst>
                    </p:cTn>
                  </p:par>
                </p:childTnLst>
              </p:cTn>
              <p:nextCondLst>
                <p:cond evt="onClick" delay="0">
                  <p:tgtEl>
                    <p:spTgt spid="10"/>
                  </p:tgtEl>
                </p:cond>
              </p:nextCondLst>
            </p:seq>
          </p:childTnLst>
        </p:cTn>
      </p:par>
    </p:tnLst>
    <p:bldLst>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Rectangle 2"/>
          <p:cNvSpPr>
            <a:spLocks noGrp="1" noChangeArrowheads="1"/>
          </p:cNvSpPr>
          <p:nvPr>
            <p:ph idx="4294967295"/>
          </p:nvPr>
        </p:nvSpPr>
        <p:spPr>
          <a:xfrm>
            <a:off x="125614" y="116770"/>
            <a:ext cx="8991600" cy="5522912"/>
          </a:xfrm>
        </p:spPr>
        <p:txBody>
          <a:bodyPr/>
          <a:lstStyle/>
          <a:p>
            <a:pPr marL="0" indent="0" eaLnBrk="1" hangingPunct="1">
              <a:buFont typeface="Wingdings" panose="05000000000000000000" pitchFamily="2" charset="2"/>
              <a:buNone/>
            </a:pPr>
            <a:r>
              <a:rPr lang="en-US" altLang="zh-CN" sz="4000" dirty="0" smtClean="0">
                <a:solidFill>
                  <a:schemeClr val="tx2"/>
                </a:solidFill>
              </a:rPr>
              <a:t> 1</a:t>
            </a:r>
            <a:r>
              <a:rPr lang="zh-CN" altLang="en-US" sz="4000" dirty="0" smtClean="0">
                <a:solidFill>
                  <a:schemeClr val="tx2"/>
                </a:solidFill>
              </a:rPr>
              <a:t>、什么是</a:t>
            </a:r>
            <a:r>
              <a:rPr lang="zh-CN" altLang="en-US" sz="4000" b="1" dirty="0" smtClean="0">
                <a:solidFill>
                  <a:schemeClr val="tx2"/>
                </a:solidFill>
                <a:ea typeface="楷体_GB2312" pitchFamily="49" charset="-122"/>
              </a:rPr>
              <a:t>算法</a:t>
            </a:r>
            <a:endParaRPr lang="zh-CN" altLang="en-US" sz="4000" b="1" dirty="0" smtClean="0">
              <a:solidFill>
                <a:schemeClr val="hlink"/>
              </a:solidFill>
              <a:ea typeface="楷体_GB2312" pitchFamily="49" charset="-122"/>
            </a:endParaRPr>
          </a:p>
          <a:p>
            <a:pPr marL="0" indent="0" eaLnBrk="1" hangingPunct="1">
              <a:buFont typeface="Wingdings" panose="05000000000000000000" pitchFamily="2" charset="2"/>
              <a:buNone/>
            </a:pPr>
            <a:r>
              <a:rPr lang="zh-CN" altLang="en-US" sz="2800" b="1" dirty="0" smtClean="0">
                <a:solidFill>
                  <a:srgbClr val="FF0000"/>
                </a:solidFill>
              </a:rPr>
              <a:t>算法</a:t>
            </a:r>
            <a:r>
              <a:rPr lang="en-US" altLang="zh-CN" sz="2800" b="1" dirty="0" smtClean="0"/>
              <a:t>(</a:t>
            </a:r>
            <a:r>
              <a:rPr lang="en-US" altLang="zh-CN" sz="2800" b="1" dirty="0" smtClean="0">
                <a:solidFill>
                  <a:schemeClr val="accent1"/>
                </a:solidFill>
              </a:rPr>
              <a:t>Algorithm</a:t>
            </a:r>
            <a:r>
              <a:rPr lang="en-US" altLang="zh-CN" sz="2800" b="1" dirty="0" smtClean="0"/>
              <a:t>)</a:t>
            </a:r>
            <a:r>
              <a:rPr lang="zh-CN" altLang="en-US" sz="2800" b="1" dirty="0" smtClean="0"/>
              <a:t>：是对特定问题求解方法</a:t>
            </a:r>
            <a:r>
              <a:rPr lang="en-US" altLang="zh-CN" sz="2800" b="1" dirty="0" smtClean="0"/>
              <a:t>(</a:t>
            </a:r>
            <a:r>
              <a:rPr lang="zh-CN" altLang="en-US" sz="2800" b="1" dirty="0" smtClean="0"/>
              <a:t>步骤</a:t>
            </a:r>
            <a:r>
              <a:rPr lang="en-US" altLang="zh-CN" sz="2800" b="1" dirty="0" smtClean="0"/>
              <a:t>)</a:t>
            </a:r>
            <a:r>
              <a:rPr lang="zh-CN" altLang="en-US" sz="2800" b="1" dirty="0" smtClean="0"/>
              <a:t>的一种描述，是指令的有限序列，其中每一条指令表示一个或多个操作。</a:t>
            </a:r>
            <a:endParaRPr lang="zh-CN" altLang="en-US" sz="2800" b="1" dirty="0" smtClean="0"/>
          </a:p>
          <a:p>
            <a:pPr marL="0" indent="0" eaLnBrk="1" hangingPunct="1">
              <a:buFont typeface="Wingdings" panose="05000000000000000000" pitchFamily="2" charset="2"/>
              <a:buNone/>
            </a:pPr>
            <a:r>
              <a:rPr lang="zh-CN" altLang="en-US" sz="2800" b="1" dirty="0" smtClean="0">
                <a:solidFill>
                  <a:srgbClr val="FF0000"/>
                </a:solidFill>
              </a:rPr>
              <a:t>算法具有以下五个特性</a:t>
            </a:r>
            <a:endParaRPr lang="zh-CN" altLang="en-US" sz="2800" b="1" dirty="0" smtClean="0">
              <a:solidFill>
                <a:srgbClr val="FF0000"/>
              </a:solidFill>
            </a:endParaRPr>
          </a:p>
          <a:p>
            <a:pPr marL="533400" lvl="1" indent="0" eaLnBrk="1" hangingPunct="1">
              <a:buFontTx/>
              <a:buNone/>
            </a:pPr>
            <a:r>
              <a:rPr lang="zh-CN" altLang="en-US" b="1" dirty="0" smtClean="0">
                <a:latin typeface="宋体" panose="02010600030101010101" pitchFamily="2" charset="-122"/>
              </a:rPr>
              <a:t>① </a:t>
            </a:r>
            <a:r>
              <a:rPr lang="zh-CN" altLang="en-US" b="1" dirty="0" smtClean="0">
                <a:solidFill>
                  <a:srgbClr val="DE580E"/>
                </a:solidFill>
              </a:rPr>
              <a:t>有穷性</a:t>
            </a:r>
            <a:r>
              <a:rPr lang="zh-CN" altLang="en-US" b="1" dirty="0" smtClean="0"/>
              <a:t>： 一个算法必须总是在执行有穷步之后结束，且每一步都在有穷时间内完成。</a:t>
            </a:r>
            <a:endParaRPr lang="zh-CN" altLang="en-US" b="1" dirty="0" smtClean="0"/>
          </a:p>
          <a:p>
            <a:pPr marL="533400" lvl="1" indent="0" eaLnBrk="1" hangingPunct="1">
              <a:buFontTx/>
              <a:buNone/>
            </a:pPr>
            <a:r>
              <a:rPr lang="zh-CN" altLang="en-US" b="1" dirty="0" smtClean="0">
                <a:latin typeface="宋体" panose="02010600030101010101" pitchFamily="2" charset="-122"/>
              </a:rPr>
              <a:t>②</a:t>
            </a:r>
            <a:r>
              <a:rPr lang="zh-CN" altLang="en-US" b="1" dirty="0" smtClean="0"/>
              <a:t>  </a:t>
            </a:r>
            <a:r>
              <a:rPr lang="zh-CN" altLang="en-US" b="1" dirty="0" smtClean="0">
                <a:solidFill>
                  <a:srgbClr val="DE580E"/>
                </a:solidFill>
              </a:rPr>
              <a:t>确定性</a:t>
            </a:r>
            <a:r>
              <a:rPr lang="zh-CN" altLang="en-US" b="1" dirty="0" smtClean="0"/>
              <a:t>：算法中每一条指令必须有确切的含义。不存在二义性。且算法只有一个入口和一个出口。</a:t>
            </a:r>
            <a:endParaRPr lang="zh-CN" altLang="en-US" b="1" dirty="0" smtClean="0"/>
          </a:p>
          <a:p>
            <a:pPr marL="533400" lvl="1" indent="0" eaLnBrk="1" hangingPunct="1">
              <a:lnSpc>
                <a:spcPct val="110000"/>
              </a:lnSpc>
              <a:buFontTx/>
              <a:buNone/>
            </a:pPr>
            <a:r>
              <a:rPr lang="zh-CN" altLang="en-US" b="1" dirty="0" smtClean="0">
                <a:latin typeface="宋体" panose="02010600030101010101" pitchFamily="2" charset="-122"/>
              </a:rPr>
              <a:t>③ </a:t>
            </a:r>
            <a:r>
              <a:rPr lang="zh-CN" altLang="en-US" b="1" dirty="0" smtClean="0">
                <a:solidFill>
                  <a:srgbClr val="DE580E"/>
                </a:solidFill>
              </a:rPr>
              <a:t>可行性</a:t>
            </a:r>
            <a:r>
              <a:rPr lang="zh-CN" altLang="en-US" b="1" dirty="0" smtClean="0"/>
              <a:t>： 一个算法是能行的。即算法描述的操作都可以通过已经实现的基本运算执行有限次来实现。</a:t>
            </a:r>
            <a:endParaRPr lang="zh-CN" altLang="en-US" sz="2400" b="1" dirty="0" smtClean="0"/>
          </a:p>
        </p:txBody>
      </p:sp>
    </p:spTree>
  </p:cSld>
  <p:clrMapOvr>
    <a:masterClrMapping/>
  </p:clrMapOvr>
  <p:transition spd="slow">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Rectangle 2"/>
          <p:cNvSpPr>
            <a:spLocks noGrp="1" noChangeArrowheads="1"/>
          </p:cNvSpPr>
          <p:nvPr>
            <p:ph idx="4294967295"/>
          </p:nvPr>
        </p:nvSpPr>
        <p:spPr>
          <a:xfrm>
            <a:off x="0" y="188913"/>
            <a:ext cx="8812213" cy="6408737"/>
          </a:xfrm>
        </p:spPr>
        <p:txBody>
          <a:bodyPr/>
          <a:lstStyle/>
          <a:p>
            <a:pPr marL="533400" lvl="1" indent="0" eaLnBrk="1" hangingPunct="1">
              <a:lnSpc>
                <a:spcPct val="110000"/>
              </a:lnSpc>
              <a:buFontTx/>
              <a:buNone/>
            </a:pPr>
            <a:r>
              <a:rPr lang="en-US" altLang="zh-CN" b="1" smtClean="0">
                <a:latin typeface="宋体" panose="02010600030101010101" pitchFamily="2" charset="-122"/>
              </a:rPr>
              <a:t>④ </a:t>
            </a:r>
            <a:r>
              <a:rPr lang="zh-CN" altLang="en-US" b="1" smtClean="0">
                <a:solidFill>
                  <a:srgbClr val="DE580E"/>
                </a:solidFill>
              </a:rPr>
              <a:t>输入</a:t>
            </a:r>
            <a:r>
              <a:rPr lang="zh-CN" altLang="en-US" b="1" smtClean="0"/>
              <a:t>： 一个算法有零个或多个输入，这些输入取自于某个特定的对象集合。</a:t>
            </a:r>
            <a:endParaRPr lang="zh-CN" altLang="en-US" b="1" smtClean="0"/>
          </a:p>
          <a:p>
            <a:pPr marL="533400" lvl="1" indent="0" eaLnBrk="1" hangingPunct="1">
              <a:lnSpc>
                <a:spcPct val="110000"/>
              </a:lnSpc>
              <a:buFontTx/>
              <a:buNone/>
            </a:pPr>
            <a:r>
              <a:rPr lang="zh-CN" altLang="en-US" b="1" smtClean="0">
                <a:latin typeface="宋体" panose="02010600030101010101" pitchFamily="2" charset="-122"/>
              </a:rPr>
              <a:t>⑤ </a:t>
            </a:r>
            <a:r>
              <a:rPr lang="zh-CN" altLang="en-US" b="1" smtClean="0">
                <a:solidFill>
                  <a:srgbClr val="DE580E"/>
                </a:solidFill>
              </a:rPr>
              <a:t>输出</a:t>
            </a:r>
            <a:r>
              <a:rPr lang="zh-CN" altLang="en-US" b="1" smtClean="0"/>
              <a:t>： 一个算法有一个或多个输出，这些输出是同输入有着某些特定关系的量。</a:t>
            </a:r>
            <a:endParaRPr lang="zh-CN" altLang="en-US" sz="2800" b="1" smtClean="0"/>
          </a:p>
          <a:p>
            <a:pPr marL="0" indent="0" eaLnBrk="1" hangingPunct="1">
              <a:lnSpc>
                <a:spcPct val="110000"/>
              </a:lnSpc>
              <a:buFont typeface="Wingdings" panose="05000000000000000000" pitchFamily="2" charset="2"/>
              <a:buNone/>
            </a:pPr>
            <a:r>
              <a:rPr lang="zh-CN" altLang="en-US" sz="2800" b="1" smtClean="0"/>
              <a:t>       </a:t>
            </a:r>
            <a:r>
              <a:rPr lang="zh-CN" altLang="en-US" sz="2800" b="1" smtClean="0">
                <a:solidFill>
                  <a:srgbClr val="FF0000"/>
                </a:solidFill>
              </a:rPr>
              <a:t>算法和程序是两个不同的概念。</a:t>
            </a:r>
            <a:r>
              <a:rPr lang="zh-CN" altLang="en-US" sz="2800" b="1" smtClean="0"/>
              <a:t>一个计算机程序是对一个算法使用某种程序设计语言的具体实现。算法必须可终止意味着不是所有的计算机程序都是算法。</a:t>
            </a:r>
            <a:endParaRPr lang="zh-CN" altLang="en-US" sz="2800" b="1" smtClean="0"/>
          </a:p>
          <a:p>
            <a:pPr marL="0" indent="0" eaLnBrk="1" hangingPunct="1">
              <a:lnSpc>
                <a:spcPct val="110000"/>
              </a:lnSpc>
              <a:buFont typeface="Wingdings" panose="05000000000000000000" pitchFamily="2" charset="2"/>
              <a:buNone/>
            </a:pPr>
            <a:r>
              <a:rPr lang="zh-CN" altLang="en-US" sz="2800" b="1" smtClean="0"/>
              <a:t>        在本门课程的学习、作业练习、上机实践等环节，算法都用</a:t>
            </a:r>
            <a:r>
              <a:rPr lang="en-US" altLang="zh-CN" sz="2800" b="1" smtClean="0"/>
              <a:t>C</a:t>
            </a:r>
            <a:r>
              <a:rPr lang="zh-CN" altLang="en-US" sz="2800" b="1" smtClean="0"/>
              <a:t>语言来描述。在上机实践时，为了检查算法是否正确，应编写成完整的</a:t>
            </a:r>
            <a:r>
              <a:rPr lang="en-US" altLang="zh-CN" sz="2800" b="1" smtClean="0"/>
              <a:t>C</a:t>
            </a:r>
            <a:r>
              <a:rPr lang="zh-CN" altLang="en-US" sz="2800" b="1" smtClean="0"/>
              <a:t>语言程序。</a:t>
            </a:r>
            <a:endParaRPr lang="zh-CN" altLang="en-US" sz="2800" b="1" smtClean="0"/>
          </a:p>
        </p:txBody>
      </p:sp>
    </p:spTree>
  </p:cSld>
  <p:clrMapOvr>
    <a:masterClrMapping/>
  </p:clrMapOvr>
  <p:transition spd="slow">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6978" name="标题 126977"/>
          <p:cNvSpPr>
            <a:spLocks noGrp="1" noRot="1"/>
          </p:cNvSpPr>
          <p:nvPr>
            <p:ph type="title" idx="4294967295"/>
          </p:nvPr>
        </p:nvSpPr>
        <p:spPr>
          <a:xfrm>
            <a:off x="395288" y="53975"/>
            <a:ext cx="7772400" cy="1143000"/>
          </a:xfrm>
        </p:spPr>
        <p:txBody>
          <a:bodyPr/>
          <a:lstStyle/>
          <a:p>
            <a:pPr eaLnBrk="1" hangingPunct="1"/>
            <a:r>
              <a:rPr lang="zh-CN" altLang="en-US" noProof="1" smtClean="0">
                <a:solidFill>
                  <a:srgbClr val="FF0000"/>
                </a:solidFill>
                <a:effectLst>
                  <a:outerShdw blurRad="38100" dist="38100" dir="2700000" algn="tl">
                    <a:srgbClr val="C0C0C0"/>
                  </a:outerShdw>
                </a:effectLst>
              </a:rPr>
              <a:t>课程考核</a:t>
            </a:r>
            <a:endParaRPr lang="zh-CN" altLang="en-US" noProof="1" smtClean="0">
              <a:solidFill>
                <a:srgbClr val="FF0000"/>
              </a:solidFill>
              <a:effectLst>
                <a:outerShdw blurRad="38100" dist="38100" dir="2700000" algn="tl">
                  <a:srgbClr val="C0C0C0"/>
                </a:outerShdw>
              </a:effectLst>
            </a:endParaRPr>
          </a:p>
        </p:txBody>
      </p:sp>
      <p:sp>
        <p:nvSpPr>
          <p:cNvPr id="9219" name="文本占位符 126978"/>
          <p:cNvSpPr>
            <a:spLocks noGrp="1" noRot="1" noChangeArrowheads="1"/>
          </p:cNvSpPr>
          <p:nvPr>
            <p:ph idx="4294967295"/>
          </p:nvPr>
        </p:nvSpPr>
        <p:spPr>
          <a:xfrm>
            <a:off x="193675" y="1196975"/>
            <a:ext cx="8950325" cy="4848225"/>
          </a:xfrm>
        </p:spPr>
        <p:txBody>
          <a:bodyPr/>
          <a:lstStyle/>
          <a:p>
            <a:pPr eaLnBrk="1" hangingPunct="1">
              <a:lnSpc>
                <a:spcPct val="105000"/>
              </a:lnSpc>
            </a:pPr>
            <a:r>
              <a:rPr lang="zh-CN" altLang="en-US" sz="2800" b="1" smtClean="0"/>
              <a:t>学分与学时分配</a:t>
            </a:r>
            <a:endParaRPr lang="zh-CN" altLang="en-US" sz="2800" b="1" smtClean="0"/>
          </a:p>
          <a:p>
            <a:pPr lvl="1" eaLnBrk="1" hangingPunct="1">
              <a:lnSpc>
                <a:spcPct val="105000"/>
              </a:lnSpc>
            </a:pPr>
            <a:r>
              <a:rPr lang="zh-CN" altLang="en-US" sz="2400" b="1" smtClean="0"/>
              <a:t>学分：</a:t>
            </a:r>
            <a:r>
              <a:rPr lang="en-US" altLang="zh-CN" sz="2400" b="1" smtClean="0">
                <a:solidFill>
                  <a:srgbClr val="FF0000"/>
                </a:solidFill>
              </a:rPr>
              <a:t>3</a:t>
            </a:r>
            <a:r>
              <a:rPr lang="zh-CN" altLang="en-US" sz="2400" b="1" smtClean="0"/>
              <a:t>学分</a:t>
            </a:r>
            <a:endParaRPr lang="zh-CN" altLang="en-US" sz="2400" b="1" smtClean="0"/>
          </a:p>
          <a:p>
            <a:pPr lvl="1" eaLnBrk="1" hangingPunct="1">
              <a:lnSpc>
                <a:spcPct val="105000"/>
              </a:lnSpc>
            </a:pPr>
            <a:r>
              <a:rPr lang="zh-CN" altLang="en-US" sz="2400" b="1" smtClean="0"/>
              <a:t>学时：理论</a:t>
            </a:r>
            <a:r>
              <a:rPr lang="en-US" altLang="zh-CN" sz="2400" b="1" smtClean="0">
                <a:solidFill>
                  <a:srgbClr val="FF0000"/>
                </a:solidFill>
              </a:rPr>
              <a:t>32</a:t>
            </a:r>
            <a:r>
              <a:rPr lang="en-US" altLang="zh-CN" sz="2400" b="1" smtClean="0"/>
              <a:t>+</a:t>
            </a:r>
            <a:r>
              <a:rPr lang="zh-CN" altLang="en-US" sz="2400" b="1" smtClean="0"/>
              <a:t>课内实验</a:t>
            </a:r>
            <a:r>
              <a:rPr lang="en-US" altLang="zh-CN" sz="2400" b="1" smtClean="0">
                <a:solidFill>
                  <a:srgbClr val="FF0000"/>
                </a:solidFill>
              </a:rPr>
              <a:t>16</a:t>
            </a:r>
            <a:endParaRPr lang="en-US" altLang="zh-CN" sz="2400" b="1" smtClean="0">
              <a:solidFill>
                <a:srgbClr val="FF0000"/>
              </a:solidFill>
            </a:endParaRPr>
          </a:p>
          <a:p>
            <a:pPr eaLnBrk="1" hangingPunct="1">
              <a:lnSpc>
                <a:spcPct val="105000"/>
              </a:lnSpc>
            </a:pPr>
            <a:r>
              <a:rPr lang="zh-CN" altLang="en-US" sz="2800" b="1" smtClean="0"/>
              <a:t>成绩评定</a:t>
            </a:r>
            <a:r>
              <a:rPr lang="en-US" altLang="zh-CN" sz="2800" b="1" smtClean="0"/>
              <a:t>:</a:t>
            </a:r>
            <a:endParaRPr lang="en-US" altLang="zh-CN" sz="2800" b="1" smtClean="0"/>
          </a:p>
          <a:p>
            <a:pPr lvl="1" eaLnBrk="1" hangingPunct="1">
              <a:lnSpc>
                <a:spcPct val="105000"/>
              </a:lnSpc>
            </a:pPr>
            <a:r>
              <a:rPr lang="zh-CN" altLang="en-US" sz="2400" smtClean="0"/>
              <a:t>学期总评</a:t>
            </a:r>
            <a:r>
              <a:rPr lang="zh-CN" altLang="en-US" sz="2400" b="1" smtClean="0"/>
              <a:t> </a:t>
            </a:r>
            <a:r>
              <a:rPr lang="en-US" altLang="zh-CN" sz="2400" b="1" smtClean="0"/>
              <a:t>=</a:t>
            </a:r>
            <a:r>
              <a:rPr lang="zh-CN" altLang="en-US" sz="2400" b="1" smtClean="0"/>
              <a:t>期末卷面成绩</a:t>
            </a:r>
            <a:r>
              <a:rPr lang="zh-CN" altLang="en-US" sz="2400" b="1" smtClean="0">
                <a:solidFill>
                  <a:srgbClr val="FF0000"/>
                </a:solidFill>
              </a:rPr>
              <a:t>（</a:t>
            </a:r>
            <a:r>
              <a:rPr lang="zh-CN" altLang="en-US" sz="2400" b="1" smtClean="0">
                <a:solidFill>
                  <a:srgbClr val="FF0000"/>
                </a:solidFill>
                <a:sym typeface="Symbol" panose="05050102010706020507" pitchFamily="18" charset="2"/>
              </a:rPr>
              <a:t>占</a:t>
            </a:r>
            <a:r>
              <a:rPr lang="en-US" altLang="zh-CN" sz="2400" b="1" smtClean="0">
                <a:solidFill>
                  <a:srgbClr val="FF0000"/>
                </a:solidFill>
                <a:sym typeface="Symbol" panose="05050102010706020507" pitchFamily="18" charset="2"/>
              </a:rPr>
              <a:t>60%</a:t>
            </a:r>
            <a:r>
              <a:rPr lang="zh-CN" altLang="en-US" sz="2400" b="1" smtClean="0">
                <a:solidFill>
                  <a:srgbClr val="FF0000"/>
                </a:solidFill>
                <a:sym typeface="Symbol" panose="05050102010706020507" pitchFamily="18" charset="2"/>
              </a:rPr>
              <a:t>） </a:t>
            </a:r>
            <a:r>
              <a:rPr lang="en-US" altLang="zh-CN" sz="2400" b="1" smtClean="0">
                <a:sym typeface="Symbol" panose="05050102010706020507" pitchFamily="18" charset="2"/>
              </a:rPr>
              <a:t>+ </a:t>
            </a:r>
            <a:r>
              <a:rPr lang="zh-CN" altLang="en-US" sz="2400" b="1" smtClean="0">
                <a:sym typeface="Symbol" panose="05050102010706020507" pitchFamily="18" charset="2"/>
              </a:rPr>
              <a:t>平时成绩</a:t>
            </a:r>
            <a:r>
              <a:rPr lang="zh-CN" altLang="en-US" sz="2400" b="1" smtClean="0">
                <a:solidFill>
                  <a:srgbClr val="FF0000"/>
                </a:solidFill>
                <a:sym typeface="Symbol" panose="05050102010706020507" pitchFamily="18" charset="2"/>
              </a:rPr>
              <a:t>（占</a:t>
            </a:r>
            <a:r>
              <a:rPr lang="en-US" altLang="zh-CN" sz="2400" b="1" smtClean="0">
                <a:solidFill>
                  <a:srgbClr val="FF0000"/>
                </a:solidFill>
                <a:sym typeface="Symbol" panose="05050102010706020507" pitchFamily="18" charset="2"/>
              </a:rPr>
              <a:t>40%</a:t>
            </a:r>
            <a:r>
              <a:rPr lang="zh-CN" altLang="en-US" sz="2400" b="1" smtClean="0">
                <a:solidFill>
                  <a:srgbClr val="FF0000"/>
                </a:solidFill>
                <a:sym typeface="Symbol" panose="05050102010706020507" pitchFamily="18" charset="2"/>
              </a:rPr>
              <a:t>）</a:t>
            </a:r>
            <a:endParaRPr lang="zh-CN" altLang="en-US" sz="2400" b="1" smtClean="0">
              <a:solidFill>
                <a:srgbClr val="FF0000"/>
              </a:solidFill>
              <a:sym typeface="Symbol" panose="05050102010706020507" pitchFamily="18" charset="2"/>
            </a:endParaRPr>
          </a:p>
          <a:p>
            <a:pPr lvl="1" eaLnBrk="1" hangingPunct="1">
              <a:lnSpc>
                <a:spcPct val="105000"/>
              </a:lnSpc>
            </a:pPr>
            <a:r>
              <a:rPr lang="zh-CN" altLang="en-US" sz="2400" smtClean="0">
                <a:sym typeface="Symbol" panose="05050102010706020507" pitchFamily="18" charset="2"/>
              </a:rPr>
              <a:t>期末考试：</a:t>
            </a:r>
            <a:r>
              <a:rPr lang="zh-CN" altLang="en-US" sz="2400" b="1" smtClean="0">
                <a:sym typeface="Symbol" panose="05050102010706020507" pitchFamily="18" charset="2"/>
              </a:rPr>
              <a:t>闭卷</a:t>
            </a:r>
            <a:r>
              <a:rPr lang="en-US" altLang="zh-CN" sz="2400" b="1" smtClean="0">
                <a:sym typeface="Symbol" panose="05050102010706020507" pitchFamily="18" charset="2"/>
              </a:rPr>
              <a:t>-100</a:t>
            </a:r>
            <a:r>
              <a:rPr lang="zh-CN" altLang="en-US" sz="2400" b="1" smtClean="0">
                <a:sym typeface="Symbol" panose="05050102010706020507" pitchFamily="18" charset="2"/>
              </a:rPr>
              <a:t>分</a:t>
            </a:r>
            <a:endParaRPr lang="zh-CN" altLang="en-US" sz="2400" b="1" smtClean="0">
              <a:sym typeface="Symbol" panose="05050102010706020507" pitchFamily="18" charset="2"/>
            </a:endParaRPr>
          </a:p>
          <a:p>
            <a:pPr lvl="1" eaLnBrk="1" hangingPunct="1">
              <a:lnSpc>
                <a:spcPct val="105000"/>
              </a:lnSpc>
            </a:pPr>
            <a:r>
              <a:rPr lang="zh-CN" altLang="en-US" sz="2400" smtClean="0">
                <a:sym typeface="Symbol" panose="05050102010706020507" pitchFamily="18" charset="2"/>
              </a:rPr>
              <a:t>平时成绩：</a:t>
            </a:r>
            <a:r>
              <a:rPr lang="zh-CN" altLang="en-US" sz="2400" b="1" smtClean="0">
                <a:sym typeface="Symbol" panose="05050102010706020507" pitchFamily="18" charset="2"/>
              </a:rPr>
              <a:t>书面作业和出勤、回答问题等情况占</a:t>
            </a:r>
            <a:r>
              <a:rPr lang="en-US" altLang="zh-CN" sz="2400" b="1" smtClean="0">
                <a:solidFill>
                  <a:srgbClr val="FF0000"/>
                </a:solidFill>
                <a:sym typeface="Symbol" panose="05050102010706020507" pitchFamily="18" charset="2"/>
              </a:rPr>
              <a:t>20%</a:t>
            </a:r>
            <a:r>
              <a:rPr lang="zh-CN" altLang="en-US" sz="2400" b="1" smtClean="0">
                <a:sym typeface="Symbol" panose="05050102010706020507" pitchFamily="18" charset="2"/>
              </a:rPr>
              <a:t>；</a:t>
            </a:r>
            <a:endParaRPr lang="zh-CN" altLang="en-US" sz="2400" b="1" smtClean="0">
              <a:sym typeface="Symbol" panose="05050102010706020507" pitchFamily="18" charset="2"/>
            </a:endParaRPr>
          </a:p>
          <a:p>
            <a:pPr lvl="1" eaLnBrk="1" hangingPunct="1">
              <a:lnSpc>
                <a:spcPct val="105000"/>
              </a:lnSpc>
              <a:buFontTx/>
              <a:buNone/>
            </a:pPr>
            <a:r>
              <a:rPr lang="zh-CN" altLang="en-US" sz="2400" b="1" smtClean="0">
                <a:sym typeface="Symbol" panose="05050102010706020507" pitchFamily="18" charset="2"/>
              </a:rPr>
              <a:t>                      课内上机实验</a:t>
            </a:r>
            <a:r>
              <a:rPr lang="zh-CN" altLang="en-US" sz="2400" b="1" smtClean="0"/>
              <a:t>占</a:t>
            </a:r>
            <a:r>
              <a:rPr lang="en-US" altLang="zh-CN" sz="2400" b="1" smtClean="0">
                <a:solidFill>
                  <a:srgbClr val="FF0000"/>
                </a:solidFill>
              </a:rPr>
              <a:t>20</a:t>
            </a:r>
            <a:r>
              <a:rPr lang="en-US" altLang="zh-CN" sz="2400" b="1" smtClean="0">
                <a:solidFill>
                  <a:srgbClr val="FF0000"/>
                </a:solidFill>
                <a:sym typeface="Symbol" panose="05050102010706020507" pitchFamily="18" charset="2"/>
              </a:rPr>
              <a:t>%</a:t>
            </a:r>
            <a:r>
              <a:rPr lang="zh-CN" altLang="en-US" sz="2400" b="1" smtClean="0">
                <a:sym typeface="Symbol" panose="05050102010706020507" pitchFamily="18" charset="2"/>
              </a:rPr>
              <a:t>（包括出勤、实验完成情况）</a:t>
            </a:r>
            <a:endParaRPr lang="zh-CN" altLang="en-US" sz="2400" b="1" smtClean="0">
              <a:sym typeface="Symbol" panose="05050102010706020507" pitchFamily="18" charset="2"/>
            </a:endParaRPr>
          </a:p>
          <a:p>
            <a:pPr lvl="1" eaLnBrk="1" hangingPunct="1">
              <a:lnSpc>
                <a:spcPct val="105000"/>
              </a:lnSpc>
              <a:buFontTx/>
              <a:buNone/>
            </a:pPr>
            <a:r>
              <a:rPr lang="zh-CN" altLang="en-US" sz="2400" b="1" smtClean="0">
                <a:sym typeface="Symbol" panose="05050102010706020507" pitchFamily="18" charset="2"/>
              </a:rPr>
              <a:t>  </a:t>
            </a:r>
            <a:endParaRPr lang="zh-CN" altLang="en-US" sz="2400" b="1" smtClean="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Rectangle 2"/>
          <p:cNvSpPr>
            <a:spLocks noGrp="1" noChangeArrowheads="1"/>
          </p:cNvSpPr>
          <p:nvPr>
            <p:ph idx="4294967295"/>
          </p:nvPr>
        </p:nvSpPr>
        <p:spPr>
          <a:xfrm>
            <a:off x="0" y="1092200"/>
            <a:ext cx="8812213" cy="5502275"/>
          </a:xfrm>
        </p:spPr>
        <p:txBody>
          <a:bodyPr/>
          <a:lstStyle/>
          <a:p>
            <a:pPr marL="0" indent="0" eaLnBrk="1" hangingPunct="1">
              <a:lnSpc>
                <a:spcPct val="110000"/>
              </a:lnSpc>
              <a:buFont typeface="Wingdings" panose="05000000000000000000" pitchFamily="2" charset="2"/>
              <a:buNone/>
            </a:pPr>
            <a:r>
              <a:rPr lang="zh-CN" altLang="en-US" sz="2400" b="1" noProof="1" smtClean="0"/>
              <a:t>评价一个好的算法有以下几个标准</a:t>
            </a:r>
            <a:endParaRPr lang="zh-CN" altLang="en-US" sz="2400" b="1" noProof="1" smtClean="0"/>
          </a:p>
          <a:p>
            <a:pPr marL="533400" lvl="1" indent="0" eaLnBrk="1" hangingPunct="1">
              <a:lnSpc>
                <a:spcPct val="110000"/>
              </a:lnSpc>
              <a:buFontTx/>
              <a:buNone/>
            </a:pPr>
            <a:r>
              <a:rPr lang="zh-CN" altLang="en-US" sz="2400" b="1" noProof="1" smtClean="0">
                <a:latin typeface="宋体" panose="02010600030101010101" pitchFamily="2" charset="-122"/>
              </a:rPr>
              <a:t>①</a:t>
            </a:r>
            <a:r>
              <a:rPr lang="zh-CN" altLang="en-US" sz="2400" b="1" noProof="1" smtClean="0"/>
              <a:t>  </a:t>
            </a:r>
            <a:r>
              <a:rPr lang="zh-CN" altLang="en-US" sz="2400" b="1" noProof="1" smtClean="0">
                <a:solidFill>
                  <a:srgbClr val="DE580E"/>
                </a:solidFill>
              </a:rPr>
              <a:t> 正确性</a:t>
            </a:r>
            <a:r>
              <a:rPr lang="zh-CN" altLang="zh-CN" sz="2400" b="1" noProof="1" smtClean="0"/>
              <a:t>(</a:t>
            </a:r>
            <a:r>
              <a:rPr lang="en-US" altLang="zh-CN" sz="2400" b="1" noProof="1" smtClean="0">
                <a:solidFill>
                  <a:schemeClr val="accent1"/>
                </a:solidFill>
              </a:rPr>
              <a:t>Correctness</a:t>
            </a:r>
            <a:r>
              <a:rPr lang="en-US" altLang="zh-CN" sz="2400" b="1" noProof="1" smtClean="0">
                <a:solidFill>
                  <a:schemeClr val="hlink"/>
                </a:solidFill>
              </a:rPr>
              <a:t> </a:t>
            </a:r>
            <a:r>
              <a:rPr lang="en-US" altLang="zh-CN" sz="2400" b="1" noProof="1" smtClean="0"/>
              <a:t>)</a:t>
            </a:r>
            <a:r>
              <a:rPr lang="en-US" altLang="en-US" sz="2400" b="1" noProof="1" smtClean="0"/>
              <a:t>： </a:t>
            </a:r>
            <a:r>
              <a:rPr lang="zh-CN" altLang="en-US" sz="2400" b="1" noProof="1" smtClean="0"/>
              <a:t>算法应满足具体问题的需求。</a:t>
            </a:r>
            <a:endParaRPr lang="zh-CN" altLang="en-US" sz="2400" b="1" noProof="1" smtClean="0"/>
          </a:p>
          <a:p>
            <a:pPr marL="533400" lvl="1" indent="0" eaLnBrk="1" hangingPunct="1">
              <a:lnSpc>
                <a:spcPct val="110000"/>
              </a:lnSpc>
              <a:buFontTx/>
              <a:buNone/>
            </a:pPr>
            <a:r>
              <a:rPr lang="zh-CN" altLang="en-US" sz="2400" b="1" noProof="1" smtClean="0">
                <a:latin typeface="宋体" panose="02010600030101010101" pitchFamily="2" charset="-122"/>
              </a:rPr>
              <a:t>②</a:t>
            </a:r>
            <a:r>
              <a:rPr lang="zh-CN" altLang="en-US" sz="2400" b="1" noProof="1" smtClean="0">
                <a:solidFill>
                  <a:schemeClr val="hlink"/>
                </a:solidFill>
                <a:latin typeface="宋体" panose="02010600030101010101" pitchFamily="2" charset="-122"/>
              </a:rPr>
              <a:t> </a:t>
            </a:r>
            <a:r>
              <a:rPr lang="zh-CN" altLang="en-US" sz="2400" b="1" noProof="1" smtClean="0">
                <a:solidFill>
                  <a:srgbClr val="DE580E"/>
                </a:solidFill>
              </a:rPr>
              <a:t>可读性</a:t>
            </a:r>
            <a:r>
              <a:rPr lang="zh-CN" altLang="zh-CN" sz="2400" b="1" noProof="1" smtClean="0"/>
              <a:t>(</a:t>
            </a:r>
            <a:r>
              <a:rPr lang="en-US" altLang="zh-CN" sz="2400" b="1" noProof="1" smtClean="0">
                <a:solidFill>
                  <a:schemeClr val="accent1"/>
                </a:solidFill>
              </a:rPr>
              <a:t>Readability</a:t>
            </a:r>
            <a:r>
              <a:rPr lang="en-US" altLang="zh-CN" sz="2400" b="1" noProof="1" smtClean="0"/>
              <a:t>)</a:t>
            </a:r>
            <a:r>
              <a:rPr lang="en-US" altLang="en-US" sz="2400" b="1" noProof="1" smtClean="0"/>
              <a:t>： </a:t>
            </a:r>
            <a:r>
              <a:rPr lang="zh-CN" altLang="en-US" sz="2400" b="1" noProof="1" smtClean="0"/>
              <a:t>算法应容易供人阅读和交流。可读性好的算法有助于对算法的理解和修改。</a:t>
            </a:r>
            <a:endParaRPr lang="zh-CN" altLang="en-US" sz="2400" b="1" noProof="1" smtClean="0"/>
          </a:p>
          <a:p>
            <a:pPr marL="533400" lvl="1" indent="0" eaLnBrk="1" hangingPunct="1">
              <a:lnSpc>
                <a:spcPct val="110000"/>
              </a:lnSpc>
              <a:buFontTx/>
              <a:buNone/>
            </a:pPr>
            <a:r>
              <a:rPr lang="zh-CN" altLang="en-US" sz="2400" b="1" noProof="1" smtClean="0">
                <a:latin typeface="宋体" panose="02010600030101010101" pitchFamily="2" charset="-122"/>
              </a:rPr>
              <a:t>③</a:t>
            </a:r>
            <a:r>
              <a:rPr lang="zh-CN" altLang="en-US" sz="2400" b="1" noProof="1" smtClean="0"/>
              <a:t>  </a:t>
            </a:r>
            <a:r>
              <a:rPr lang="zh-CN" altLang="en-US" sz="2400" b="1" noProof="1" smtClean="0">
                <a:solidFill>
                  <a:srgbClr val="DE580E"/>
                </a:solidFill>
              </a:rPr>
              <a:t>健壮性</a:t>
            </a:r>
            <a:r>
              <a:rPr lang="zh-CN" altLang="zh-CN" sz="2400" b="1" noProof="1" smtClean="0"/>
              <a:t>(</a:t>
            </a:r>
            <a:r>
              <a:rPr lang="en-US" altLang="zh-CN" sz="2400" b="1" noProof="1" smtClean="0">
                <a:solidFill>
                  <a:schemeClr val="accent1"/>
                </a:solidFill>
              </a:rPr>
              <a:t>Robustness</a:t>
            </a:r>
            <a:r>
              <a:rPr lang="en-US" altLang="zh-CN" sz="2400" b="1" noProof="1" smtClean="0"/>
              <a:t>)</a:t>
            </a:r>
            <a:r>
              <a:rPr lang="en-US" altLang="en-US" sz="2400" b="1" noProof="1" smtClean="0"/>
              <a:t>： </a:t>
            </a:r>
            <a:r>
              <a:rPr lang="zh-CN" altLang="en-US" sz="2400" b="1" noProof="1" smtClean="0"/>
              <a:t>算法应具有容错处理。当输入非法或错误数据时，算法应能适当地作出反应或进行处理，而不会产生莫名其妙的输出结果。</a:t>
            </a:r>
            <a:endParaRPr lang="zh-CN" altLang="en-US" sz="2400" b="1" noProof="1" smtClean="0"/>
          </a:p>
          <a:p>
            <a:pPr marL="0" indent="0" eaLnBrk="1" hangingPunct="1">
              <a:spcBef>
                <a:spcPct val="0"/>
              </a:spcBef>
              <a:buClrTx/>
              <a:buFont typeface="Wingdings" panose="05000000000000000000" pitchFamily="2" charset="2"/>
              <a:buNone/>
            </a:pPr>
            <a:r>
              <a:rPr lang="zh-CN" altLang="en-US" sz="2400" b="1" noProof="1" smtClean="0">
                <a:latin typeface="宋体" panose="02010600030101010101" pitchFamily="2" charset="-122"/>
              </a:rPr>
              <a:t>   ④</a:t>
            </a:r>
            <a:r>
              <a:rPr lang="zh-CN" altLang="en-US" sz="2400" b="1" noProof="1" smtClean="0">
                <a:solidFill>
                  <a:schemeClr val="hlink"/>
                </a:solidFill>
              </a:rPr>
              <a:t>  </a:t>
            </a:r>
            <a:r>
              <a:rPr lang="zh-CN" altLang="en-US" sz="2400" b="1" noProof="1" smtClean="0">
                <a:solidFill>
                  <a:srgbClr val="FF0000"/>
                </a:solidFill>
                <a:latin typeface="楷体_GB2312" pitchFamily="49" charset="-122"/>
                <a:ea typeface="楷体_GB2312" pitchFamily="49" charset="-122"/>
                <a:sym typeface="+mn-ea"/>
              </a:rPr>
              <a:t>高效率和低存储量需求</a:t>
            </a:r>
            <a:r>
              <a:rPr lang="zh-CN" altLang="zh-CN" sz="2400" b="1" noProof="1" smtClean="0"/>
              <a:t>(</a:t>
            </a:r>
            <a:r>
              <a:rPr lang="en-US" altLang="zh-CN" sz="2400" b="1" noProof="1" smtClean="0">
                <a:solidFill>
                  <a:schemeClr val="accent1"/>
                </a:solidFill>
              </a:rPr>
              <a:t>Generality</a:t>
            </a:r>
            <a:r>
              <a:rPr lang="en-US" altLang="zh-CN" sz="2400" b="1" noProof="1" smtClean="0"/>
              <a:t>)</a:t>
            </a:r>
            <a:r>
              <a:rPr lang="en-US" altLang="en-US" sz="2400" b="1" noProof="1" smtClean="0"/>
              <a:t>：</a:t>
            </a:r>
            <a:endParaRPr lang="en-US" altLang="en-US" sz="2400" b="1" noProof="1" smtClean="0"/>
          </a:p>
          <a:p>
            <a:pPr marL="0" indent="0" eaLnBrk="1" hangingPunct="1">
              <a:spcBef>
                <a:spcPct val="0"/>
              </a:spcBef>
              <a:buClrTx/>
              <a:buFont typeface="Wingdings" panose="05000000000000000000" pitchFamily="2" charset="2"/>
              <a:buNone/>
            </a:pPr>
            <a:r>
              <a:rPr lang="en-US" altLang="en-US" sz="2400" b="1" noProof="1" smtClean="0"/>
              <a:t>                      </a:t>
            </a:r>
            <a:r>
              <a:rPr lang="zh-CN" altLang="en-US" sz="2400" b="1" noProof="1" smtClean="0">
                <a:latin typeface="楷体_GB2312" pitchFamily="49" charset="-122"/>
                <a:ea typeface="楷体_GB2312" pitchFamily="49" charset="-122"/>
                <a:sym typeface="+mn-ea"/>
              </a:rPr>
              <a:t>效率：指算法的执行时间</a:t>
            </a:r>
            <a:endParaRPr lang="zh-CN" altLang="en-US" sz="2400" b="1" noProof="1" smtClean="0">
              <a:latin typeface="楷体_GB2312" pitchFamily="49" charset="-122"/>
              <a:ea typeface="楷体_GB2312" pitchFamily="49" charset="-122"/>
            </a:endParaRPr>
          </a:p>
          <a:p>
            <a:pPr marL="0" indent="0" eaLnBrk="1" hangingPunct="1">
              <a:spcBef>
                <a:spcPct val="0"/>
              </a:spcBef>
              <a:buClrTx/>
              <a:buFont typeface="Wingdings" panose="05000000000000000000" pitchFamily="2" charset="2"/>
              <a:buNone/>
            </a:pPr>
            <a:r>
              <a:rPr lang="zh-CN" altLang="en-US" sz="2400" b="1" noProof="1" smtClean="0">
                <a:latin typeface="楷体_GB2312" pitchFamily="49" charset="-122"/>
                <a:ea typeface="楷体_GB2312" pitchFamily="49" charset="-122"/>
                <a:sym typeface="+mn-ea"/>
              </a:rPr>
              <a:t>           存储量：算法执行过程中所需的最大存储空间</a:t>
            </a:r>
            <a:endParaRPr lang="zh-CN" altLang="en-US" sz="2400" b="1" noProof="1" smtClean="0">
              <a:latin typeface="楷体_GB2312" pitchFamily="49" charset="-122"/>
              <a:ea typeface="楷体_GB2312" pitchFamily="49" charset="-122"/>
            </a:endParaRPr>
          </a:p>
          <a:p>
            <a:pPr marL="0" indent="0" eaLnBrk="1" hangingPunct="1">
              <a:spcBef>
                <a:spcPct val="0"/>
              </a:spcBef>
              <a:buClrTx/>
              <a:buFont typeface="Wingdings" panose="05000000000000000000" pitchFamily="2" charset="2"/>
              <a:buNone/>
            </a:pPr>
            <a:r>
              <a:rPr lang="zh-CN" altLang="en-US" sz="2400" b="1" noProof="1" smtClean="0">
                <a:latin typeface="楷体_GB2312" pitchFamily="49" charset="-122"/>
                <a:ea typeface="楷体_GB2312" pitchFamily="49" charset="-122"/>
                <a:sym typeface="+mn-ea"/>
              </a:rPr>
              <a:t>           两者都与问题的规模有关</a:t>
            </a:r>
            <a:endParaRPr lang="zh-CN" altLang="en-US" sz="2400" b="1" noProof="1" smtClean="0"/>
          </a:p>
          <a:p>
            <a:pPr marL="533400" lvl="1" indent="0" eaLnBrk="1" hangingPunct="1">
              <a:lnSpc>
                <a:spcPct val="110000"/>
              </a:lnSpc>
              <a:buFontTx/>
              <a:buNone/>
            </a:pPr>
            <a:endParaRPr lang="zh-CN" altLang="en-US" b="1" noProof="1" smtClean="0"/>
          </a:p>
        </p:txBody>
      </p:sp>
      <p:sp>
        <p:nvSpPr>
          <p:cNvPr id="44035" name="Rectangle 3"/>
          <p:cNvSpPr>
            <a:spLocks noGrp="1" noChangeArrowheads="1"/>
          </p:cNvSpPr>
          <p:nvPr>
            <p:ph type="title" idx="4294967295"/>
          </p:nvPr>
        </p:nvSpPr>
        <p:spPr>
          <a:xfrm>
            <a:off x="0" y="188913"/>
            <a:ext cx="6400800" cy="762000"/>
          </a:xfrm>
          <a:noFill/>
        </p:spPr>
        <p:txBody>
          <a:bodyPr/>
          <a:lstStyle/>
          <a:p>
            <a:pPr eaLnBrk="1" hangingPunct="1"/>
            <a:r>
              <a:rPr lang="en-US" altLang="zh-CN" sz="4000" b="1" dirty="0" smtClean="0"/>
              <a:t>2</a:t>
            </a:r>
            <a:r>
              <a:rPr lang="zh-CN" altLang="en-US" sz="4000" b="1" dirty="0" smtClean="0"/>
              <a:t>、</a:t>
            </a:r>
            <a:r>
              <a:rPr lang="zh-CN" altLang="en-US" sz="4000" b="1" dirty="0" smtClean="0">
                <a:ea typeface="楷体_GB2312" pitchFamily="49" charset="-122"/>
              </a:rPr>
              <a:t>算法设计的要求</a:t>
            </a:r>
            <a:endParaRPr lang="zh-CN" altLang="en-US" sz="4000" b="1" dirty="0" smtClean="0">
              <a:ea typeface="楷体_GB2312" pitchFamily="49" charset="-122"/>
            </a:endParaRPr>
          </a:p>
        </p:txBody>
      </p:sp>
    </p:spTree>
  </p:cSld>
  <p:clrMapOvr>
    <a:masterClrMapping/>
  </p:clrMapOvr>
  <p:transition spd="slow">
    <p:blind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943101" y="1885950"/>
            <a:ext cx="704039" cy="63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30000"/>
              </a:lnSpc>
              <a:spcBef>
                <a:spcPct val="0"/>
              </a:spcBef>
              <a:spcAft>
                <a:spcPct val="0"/>
              </a:spcAft>
              <a:buClrTx/>
              <a:buSzTx/>
              <a:buNone/>
            </a:pPr>
            <a:r>
              <a:rPr kumimoji="1" lang="en-US" altLang="zh-CN" sz="2700">
                <a:solidFill>
                  <a:prstClr val="black"/>
                </a:solidFill>
                <a:latin typeface="楷体_GB2312" pitchFamily="49" charset="-122"/>
                <a:ea typeface="楷体_GB2312" pitchFamily="49" charset="-122"/>
              </a:rPr>
              <a:t>   </a:t>
            </a:r>
            <a:endParaRPr kumimoji="1" lang="en-US" altLang="zh-CN" sz="1800" b="1">
              <a:solidFill>
                <a:prstClr val="black"/>
              </a:solidFill>
              <a:latin typeface="宋体" panose="02010600030101010101" pitchFamily="2" charset="-122"/>
            </a:endParaRPr>
          </a:p>
        </p:txBody>
      </p:sp>
      <p:sp>
        <p:nvSpPr>
          <p:cNvPr id="18435" name="Rectangle 7"/>
          <p:cNvSpPr>
            <a:spLocks noChangeArrowheads="1"/>
          </p:cNvSpPr>
          <p:nvPr/>
        </p:nvSpPr>
        <p:spPr bwMode="auto">
          <a:xfrm>
            <a:off x="899592" y="2071979"/>
            <a:ext cx="6280526" cy="2677656"/>
          </a:xfrm>
          <a:prstGeom prst="rect">
            <a:avLst/>
          </a:prstGeom>
          <a:solidFill>
            <a:schemeClr val="bg1"/>
          </a:solidFill>
          <a:ln>
            <a:noFill/>
          </a:ln>
        </p:spPr>
        <p:txBody>
          <a:bodyPr wrap="square" anchor="ctr">
            <a:spAutoFit/>
          </a:bodyPr>
          <a:lstStyle>
            <a:lvl1pPr indent="100965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indent="757555" defTabSz="685800" eaLnBrk="1" hangingPunct="1">
              <a:lnSpc>
                <a:spcPct val="100000"/>
              </a:lnSpc>
              <a:spcBef>
                <a:spcPct val="0"/>
              </a:spcBef>
              <a:spcAft>
                <a:spcPts val="0"/>
              </a:spcAft>
              <a:buClrTx/>
              <a:buSzTx/>
              <a:buFont typeface="Wingdings" panose="05000000000000000000" pitchFamily="2" charset="2"/>
              <a:buChar char="u"/>
            </a:pPr>
            <a:r>
              <a:rPr kumimoji="1" lang="zh-CN" altLang="en-US" sz="2100" b="1" dirty="0">
                <a:solidFill>
                  <a:prstClr val="black"/>
                </a:solidFill>
                <a:latin typeface="微软雅黑" panose="020B0503020204020204" pitchFamily="34" charset="-122"/>
                <a:ea typeface="微软雅黑" panose="020B0503020204020204" pitchFamily="34" charset="-122"/>
              </a:rPr>
              <a:t>用列表式的步骤来描述解决问题的方法，如</a:t>
            </a:r>
            <a:endParaRPr kumimoji="1" lang="zh-CN" altLang="en-US" sz="2100" b="1" dirty="0">
              <a:solidFill>
                <a:prstClr val="black"/>
              </a:solidFill>
              <a:latin typeface="微软雅黑" panose="020B0503020204020204" pitchFamily="34" charset="-122"/>
              <a:ea typeface="微软雅黑" panose="020B0503020204020204" pitchFamily="34" charset="-122"/>
            </a:endParaRPr>
          </a:p>
          <a:p>
            <a:pPr indent="757555" defTabSz="685800" eaLnBrk="1" hangingPunct="1">
              <a:lnSpc>
                <a:spcPct val="100000"/>
              </a:lnSpc>
              <a:spcBef>
                <a:spcPts val="0"/>
              </a:spcBef>
              <a:spcAft>
                <a:spcPts val="0"/>
              </a:spcAft>
              <a:buClrTx/>
              <a:buSzTx/>
              <a:buNone/>
            </a:pPr>
            <a:r>
              <a:rPr kumimoji="1" lang="zh-CN" altLang="en-US" sz="2100" b="1" dirty="0">
                <a:solidFill>
                  <a:prstClr val="black"/>
                </a:solidFill>
                <a:latin typeface="微软雅黑" panose="020B0503020204020204" pitchFamily="34" charset="-122"/>
                <a:ea typeface="微软雅黑" panose="020B0503020204020204" pitchFamily="34" charset="-122"/>
              </a:rPr>
              <a:t> 步骤</a:t>
            </a:r>
            <a:r>
              <a:rPr kumimoji="1" lang="en-US" altLang="zh-CN" sz="2100" b="1" dirty="0">
                <a:solidFill>
                  <a:prstClr val="black"/>
                </a:solidFill>
                <a:latin typeface="微软雅黑" panose="020B0503020204020204" pitchFamily="34" charset="-122"/>
                <a:ea typeface="微软雅黑" panose="020B0503020204020204" pitchFamily="34" charset="-122"/>
              </a:rPr>
              <a:t>1</a:t>
            </a:r>
            <a:r>
              <a:rPr kumimoji="1" lang="zh-CN" altLang="en-US" sz="2100" b="1" dirty="0">
                <a:solidFill>
                  <a:prstClr val="black"/>
                </a:solidFill>
                <a:latin typeface="微软雅黑" panose="020B0503020204020204" pitchFamily="34" charset="-122"/>
                <a:ea typeface="微软雅黑" panose="020B0503020204020204" pitchFamily="34" charset="-122"/>
              </a:rPr>
              <a:t>：</a:t>
            </a:r>
            <a:r>
              <a:rPr kumimoji="1" lang="en-US" altLang="zh-CN" sz="2100" b="1" dirty="0">
                <a:solidFill>
                  <a:prstClr val="black"/>
                </a:solidFill>
                <a:latin typeface="微软雅黑" panose="020B0503020204020204" pitchFamily="34" charset="-122"/>
                <a:ea typeface="微软雅黑" panose="020B0503020204020204" pitchFamily="34" charset="-122"/>
              </a:rPr>
              <a:t>:…..</a:t>
            </a:r>
            <a:endParaRPr kumimoji="1" lang="en-US" altLang="zh-CN" sz="2100" b="1" dirty="0">
              <a:solidFill>
                <a:prstClr val="black"/>
              </a:solidFill>
              <a:latin typeface="微软雅黑" panose="020B0503020204020204" pitchFamily="34" charset="-122"/>
              <a:ea typeface="微软雅黑" panose="020B0503020204020204" pitchFamily="34" charset="-122"/>
            </a:endParaRPr>
          </a:p>
          <a:p>
            <a:pPr indent="757555" defTabSz="685800" eaLnBrk="1" hangingPunct="1">
              <a:lnSpc>
                <a:spcPct val="100000"/>
              </a:lnSpc>
              <a:spcBef>
                <a:spcPts val="0"/>
              </a:spcBef>
              <a:spcAft>
                <a:spcPts val="0"/>
              </a:spcAft>
              <a:buClrTx/>
              <a:buSzTx/>
              <a:buNone/>
            </a:pPr>
            <a:r>
              <a:rPr kumimoji="1" lang="en-US" altLang="zh-CN" sz="2100" b="1" dirty="0">
                <a:solidFill>
                  <a:prstClr val="black"/>
                </a:solidFill>
                <a:latin typeface="微软雅黑" panose="020B0503020204020204" pitchFamily="34" charset="-122"/>
                <a:ea typeface="微软雅黑" panose="020B0503020204020204" pitchFamily="34" charset="-122"/>
              </a:rPr>
              <a:t> </a:t>
            </a:r>
            <a:r>
              <a:rPr kumimoji="1" lang="zh-CN" altLang="en-US" sz="2100" b="1" dirty="0">
                <a:solidFill>
                  <a:prstClr val="black"/>
                </a:solidFill>
                <a:latin typeface="微软雅黑" panose="020B0503020204020204" pitchFamily="34" charset="-122"/>
                <a:ea typeface="微软雅黑" panose="020B0503020204020204" pitchFamily="34" charset="-122"/>
              </a:rPr>
              <a:t>步骤</a:t>
            </a:r>
            <a:r>
              <a:rPr kumimoji="1" lang="en-US" altLang="zh-CN" sz="2100" b="1" dirty="0">
                <a:solidFill>
                  <a:prstClr val="black"/>
                </a:solidFill>
                <a:latin typeface="微软雅黑" panose="020B0503020204020204" pitchFamily="34" charset="-122"/>
                <a:ea typeface="微软雅黑" panose="020B0503020204020204" pitchFamily="34" charset="-122"/>
              </a:rPr>
              <a:t>2</a:t>
            </a:r>
            <a:r>
              <a:rPr kumimoji="1" lang="zh-CN" altLang="en-US" sz="2100" b="1" dirty="0">
                <a:solidFill>
                  <a:prstClr val="black"/>
                </a:solidFill>
                <a:latin typeface="微软雅黑" panose="020B0503020204020204" pitchFamily="34" charset="-122"/>
                <a:ea typeface="微软雅黑" panose="020B0503020204020204" pitchFamily="34" charset="-122"/>
              </a:rPr>
              <a:t>：</a:t>
            </a:r>
            <a:r>
              <a:rPr kumimoji="1" lang="en-US" altLang="zh-CN" sz="2100" b="1" dirty="0">
                <a:solidFill>
                  <a:prstClr val="black"/>
                </a:solidFill>
                <a:latin typeface="微软雅黑" panose="020B0503020204020204" pitchFamily="34" charset="-122"/>
                <a:ea typeface="微软雅黑" panose="020B0503020204020204" pitchFamily="34" charset="-122"/>
              </a:rPr>
              <a:t>……</a:t>
            </a:r>
            <a:endParaRPr kumimoji="1" lang="en-US" altLang="zh-CN" sz="2100" b="1" dirty="0">
              <a:solidFill>
                <a:prstClr val="black"/>
              </a:solidFill>
              <a:latin typeface="微软雅黑" panose="020B0503020204020204" pitchFamily="34" charset="-122"/>
              <a:ea typeface="微软雅黑" panose="020B0503020204020204" pitchFamily="34" charset="-122"/>
            </a:endParaRPr>
          </a:p>
          <a:p>
            <a:pPr indent="757555" defTabSz="685800" eaLnBrk="1" hangingPunct="1">
              <a:lnSpc>
                <a:spcPct val="100000"/>
              </a:lnSpc>
              <a:spcBef>
                <a:spcPts val="0"/>
              </a:spcBef>
              <a:spcAft>
                <a:spcPts val="0"/>
              </a:spcAft>
              <a:buClrTx/>
              <a:buSzTx/>
              <a:buNone/>
            </a:pPr>
            <a:r>
              <a:rPr kumimoji="1" lang="en-US" altLang="zh-CN" sz="2100" b="1" dirty="0">
                <a:solidFill>
                  <a:prstClr val="black"/>
                </a:solidFill>
                <a:latin typeface="微软雅黑" panose="020B0503020204020204" pitchFamily="34" charset="-122"/>
                <a:ea typeface="微软雅黑" panose="020B0503020204020204" pitchFamily="34" charset="-122"/>
              </a:rPr>
              <a:t>             ……</a:t>
            </a:r>
            <a:endParaRPr kumimoji="1" lang="en-US" altLang="zh-CN" sz="2100" b="1" dirty="0">
              <a:solidFill>
                <a:prstClr val="black"/>
              </a:solidFill>
              <a:latin typeface="微软雅黑" panose="020B0503020204020204" pitchFamily="34" charset="-122"/>
              <a:ea typeface="微软雅黑" panose="020B0503020204020204" pitchFamily="34" charset="-122"/>
            </a:endParaRPr>
          </a:p>
          <a:p>
            <a:pPr indent="757555" defTabSz="685800" eaLnBrk="1" hangingPunct="1">
              <a:lnSpc>
                <a:spcPct val="100000"/>
              </a:lnSpc>
              <a:spcBef>
                <a:spcPts val="0"/>
              </a:spcBef>
              <a:spcAft>
                <a:spcPts val="0"/>
              </a:spcAft>
              <a:buClrTx/>
              <a:buSzTx/>
              <a:buFont typeface="Wingdings" panose="05000000000000000000" pitchFamily="2" charset="2"/>
              <a:buChar char="u"/>
            </a:pPr>
            <a:r>
              <a:rPr kumimoji="1" lang="zh-CN" altLang="en-US" sz="2100" b="1" dirty="0">
                <a:solidFill>
                  <a:srgbClr val="00B050"/>
                </a:solidFill>
                <a:latin typeface="微软雅黑" panose="020B0503020204020204" pitchFamily="34" charset="-122"/>
                <a:ea typeface="微软雅黑" panose="020B0503020204020204" pitchFamily="34" charset="-122"/>
              </a:rPr>
              <a:t>自然语言</a:t>
            </a:r>
            <a:endParaRPr kumimoji="1" lang="en-US" altLang="zh-CN" sz="2100" b="1" dirty="0">
              <a:solidFill>
                <a:srgbClr val="00B050"/>
              </a:solidFill>
              <a:latin typeface="微软雅黑" panose="020B0503020204020204" pitchFamily="34" charset="-122"/>
              <a:ea typeface="微软雅黑" panose="020B0503020204020204" pitchFamily="34" charset="-122"/>
            </a:endParaRPr>
          </a:p>
          <a:p>
            <a:pPr indent="757555" defTabSz="685800" eaLnBrk="1" hangingPunct="1">
              <a:lnSpc>
                <a:spcPct val="100000"/>
              </a:lnSpc>
              <a:spcBef>
                <a:spcPts val="0"/>
              </a:spcBef>
              <a:spcAft>
                <a:spcPts val="0"/>
              </a:spcAft>
              <a:buClrTx/>
              <a:buSzTx/>
              <a:buFont typeface="Wingdings" panose="05000000000000000000" pitchFamily="2" charset="2"/>
              <a:buChar char="u"/>
            </a:pPr>
            <a:r>
              <a:rPr kumimoji="1" lang="zh-CN" altLang="en-US" sz="2100" b="1" dirty="0">
                <a:solidFill>
                  <a:srgbClr val="00B050"/>
                </a:solidFill>
                <a:latin typeface="微软雅黑" panose="020B0503020204020204" pitchFamily="34" charset="-122"/>
                <a:ea typeface="微软雅黑" panose="020B0503020204020204" pitchFamily="34" charset="-122"/>
              </a:rPr>
              <a:t>伪代码</a:t>
            </a:r>
            <a:endParaRPr kumimoji="1" lang="zh-CN" altLang="en-US" sz="2100" b="1" dirty="0">
              <a:solidFill>
                <a:srgbClr val="00B050"/>
              </a:solidFill>
              <a:latin typeface="微软雅黑" panose="020B0503020204020204" pitchFamily="34" charset="-122"/>
              <a:ea typeface="微软雅黑" panose="020B0503020204020204" pitchFamily="34" charset="-122"/>
            </a:endParaRPr>
          </a:p>
          <a:p>
            <a:pPr indent="757555" defTabSz="685800" eaLnBrk="1" hangingPunct="1">
              <a:lnSpc>
                <a:spcPct val="100000"/>
              </a:lnSpc>
              <a:spcBef>
                <a:spcPts val="0"/>
              </a:spcBef>
              <a:spcAft>
                <a:spcPts val="0"/>
              </a:spcAft>
              <a:buClrTx/>
              <a:buSzTx/>
              <a:buFont typeface="Wingdings" panose="05000000000000000000" pitchFamily="2" charset="2"/>
              <a:buChar char="u"/>
            </a:pPr>
            <a:r>
              <a:rPr kumimoji="1" lang="zh-CN" altLang="en-US" sz="2100" b="1" dirty="0">
                <a:solidFill>
                  <a:srgbClr val="00B050"/>
                </a:solidFill>
                <a:latin typeface="微软雅黑" panose="020B0503020204020204" pitchFamily="34" charset="-122"/>
                <a:ea typeface="微软雅黑" panose="020B0503020204020204" pitchFamily="34" charset="-122"/>
              </a:rPr>
              <a:t>直接程序设计语言来描述</a:t>
            </a:r>
            <a:endParaRPr kumimoji="1" lang="zh-CN" altLang="en-US" sz="2100" b="1" dirty="0">
              <a:solidFill>
                <a:srgbClr val="00B050"/>
              </a:solidFill>
              <a:latin typeface="微软雅黑" panose="020B0503020204020204" pitchFamily="34" charset="-122"/>
              <a:ea typeface="微软雅黑" panose="020B0503020204020204" pitchFamily="34" charset="-122"/>
            </a:endParaRPr>
          </a:p>
          <a:p>
            <a:pPr indent="757555" defTabSz="685800" eaLnBrk="1" hangingPunct="1">
              <a:lnSpc>
                <a:spcPct val="100000"/>
              </a:lnSpc>
              <a:spcBef>
                <a:spcPts val="0"/>
              </a:spcBef>
              <a:spcAft>
                <a:spcPct val="0"/>
              </a:spcAft>
              <a:buClrTx/>
              <a:buSzTx/>
              <a:buNone/>
            </a:pPr>
            <a:r>
              <a:rPr kumimoji="1" lang="zh-CN" altLang="en-US" sz="2100" b="1" dirty="0">
                <a:solidFill>
                  <a:prstClr val="black"/>
                </a:solidFill>
                <a:latin typeface="微软雅黑" panose="020B0503020204020204" pitchFamily="34" charset="-122"/>
                <a:ea typeface="微软雅黑" panose="020B0503020204020204" pitchFamily="34" charset="-122"/>
              </a:rPr>
              <a:t>采用</a:t>
            </a:r>
            <a:r>
              <a:rPr kumimoji="1" lang="en-US" altLang="zh-CN" sz="2100" b="1" dirty="0">
                <a:solidFill>
                  <a:prstClr val="black"/>
                </a:solidFill>
                <a:latin typeface="微软雅黑" panose="020B0503020204020204" pitchFamily="34" charset="-122"/>
                <a:ea typeface="微软雅黑" panose="020B0503020204020204" pitchFamily="34" charset="-122"/>
              </a:rPr>
              <a:t>C</a:t>
            </a:r>
            <a:r>
              <a:rPr kumimoji="1" lang="zh-CN" altLang="en-US" sz="2100" b="1" dirty="0">
                <a:solidFill>
                  <a:prstClr val="black"/>
                </a:solidFill>
                <a:latin typeface="微软雅黑" panose="020B0503020204020204" pitchFamily="34" charset="-122"/>
                <a:ea typeface="微软雅黑" panose="020B0503020204020204" pitchFamily="34" charset="-122"/>
              </a:rPr>
              <a:t>语言进行描述，算法用函数形式描述</a:t>
            </a:r>
            <a:endParaRPr kumimoji="1" lang="zh-CN" altLang="en-US" sz="2100" b="1" dirty="0">
              <a:solidFill>
                <a:prstClr val="black"/>
              </a:solidFill>
              <a:latin typeface="微软雅黑" panose="020B0503020204020204" pitchFamily="34" charset="-122"/>
              <a:ea typeface="微软雅黑" panose="020B0503020204020204" pitchFamily="34" charset="-122"/>
            </a:endParaRPr>
          </a:p>
        </p:txBody>
      </p:sp>
      <p:sp>
        <p:nvSpPr>
          <p:cNvPr id="6" name="标题 2"/>
          <p:cNvSpPr txBox="1"/>
          <p:nvPr/>
        </p:nvSpPr>
        <p:spPr>
          <a:xfrm>
            <a:off x="208367" y="890305"/>
            <a:ext cx="2376804" cy="537512"/>
          </a:xfrm>
          <a:prstGeom prst="rect">
            <a:avLst/>
          </a:prstGeom>
          <a:solidFill>
            <a:schemeClr val="bg1"/>
          </a:solidFill>
        </p:spPr>
        <p:txBody>
          <a:bodyPr anchor="b">
            <a:normAutofit fontScale="85000" lnSpcReduction="100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a:spcAft>
                <a:spcPts val="0"/>
              </a:spcAft>
              <a:defRPr/>
            </a:pPr>
            <a:r>
              <a:rPr lang="en-US" altLang="zh-CN" sz="2700" b="1" spc="-38" dirty="0" smtClean="0">
                <a:latin typeface="微软雅黑" panose="020B0503020204020204" pitchFamily="34" charset="-122"/>
                <a:ea typeface="微软雅黑" panose="020B0503020204020204" pitchFamily="34" charset="-122"/>
              </a:rPr>
              <a:t>3</a:t>
            </a:r>
            <a:r>
              <a:rPr lang="zh-CN" altLang="en-US" sz="2700" b="1" spc="-38" dirty="0" smtClean="0">
                <a:latin typeface="微软雅黑" panose="020B0503020204020204" pitchFamily="34" charset="-122"/>
                <a:ea typeface="微软雅黑" panose="020B0503020204020204" pitchFamily="34" charset="-122"/>
              </a:rPr>
              <a:t>、算法</a:t>
            </a:r>
            <a:r>
              <a:rPr lang="zh-CN" altLang="en-US" sz="2700" b="1" spc="-38" dirty="0">
                <a:latin typeface="微软雅黑" panose="020B0503020204020204" pitchFamily="34" charset="-122"/>
                <a:ea typeface="微软雅黑" panose="020B0503020204020204" pitchFamily="34" charset="-122"/>
              </a:rPr>
              <a:t>描述方法</a:t>
            </a:r>
            <a:endParaRPr lang="zh-CN" altLang="en-US" sz="2700" b="1" spc="-38"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0" y="1427816"/>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34616" y="2528888"/>
            <a:ext cx="2409825" cy="51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30000"/>
              </a:lnSpc>
              <a:spcBef>
                <a:spcPct val="0"/>
              </a:spcBef>
              <a:spcAft>
                <a:spcPts val="0"/>
              </a:spcAft>
              <a:buClrTx/>
              <a:buSzTx/>
              <a:buNone/>
            </a:pPr>
            <a:r>
              <a:rPr kumimoji="1" lang="en-US" altLang="zh-CN" sz="2100" b="1">
                <a:solidFill>
                  <a:srgbClr val="00B050"/>
                </a:solidFill>
                <a:latin typeface="微软雅黑" panose="020B0503020204020204" pitchFamily="34" charset="-122"/>
                <a:ea typeface="微软雅黑" panose="020B0503020204020204" pitchFamily="34" charset="-122"/>
              </a:rPr>
              <a:t>1. </a:t>
            </a:r>
            <a:r>
              <a:rPr kumimoji="1" lang="zh-CN" altLang="en-US" sz="2100" b="1">
                <a:solidFill>
                  <a:srgbClr val="00B050"/>
                </a:solidFill>
                <a:latin typeface="微软雅黑" panose="020B0503020204020204" pitchFamily="34" charset="-122"/>
                <a:ea typeface="微软雅黑" panose="020B0503020204020204" pitchFamily="34" charset="-122"/>
              </a:rPr>
              <a:t>事后统计（实验）</a:t>
            </a:r>
            <a:endParaRPr kumimoji="1" lang="zh-CN" altLang="en-US" sz="2100" b="1">
              <a:solidFill>
                <a:srgbClr val="00B050"/>
              </a:solidFill>
              <a:latin typeface="微软雅黑" panose="020B0503020204020204" pitchFamily="34" charset="-122"/>
              <a:ea typeface="微软雅黑" panose="020B0503020204020204" pitchFamily="34" charset="-122"/>
            </a:endParaRPr>
          </a:p>
        </p:txBody>
      </p:sp>
      <p:sp>
        <p:nvSpPr>
          <p:cNvPr id="20483" name="Text Box 3"/>
          <p:cNvSpPr txBox="1">
            <a:spLocks noChangeArrowheads="1"/>
          </p:cNvSpPr>
          <p:nvPr/>
        </p:nvSpPr>
        <p:spPr bwMode="auto">
          <a:xfrm>
            <a:off x="734616" y="3868341"/>
            <a:ext cx="2409825" cy="51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30000"/>
              </a:lnSpc>
              <a:spcBef>
                <a:spcPct val="0"/>
              </a:spcBef>
              <a:spcAft>
                <a:spcPts val="0"/>
              </a:spcAft>
              <a:buClrTx/>
              <a:buSzTx/>
              <a:buNone/>
            </a:pPr>
            <a:r>
              <a:rPr kumimoji="1" lang="en-US" altLang="zh-CN" sz="2100" b="1">
                <a:solidFill>
                  <a:srgbClr val="00B050"/>
                </a:solidFill>
                <a:latin typeface="微软雅黑" panose="020B0503020204020204" pitchFamily="34" charset="-122"/>
                <a:ea typeface="微软雅黑" panose="020B0503020204020204" pitchFamily="34" charset="-122"/>
              </a:rPr>
              <a:t>2. </a:t>
            </a:r>
            <a:r>
              <a:rPr kumimoji="1" lang="zh-CN" altLang="en-US" sz="2100" b="1">
                <a:solidFill>
                  <a:srgbClr val="00B050"/>
                </a:solidFill>
                <a:latin typeface="微软雅黑" panose="020B0503020204020204" pitchFamily="34" charset="-122"/>
                <a:ea typeface="微软雅黑" panose="020B0503020204020204" pitchFamily="34" charset="-122"/>
              </a:rPr>
              <a:t>事前分析估算</a:t>
            </a:r>
            <a:endParaRPr kumimoji="1" lang="zh-CN" altLang="en-US" sz="2100" b="1">
              <a:solidFill>
                <a:srgbClr val="00B05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31940" y="2528888"/>
            <a:ext cx="3771900" cy="2031325"/>
          </a:xfrm>
          <a:prstGeom prst="rect">
            <a:avLst/>
          </a:prstGeom>
          <a:solidFill>
            <a:srgbClr val="FFC000"/>
          </a:solidFill>
        </p:spPr>
        <p:txBody>
          <a:bodyPr>
            <a:spAutoFit/>
          </a:bodyPr>
          <a:lstStyle/>
          <a:p>
            <a:pPr defTabSz="685800">
              <a:spcAft>
                <a:spcPts val="0"/>
              </a:spcAft>
              <a:defRPr/>
            </a:pPr>
            <a:r>
              <a:rPr lang="zh-CN" altLang="en-US" sz="2100" b="1" dirty="0">
                <a:solidFill>
                  <a:prstClr val="black"/>
                </a:solidFill>
                <a:latin typeface="微软雅黑" panose="020B0503020204020204" pitchFamily="34" charset="-122"/>
                <a:ea typeface="微软雅黑" panose="020B0503020204020204" pitchFamily="34" charset="-122"/>
              </a:rPr>
              <a:t>算法的运行时间影响因素：</a:t>
            </a:r>
            <a:endParaRPr lang="en-US" altLang="zh-CN" sz="2100" b="1" dirty="0">
              <a:solidFill>
                <a:prstClr val="black"/>
              </a:solidFill>
              <a:latin typeface="微软雅黑" panose="020B0503020204020204" pitchFamily="34" charset="-122"/>
              <a:ea typeface="微软雅黑" panose="020B0503020204020204" pitchFamily="34" charset="-122"/>
            </a:endParaRPr>
          </a:p>
          <a:p>
            <a:pPr defTabSz="685800">
              <a:defRPr/>
            </a:pPr>
            <a:endParaRPr lang="en-US" altLang="zh-CN" sz="2100" b="1" dirty="0">
              <a:solidFill>
                <a:prstClr val="black"/>
              </a:solidFill>
              <a:latin typeface="微软雅黑" panose="020B0503020204020204" pitchFamily="34" charset="-122"/>
              <a:ea typeface="微软雅黑" panose="020B0503020204020204" pitchFamily="34" charset="-122"/>
            </a:endParaRPr>
          </a:p>
          <a:p>
            <a:pPr marL="342900" indent="-342900" defTabSz="685800">
              <a:spcBef>
                <a:spcPts val="0"/>
              </a:spcBef>
              <a:spcAft>
                <a:spcPts val="0"/>
              </a:spcAft>
              <a:buFont typeface="Wingdings" panose="05000000000000000000" pitchFamily="2" charset="2"/>
              <a:buChar char="ü"/>
              <a:defRPr/>
            </a:pPr>
            <a:r>
              <a:rPr lang="zh-CN" altLang="en-US" sz="2100" b="1" dirty="0">
                <a:solidFill>
                  <a:prstClr val="black"/>
                </a:solidFill>
                <a:latin typeface="微软雅黑" panose="020B0503020204020204" pitchFamily="34" charset="-122"/>
                <a:ea typeface="微软雅黑" panose="020B0503020204020204" pitchFamily="34" charset="-122"/>
              </a:rPr>
              <a:t>机器性能</a:t>
            </a:r>
            <a:endParaRPr lang="en-US" altLang="zh-CN" sz="2100" b="1" dirty="0">
              <a:solidFill>
                <a:prstClr val="black"/>
              </a:solidFill>
              <a:latin typeface="微软雅黑" panose="020B0503020204020204" pitchFamily="34" charset="-122"/>
              <a:ea typeface="微软雅黑" panose="020B0503020204020204" pitchFamily="34" charset="-122"/>
            </a:endParaRPr>
          </a:p>
          <a:p>
            <a:pPr marL="342900" indent="-342900" defTabSz="685800">
              <a:spcBef>
                <a:spcPts val="0"/>
              </a:spcBef>
              <a:spcAft>
                <a:spcPts val="0"/>
              </a:spcAft>
              <a:buFont typeface="Wingdings" panose="05000000000000000000" pitchFamily="2" charset="2"/>
              <a:buChar char="ü"/>
              <a:defRPr/>
            </a:pPr>
            <a:r>
              <a:rPr lang="zh-CN" altLang="en-US" sz="2100" b="1" dirty="0">
                <a:solidFill>
                  <a:prstClr val="black"/>
                </a:solidFill>
                <a:latin typeface="微软雅黑" panose="020B0503020204020204" pitchFamily="34" charset="-122"/>
                <a:ea typeface="微软雅黑" panose="020B0503020204020204" pitchFamily="34" charset="-122"/>
              </a:rPr>
              <a:t>编程语言</a:t>
            </a:r>
            <a:endParaRPr lang="en-US" altLang="zh-CN" sz="2100" b="1" dirty="0">
              <a:solidFill>
                <a:prstClr val="black"/>
              </a:solidFill>
              <a:latin typeface="微软雅黑" panose="020B0503020204020204" pitchFamily="34" charset="-122"/>
              <a:ea typeface="微软雅黑" panose="020B0503020204020204" pitchFamily="34" charset="-122"/>
            </a:endParaRPr>
          </a:p>
          <a:p>
            <a:pPr marL="342900" indent="-342900" defTabSz="685800">
              <a:spcBef>
                <a:spcPts val="0"/>
              </a:spcBef>
              <a:spcAft>
                <a:spcPts val="0"/>
              </a:spcAft>
              <a:buFont typeface="Wingdings" panose="05000000000000000000" pitchFamily="2" charset="2"/>
              <a:buChar char="ü"/>
              <a:defRPr/>
            </a:pPr>
            <a:r>
              <a:rPr lang="zh-CN" altLang="en-US" sz="2100" b="1" dirty="0">
                <a:solidFill>
                  <a:prstClr val="black"/>
                </a:solidFill>
                <a:latin typeface="微软雅黑" panose="020B0503020204020204" pitchFamily="34" charset="-122"/>
                <a:ea typeface="微软雅黑" panose="020B0503020204020204" pitchFamily="34" charset="-122"/>
              </a:rPr>
              <a:t>问题规模</a:t>
            </a:r>
            <a:endParaRPr lang="en-US" altLang="zh-CN" sz="2100" b="1" dirty="0">
              <a:solidFill>
                <a:prstClr val="black"/>
              </a:solidFill>
              <a:latin typeface="微软雅黑" panose="020B0503020204020204" pitchFamily="34" charset="-122"/>
              <a:ea typeface="微软雅黑" panose="020B0503020204020204" pitchFamily="34" charset="-122"/>
            </a:endParaRPr>
          </a:p>
          <a:p>
            <a:pPr marL="342900" indent="-342900" defTabSz="685800">
              <a:spcBef>
                <a:spcPts val="0"/>
              </a:spcBef>
              <a:buFont typeface="Wingdings" panose="05000000000000000000" pitchFamily="2" charset="2"/>
              <a:buChar char="ü"/>
              <a:defRPr/>
            </a:pPr>
            <a:r>
              <a:rPr lang="en-US" altLang="zh-CN" sz="2100" b="1" dirty="0">
                <a:solidFill>
                  <a:prstClr val="black"/>
                </a:solidFill>
                <a:latin typeface="微软雅黑" panose="020B0503020204020204" pitchFamily="34" charset="-122"/>
                <a:ea typeface="微软雅黑" panose="020B0503020204020204" pitchFamily="34" charset="-122"/>
              </a:rPr>
              <a:t>……</a:t>
            </a:r>
            <a:endParaRPr lang="zh-CN" altLang="en-US" sz="2100" b="1" dirty="0">
              <a:solidFill>
                <a:prstClr val="black"/>
              </a:solidFill>
              <a:latin typeface="微软雅黑" panose="020B0503020204020204" pitchFamily="34" charset="-122"/>
              <a:ea typeface="微软雅黑" panose="020B0503020204020204" pitchFamily="34" charset="-122"/>
            </a:endParaRPr>
          </a:p>
        </p:txBody>
      </p:sp>
      <p:sp>
        <p:nvSpPr>
          <p:cNvPr id="7" name="标题 2"/>
          <p:cNvSpPr txBox="1"/>
          <p:nvPr/>
        </p:nvSpPr>
        <p:spPr>
          <a:xfrm>
            <a:off x="357782" y="866114"/>
            <a:ext cx="3163491" cy="591518"/>
          </a:xfrm>
          <a:prstGeom prst="rect">
            <a:avLst/>
          </a:prstGeom>
          <a:solidFill>
            <a:schemeClr val="bg1"/>
          </a:solidFill>
        </p:spPr>
        <p:txBody>
          <a:bodyPr anchor="b">
            <a:norm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a:spcAft>
                <a:spcPts val="0"/>
              </a:spcAft>
              <a:defRPr/>
            </a:pPr>
            <a:r>
              <a:rPr lang="en-US" altLang="zh-CN" sz="2700" b="1" spc="-38" dirty="0" smtClean="0">
                <a:latin typeface="微软雅黑" panose="020B0503020204020204" pitchFamily="34" charset="-122"/>
                <a:ea typeface="微软雅黑" panose="020B0503020204020204" pitchFamily="34" charset="-122"/>
              </a:rPr>
              <a:t>4</a:t>
            </a:r>
            <a:r>
              <a:rPr lang="zh-CN" altLang="en-US" sz="2700" b="1" spc="-38" dirty="0" smtClean="0">
                <a:latin typeface="微软雅黑" panose="020B0503020204020204" pitchFamily="34" charset="-122"/>
                <a:ea typeface="微软雅黑" panose="020B0503020204020204" pitchFamily="34" charset="-122"/>
              </a:rPr>
              <a:t>、算法分析</a:t>
            </a:r>
            <a:endParaRPr lang="zh-CN" altLang="en-US" sz="2700" b="1" spc="-38"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0" y="1430778"/>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Rectangle 3"/>
          <p:cNvSpPr>
            <a:spLocks noGrp="1" noChangeArrowheads="1"/>
          </p:cNvSpPr>
          <p:nvPr>
            <p:ph type="title" idx="4294967295"/>
          </p:nvPr>
        </p:nvSpPr>
        <p:spPr>
          <a:xfrm>
            <a:off x="0" y="152400"/>
            <a:ext cx="4343400" cy="685800"/>
          </a:xfrm>
        </p:spPr>
        <p:txBody>
          <a:bodyPr/>
          <a:lstStyle/>
          <a:p>
            <a:pPr eaLnBrk="1" hangingPunct="1"/>
            <a:r>
              <a:rPr lang="zh-CN" altLang="en-US" sz="4000" b="1" noProof="1" smtClean="0"/>
              <a:t>算法分析应用举例</a:t>
            </a:r>
            <a:endParaRPr lang="zh-CN" altLang="en-US" sz="4000" b="1" noProof="1" smtClean="0"/>
          </a:p>
        </p:txBody>
      </p:sp>
      <p:sp>
        <p:nvSpPr>
          <p:cNvPr id="47107" name="Rectangle 5"/>
          <p:cNvSpPr>
            <a:spLocks noGrp="1" noChangeArrowheads="1"/>
          </p:cNvSpPr>
          <p:nvPr>
            <p:ph idx="4294967295"/>
          </p:nvPr>
        </p:nvSpPr>
        <p:spPr>
          <a:xfrm>
            <a:off x="0" y="990600"/>
            <a:ext cx="8812213" cy="5678488"/>
          </a:xfrm>
        </p:spPr>
        <p:txBody>
          <a:bodyPr/>
          <a:lstStyle/>
          <a:p>
            <a:pPr marL="0" indent="0" eaLnBrk="1" hangingPunct="1">
              <a:lnSpc>
                <a:spcPct val="110000"/>
              </a:lnSpc>
              <a:buFont typeface="Wingdings" panose="05000000000000000000" pitchFamily="2" charset="2"/>
              <a:buNone/>
            </a:pPr>
            <a:r>
              <a:rPr lang="en-US" altLang="zh-CN" sz="2800" b="1" smtClean="0"/>
              <a:t>        </a:t>
            </a:r>
            <a:r>
              <a:rPr lang="zh-CN" altLang="en-US" sz="2800" b="1" smtClean="0"/>
              <a:t>算法中</a:t>
            </a:r>
            <a:r>
              <a:rPr lang="zh-CN" altLang="en-US" sz="2800" b="1" smtClean="0">
                <a:solidFill>
                  <a:srgbClr val="FF0000"/>
                </a:solidFill>
              </a:rPr>
              <a:t>基本操作重复执行的次数</a:t>
            </a:r>
            <a:r>
              <a:rPr lang="zh-CN" altLang="en-US" sz="2800" b="1" smtClean="0"/>
              <a:t>是问题规模</a:t>
            </a:r>
            <a:r>
              <a:rPr lang="en-US" altLang="zh-CN" sz="2800" b="1" smtClean="0"/>
              <a:t>n</a:t>
            </a:r>
            <a:r>
              <a:rPr lang="zh-CN" altLang="en-US" sz="2800" b="1" smtClean="0"/>
              <a:t>的某个函数，其时间量度记作   </a:t>
            </a:r>
            <a:r>
              <a:rPr lang="en-US" altLang="zh-CN" sz="2800" b="1" smtClean="0"/>
              <a:t>T(n)=O(f(n))</a:t>
            </a:r>
            <a:r>
              <a:rPr lang="zh-CN" altLang="en-US" sz="2800" b="1" smtClean="0"/>
              <a:t>，称作算法的渐近时间复杂度</a:t>
            </a:r>
            <a:r>
              <a:rPr lang="en-US" altLang="zh-CN" sz="2800" b="1" smtClean="0"/>
              <a:t>(</a:t>
            </a:r>
            <a:r>
              <a:rPr lang="en-US" altLang="zh-CN" sz="2800" b="1" smtClean="0">
                <a:solidFill>
                  <a:schemeClr val="accent1"/>
                </a:solidFill>
              </a:rPr>
              <a:t>Asymptotic Time complexity</a:t>
            </a:r>
            <a:r>
              <a:rPr lang="en-US" altLang="zh-CN" sz="2800" b="1" smtClean="0"/>
              <a:t>)</a:t>
            </a:r>
            <a:r>
              <a:rPr lang="zh-CN" altLang="en-US" sz="2800" b="1" smtClean="0"/>
              <a:t>，简称</a:t>
            </a:r>
            <a:r>
              <a:rPr lang="zh-CN" altLang="en-US" sz="2800" b="1" smtClean="0">
                <a:solidFill>
                  <a:srgbClr val="FF0000"/>
                </a:solidFill>
              </a:rPr>
              <a:t>时间复杂度。</a:t>
            </a:r>
            <a:endParaRPr lang="zh-CN" altLang="en-US" sz="2800" b="1" smtClean="0">
              <a:solidFill>
                <a:srgbClr val="FF0000"/>
              </a:solidFill>
            </a:endParaRPr>
          </a:p>
          <a:p>
            <a:pPr marL="0" indent="0" eaLnBrk="1" hangingPunct="1">
              <a:lnSpc>
                <a:spcPct val="110000"/>
              </a:lnSpc>
              <a:buFont typeface="Wingdings" panose="05000000000000000000" pitchFamily="2" charset="2"/>
              <a:buNone/>
            </a:pPr>
            <a:r>
              <a:rPr lang="zh-CN" altLang="en-US" sz="2800" b="1" smtClean="0"/>
              <a:t>        一般地，常用</a:t>
            </a:r>
            <a:r>
              <a:rPr lang="zh-CN" altLang="en-US" sz="2800" b="1" smtClean="0">
                <a:solidFill>
                  <a:srgbClr val="DE580E"/>
                </a:solidFill>
              </a:rPr>
              <a:t>最深层循环内</a:t>
            </a:r>
            <a:r>
              <a:rPr lang="zh-CN" altLang="en-US" sz="2800" b="1" smtClean="0"/>
              <a:t>的语句中的原操作的</a:t>
            </a:r>
            <a:r>
              <a:rPr lang="zh-CN" altLang="en-US" sz="2800" b="1" smtClean="0">
                <a:solidFill>
                  <a:srgbClr val="FF0000"/>
                </a:solidFill>
              </a:rPr>
              <a:t>执行频度</a:t>
            </a:r>
            <a:r>
              <a:rPr lang="en-US" altLang="zh-CN" sz="2800" b="1" smtClean="0"/>
              <a:t>(</a:t>
            </a:r>
            <a:r>
              <a:rPr lang="zh-CN" altLang="en-US" sz="2800" b="1" smtClean="0"/>
              <a:t>重复执行的次数</a:t>
            </a:r>
            <a:r>
              <a:rPr lang="en-US" altLang="zh-CN" sz="2800" b="1" smtClean="0"/>
              <a:t>)</a:t>
            </a:r>
            <a:r>
              <a:rPr lang="zh-CN" altLang="en-US" sz="2800" b="1" smtClean="0"/>
              <a:t>来表示。 </a:t>
            </a:r>
            <a:endParaRPr lang="zh-CN" altLang="en-US" sz="2800" b="1" smtClean="0"/>
          </a:p>
          <a:p>
            <a:pPr marL="0" indent="0" eaLnBrk="1" hangingPunct="1">
              <a:lnSpc>
                <a:spcPct val="110000"/>
              </a:lnSpc>
              <a:buFont typeface="Wingdings" panose="05000000000000000000" pitchFamily="2" charset="2"/>
              <a:buNone/>
            </a:pPr>
            <a:r>
              <a:rPr lang="zh-CN" altLang="en-US" sz="2800" b="1" smtClean="0"/>
              <a:t>“</a:t>
            </a:r>
            <a:r>
              <a:rPr lang="en-US" altLang="zh-CN" sz="2800" b="1" smtClean="0"/>
              <a:t>O”</a:t>
            </a:r>
            <a:r>
              <a:rPr lang="zh-CN" altLang="en-US" sz="2800" b="1" smtClean="0"/>
              <a:t>的定义： 若</a:t>
            </a:r>
            <a:r>
              <a:rPr lang="en-US" altLang="zh-CN" sz="2800" b="1" smtClean="0"/>
              <a:t>f(n)</a:t>
            </a:r>
            <a:r>
              <a:rPr lang="zh-CN" altLang="en-US" sz="2800" b="1" smtClean="0"/>
              <a:t>是正整数</a:t>
            </a:r>
            <a:r>
              <a:rPr lang="en-US" altLang="zh-CN" sz="2800" b="1" smtClean="0"/>
              <a:t>n</a:t>
            </a:r>
            <a:r>
              <a:rPr lang="zh-CN" altLang="en-US" sz="2800" b="1" smtClean="0"/>
              <a:t>的一个函数，则 </a:t>
            </a:r>
            <a:r>
              <a:rPr lang="en-US" altLang="zh-CN" sz="2800" b="1" smtClean="0"/>
              <a:t>O(f(n))</a:t>
            </a:r>
            <a:r>
              <a:rPr lang="zh-CN" altLang="en-US" sz="2800" b="1" smtClean="0"/>
              <a:t>表示</a:t>
            </a:r>
            <a:r>
              <a:rPr lang="en-US" altLang="en-US" sz="2800" b="1" smtClean="0">
                <a:ea typeface="楷体_GB2312" pitchFamily="49" charset="-122"/>
                <a:sym typeface="Symbol" panose="05050102010706020507" pitchFamily="18" charset="2"/>
              </a:rPr>
              <a:t></a:t>
            </a:r>
            <a:r>
              <a:rPr lang="zh-CN" altLang="en-US" sz="2800" b="1" smtClean="0">
                <a:ea typeface="楷体_GB2312" pitchFamily="49" charset="-122"/>
                <a:sym typeface="Symbol" panose="05050102010706020507" pitchFamily="18" charset="2"/>
              </a:rPr>
              <a:t> </a:t>
            </a:r>
            <a:r>
              <a:rPr lang="en-US" altLang="zh-CN" sz="2800" b="1" smtClean="0"/>
              <a:t>M</a:t>
            </a:r>
            <a:r>
              <a:rPr lang="en-US" altLang="zh-CN" sz="2800" b="1" smtClean="0">
                <a:ea typeface="Arial Unicode MS" pitchFamily="34" charset="-122"/>
              </a:rPr>
              <a:t>≥</a:t>
            </a:r>
            <a:r>
              <a:rPr lang="en-US" altLang="zh-CN" sz="2800" b="1" smtClean="0"/>
              <a:t>0 </a:t>
            </a:r>
            <a:r>
              <a:rPr lang="zh-CN" altLang="en-US" sz="2800" b="1" smtClean="0"/>
              <a:t>，使得当</a:t>
            </a:r>
            <a:r>
              <a:rPr lang="en-US" altLang="zh-CN" sz="2800" b="1" smtClean="0"/>
              <a:t>n </a:t>
            </a:r>
            <a:r>
              <a:rPr lang="en-US" altLang="zh-CN" sz="2800" b="1" smtClean="0">
                <a:ea typeface="Arial Unicode MS" pitchFamily="34" charset="-122"/>
              </a:rPr>
              <a:t>≥</a:t>
            </a:r>
            <a:r>
              <a:rPr lang="en-US" altLang="zh-CN" sz="2800" b="1" smtClean="0"/>
              <a:t> n</a:t>
            </a:r>
            <a:r>
              <a:rPr lang="en-US" altLang="zh-CN" sz="2800" b="1" baseline="-25000" smtClean="0"/>
              <a:t>0</a:t>
            </a:r>
            <a:r>
              <a:rPr lang="zh-CN" altLang="en-US" sz="2800" b="1" smtClean="0"/>
              <a:t>时，</a:t>
            </a:r>
            <a:r>
              <a:rPr lang="en-US" altLang="zh-CN" sz="2800" b="1" smtClean="0"/>
              <a:t>| f(n) | </a:t>
            </a:r>
            <a:r>
              <a:rPr lang="en-US" altLang="zh-CN" sz="2800" b="1" smtClean="0">
                <a:ea typeface="Arial Unicode MS" pitchFamily="34" charset="-122"/>
              </a:rPr>
              <a:t>≤ </a:t>
            </a:r>
            <a:r>
              <a:rPr lang="en-US" altLang="zh-CN" sz="2800" b="1" smtClean="0"/>
              <a:t>M</a:t>
            </a:r>
            <a:r>
              <a:rPr lang="en-US" altLang="zh-CN" sz="2800" b="1" smtClean="0">
                <a:ea typeface="Arial Unicode MS" pitchFamily="34" charset="-122"/>
              </a:rPr>
              <a:t> </a:t>
            </a:r>
            <a:r>
              <a:rPr lang="en-US" altLang="zh-CN" sz="2800" b="1" smtClean="0"/>
              <a:t>| f(n</a:t>
            </a:r>
            <a:r>
              <a:rPr lang="en-US" altLang="zh-CN" sz="2800" b="1" baseline="-25000" smtClean="0"/>
              <a:t>0</a:t>
            </a:r>
            <a:r>
              <a:rPr lang="en-US" altLang="zh-CN" sz="2800" b="1" smtClean="0"/>
              <a:t>) | </a:t>
            </a:r>
            <a:r>
              <a:rPr lang="zh-CN" altLang="en-US" sz="2800" b="1" smtClean="0"/>
              <a:t>。</a:t>
            </a:r>
            <a:endParaRPr lang="zh-CN" altLang="en-US" sz="2800" b="1" smtClean="0"/>
          </a:p>
          <a:p>
            <a:pPr marL="0" indent="0" eaLnBrk="1" hangingPunct="1">
              <a:lnSpc>
                <a:spcPct val="110000"/>
              </a:lnSpc>
              <a:buFont typeface="Wingdings" panose="05000000000000000000" pitchFamily="2" charset="2"/>
              <a:buNone/>
            </a:pPr>
            <a:r>
              <a:rPr lang="zh-CN" altLang="en-US" sz="2800" b="1" smtClean="0"/>
              <a:t>表示</a:t>
            </a:r>
            <a:r>
              <a:rPr lang="zh-CN" altLang="en-US" sz="2800" b="1" smtClean="0">
                <a:solidFill>
                  <a:srgbClr val="FF0000"/>
                </a:solidFill>
              </a:rPr>
              <a:t>时间复杂度</a:t>
            </a:r>
            <a:r>
              <a:rPr lang="zh-CN" altLang="en-US" sz="2800" b="1" smtClean="0"/>
              <a:t>的阶有：</a:t>
            </a:r>
            <a:endParaRPr lang="zh-CN" altLang="en-US" sz="2800" b="1" smtClean="0"/>
          </a:p>
          <a:p>
            <a:pPr marL="0" indent="0" eaLnBrk="1" hangingPunct="1">
              <a:lnSpc>
                <a:spcPct val="110000"/>
              </a:lnSpc>
              <a:buFont typeface="Wingdings" panose="05000000000000000000" pitchFamily="2" charset="2"/>
              <a:buNone/>
            </a:pPr>
            <a:r>
              <a:rPr lang="zh-CN" altLang="en-US" smtClean="0">
                <a:solidFill>
                  <a:srgbClr val="FF0000"/>
                </a:solidFill>
              </a:rPr>
              <a:t>    </a:t>
            </a:r>
            <a:r>
              <a:rPr lang="en-US" altLang="zh-CN" sz="2800" b="1" smtClean="0">
                <a:solidFill>
                  <a:srgbClr val="FF0000"/>
                </a:solidFill>
              </a:rPr>
              <a:t>O(1)</a:t>
            </a:r>
            <a:r>
              <a:rPr lang="en-US" altLang="zh-CN" sz="2800" b="1" smtClean="0"/>
              <a:t> </a:t>
            </a:r>
            <a:r>
              <a:rPr lang="zh-CN" altLang="en-US" sz="2800" b="1" smtClean="0"/>
              <a:t>：常量时间阶          </a:t>
            </a:r>
            <a:r>
              <a:rPr lang="en-US" altLang="zh-CN" sz="2800" b="1" smtClean="0">
                <a:solidFill>
                  <a:srgbClr val="FF0000"/>
                </a:solidFill>
              </a:rPr>
              <a:t>O (n)</a:t>
            </a:r>
            <a:r>
              <a:rPr lang="zh-CN" altLang="en-US" sz="2800" b="1" smtClean="0"/>
              <a:t>：线性时间阶</a:t>
            </a:r>
            <a:endParaRPr lang="zh-CN" altLang="en-US" sz="2800" b="1" smtClean="0"/>
          </a:p>
          <a:p>
            <a:pPr marL="0" indent="0" eaLnBrk="1" hangingPunct="1">
              <a:lnSpc>
                <a:spcPct val="110000"/>
              </a:lnSpc>
              <a:buFont typeface="Wingdings" panose="05000000000000000000" pitchFamily="2" charset="2"/>
              <a:buNone/>
            </a:pPr>
            <a:r>
              <a:rPr lang="zh-CN" altLang="en-US" sz="2800" b="1" smtClean="0"/>
              <a:t>    </a:t>
            </a:r>
            <a:r>
              <a:rPr lang="en-US" altLang="zh-CN" sz="2800" b="1" smtClean="0">
                <a:solidFill>
                  <a:srgbClr val="FF0000"/>
                </a:solidFill>
              </a:rPr>
              <a:t>O(㏒n)</a:t>
            </a:r>
            <a:r>
              <a:rPr lang="en-US" altLang="zh-CN" sz="2800" b="1" smtClean="0"/>
              <a:t> </a:t>
            </a:r>
            <a:r>
              <a:rPr lang="zh-CN" altLang="en-US" sz="2800" b="1" smtClean="0"/>
              <a:t>：对数时间阶   </a:t>
            </a:r>
            <a:r>
              <a:rPr lang="zh-CN" altLang="en-US" sz="2800" b="1" smtClean="0">
                <a:solidFill>
                  <a:srgbClr val="FF0000"/>
                </a:solidFill>
              </a:rPr>
              <a:t> </a:t>
            </a:r>
            <a:r>
              <a:rPr lang="en-US" altLang="zh-CN" sz="2800" b="1" smtClean="0">
                <a:solidFill>
                  <a:srgbClr val="FF0000"/>
                </a:solidFill>
              </a:rPr>
              <a:t>O(n㏒n) </a:t>
            </a:r>
            <a:r>
              <a:rPr lang="zh-CN" altLang="en-US" sz="2800" b="1" smtClean="0"/>
              <a:t>：线性对数时间阶</a:t>
            </a:r>
            <a:endParaRPr lang="zh-CN" altLang="en-US" sz="2800" b="1" smtClean="0"/>
          </a:p>
        </p:txBody>
      </p:sp>
    </p:spTree>
  </p:cSld>
  <p:clrMapOvr>
    <a:masterClrMapping/>
  </p:clrMapOvr>
  <p:transition spd="slow">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3250" name="组合 68628"/>
          <p:cNvGrpSpPr/>
          <p:nvPr/>
        </p:nvGrpSpPr>
        <p:grpSpPr bwMode="auto">
          <a:xfrm>
            <a:off x="900113" y="739775"/>
            <a:ext cx="6767512" cy="4641850"/>
            <a:chOff x="384" y="480"/>
            <a:chExt cx="4800" cy="3600"/>
          </a:xfrm>
        </p:grpSpPr>
        <p:sp>
          <p:nvSpPr>
            <p:cNvPr id="53253" name="直接连接符 68609"/>
            <p:cNvSpPr>
              <a:spLocks noChangeShapeType="1"/>
            </p:cNvSpPr>
            <p:nvPr/>
          </p:nvSpPr>
          <p:spPr bwMode="auto">
            <a:xfrm>
              <a:off x="793" y="849"/>
              <a:ext cx="0" cy="3031"/>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4" name="直接连接符 68610"/>
            <p:cNvSpPr>
              <a:spLocks noChangeShapeType="1"/>
            </p:cNvSpPr>
            <p:nvPr/>
          </p:nvSpPr>
          <p:spPr bwMode="auto">
            <a:xfrm>
              <a:off x="905" y="3880"/>
              <a:ext cx="4075"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5" name="直接连接符 68611"/>
            <p:cNvSpPr>
              <a:spLocks noChangeShapeType="1"/>
            </p:cNvSpPr>
            <p:nvPr/>
          </p:nvSpPr>
          <p:spPr bwMode="auto">
            <a:xfrm flipV="1">
              <a:off x="793" y="1703"/>
              <a:ext cx="3960" cy="217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56" name="任意多边形 68612"/>
            <p:cNvSpPr>
              <a:spLocks noChangeArrowheads="1"/>
            </p:cNvSpPr>
            <p:nvPr/>
          </p:nvSpPr>
          <p:spPr bwMode="auto">
            <a:xfrm>
              <a:off x="793" y="1230"/>
              <a:ext cx="3847" cy="2650"/>
            </a:xfrm>
            <a:custGeom>
              <a:avLst/>
              <a:gdLst>
                <a:gd name="T0" fmla="*/ 0 w 1632"/>
                <a:gd name="T1" fmla="*/ 20313 h 1344"/>
                <a:gd name="T2" fmla="*/ 31123 w 1632"/>
                <a:gd name="T3" fmla="*/ 13782 h 1344"/>
                <a:gd name="T4" fmla="*/ 50386 w 1632"/>
                <a:gd name="T5" fmla="*/ 0 h 1344"/>
                <a:gd name="T6" fmla="*/ 0 60000 65536"/>
                <a:gd name="T7" fmla="*/ 0 60000 65536"/>
                <a:gd name="T8" fmla="*/ 0 60000 65536"/>
              </a:gdLst>
              <a:ahLst/>
              <a:cxnLst>
                <a:cxn ang="T6">
                  <a:pos x="T0" y="T1"/>
                </a:cxn>
                <a:cxn ang="T7">
                  <a:pos x="T2" y="T3"/>
                </a:cxn>
                <a:cxn ang="T8">
                  <a:pos x="T4" y="T5"/>
                </a:cxn>
              </a:cxnLst>
              <a:rect l="0" t="0" r="r" b="b"/>
              <a:pathLst>
                <a:path w="1632" h="1344">
                  <a:moveTo>
                    <a:pt x="0" y="1344"/>
                  </a:moveTo>
                  <a:cubicBezTo>
                    <a:pt x="368" y="1240"/>
                    <a:pt x="736" y="1136"/>
                    <a:pt x="1008" y="912"/>
                  </a:cubicBezTo>
                  <a:cubicBezTo>
                    <a:pt x="1280" y="688"/>
                    <a:pt x="1520" y="160"/>
                    <a:pt x="1632" y="0"/>
                  </a:cubicBez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57" name="任意多边形 68613"/>
            <p:cNvSpPr>
              <a:spLocks noChangeArrowheads="1"/>
            </p:cNvSpPr>
            <p:nvPr/>
          </p:nvSpPr>
          <p:spPr bwMode="auto">
            <a:xfrm>
              <a:off x="793" y="3218"/>
              <a:ext cx="3847" cy="662"/>
            </a:xfrm>
            <a:custGeom>
              <a:avLst/>
              <a:gdLst>
                <a:gd name="T0" fmla="*/ 0 w 1632"/>
                <a:gd name="T1" fmla="*/ 5062 h 336"/>
                <a:gd name="T2" fmla="*/ 4439 w 1632"/>
                <a:gd name="T3" fmla="*/ 2173 h 336"/>
                <a:gd name="T4" fmla="*/ 13335 w 1632"/>
                <a:gd name="T5" fmla="*/ 725 h 336"/>
                <a:gd name="T6" fmla="*/ 50386 w 1632"/>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336">
                  <a:moveTo>
                    <a:pt x="0" y="336"/>
                  </a:moveTo>
                  <a:cubicBezTo>
                    <a:pt x="36" y="264"/>
                    <a:pt x="72" y="192"/>
                    <a:pt x="144" y="144"/>
                  </a:cubicBezTo>
                  <a:cubicBezTo>
                    <a:pt x="216" y="96"/>
                    <a:pt x="184" y="72"/>
                    <a:pt x="432" y="48"/>
                  </a:cubicBezTo>
                  <a:cubicBezTo>
                    <a:pt x="680" y="24"/>
                    <a:pt x="1156" y="12"/>
                    <a:pt x="1632" y="0"/>
                  </a:cubicBez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58" name="任意多边形 68614"/>
            <p:cNvSpPr>
              <a:spLocks noChangeArrowheads="1"/>
            </p:cNvSpPr>
            <p:nvPr/>
          </p:nvSpPr>
          <p:spPr bwMode="auto">
            <a:xfrm>
              <a:off x="793" y="803"/>
              <a:ext cx="2037" cy="3092"/>
            </a:xfrm>
            <a:custGeom>
              <a:avLst/>
              <a:gdLst>
                <a:gd name="T0" fmla="*/ 0 w 864"/>
                <a:gd name="T1" fmla="*/ 33115 h 1400"/>
                <a:gd name="T2" fmla="*/ 13351 w 864"/>
                <a:gd name="T3" fmla="*/ 31973 h 1400"/>
                <a:gd name="T4" fmla="*/ 20761 w 864"/>
                <a:gd name="T5" fmla="*/ 25120 h 1400"/>
                <a:gd name="T6" fmla="*/ 26698 w 864"/>
                <a:gd name="T7" fmla="*/ 0 h 1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1400">
                  <a:moveTo>
                    <a:pt x="0" y="1392"/>
                  </a:moveTo>
                  <a:cubicBezTo>
                    <a:pt x="160" y="1396"/>
                    <a:pt x="320" y="1400"/>
                    <a:pt x="432" y="1344"/>
                  </a:cubicBezTo>
                  <a:cubicBezTo>
                    <a:pt x="544" y="1288"/>
                    <a:pt x="600" y="1280"/>
                    <a:pt x="672" y="1056"/>
                  </a:cubicBezTo>
                  <a:cubicBezTo>
                    <a:pt x="744" y="832"/>
                    <a:pt x="804" y="416"/>
                    <a:pt x="864" y="0"/>
                  </a:cubicBez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59" name="任意多边形 68615"/>
            <p:cNvSpPr>
              <a:spLocks noChangeArrowheads="1"/>
            </p:cNvSpPr>
            <p:nvPr/>
          </p:nvSpPr>
          <p:spPr bwMode="auto">
            <a:xfrm>
              <a:off x="793" y="1136"/>
              <a:ext cx="3055" cy="2744"/>
            </a:xfrm>
            <a:custGeom>
              <a:avLst/>
              <a:gdLst>
                <a:gd name="T0" fmla="*/ 0 w 1440"/>
                <a:gd name="T1" fmla="*/ 21020 h 1392"/>
                <a:gd name="T2" fmla="*/ 7782 w 1440"/>
                <a:gd name="T3" fmla="*/ 19573 h 1392"/>
                <a:gd name="T4" fmla="*/ 18476 w 1440"/>
                <a:gd name="T5" fmla="*/ 13771 h 1392"/>
                <a:gd name="T6" fmla="*/ 29171 w 1440"/>
                <a:gd name="T7" fmla="*/ 0 h 1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0" h="1392">
                  <a:moveTo>
                    <a:pt x="0" y="1392"/>
                  </a:moveTo>
                  <a:cubicBezTo>
                    <a:pt x="116" y="1384"/>
                    <a:pt x="232" y="1376"/>
                    <a:pt x="384" y="1296"/>
                  </a:cubicBezTo>
                  <a:cubicBezTo>
                    <a:pt x="536" y="1216"/>
                    <a:pt x="736" y="1128"/>
                    <a:pt x="912" y="912"/>
                  </a:cubicBezTo>
                  <a:cubicBezTo>
                    <a:pt x="1088" y="696"/>
                    <a:pt x="1264" y="348"/>
                    <a:pt x="1440" y="0"/>
                  </a:cubicBez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0" name="矩形 68616"/>
            <p:cNvSpPr>
              <a:spLocks noChangeArrowheads="1" noChangeShapeType="1" noTextEdit="1"/>
            </p:cNvSpPr>
            <p:nvPr/>
          </p:nvSpPr>
          <p:spPr bwMode="auto">
            <a:xfrm>
              <a:off x="2427" y="665"/>
              <a:ext cx="121" cy="230"/>
            </a:xfrm>
            <a:prstGeom prst="rect">
              <a:avLst/>
            </a:prstGeom>
          </p:spPr>
          <p:txBody>
            <a:bodyPr wrap="none" fromWordArt="1">
              <a:prstTxWarp prst="textSlantUp">
                <a:avLst>
                  <a:gd name="adj" fmla="val 0"/>
                </a:avLst>
              </a:prstTxWarp>
            </a:bodyPr>
            <a:lstStyle/>
            <a:p>
              <a:pPr algn="ctr"/>
              <a:r>
                <a:rPr lang="en-US" altLang="zh-CN" sz="2800" kern="10">
                  <a:ln w="9525">
                    <a:solidFill>
                      <a:schemeClr val="tx1"/>
                    </a:solidFill>
                    <a:round/>
                  </a:ln>
                  <a:solidFill>
                    <a:srgbClr val="000000"/>
                  </a:solidFill>
                  <a:latin typeface="宋体" panose="02010600030101010101" pitchFamily="2" charset="-122"/>
                </a:rPr>
                <a:t>2</a:t>
              </a:r>
              <a:endParaRPr lang="zh-CN" altLang="en-US" sz="2800" kern="10">
                <a:ln w="9525">
                  <a:solidFill>
                    <a:schemeClr val="tx1"/>
                  </a:solidFill>
                  <a:round/>
                </a:ln>
                <a:solidFill>
                  <a:srgbClr val="000000"/>
                </a:solidFill>
                <a:latin typeface="宋体" panose="02010600030101010101" pitchFamily="2" charset="-122"/>
              </a:endParaRPr>
            </a:p>
          </p:txBody>
        </p:sp>
        <p:sp>
          <p:nvSpPr>
            <p:cNvPr id="53261" name="矩形 68617"/>
            <p:cNvSpPr>
              <a:spLocks noChangeArrowheads="1" noChangeShapeType="1" noTextEdit="1"/>
            </p:cNvSpPr>
            <p:nvPr/>
          </p:nvSpPr>
          <p:spPr bwMode="auto">
            <a:xfrm>
              <a:off x="2580" y="526"/>
              <a:ext cx="102" cy="139"/>
            </a:xfrm>
            <a:prstGeom prst="rect">
              <a:avLst/>
            </a:prstGeom>
          </p:spPr>
          <p:txBody>
            <a:bodyPr wrap="none" fromWordArt="1">
              <a:prstTxWarp prst="textSlantUp">
                <a:avLst>
                  <a:gd name="adj" fmla="val 0"/>
                </a:avLst>
              </a:prstTxWarp>
            </a:bodyPr>
            <a:lstStyle/>
            <a:p>
              <a:pPr algn="ctr"/>
              <a:r>
                <a:rPr lang="en-US" altLang="zh-CN" sz="800" kern="10">
                  <a:ln w="9525">
                    <a:solidFill>
                      <a:schemeClr val="tx1"/>
                    </a:solidFill>
                    <a:round/>
                  </a:ln>
                  <a:solidFill>
                    <a:srgbClr val="000000"/>
                  </a:solidFill>
                  <a:latin typeface="宋体" panose="02010600030101010101" pitchFamily="2" charset="-122"/>
                </a:rPr>
                <a:t>n</a:t>
              </a:r>
              <a:endParaRPr lang="zh-CN" altLang="en-US" sz="800" kern="10">
                <a:ln w="9525">
                  <a:solidFill>
                    <a:schemeClr val="tx1"/>
                  </a:solidFill>
                  <a:round/>
                </a:ln>
                <a:solidFill>
                  <a:srgbClr val="000000"/>
                </a:solidFill>
                <a:latin typeface="宋体" panose="02010600030101010101" pitchFamily="2" charset="-122"/>
              </a:endParaRPr>
            </a:p>
          </p:txBody>
        </p:sp>
        <p:sp>
          <p:nvSpPr>
            <p:cNvPr id="53262" name="矩形 68618"/>
            <p:cNvSpPr>
              <a:spLocks noChangeArrowheads="1" noChangeShapeType="1" noTextEdit="1"/>
            </p:cNvSpPr>
            <p:nvPr/>
          </p:nvSpPr>
          <p:spPr bwMode="auto">
            <a:xfrm>
              <a:off x="3805" y="895"/>
              <a:ext cx="205" cy="185"/>
            </a:xfrm>
            <a:prstGeom prst="rect">
              <a:avLst/>
            </a:prstGeom>
          </p:spPr>
          <p:txBody>
            <a:bodyPr wrap="none" fromWordArt="1">
              <a:prstTxWarp prst="textSlantUp">
                <a:avLst>
                  <a:gd name="adj" fmla="val 0"/>
                </a:avLst>
              </a:prstTxWarp>
            </a:bodyPr>
            <a:lstStyle/>
            <a:p>
              <a:pPr algn="ctr"/>
              <a:r>
                <a:rPr lang="en-US" altLang="zh-CN" sz="800" kern="10">
                  <a:ln w="9525">
                    <a:solidFill>
                      <a:schemeClr val="tx1"/>
                    </a:solidFill>
                    <a:round/>
                  </a:ln>
                  <a:solidFill>
                    <a:srgbClr val="000000"/>
                  </a:solidFill>
                  <a:latin typeface="宋体" panose="02010600030101010101" pitchFamily="2" charset="-122"/>
                </a:rPr>
                <a:t>n</a:t>
              </a:r>
              <a:endParaRPr lang="zh-CN" altLang="en-US" sz="800" kern="10">
                <a:ln w="9525">
                  <a:solidFill>
                    <a:schemeClr val="tx1"/>
                  </a:solidFill>
                  <a:round/>
                </a:ln>
                <a:solidFill>
                  <a:srgbClr val="000000"/>
                </a:solidFill>
                <a:latin typeface="宋体" panose="02010600030101010101" pitchFamily="2" charset="-122"/>
              </a:endParaRPr>
            </a:p>
          </p:txBody>
        </p:sp>
        <p:sp>
          <p:nvSpPr>
            <p:cNvPr id="53263" name="矩形 68619"/>
            <p:cNvSpPr>
              <a:spLocks noChangeArrowheads="1" noChangeShapeType="1" noTextEdit="1"/>
            </p:cNvSpPr>
            <p:nvPr/>
          </p:nvSpPr>
          <p:spPr bwMode="auto">
            <a:xfrm>
              <a:off x="4520" y="1080"/>
              <a:ext cx="204" cy="185"/>
            </a:xfrm>
            <a:prstGeom prst="rect">
              <a:avLst/>
            </a:prstGeom>
          </p:spPr>
          <p:txBody>
            <a:bodyPr wrap="none" fromWordArt="1">
              <a:prstTxWarp prst="textSlantUp">
                <a:avLst>
                  <a:gd name="adj" fmla="val 0"/>
                </a:avLst>
              </a:prstTxWarp>
            </a:bodyPr>
            <a:lstStyle/>
            <a:p>
              <a:pPr algn="ctr"/>
              <a:r>
                <a:rPr lang="en-US" altLang="zh-CN" sz="800" kern="10">
                  <a:ln w="9525">
                    <a:solidFill>
                      <a:schemeClr val="tx1"/>
                    </a:solidFill>
                    <a:round/>
                  </a:ln>
                  <a:solidFill>
                    <a:srgbClr val="000000"/>
                  </a:solidFill>
                  <a:latin typeface="宋体" panose="02010600030101010101" pitchFamily="2" charset="-122"/>
                </a:rPr>
                <a:t>n</a:t>
              </a:r>
              <a:endParaRPr lang="zh-CN" altLang="en-US" sz="800" kern="10">
                <a:ln w="9525">
                  <a:solidFill>
                    <a:schemeClr val="tx1"/>
                  </a:solidFill>
                  <a:round/>
                </a:ln>
                <a:solidFill>
                  <a:srgbClr val="000000"/>
                </a:solidFill>
                <a:latin typeface="宋体" panose="02010600030101010101" pitchFamily="2" charset="-122"/>
              </a:endParaRPr>
            </a:p>
          </p:txBody>
        </p:sp>
        <p:sp>
          <p:nvSpPr>
            <p:cNvPr id="53264" name="矩形 68620"/>
            <p:cNvSpPr>
              <a:spLocks noChangeArrowheads="1" noChangeShapeType="1" noTextEdit="1"/>
            </p:cNvSpPr>
            <p:nvPr/>
          </p:nvSpPr>
          <p:spPr bwMode="auto">
            <a:xfrm>
              <a:off x="4010" y="757"/>
              <a:ext cx="123" cy="121"/>
            </a:xfrm>
            <a:prstGeom prst="rect">
              <a:avLst/>
            </a:prstGeom>
          </p:spPr>
          <p:txBody>
            <a:bodyPr wrap="none" fromWordArt="1">
              <a:prstTxWarp prst="textSlantUp">
                <a:avLst>
                  <a:gd name="adj" fmla="val 0"/>
                </a:avLst>
              </a:prstTxWarp>
            </a:bodyPr>
            <a:lstStyle/>
            <a:p>
              <a:pPr algn="ctr"/>
              <a:r>
                <a:rPr lang="en-US" altLang="zh-CN" sz="800" kern="10">
                  <a:ln w="9525">
                    <a:solidFill>
                      <a:schemeClr val="tx1"/>
                    </a:solidFill>
                    <a:round/>
                  </a:ln>
                  <a:solidFill>
                    <a:srgbClr val="000000"/>
                  </a:solidFill>
                  <a:latin typeface="宋体" panose="02010600030101010101" pitchFamily="2" charset="-122"/>
                </a:rPr>
                <a:t>3</a:t>
              </a:r>
              <a:endParaRPr lang="zh-CN" altLang="en-US" sz="800" kern="10">
                <a:ln w="9525">
                  <a:solidFill>
                    <a:schemeClr val="tx1"/>
                  </a:solidFill>
                  <a:round/>
                </a:ln>
                <a:solidFill>
                  <a:srgbClr val="000000"/>
                </a:solidFill>
                <a:latin typeface="宋体" panose="02010600030101010101" pitchFamily="2" charset="-122"/>
              </a:endParaRPr>
            </a:p>
          </p:txBody>
        </p:sp>
        <p:sp>
          <p:nvSpPr>
            <p:cNvPr id="53265" name="矩形 68621"/>
            <p:cNvSpPr>
              <a:spLocks noChangeArrowheads="1" noChangeShapeType="1" noTextEdit="1"/>
            </p:cNvSpPr>
            <p:nvPr/>
          </p:nvSpPr>
          <p:spPr bwMode="auto">
            <a:xfrm>
              <a:off x="4775" y="988"/>
              <a:ext cx="124" cy="121"/>
            </a:xfrm>
            <a:prstGeom prst="rect">
              <a:avLst/>
            </a:prstGeom>
          </p:spPr>
          <p:txBody>
            <a:bodyPr wrap="none" fromWordArt="1">
              <a:prstTxWarp prst="textSlantUp">
                <a:avLst>
                  <a:gd name="adj" fmla="val 0"/>
                </a:avLst>
              </a:prstTxWarp>
            </a:bodyPr>
            <a:lstStyle/>
            <a:p>
              <a:pPr algn="ctr"/>
              <a:r>
                <a:rPr lang="en-US" altLang="zh-CN" sz="800" kern="10">
                  <a:ln w="9525">
                    <a:solidFill>
                      <a:schemeClr val="tx1"/>
                    </a:solidFill>
                    <a:round/>
                  </a:ln>
                  <a:solidFill>
                    <a:srgbClr val="000000"/>
                  </a:solidFill>
                  <a:latin typeface="宋体" panose="02010600030101010101" pitchFamily="2" charset="-122"/>
                </a:rPr>
                <a:t>2</a:t>
              </a:r>
              <a:endParaRPr lang="zh-CN" altLang="en-US" sz="800" kern="10">
                <a:ln w="9525">
                  <a:solidFill>
                    <a:schemeClr val="tx1"/>
                  </a:solidFill>
                  <a:round/>
                </a:ln>
                <a:solidFill>
                  <a:srgbClr val="000000"/>
                </a:solidFill>
                <a:latin typeface="宋体" panose="02010600030101010101" pitchFamily="2" charset="-122"/>
              </a:endParaRPr>
            </a:p>
          </p:txBody>
        </p:sp>
        <p:sp>
          <p:nvSpPr>
            <p:cNvPr id="53266" name="矩形 68622"/>
            <p:cNvSpPr>
              <a:spLocks noChangeArrowheads="1" noChangeShapeType="1" noTextEdit="1"/>
            </p:cNvSpPr>
            <p:nvPr/>
          </p:nvSpPr>
          <p:spPr bwMode="auto">
            <a:xfrm>
              <a:off x="4367" y="2834"/>
              <a:ext cx="715" cy="369"/>
            </a:xfrm>
            <a:prstGeom prst="rect">
              <a:avLst/>
            </a:prstGeom>
          </p:spPr>
          <p:txBody>
            <a:bodyPr wrap="none" fromWordArt="1">
              <a:prstTxWarp prst="textSlantUp">
                <a:avLst>
                  <a:gd name="adj" fmla="val 0"/>
                </a:avLst>
              </a:prstTxWarp>
            </a:bodyPr>
            <a:lstStyle/>
            <a:p>
              <a:pPr algn="ctr"/>
              <a:r>
                <a:rPr lang="en-US" altLang="zh-CN" sz="1800" kern="10">
                  <a:ln w="9525">
                    <a:solidFill>
                      <a:schemeClr val="tx1"/>
                    </a:solidFill>
                    <a:round/>
                  </a:ln>
                  <a:solidFill>
                    <a:srgbClr val="000000"/>
                  </a:solidFill>
                  <a:latin typeface="宋体" panose="02010600030101010101" pitchFamily="2" charset="-122"/>
                </a:rPr>
                <a:t>log n</a:t>
              </a:r>
              <a:endParaRPr lang="zh-CN" altLang="en-US" sz="1800" kern="10">
                <a:ln w="9525">
                  <a:solidFill>
                    <a:schemeClr val="tx1"/>
                  </a:solidFill>
                  <a:round/>
                </a:ln>
                <a:solidFill>
                  <a:srgbClr val="000000"/>
                </a:solidFill>
                <a:latin typeface="宋体" panose="02010600030101010101" pitchFamily="2" charset="-122"/>
              </a:endParaRPr>
            </a:p>
          </p:txBody>
        </p:sp>
        <p:sp>
          <p:nvSpPr>
            <p:cNvPr id="53267" name="矩形 68623"/>
            <p:cNvSpPr>
              <a:spLocks noChangeArrowheads="1" noChangeShapeType="1" noTextEdit="1"/>
            </p:cNvSpPr>
            <p:nvPr/>
          </p:nvSpPr>
          <p:spPr bwMode="auto">
            <a:xfrm>
              <a:off x="4775" y="1680"/>
              <a:ext cx="205" cy="185"/>
            </a:xfrm>
            <a:prstGeom prst="rect">
              <a:avLst/>
            </a:prstGeom>
          </p:spPr>
          <p:txBody>
            <a:bodyPr wrap="none" fromWordArt="1">
              <a:prstTxWarp prst="textSlantUp">
                <a:avLst>
                  <a:gd name="adj" fmla="val 0"/>
                </a:avLst>
              </a:prstTxWarp>
            </a:bodyPr>
            <a:lstStyle/>
            <a:p>
              <a:pPr algn="ctr"/>
              <a:r>
                <a:rPr lang="en-US" altLang="zh-CN" sz="800" kern="10">
                  <a:ln w="9525">
                    <a:solidFill>
                      <a:schemeClr val="tx1"/>
                    </a:solidFill>
                    <a:round/>
                  </a:ln>
                  <a:solidFill>
                    <a:srgbClr val="000000"/>
                  </a:solidFill>
                  <a:latin typeface="宋体" panose="02010600030101010101" pitchFamily="2" charset="-122"/>
                </a:rPr>
                <a:t>n</a:t>
              </a:r>
              <a:endParaRPr lang="zh-CN" altLang="en-US" sz="800" kern="10">
                <a:ln w="9525">
                  <a:solidFill>
                    <a:schemeClr val="tx1"/>
                  </a:solidFill>
                  <a:round/>
                </a:ln>
                <a:solidFill>
                  <a:srgbClr val="000000"/>
                </a:solidFill>
                <a:latin typeface="宋体" panose="02010600030101010101" pitchFamily="2" charset="-122"/>
              </a:endParaRPr>
            </a:p>
          </p:txBody>
        </p:sp>
        <p:sp>
          <p:nvSpPr>
            <p:cNvPr id="53268" name="矩形 68624"/>
            <p:cNvSpPr>
              <a:spLocks noChangeArrowheads="1" noChangeShapeType="1" noTextEdit="1"/>
            </p:cNvSpPr>
            <p:nvPr/>
          </p:nvSpPr>
          <p:spPr bwMode="auto">
            <a:xfrm>
              <a:off x="4827" y="3157"/>
              <a:ext cx="123" cy="121"/>
            </a:xfrm>
            <a:prstGeom prst="rect">
              <a:avLst/>
            </a:prstGeom>
          </p:spPr>
          <p:txBody>
            <a:bodyPr wrap="none" fromWordArt="1">
              <a:prstTxWarp prst="textSlantUp">
                <a:avLst>
                  <a:gd name="adj" fmla="val 0"/>
                </a:avLst>
              </a:prstTxWarp>
            </a:bodyPr>
            <a:lstStyle/>
            <a:p>
              <a:pPr algn="ctr"/>
              <a:r>
                <a:rPr lang="en-US" altLang="zh-CN" sz="800" kern="10">
                  <a:ln w="9525">
                    <a:solidFill>
                      <a:schemeClr val="tx1"/>
                    </a:solidFill>
                    <a:round/>
                  </a:ln>
                  <a:solidFill>
                    <a:srgbClr val="000000"/>
                  </a:solidFill>
                  <a:latin typeface="宋体" panose="02010600030101010101" pitchFamily="2" charset="-122"/>
                </a:rPr>
                <a:t>2</a:t>
              </a:r>
              <a:endParaRPr lang="zh-CN" altLang="en-US" sz="800" kern="10">
                <a:ln w="9525">
                  <a:solidFill>
                    <a:schemeClr val="tx1"/>
                  </a:solidFill>
                  <a:round/>
                </a:ln>
                <a:solidFill>
                  <a:srgbClr val="000000"/>
                </a:solidFill>
                <a:latin typeface="宋体" panose="02010600030101010101" pitchFamily="2" charset="-122"/>
              </a:endParaRPr>
            </a:p>
          </p:txBody>
        </p:sp>
        <p:sp>
          <p:nvSpPr>
            <p:cNvPr id="53269" name="矩形 68625"/>
            <p:cNvSpPr>
              <a:spLocks noChangeArrowheads="1" noChangeShapeType="1" noTextEdit="1"/>
            </p:cNvSpPr>
            <p:nvPr/>
          </p:nvSpPr>
          <p:spPr bwMode="auto">
            <a:xfrm>
              <a:off x="4980" y="3895"/>
              <a:ext cx="204" cy="185"/>
            </a:xfrm>
            <a:prstGeom prst="rect">
              <a:avLst/>
            </a:prstGeom>
          </p:spPr>
          <p:txBody>
            <a:bodyPr wrap="none" fromWordArt="1">
              <a:prstTxWarp prst="textSlantUp">
                <a:avLst>
                  <a:gd name="adj" fmla="val 0"/>
                </a:avLst>
              </a:prstTxWarp>
            </a:bodyPr>
            <a:lstStyle/>
            <a:p>
              <a:pPr algn="ctr"/>
              <a:r>
                <a:rPr lang="en-US" altLang="zh-CN" sz="800" kern="10">
                  <a:ln w="9525">
                    <a:solidFill>
                      <a:schemeClr val="tx1"/>
                    </a:solidFill>
                    <a:round/>
                  </a:ln>
                  <a:solidFill>
                    <a:srgbClr val="000000"/>
                  </a:solidFill>
                  <a:latin typeface="宋体" panose="02010600030101010101" pitchFamily="2" charset="-122"/>
                </a:rPr>
                <a:t>n</a:t>
              </a:r>
              <a:endParaRPr lang="zh-CN" altLang="en-US" sz="800" kern="10">
                <a:ln w="9525">
                  <a:solidFill>
                    <a:schemeClr val="tx1"/>
                  </a:solidFill>
                  <a:round/>
                </a:ln>
                <a:solidFill>
                  <a:srgbClr val="000000"/>
                </a:solidFill>
                <a:latin typeface="宋体" panose="02010600030101010101" pitchFamily="2" charset="-122"/>
              </a:endParaRPr>
            </a:p>
          </p:txBody>
        </p:sp>
        <p:sp>
          <p:nvSpPr>
            <p:cNvPr id="53270" name="矩形 68626"/>
            <p:cNvSpPr>
              <a:spLocks noChangeArrowheads="1" noChangeShapeType="1" noTextEdit="1"/>
            </p:cNvSpPr>
            <p:nvPr/>
          </p:nvSpPr>
          <p:spPr bwMode="auto">
            <a:xfrm>
              <a:off x="384" y="480"/>
              <a:ext cx="613" cy="277"/>
            </a:xfrm>
            <a:prstGeom prst="rect">
              <a:avLst/>
            </a:prstGeom>
          </p:spPr>
          <p:txBody>
            <a:bodyPr wrap="none" fromWordArt="1">
              <a:prstTxWarp prst="textSlantUp">
                <a:avLst>
                  <a:gd name="adj" fmla="val 0"/>
                </a:avLst>
              </a:prstTxWarp>
            </a:bodyPr>
            <a:lstStyle/>
            <a:p>
              <a:pPr algn="ctr"/>
              <a:r>
                <a:rPr lang="en-US" altLang="zh-CN" sz="1800" kern="10">
                  <a:ln w="9525">
                    <a:solidFill>
                      <a:schemeClr val="tx1"/>
                    </a:solidFill>
                    <a:round/>
                  </a:ln>
                  <a:solidFill>
                    <a:srgbClr val="000000"/>
                  </a:solidFill>
                  <a:latin typeface="宋体" panose="02010600030101010101" pitchFamily="2" charset="-122"/>
                </a:rPr>
                <a:t>T(n)</a:t>
              </a:r>
              <a:endParaRPr lang="zh-CN" altLang="en-US" sz="1800" kern="10">
                <a:ln w="9525">
                  <a:solidFill>
                    <a:schemeClr val="tx1"/>
                  </a:solidFill>
                  <a:round/>
                </a:ln>
                <a:solidFill>
                  <a:srgbClr val="000000"/>
                </a:solidFill>
                <a:latin typeface="宋体" panose="02010600030101010101" pitchFamily="2" charset="-122"/>
              </a:endParaRPr>
            </a:p>
          </p:txBody>
        </p:sp>
      </p:grpSp>
      <p:sp>
        <p:nvSpPr>
          <p:cNvPr id="53251" name="标题 68627"/>
          <p:cNvSpPr>
            <a:spLocks noGrp="1" noChangeArrowheads="1"/>
          </p:cNvSpPr>
          <p:nvPr>
            <p:ph type="title" idx="4294967295"/>
          </p:nvPr>
        </p:nvSpPr>
        <p:spPr>
          <a:xfrm>
            <a:off x="0" y="0"/>
            <a:ext cx="7848600" cy="762000"/>
          </a:xfrm>
        </p:spPr>
        <p:txBody>
          <a:bodyPr anchor="b"/>
          <a:lstStyle/>
          <a:p>
            <a:pPr eaLnBrk="1" hangingPunct="1"/>
            <a:r>
              <a:rPr lang="zh-CN" altLang="en-US" noProof="1" smtClean="0">
                <a:solidFill>
                  <a:schemeClr val="tx1"/>
                </a:solidFill>
              </a:rPr>
              <a:t>常见函数增长率</a:t>
            </a:r>
            <a:endParaRPr lang="zh-CN" altLang="en-US" noProof="1" smtClean="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Rectangle 2"/>
          <p:cNvSpPr>
            <a:spLocks noGrp="1" noChangeArrowheads="1"/>
          </p:cNvSpPr>
          <p:nvPr>
            <p:ph idx="4294967295"/>
          </p:nvPr>
        </p:nvSpPr>
        <p:spPr>
          <a:xfrm>
            <a:off x="407988" y="620713"/>
            <a:ext cx="8736012" cy="3536950"/>
          </a:xfrm>
        </p:spPr>
        <p:txBody>
          <a:bodyPr/>
          <a:lstStyle/>
          <a:p>
            <a:pPr marL="0" indent="0" eaLnBrk="1" hangingPunct="1">
              <a:lnSpc>
                <a:spcPct val="110000"/>
              </a:lnSpc>
              <a:buFont typeface="Wingdings" panose="05000000000000000000" pitchFamily="2" charset="2"/>
              <a:buNone/>
            </a:pPr>
            <a:r>
              <a:rPr lang="en-US" altLang="zh-CN" sz="2800" b="1" smtClean="0"/>
              <a:t>        </a:t>
            </a:r>
            <a:r>
              <a:rPr lang="zh-CN" altLang="en-US" sz="2800" b="1" smtClean="0"/>
              <a:t>以下六种计算算法时间的多项式是最常用的。其关系为：</a:t>
            </a:r>
            <a:endParaRPr lang="zh-CN" altLang="en-US" sz="2800" b="1" smtClean="0"/>
          </a:p>
          <a:p>
            <a:pPr marL="0" indent="0" eaLnBrk="1" hangingPunct="1">
              <a:lnSpc>
                <a:spcPct val="110000"/>
              </a:lnSpc>
              <a:buFont typeface="Wingdings" panose="05000000000000000000" pitchFamily="2" charset="2"/>
              <a:buNone/>
            </a:pPr>
            <a:r>
              <a:rPr lang="zh-CN" altLang="en-US" sz="2800" b="1" smtClean="0">
                <a:solidFill>
                  <a:srgbClr val="FF0000"/>
                </a:solidFill>
              </a:rPr>
              <a:t>     </a:t>
            </a:r>
            <a:r>
              <a:rPr lang="en-US" altLang="zh-CN" sz="2800" b="1" smtClean="0">
                <a:solidFill>
                  <a:srgbClr val="FF0000"/>
                </a:solidFill>
              </a:rPr>
              <a:t>O(1)&lt;O(㏒n)&lt;O(n)&lt;O(n㏒n)&lt;O(n</a:t>
            </a:r>
            <a:r>
              <a:rPr lang="en-US" altLang="zh-CN" sz="2800" b="1" baseline="20000" smtClean="0">
                <a:solidFill>
                  <a:srgbClr val="FF0000"/>
                </a:solidFill>
              </a:rPr>
              <a:t>2</a:t>
            </a:r>
            <a:r>
              <a:rPr lang="en-US" altLang="zh-CN" sz="2800" b="1" smtClean="0">
                <a:solidFill>
                  <a:srgbClr val="FF0000"/>
                </a:solidFill>
              </a:rPr>
              <a:t>)&lt;O(n</a:t>
            </a:r>
            <a:r>
              <a:rPr lang="en-US" altLang="zh-CN" sz="2800" b="1" baseline="22000" smtClean="0">
                <a:solidFill>
                  <a:srgbClr val="FF0000"/>
                </a:solidFill>
              </a:rPr>
              <a:t>3</a:t>
            </a:r>
            <a:r>
              <a:rPr lang="en-US" altLang="zh-CN" sz="2800" b="1" smtClean="0">
                <a:solidFill>
                  <a:srgbClr val="FF0000"/>
                </a:solidFill>
              </a:rPr>
              <a:t>)</a:t>
            </a:r>
            <a:endParaRPr lang="en-US" altLang="zh-CN" sz="2800" b="1" smtClean="0">
              <a:solidFill>
                <a:srgbClr val="FF0000"/>
              </a:solidFill>
            </a:endParaRPr>
          </a:p>
          <a:p>
            <a:pPr marL="533400" lvl="1" indent="0" eaLnBrk="1" hangingPunct="1">
              <a:lnSpc>
                <a:spcPct val="110000"/>
              </a:lnSpc>
            </a:pPr>
            <a:r>
              <a:rPr lang="en-US" altLang="zh-CN" b="1" smtClean="0"/>
              <a:t>  </a:t>
            </a:r>
            <a:r>
              <a:rPr lang="zh-CN" altLang="en-US" b="1" smtClean="0"/>
              <a:t>指数时间的关系为：</a:t>
            </a:r>
            <a:endParaRPr lang="zh-CN" altLang="en-US" b="1" smtClean="0"/>
          </a:p>
          <a:p>
            <a:pPr marL="0" indent="0" eaLnBrk="1" hangingPunct="1">
              <a:lnSpc>
                <a:spcPct val="110000"/>
              </a:lnSpc>
              <a:buFont typeface="Wingdings" panose="05000000000000000000" pitchFamily="2" charset="2"/>
              <a:buNone/>
            </a:pPr>
            <a:r>
              <a:rPr lang="zh-CN" altLang="en-US" sz="2800" b="1" smtClean="0">
                <a:solidFill>
                  <a:srgbClr val="FF0000"/>
                </a:solidFill>
              </a:rPr>
              <a:t>    </a:t>
            </a:r>
            <a:r>
              <a:rPr lang="en-US" altLang="zh-CN" sz="2800" b="1" smtClean="0">
                <a:solidFill>
                  <a:srgbClr val="FF0000"/>
                </a:solidFill>
              </a:rPr>
              <a:t>O(2</a:t>
            </a:r>
            <a:r>
              <a:rPr lang="en-US" altLang="zh-CN" sz="2800" b="1" baseline="36000" smtClean="0">
                <a:solidFill>
                  <a:srgbClr val="FF0000"/>
                </a:solidFill>
              </a:rPr>
              <a:t>n</a:t>
            </a:r>
            <a:r>
              <a:rPr lang="en-US" altLang="zh-CN" sz="2800" b="1" smtClean="0">
                <a:solidFill>
                  <a:srgbClr val="FF0000"/>
                </a:solidFill>
              </a:rPr>
              <a:t>)&lt;O(n!)&lt;O(n</a:t>
            </a:r>
            <a:r>
              <a:rPr lang="en-US" altLang="zh-CN" sz="2800" b="1" baseline="36000" smtClean="0">
                <a:solidFill>
                  <a:srgbClr val="FF0000"/>
                </a:solidFill>
              </a:rPr>
              <a:t>n</a:t>
            </a:r>
            <a:r>
              <a:rPr lang="en-US" altLang="zh-CN" sz="2800" b="1" smtClean="0">
                <a:solidFill>
                  <a:srgbClr val="FF0000"/>
                </a:solidFill>
              </a:rPr>
              <a:t>)</a:t>
            </a:r>
            <a:endParaRPr lang="en-US" altLang="zh-CN" sz="2800" b="1" smtClean="0">
              <a:solidFill>
                <a:srgbClr val="FF0000"/>
              </a:solidFill>
            </a:endParaRPr>
          </a:p>
          <a:p>
            <a:pPr marL="0" indent="0" eaLnBrk="1" hangingPunct="1">
              <a:lnSpc>
                <a:spcPct val="110000"/>
              </a:lnSpc>
              <a:buFont typeface="Wingdings" panose="05000000000000000000" pitchFamily="2" charset="2"/>
              <a:buNone/>
            </a:pPr>
            <a:r>
              <a:rPr lang="en-US" altLang="zh-CN" sz="2800" b="1" smtClean="0"/>
              <a:t>         </a:t>
            </a:r>
            <a:endParaRPr lang="zh-CN" altLang="en-US" sz="2800" b="1" smtClean="0"/>
          </a:p>
          <a:p>
            <a:pPr marL="533400" lvl="1" indent="0" eaLnBrk="1" hangingPunct="1">
              <a:lnSpc>
                <a:spcPct val="110000"/>
              </a:lnSpc>
              <a:buFontTx/>
              <a:buNone/>
            </a:pPr>
            <a:endParaRPr lang="zh-CN" altLang="en-US" b="1" smtClean="0"/>
          </a:p>
        </p:txBody>
      </p:sp>
    </p:spTree>
  </p:cSld>
  <p:clrMapOvr>
    <a:masterClrMapping/>
  </p:clrMapOvr>
  <p:transition spd="slow">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Rectangle 3"/>
          <p:cNvSpPr>
            <a:spLocks noGrp="1" noChangeArrowheads="1"/>
          </p:cNvSpPr>
          <p:nvPr>
            <p:ph idx="4294967295"/>
          </p:nvPr>
        </p:nvSpPr>
        <p:spPr>
          <a:xfrm>
            <a:off x="0" y="1196975"/>
            <a:ext cx="7993063" cy="1295400"/>
          </a:xfrm>
        </p:spPr>
        <p:txBody>
          <a:bodyPr/>
          <a:lstStyle/>
          <a:p>
            <a:pPr eaLnBrk="1" hangingPunct="1">
              <a:lnSpc>
                <a:spcPct val="80000"/>
              </a:lnSpc>
            </a:pPr>
            <a:r>
              <a:rPr lang="zh-CN" altLang="en-US" sz="2800" b="1" smtClean="0"/>
              <a:t>例：求解以下程序段的时间复杂度</a:t>
            </a:r>
            <a:r>
              <a:rPr lang="zh-CN" altLang="it-IT" sz="2800" b="1" smtClean="0"/>
              <a:t>：</a:t>
            </a:r>
            <a:endParaRPr lang="zh-CN" altLang="it-IT" sz="2800" b="1" smtClean="0"/>
          </a:p>
          <a:p>
            <a:pPr eaLnBrk="1" hangingPunct="1">
              <a:lnSpc>
                <a:spcPct val="80000"/>
              </a:lnSpc>
              <a:buFont typeface="Wingdings" panose="05000000000000000000" pitchFamily="2" charset="2"/>
              <a:buNone/>
            </a:pPr>
            <a:r>
              <a:rPr lang="it-IT" altLang="zh-CN" sz="2800" b="1" smtClean="0"/>
              <a:t>        for</a:t>
            </a:r>
            <a:r>
              <a:rPr lang="zh-CN" altLang="it-IT" sz="2800" b="1" smtClean="0"/>
              <a:t>（</a:t>
            </a:r>
            <a:r>
              <a:rPr lang="it-IT" altLang="zh-CN" sz="2800" b="1" smtClean="0"/>
              <a:t>i=1; i&lt;=n; i++</a:t>
            </a:r>
            <a:r>
              <a:rPr lang="zh-CN" altLang="it-IT" sz="2800" b="1" smtClean="0"/>
              <a:t>）</a:t>
            </a:r>
            <a:r>
              <a:rPr lang="it-IT" altLang="zh-CN" sz="2800" b="1" smtClean="0"/>
              <a:t>x=x+1; </a:t>
            </a:r>
            <a:endParaRPr lang="it-IT" altLang="zh-CN" sz="2800" b="1" smtClean="0"/>
          </a:p>
          <a:p>
            <a:pPr eaLnBrk="1" hangingPunct="1">
              <a:lnSpc>
                <a:spcPct val="80000"/>
              </a:lnSpc>
              <a:buFont typeface="Wingdings" panose="05000000000000000000" pitchFamily="2" charset="2"/>
              <a:buNone/>
            </a:pPr>
            <a:r>
              <a:rPr lang="it-IT" altLang="zh-CN" sz="2800" b="1" smtClean="0"/>
              <a:t>        </a:t>
            </a:r>
            <a:r>
              <a:rPr lang="zh-CN" altLang="it-IT" sz="2800" b="1" smtClean="0"/>
              <a:t>该语句的流程图如下</a:t>
            </a:r>
            <a:r>
              <a:rPr lang="it-IT" altLang="zh-CN" sz="2800" b="1" smtClean="0"/>
              <a:t>:</a:t>
            </a:r>
            <a:endParaRPr lang="it-IT" altLang="zh-CN" sz="2800" b="1" smtClean="0"/>
          </a:p>
          <a:p>
            <a:pPr eaLnBrk="1" hangingPunct="1">
              <a:lnSpc>
                <a:spcPct val="80000"/>
              </a:lnSpc>
              <a:buFont typeface="Wingdings" panose="05000000000000000000" pitchFamily="2" charset="2"/>
              <a:buNone/>
            </a:pPr>
            <a:r>
              <a:rPr lang="it-IT" altLang="zh-CN" sz="2800" smtClean="0"/>
              <a:t>                                                                               </a:t>
            </a:r>
            <a:endParaRPr lang="it-IT" altLang="zh-CN" sz="2800" smtClean="0"/>
          </a:p>
          <a:p>
            <a:pPr eaLnBrk="1" hangingPunct="1">
              <a:lnSpc>
                <a:spcPct val="80000"/>
              </a:lnSpc>
              <a:buFont typeface="Wingdings" panose="05000000000000000000" pitchFamily="2" charset="2"/>
              <a:buNone/>
            </a:pPr>
            <a:endParaRPr lang="it-IT" altLang="zh-CN" sz="2800" smtClean="0"/>
          </a:p>
          <a:p>
            <a:pPr eaLnBrk="1" hangingPunct="1">
              <a:lnSpc>
                <a:spcPct val="80000"/>
              </a:lnSpc>
              <a:buFont typeface="Wingdings" panose="05000000000000000000" pitchFamily="2" charset="2"/>
              <a:buNone/>
            </a:pPr>
            <a:endParaRPr lang="it-IT" altLang="zh-CN" sz="2800" smtClean="0"/>
          </a:p>
          <a:p>
            <a:pPr eaLnBrk="1" hangingPunct="1">
              <a:lnSpc>
                <a:spcPct val="80000"/>
              </a:lnSpc>
              <a:buFont typeface="Wingdings" panose="05000000000000000000" pitchFamily="2" charset="2"/>
              <a:buNone/>
            </a:pPr>
            <a:endParaRPr lang="it-IT" altLang="zh-CN" sz="2800" smtClean="0"/>
          </a:p>
          <a:p>
            <a:pPr eaLnBrk="1" hangingPunct="1">
              <a:lnSpc>
                <a:spcPct val="80000"/>
              </a:lnSpc>
              <a:buFont typeface="Wingdings" panose="05000000000000000000" pitchFamily="2" charset="2"/>
              <a:buNone/>
            </a:pPr>
            <a:endParaRPr lang="it-IT" altLang="zh-CN" sz="2800" smtClean="0"/>
          </a:p>
          <a:p>
            <a:pPr eaLnBrk="1" hangingPunct="1">
              <a:lnSpc>
                <a:spcPct val="80000"/>
              </a:lnSpc>
              <a:buFont typeface="Wingdings" panose="05000000000000000000" pitchFamily="2" charset="2"/>
              <a:buNone/>
            </a:pPr>
            <a:endParaRPr lang="zh-CN" altLang="it-IT" sz="2200" smtClean="0"/>
          </a:p>
          <a:p>
            <a:pPr eaLnBrk="1" hangingPunct="1">
              <a:lnSpc>
                <a:spcPct val="80000"/>
              </a:lnSpc>
              <a:buFont typeface="Wingdings" panose="05000000000000000000" pitchFamily="2" charset="2"/>
              <a:buNone/>
            </a:pPr>
            <a:endParaRPr lang="zh-CN" altLang="it-IT" sz="2200" smtClean="0"/>
          </a:p>
          <a:p>
            <a:pPr eaLnBrk="1" hangingPunct="1">
              <a:lnSpc>
                <a:spcPct val="80000"/>
              </a:lnSpc>
              <a:buFont typeface="Wingdings" panose="05000000000000000000" pitchFamily="2" charset="2"/>
              <a:buNone/>
            </a:pPr>
            <a:endParaRPr lang="zh-CN" altLang="it-IT" sz="2200" smtClean="0"/>
          </a:p>
          <a:p>
            <a:pPr eaLnBrk="1" hangingPunct="1">
              <a:lnSpc>
                <a:spcPct val="80000"/>
              </a:lnSpc>
              <a:buFont typeface="Wingdings" panose="05000000000000000000" pitchFamily="2" charset="2"/>
              <a:buNone/>
            </a:pPr>
            <a:endParaRPr lang="zh-CN" altLang="it-IT" sz="2200" smtClean="0"/>
          </a:p>
          <a:p>
            <a:pPr eaLnBrk="1" hangingPunct="1">
              <a:lnSpc>
                <a:spcPct val="80000"/>
              </a:lnSpc>
              <a:buFont typeface="Wingdings" panose="05000000000000000000" pitchFamily="2" charset="2"/>
              <a:buNone/>
            </a:pPr>
            <a:r>
              <a:rPr lang="zh-CN" altLang="it-IT" sz="2200" smtClean="0"/>
              <a:t>          </a:t>
            </a:r>
            <a:r>
              <a:rPr lang="zh-CN" altLang="it-IT" sz="2200" b="1" smtClean="0"/>
              <a:t>由此可知，</a:t>
            </a:r>
            <a:r>
              <a:rPr lang="zh-CN" altLang="en-US" sz="2200" b="1" smtClean="0"/>
              <a:t>  相应的时间复杂度为为</a:t>
            </a:r>
            <a:r>
              <a:rPr lang="en-US" altLang="zh-CN" sz="2200" b="1" smtClean="0"/>
              <a:t>O (n)</a:t>
            </a:r>
            <a:endParaRPr lang="zh-CN" altLang="en-US" sz="2800" b="1" smtClean="0"/>
          </a:p>
        </p:txBody>
      </p:sp>
      <p:sp>
        <p:nvSpPr>
          <p:cNvPr id="283652" name="Rectangle 4"/>
          <p:cNvSpPr>
            <a:spLocks noChangeArrowheads="1"/>
          </p:cNvSpPr>
          <p:nvPr/>
        </p:nvSpPr>
        <p:spPr bwMode="auto">
          <a:xfrm>
            <a:off x="5580063" y="2636838"/>
            <a:ext cx="16573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ClrTx/>
              <a:buFont typeface="Wingdings" panose="05000000000000000000" pitchFamily="2" charset="2"/>
              <a:buNone/>
            </a:pPr>
            <a:r>
              <a:rPr lang="zh-CN" altLang="en-US" sz="1600" b="1">
                <a:ea typeface="宋体" panose="02010600030101010101" pitchFamily="2" charset="-122"/>
              </a:rPr>
              <a:t>语句执行次数</a:t>
            </a:r>
            <a:r>
              <a:rPr lang="zh-CN" altLang="en-US" sz="1800">
                <a:ea typeface="宋体" panose="02010600030101010101" pitchFamily="2" charset="-122"/>
              </a:rPr>
              <a:t> </a:t>
            </a:r>
            <a:endParaRPr lang="zh-CN" altLang="en-US" sz="1800">
              <a:ea typeface="宋体" panose="02010600030101010101" pitchFamily="2" charset="-122"/>
            </a:endParaRPr>
          </a:p>
        </p:txBody>
      </p:sp>
      <p:sp>
        <p:nvSpPr>
          <p:cNvPr id="48132" name="AutoShape 5"/>
          <p:cNvSpPr>
            <a:spLocks noChangeAspect="1" noChangeArrowheads="1"/>
          </p:cNvSpPr>
          <p:nvPr/>
        </p:nvSpPr>
        <p:spPr bwMode="auto">
          <a:xfrm>
            <a:off x="1116013" y="3140075"/>
            <a:ext cx="352901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endParaRPr lang="zh-CN" altLang="en-US" sz="2400" b="1">
              <a:latin typeface="楷体_GB2312" pitchFamily="49" charset="-122"/>
              <a:ea typeface="楷体_GB2312" pitchFamily="49" charset="-122"/>
            </a:endParaRPr>
          </a:p>
        </p:txBody>
      </p:sp>
      <p:sp>
        <p:nvSpPr>
          <p:cNvPr id="283654" name="AutoShape 6"/>
          <p:cNvSpPr>
            <a:spLocks noChangeArrowheads="1"/>
          </p:cNvSpPr>
          <p:nvPr/>
        </p:nvSpPr>
        <p:spPr bwMode="auto">
          <a:xfrm>
            <a:off x="1704975" y="3886200"/>
            <a:ext cx="1960563" cy="441325"/>
          </a:xfrm>
          <a:prstGeom prst="flowChartDecision">
            <a:avLst/>
          </a:prstGeom>
          <a:solidFill>
            <a:srgbClr val="FFFFFF"/>
          </a:solidFill>
          <a:ln w="9525">
            <a:solidFill>
              <a:srgbClr val="000000"/>
            </a:solidFill>
            <a:miter lim="800000"/>
          </a:ln>
        </p:spPr>
        <p:txBody>
          <a:bodyPr lIns="0" tIns="0" rIns="0" bIns="0"/>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ClrTx/>
              <a:buFont typeface="Wingdings" panose="05000000000000000000" pitchFamily="2" charset="2"/>
              <a:buNone/>
            </a:pPr>
            <a:r>
              <a:rPr lang="en-US" altLang="zh-CN" sz="1800" b="1">
                <a:latin typeface="Times New Roman" panose="02020603050405020304" pitchFamily="18" charset="0"/>
                <a:ea typeface="宋体" panose="02010600030101010101" pitchFamily="2" charset="-122"/>
              </a:rPr>
              <a:t>     i &lt;= n</a:t>
            </a:r>
            <a:endParaRPr lang="en-US" altLang="zh-CN" sz="1800" b="1">
              <a:ea typeface="宋体" panose="02010600030101010101" pitchFamily="2" charset="-122"/>
            </a:endParaRPr>
          </a:p>
        </p:txBody>
      </p:sp>
      <p:sp>
        <p:nvSpPr>
          <p:cNvPr id="283655" name="Line 7"/>
          <p:cNvSpPr>
            <a:spLocks noChangeShapeType="1"/>
          </p:cNvSpPr>
          <p:nvPr/>
        </p:nvSpPr>
        <p:spPr bwMode="auto">
          <a:xfrm>
            <a:off x="2684463" y="3443288"/>
            <a:ext cx="1587" cy="4413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3656" name="Line 8"/>
          <p:cNvSpPr>
            <a:spLocks noChangeShapeType="1"/>
          </p:cNvSpPr>
          <p:nvPr/>
        </p:nvSpPr>
        <p:spPr bwMode="auto">
          <a:xfrm>
            <a:off x="2684463" y="4327525"/>
            <a:ext cx="1587" cy="2952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3657" name="Line 9"/>
          <p:cNvSpPr>
            <a:spLocks noChangeShapeType="1"/>
          </p:cNvSpPr>
          <p:nvPr/>
        </p:nvSpPr>
        <p:spPr bwMode="auto">
          <a:xfrm>
            <a:off x="2684463" y="5507038"/>
            <a:ext cx="1587" cy="2952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3658" name="Line 10"/>
          <p:cNvSpPr>
            <a:spLocks noChangeShapeType="1"/>
          </p:cNvSpPr>
          <p:nvPr/>
        </p:nvSpPr>
        <p:spPr bwMode="auto">
          <a:xfrm flipH="1">
            <a:off x="1508125" y="5802313"/>
            <a:ext cx="1176338"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3659" name="Line 11"/>
          <p:cNvSpPr>
            <a:spLocks noChangeShapeType="1"/>
          </p:cNvSpPr>
          <p:nvPr/>
        </p:nvSpPr>
        <p:spPr bwMode="auto">
          <a:xfrm>
            <a:off x="1508125" y="3590925"/>
            <a:ext cx="1588" cy="22113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3660" name="Line 12"/>
          <p:cNvSpPr>
            <a:spLocks noChangeShapeType="1"/>
          </p:cNvSpPr>
          <p:nvPr/>
        </p:nvSpPr>
        <p:spPr bwMode="auto">
          <a:xfrm>
            <a:off x="1508125" y="3590925"/>
            <a:ext cx="117633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3661" name="Line 13"/>
          <p:cNvSpPr>
            <a:spLocks noChangeShapeType="1"/>
          </p:cNvSpPr>
          <p:nvPr/>
        </p:nvSpPr>
        <p:spPr bwMode="auto">
          <a:xfrm>
            <a:off x="3563938" y="4076700"/>
            <a:ext cx="587375" cy="15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3662" name="Rectangle 14"/>
          <p:cNvSpPr>
            <a:spLocks noChangeArrowheads="1"/>
          </p:cNvSpPr>
          <p:nvPr/>
        </p:nvSpPr>
        <p:spPr bwMode="auto">
          <a:xfrm>
            <a:off x="3665538" y="3736975"/>
            <a:ext cx="195262" cy="274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ClrTx/>
              <a:buFont typeface="Wingdings" panose="05000000000000000000" pitchFamily="2" charset="2"/>
              <a:buNone/>
            </a:pPr>
            <a:r>
              <a:rPr lang="en-US" altLang="zh-CN" sz="1800" b="1">
                <a:latin typeface="Times New Roman" panose="02020603050405020304" pitchFamily="18" charset="0"/>
                <a:ea typeface="宋体" panose="02010600030101010101" pitchFamily="2" charset="-122"/>
              </a:rPr>
              <a:t>N</a:t>
            </a:r>
            <a:endParaRPr lang="en-US" altLang="zh-CN" sz="1800" b="1">
              <a:ea typeface="宋体" panose="02010600030101010101" pitchFamily="2" charset="-122"/>
            </a:endParaRPr>
          </a:p>
        </p:txBody>
      </p:sp>
      <p:sp>
        <p:nvSpPr>
          <p:cNvPr id="283663" name="Rectangle 15"/>
          <p:cNvSpPr>
            <a:spLocks noChangeArrowheads="1"/>
          </p:cNvSpPr>
          <p:nvPr/>
        </p:nvSpPr>
        <p:spPr bwMode="auto">
          <a:xfrm>
            <a:off x="2881313" y="4327525"/>
            <a:ext cx="392112"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ClrTx/>
              <a:buFont typeface="Wingdings" panose="05000000000000000000" pitchFamily="2" charset="2"/>
              <a:buNone/>
            </a:pPr>
            <a:r>
              <a:rPr lang="en-US" altLang="zh-CN" sz="1800" b="1">
                <a:latin typeface="Times New Roman" panose="02020603050405020304" pitchFamily="18" charset="0"/>
                <a:ea typeface="宋体" panose="02010600030101010101" pitchFamily="2" charset="-122"/>
              </a:rPr>
              <a:t>Y</a:t>
            </a:r>
            <a:endParaRPr lang="en-US" altLang="zh-CN" sz="1800" b="1">
              <a:ea typeface="宋体" panose="02010600030101010101" pitchFamily="2" charset="-122"/>
            </a:endParaRPr>
          </a:p>
        </p:txBody>
      </p:sp>
      <p:sp>
        <p:nvSpPr>
          <p:cNvPr id="283664" name="AutoShape 16"/>
          <p:cNvSpPr>
            <a:spLocks noChangeArrowheads="1"/>
          </p:cNvSpPr>
          <p:nvPr/>
        </p:nvSpPr>
        <p:spPr bwMode="auto">
          <a:xfrm>
            <a:off x="1900238" y="3148013"/>
            <a:ext cx="1568450" cy="295275"/>
          </a:xfrm>
          <a:prstGeom prst="flowChartProcess">
            <a:avLst/>
          </a:prstGeom>
          <a:solidFill>
            <a:srgbClr val="FFFFFF"/>
          </a:solidFill>
          <a:ln w="9525">
            <a:solidFill>
              <a:srgbClr val="000000"/>
            </a:solidFill>
            <a:miter lim="800000"/>
          </a:ln>
        </p:spPr>
        <p:txBody>
          <a:bodyPr lIns="0" tIns="0" rIns="0" bIns="0"/>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ClrTx/>
              <a:buFont typeface="Wingdings" panose="05000000000000000000" pitchFamily="2" charset="2"/>
              <a:buNone/>
            </a:pPr>
            <a:r>
              <a:rPr lang="en-US" altLang="zh-CN" sz="1800" b="1">
                <a:latin typeface="Times New Roman" panose="02020603050405020304" pitchFamily="18" charset="0"/>
                <a:ea typeface="宋体" panose="02010600030101010101" pitchFamily="2" charset="-122"/>
              </a:rPr>
              <a:t>i=1</a:t>
            </a:r>
            <a:r>
              <a:rPr lang="zh-CN" altLang="en-US" sz="1800" b="1">
                <a:latin typeface="Times New Roman" panose="02020603050405020304" pitchFamily="18" charset="0"/>
                <a:ea typeface="宋体" panose="02010600030101010101" pitchFamily="2" charset="-122"/>
              </a:rPr>
              <a:t>；</a:t>
            </a:r>
            <a:endParaRPr lang="zh-CN" altLang="en-US" sz="1800" b="1">
              <a:ea typeface="宋体" panose="02010600030101010101" pitchFamily="2" charset="-122"/>
            </a:endParaRPr>
          </a:p>
        </p:txBody>
      </p:sp>
      <p:sp>
        <p:nvSpPr>
          <p:cNvPr id="283665" name="Line 17"/>
          <p:cNvSpPr>
            <a:spLocks noChangeShapeType="1"/>
          </p:cNvSpPr>
          <p:nvPr/>
        </p:nvSpPr>
        <p:spPr bwMode="auto">
          <a:xfrm>
            <a:off x="2684463" y="2852738"/>
            <a:ext cx="1587" cy="2952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3666" name="Line 18"/>
          <p:cNvSpPr>
            <a:spLocks noChangeShapeType="1"/>
          </p:cNvSpPr>
          <p:nvPr/>
        </p:nvSpPr>
        <p:spPr bwMode="auto">
          <a:xfrm>
            <a:off x="2684463" y="4918075"/>
            <a:ext cx="1587" cy="2936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3667" name="AutoShape 19"/>
          <p:cNvSpPr>
            <a:spLocks noChangeArrowheads="1"/>
          </p:cNvSpPr>
          <p:nvPr/>
        </p:nvSpPr>
        <p:spPr bwMode="auto">
          <a:xfrm>
            <a:off x="1900238" y="4622800"/>
            <a:ext cx="1568450" cy="295275"/>
          </a:xfrm>
          <a:prstGeom prst="flowChartProcess">
            <a:avLst/>
          </a:prstGeom>
          <a:solidFill>
            <a:srgbClr val="FFFFFF"/>
          </a:solidFill>
          <a:ln w="9525">
            <a:solidFill>
              <a:srgbClr val="000000"/>
            </a:solidFill>
            <a:miter lim="800000"/>
          </a:ln>
        </p:spPr>
        <p:txBody>
          <a:bodyPr lIns="0" tIns="0" rIns="0" bIns="0"/>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ClrTx/>
              <a:buFont typeface="Wingdings" panose="05000000000000000000" pitchFamily="2" charset="2"/>
              <a:buNone/>
            </a:pPr>
            <a:r>
              <a:rPr lang="en-US" altLang="zh-CN" sz="1800" b="1">
                <a:latin typeface="Times New Roman" panose="02020603050405020304" pitchFamily="18" charset="0"/>
                <a:ea typeface="宋体" panose="02010600030101010101" pitchFamily="2" charset="-122"/>
              </a:rPr>
              <a:t>x=x+1</a:t>
            </a:r>
            <a:r>
              <a:rPr lang="zh-CN" altLang="en-US" sz="1800" b="1">
                <a:latin typeface="Times New Roman" panose="02020603050405020304" pitchFamily="18" charset="0"/>
                <a:ea typeface="宋体" panose="02010600030101010101" pitchFamily="2" charset="-122"/>
              </a:rPr>
              <a:t>；</a:t>
            </a:r>
            <a:endParaRPr lang="zh-CN" altLang="en-US" sz="1800" b="1">
              <a:ea typeface="宋体" panose="02010600030101010101" pitchFamily="2" charset="-122"/>
            </a:endParaRPr>
          </a:p>
        </p:txBody>
      </p:sp>
      <p:sp>
        <p:nvSpPr>
          <p:cNvPr id="283668" name="AutoShape 20"/>
          <p:cNvSpPr>
            <a:spLocks noChangeArrowheads="1"/>
          </p:cNvSpPr>
          <p:nvPr/>
        </p:nvSpPr>
        <p:spPr bwMode="auto">
          <a:xfrm>
            <a:off x="1900238" y="5211763"/>
            <a:ext cx="1568450" cy="295275"/>
          </a:xfrm>
          <a:prstGeom prst="flowChartProcess">
            <a:avLst/>
          </a:prstGeom>
          <a:solidFill>
            <a:srgbClr val="FFFFFF"/>
          </a:solidFill>
          <a:ln w="9525">
            <a:solidFill>
              <a:srgbClr val="000000"/>
            </a:solidFill>
            <a:miter lim="800000"/>
          </a:ln>
        </p:spPr>
        <p:txBody>
          <a:bodyPr lIns="0" tIns="0" rIns="0" bIns="0"/>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ClrTx/>
              <a:buFont typeface="Wingdings" panose="05000000000000000000" pitchFamily="2" charset="2"/>
              <a:buNone/>
            </a:pPr>
            <a:r>
              <a:rPr lang="en-US" altLang="zh-CN" sz="1800" b="1">
                <a:latin typeface="Times New Roman" panose="02020603050405020304" pitchFamily="18" charset="0"/>
                <a:ea typeface="宋体" panose="02010600030101010101" pitchFamily="2" charset="-122"/>
              </a:rPr>
              <a:t>i++</a:t>
            </a:r>
            <a:r>
              <a:rPr lang="zh-CN" altLang="en-US" sz="1800" b="1">
                <a:latin typeface="Times New Roman" panose="02020603050405020304" pitchFamily="18" charset="0"/>
                <a:ea typeface="宋体" panose="02010600030101010101" pitchFamily="2" charset="-122"/>
              </a:rPr>
              <a:t>；</a:t>
            </a:r>
            <a:endParaRPr lang="zh-CN" altLang="en-US" sz="1800" b="1">
              <a:ea typeface="宋体" panose="02010600030101010101" pitchFamily="2" charset="-122"/>
            </a:endParaRPr>
          </a:p>
        </p:txBody>
      </p:sp>
      <p:grpSp>
        <p:nvGrpSpPr>
          <p:cNvPr id="2" name="Group 21"/>
          <p:cNvGrpSpPr/>
          <p:nvPr/>
        </p:nvGrpSpPr>
        <p:grpSpPr bwMode="auto">
          <a:xfrm>
            <a:off x="4500563" y="3213100"/>
            <a:ext cx="2159000" cy="288925"/>
            <a:chOff x="2835" y="1797"/>
            <a:chExt cx="1360" cy="182"/>
          </a:xfrm>
        </p:grpSpPr>
        <p:sp>
          <p:nvSpPr>
            <p:cNvPr id="48162" name="Line 22"/>
            <p:cNvSpPr>
              <a:spLocks noChangeShapeType="1"/>
            </p:cNvSpPr>
            <p:nvPr/>
          </p:nvSpPr>
          <p:spPr bwMode="auto">
            <a:xfrm>
              <a:off x="2835" y="1888"/>
              <a:ext cx="681" cy="0"/>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8163" name="Rectangle 23"/>
            <p:cNvSpPr>
              <a:spLocks noChangeArrowheads="1"/>
            </p:cNvSpPr>
            <p:nvPr/>
          </p:nvSpPr>
          <p:spPr bwMode="auto">
            <a:xfrm>
              <a:off x="3696" y="1797"/>
              <a:ext cx="49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ClrTx/>
                <a:buFont typeface="Wingdings" panose="05000000000000000000" pitchFamily="2" charset="2"/>
                <a:buNone/>
              </a:pPr>
              <a:r>
                <a:rPr lang="zh-CN" altLang="en-US" sz="1600">
                  <a:ea typeface="宋体" panose="02010600030101010101" pitchFamily="2" charset="-122"/>
                </a:rPr>
                <a:t> </a:t>
              </a:r>
              <a:r>
                <a:rPr lang="en-US" altLang="zh-CN" sz="1600">
                  <a:ea typeface="宋体" panose="02010600030101010101" pitchFamily="2" charset="-122"/>
                </a:rPr>
                <a:t>1</a:t>
              </a:r>
              <a:r>
                <a:rPr lang="zh-CN" altLang="en-US" sz="1600">
                  <a:ea typeface="宋体" panose="02010600030101010101" pitchFamily="2" charset="-122"/>
                </a:rPr>
                <a:t>次 </a:t>
              </a:r>
              <a:endParaRPr lang="zh-CN" altLang="en-US" sz="1600">
                <a:ea typeface="宋体" panose="02010600030101010101" pitchFamily="2" charset="-122"/>
              </a:endParaRPr>
            </a:p>
          </p:txBody>
        </p:sp>
      </p:grpSp>
      <p:grpSp>
        <p:nvGrpSpPr>
          <p:cNvPr id="3" name="Group 24"/>
          <p:cNvGrpSpPr/>
          <p:nvPr/>
        </p:nvGrpSpPr>
        <p:grpSpPr bwMode="auto">
          <a:xfrm>
            <a:off x="4500563" y="3932238"/>
            <a:ext cx="2232025" cy="288925"/>
            <a:chOff x="2835" y="2250"/>
            <a:chExt cx="1406" cy="182"/>
          </a:xfrm>
        </p:grpSpPr>
        <p:sp>
          <p:nvSpPr>
            <p:cNvPr id="48160" name="Line 25"/>
            <p:cNvSpPr>
              <a:spLocks noChangeShapeType="1"/>
            </p:cNvSpPr>
            <p:nvPr/>
          </p:nvSpPr>
          <p:spPr bwMode="auto">
            <a:xfrm>
              <a:off x="2835" y="2341"/>
              <a:ext cx="681" cy="0"/>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8161" name="Rectangle 26"/>
            <p:cNvSpPr>
              <a:spLocks noChangeArrowheads="1"/>
            </p:cNvSpPr>
            <p:nvPr/>
          </p:nvSpPr>
          <p:spPr bwMode="auto">
            <a:xfrm>
              <a:off x="3742" y="2250"/>
              <a:ext cx="49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ClrTx/>
                <a:buFont typeface="Wingdings" panose="05000000000000000000" pitchFamily="2" charset="2"/>
                <a:buNone/>
              </a:pPr>
              <a:r>
                <a:rPr lang="zh-CN" altLang="en-US" sz="1600">
                  <a:ea typeface="宋体" panose="02010600030101010101" pitchFamily="2" charset="-122"/>
                </a:rPr>
                <a:t> </a:t>
              </a:r>
              <a:r>
                <a:rPr lang="en-US" altLang="zh-CN" sz="1600">
                  <a:ea typeface="宋体" panose="02010600030101010101" pitchFamily="2" charset="-122"/>
                </a:rPr>
                <a:t>n+1</a:t>
              </a:r>
              <a:r>
                <a:rPr lang="zh-CN" altLang="en-US" sz="1600">
                  <a:ea typeface="宋体" panose="02010600030101010101" pitchFamily="2" charset="-122"/>
                </a:rPr>
                <a:t>次 </a:t>
              </a:r>
              <a:endParaRPr lang="zh-CN" altLang="en-US" sz="1600">
                <a:ea typeface="宋体" panose="02010600030101010101" pitchFamily="2" charset="-122"/>
              </a:endParaRPr>
            </a:p>
          </p:txBody>
        </p:sp>
      </p:grpSp>
      <p:grpSp>
        <p:nvGrpSpPr>
          <p:cNvPr id="4" name="Group 27"/>
          <p:cNvGrpSpPr/>
          <p:nvPr/>
        </p:nvGrpSpPr>
        <p:grpSpPr bwMode="auto">
          <a:xfrm>
            <a:off x="4500563" y="4724400"/>
            <a:ext cx="2232025" cy="288925"/>
            <a:chOff x="2835" y="2749"/>
            <a:chExt cx="1406" cy="182"/>
          </a:xfrm>
        </p:grpSpPr>
        <p:sp>
          <p:nvSpPr>
            <p:cNvPr id="48158" name="Line 28"/>
            <p:cNvSpPr>
              <a:spLocks noChangeShapeType="1"/>
            </p:cNvSpPr>
            <p:nvPr/>
          </p:nvSpPr>
          <p:spPr bwMode="auto">
            <a:xfrm>
              <a:off x="2835" y="2840"/>
              <a:ext cx="681" cy="0"/>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8159" name="Rectangle 29"/>
            <p:cNvSpPr>
              <a:spLocks noChangeArrowheads="1"/>
            </p:cNvSpPr>
            <p:nvPr/>
          </p:nvSpPr>
          <p:spPr bwMode="auto">
            <a:xfrm>
              <a:off x="3742" y="2749"/>
              <a:ext cx="49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ClrTx/>
                <a:buFont typeface="Wingdings" panose="05000000000000000000" pitchFamily="2" charset="2"/>
                <a:buNone/>
              </a:pPr>
              <a:r>
                <a:rPr lang="zh-CN" altLang="en-US" sz="1600">
                  <a:ea typeface="宋体" panose="02010600030101010101" pitchFamily="2" charset="-122"/>
                </a:rPr>
                <a:t> </a:t>
              </a:r>
              <a:r>
                <a:rPr lang="en-US" altLang="zh-CN" sz="1600">
                  <a:ea typeface="宋体" panose="02010600030101010101" pitchFamily="2" charset="-122"/>
                </a:rPr>
                <a:t>n</a:t>
              </a:r>
              <a:r>
                <a:rPr lang="zh-CN" altLang="en-US" sz="1600">
                  <a:ea typeface="宋体" panose="02010600030101010101" pitchFamily="2" charset="-122"/>
                </a:rPr>
                <a:t>次 </a:t>
              </a:r>
              <a:endParaRPr lang="zh-CN" altLang="en-US" sz="1600">
                <a:ea typeface="宋体" panose="02010600030101010101" pitchFamily="2" charset="-122"/>
              </a:endParaRPr>
            </a:p>
          </p:txBody>
        </p:sp>
      </p:grpSp>
      <p:grpSp>
        <p:nvGrpSpPr>
          <p:cNvPr id="5" name="Group 30"/>
          <p:cNvGrpSpPr/>
          <p:nvPr/>
        </p:nvGrpSpPr>
        <p:grpSpPr bwMode="auto">
          <a:xfrm>
            <a:off x="4500563" y="5373688"/>
            <a:ext cx="2232025" cy="288925"/>
            <a:chOff x="2835" y="3158"/>
            <a:chExt cx="1406" cy="182"/>
          </a:xfrm>
        </p:grpSpPr>
        <p:sp>
          <p:nvSpPr>
            <p:cNvPr id="48156" name="Line 31"/>
            <p:cNvSpPr>
              <a:spLocks noChangeShapeType="1"/>
            </p:cNvSpPr>
            <p:nvPr/>
          </p:nvSpPr>
          <p:spPr bwMode="auto">
            <a:xfrm>
              <a:off x="2835" y="3203"/>
              <a:ext cx="681" cy="0"/>
            </a:xfrm>
            <a:prstGeom prst="line">
              <a:avLst/>
            </a:prstGeom>
            <a:noFill/>
            <a:ln w="222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8157" name="Rectangle 32"/>
            <p:cNvSpPr>
              <a:spLocks noChangeArrowheads="1"/>
            </p:cNvSpPr>
            <p:nvPr/>
          </p:nvSpPr>
          <p:spPr bwMode="auto">
            <a:xfrm>
              <a:off x="3742" y="3158"/>
              <a:ext cx="49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ClrTx/>
                <a:buFont typeface="Wingdings" panose="05000000000000000000" pitchFamily="2" charset="2"/>
                <a:buNone/>
              </a:pPr>
              <a:r>
                <a:rPr lang="zh-CN" altLang="en-US" sz="1800">
                  <a:ea typeface="宋体" panose="02010600030101010101" pitchFamily="2" charset="-122"/>
                </a:rPr>
                <a:t> </a:t>
              </a:r>
              <a:r>
                <a:rPr lang="en-US" altLang="zh-CN" sz="1800">
                  <a:ea typeface="宋体" panose="02010600030101010101" pitchFamily="2" charset="-122"/>
                </a:rPr>
                <a:t>n</a:t>
              </a:r>
              <a:r>
                <a:rPr lang="zh-CN" altLang="en-US" sz="1800">
                  <a:ea typeface="宋体" panose="02010600030101010101" pitchFamily="2" charset="-122"/>
                </a:rPr>
                <a:t>次 </a:t>
              </a:r>
              <a:endParaRPr lang="zh-CN" altLang="en-US" sz="1800">
                <a:ea typeface="宋体" panose="02010600030101010101" pitchFamily="2" charset="-122"/>
              </a:endParaRPr>
            </a:p>
          </p:txBody>
        </p:sp>
      </p:grpSp>
      <p:sp>
        <p:nvSpPr>
          <p:cNvPr id="283681" name="Rectangle 33"/>
          <p:cNvSpPr>
            <a:spLocks noChangeArrowheads="1"/>
          </p:cNvSpPr>
          <p:nvPr/>
        </p:nvSpPr>
        <p:spPr bwMode="auto">
          <a:xfrm>
            <a:off x="7092950" y="5588000"/>
            <a:ext cx="1223963" cy="2889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ClrTx/>
              <a:buFont typeface="Wingdings" panose="05000000000000000000" pitchFamily="2" charset="2"/>
              <a:buNone/>
            </a:pPr>
            <a:r>
              <a:rPr lang="zh-CN" altLang="en-US" sz="1600">
                <a:ea typeface="宋体" panose="02010600030101010101" pitchFamily="2" charset="-122"/>
              </a:rPr>
              <a:t>共：</a:t>
            </a:r>
            <a:r>
              <a:rPr lang="en-US" altLang="zh-CN" sz="1600">
                <a:ea typeface="宋体" panose="02010600030101010101" pitchFamily="2" charset="-122"/>
              </a:rPr>
              <a:t>3n+2</a:t>
            </a:r>
            <a:r>
              <a:rPr lang="zh-CN" altLang="en-US" sz="1600">
                <a:ea typeface="宋体" panose="02010600030101010101" pitchFamily="2" charset="-122"/>
              </a:rPr>
              <a:t>次</a:t>
            </a:r>
            <a:endParaRPr lang="zh-CN" altLang="en-US" sz="1600">
              <a:ea typeface="宋体" panose="02010600030101010101" pitchFamily="2" charset="-122"/>
            </a:endParaRPr>
          </a:p>
        </p:txBody>
      </p:sp>
      <p:sp>
        <p:nvSpPr>
          <p:cNvPr id="283682" name="Oval 34"/>
          <p:cNvSpPr>
            <a:spLocks noChangeArrowheads="1"/>
          </p:cNvSpPr>
          <p:nvPr/>
        </p:nvSpPr>
        <p:spPr bwMode="auto">
          <a:xfrm>
            <a:off x="2484438" y="2636838"/>
            <a:ext cx="358775" cy="215900"/>
          </a:xfrm>
          <a:prstGeom prst="ellipse">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endParaRPr lang="zh-CN" altLang="en-US" sz="2400" b="1">
              <a:latin typeface="楷体_GB2312" pitchFamily="49" charset="-122"/>
              <a:ea typeface="楷体_GB2312" pitchFamily="49" charset="-122"/>
            </a:endParaRPr>
          </a:p>
        </p:txBody>
      </p:sp>
      <p:sp>
        <p:nvSpPr>
          <p:cNvPr id="283683" name="Oval 35"/>
          <p:cNvSpPr>
            <a:spLocks noChangeArrowheads="1"/>
          </p:cNvSpPr>
          <p:nvPr/>
        </p:nvSpPr>
        <p:spPr bwMode="auto">
          <a:xfrm>
            <a:off x="4140200" y="4005263"/>
            <a:ext cx="358775" cy="215900"/>
          </a:xfrm>
          <a:prstGeom prst="ellipse">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endParaRPr lang="zh-CN" altLang="en-US" sz="2400" b="1">
              <a:latin typeface="楷体_GB2312" pitchFamily="49" charset="-122"/>
              <a:ea typeface="楷体_GB2312" pitchFamily="49" charset="-122"/>
            </a:endParaRPr>
          </a:p>
        </p:txBody>
      </p:sp>
      <p:sp>
        <p:nvSpPr>
          <p:cNvPr id="48155" name="矩形 5"/>
          <p:cNvSpPr>
            <a:spLocks noChangeArrowheads="1"/>
          </p:cNvSpPr>
          <p:nvPr/>
        </p:nvSpPr>
        <p:spPr bwMode="auto">
          <a:xfrm>
            <a:off x="684213" y="98425"/>
            <a:ext cx="74882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 typeface="Wingdings" panose="05000000000000000000" pitchFamily="2" charset="2"/>
              <a:buNone/>
            </a:pPr>
            <a:r>
              <a:rPr lang="zh-CN" altLang="en-US" sz="2400" b="1">
                <a:solidFill>
                  <a:srgbClr val="00B050"/>
                </a:solidFill>
                <a:latin typeface="Times New Roman" panose="02020603050405020304" pitchFamily="18" charset="0"/>
                <a:ea typeface="宋体" panose="02010600030101010101" pitchFamily="2" charset="-122"/>
              </a:rPr>
              <a:t>定理：若</a:t>
            </a:r>
            <a:r>
              <a:rPr lang="en-US" altLang="zh-CN" sz="2400" b="1">
                <a:solidFill>
                  <a:srgbClr val="00B050"/>
                </a:solidFill>
                <a:latin typeface="Times New Roman" panose="02020603050405020304" pitchFamily="18" charset="0"/>
                <a:ea typeface="宋体" panose="02010600030101010101" pitchFamily="2" charset="-122"/>
              </a:rPr>
              <a:t>A(n)=a </a:t>
            </a:r>
            <a:r>
              <a:rPr lang="en-US" altLang="zh-CN" sz="2400" b="1" baseline="-20000">
                <a:solidFill>
                  <a:srgbClr val="00B050"/>
                </a:solidFill>
                <a:latin typeface="Times New Roman" panose="02020603050405020304" pitchFamily="18" charset="0"/>
                <a:ea typeface="宋体" panose="02010600030101010101" pitchFamily="2" charset="-122"/>
              </a:rPr>
              <a:t>m </a:t>
            </a:r>
            <a:r>
              <a:rPr lang="en-US" altLang="zh-CN" sz="2400" b="1">
                <a:solidFill>
                  <a:srgbClr val="00B050"/>
                </a:solidFill>
                <a:latin typeface="Times New Roman" panose="02020603050405020304" pitchFamily="18" charset="0"/>
                <a:ea typeface="宋体" panose="02010600030101010101" pitchFamily="2" charset="-122"/>
              </a:rPr>
              <a:t>n </a:t>
            </a:r>
            <a:r>
              <a:rPr lang="en-US" altLang="zh-CN" sz="2400" b="1" baseline="20000">
                <a:solidFill>
                  <a:srgbClr val="00B050"/>
                </a:solidFill>
                <a:latin typeface="Times New Roman" panose="02020603050405020304" pitchFamily="18" charset="0"/>
                <a:ea typeface="宋体" panose="02010600030101010101" pitchFamily="2" charset="-122"/>
              </a:rPr>
              <a:t>m </a:t>
            </a:r>
            <a:r>
              <a:rPr lang="en-US" altLang="zh-CN" sz="2400" b="1">
                <a:solidFill>
                  <a:srgbClr val="00B050"/>
                </a:solidFill>
                <a:latin typeface="Times New Roman" panose="02020603050405020304" pitchFamily="18" charset="0"/>
                <a:ea typeface="宋体" panose="02010600030101010101" pitchFamily="2" charset="-122"/>
              </a:rPr>
              <a:t>+a </a:t>
            </a:r>
            <a:r>
              <a:rPr lang="en-US" altLang="zh-CN" sz="2400" b="1" baseline="-20000">
                <a:solidFill>
                  <a:srgbClr val="00B050"/>
                </a:solidFill>
                <a:latin typeface="Times New Roman" panose="02020603050405020304" pitchFamily="18" charset="0"/>
                <a:ea typeface="宋体" panose="02010600030101010101" pitchFamily="2" charset="-122"/>
              </a:rPr>
              <a:t>m-1</a:t>
            </a:r>
            <a:r>
              <a:rPr lang="en-US" altLang="zh-CN" sz="2400" b="1">
                <a:solidFill>
                  <a:srgbClr val="00B050"/>
                </a:solidFill>
                <a:latin typeface="Times New Roman" panose="02020603050405020304" pitchFamily="18" charset="0"/>
                <a:ea typeface="宋体" panose="02010600030101010101" pitchFamily="2" charset="-122"/>
              </a:rPr>
              <a:t> n </a:t>
            </a:r>
            <a:r>
              <a:rPr lang="en-US" altLang="zh-CN" sz="2400" b="1" baseline="20000">
                <a:solidFill>
                  <a:srgbClr val="00B050"/>
                </a:solidFill>
                <a:latin typeface="Times New Roman" panose="02020603050405020304" pitchFamily="18" charset="0"/>
                <a:ea typeface="宋体" panose="02010600030101010101" pitchFamily="2" charset="-122"/>
              </a:rPr>
              <a:t>m-1</a:t>
            </a:r>
            <a:r>
              <a:rPr lang="en-US" altLang="zh-CN" sz="2400" b="1">
                <a:solidFill>
                  <a:srgbClr val="00B050"/>
                </a:solidFill>
                <a:latin typeface="Times New Roman" panose="02020603050405020304" pitchFamily="18" charset="0"/>
                <a:ea typeface="宋体" panose="02010600030101010101" pitchFamily="2" charset="-122"/>
              </a:rPr>
              <a:t> +…+a</a:t>
            </a:r>
            <a:r>
              <a:rPr lang="en-US" altLang="zh-CN" sz="2400" b="1" baseline="-20000">
                <a:solidFill>
                  <a:srgbClr val="00B050"/>
                </a:solidFill>
                <a:latin typeface="Times New Roman" panose="02020603050405020304" pitchFamily="18" charset="0"/>
                <a:ea typeface="宋体" panose="02010600030101010101" pitchFamily="2" charset="-122"/>
              </a:rPr>
              <a:t>1</a:t>
            </a:r>
            <a:r>
              <a:rPr lang="en-US" altLang="zh-CN" sz="2400" b="1">
                <a:solidFill>
                  <a:srgbClr val="00B050"/>
                </a:solidFill>
                <a:latin typeface="Times New Roman" panose="02020603050405020304" pitchFamily="18" charset="0"/>
                <a:ea typeface="宋体" panose="02010600030101010101" pitchFamily="2" charset="-122"/>
              </a:rPr>
              <a:t>n+a</a:t>
            </a:r>
            <a:r>
              <a:rPr lang="en-US" altLang="zh-CN" sz="2400" b="1" baseline="-20000">
                <a:solidFill>
                  <a:srgbClr val="00B050"/>
                </a:solidFill>
                <a:latin typeface="Times New Roman" panose="02020603050405020304" pitchFamily="18" charset="0"/>
                <a:ea typeface="宋体" panose="02010600030101010101" pitchFamily="2" charset="-122"/>
              </a:rPr>
              <a:t>0</a:t>
            </a:r>
            <a:r>
              <a:rPr lang="zh-CN" altLang="en-US" sz="2400" b="1">
                <a:solidFill>
                  <a:srgbClr val="00B050"/>
                </a:solidFill>
                <a:latin typeface="Times New Roman" panose="02020603050405020304" pitchFamily="18" charset="0"/>
                <a:ea typeface="宋体" panose="02010600030101010101" pitchFamily="2" charset="-122"/>
              </a:rPr>
              <a:t>是一个</a:t>
            </a:r>
            <a:r>
              <a:rPr lang="en-US" altLang="zh-CN" sz="2400" b="1">
                <a:solidFill>
                  <a:srgbClr val="00B050"/>
                </a:solidFill>
                <a:latin typeface="Times New Roman" panose="02020603050405020304" pitchFamily="18" charset="0"/>
                <a:ea typeface="宋体" panose="02010600030101010101" pitchFamily="2" charset="-122"/>
              </a:rPr>
              <a:t>m</a:t>
            </a:r>
            <a:r>
              <a:rPr lang="zh-CN" altLang="en-US" sz="2400" b="1">
                <a:solidFill>
                  <a:srgbClr val="00B050"/>
                </a:solidFill>
                <a:latin typeface="Times New Roman" panose="02020603050405020304" pitchFamily="18" charset="0"/>
                <a:ea typeface="宋体" panose="02010600030101010101" pitchFamily="2" charset="-122"/>
              </a:rPr>
              <a:t>次多项式，则</a:t>
            </a:r>
            <a:r>
              <a:rPr lang="en-US" altLang="zh-CN" sz="2400" b="1">
                <a:solidFill>
                  <a:srgbClr val="00B050"/>
                </a:solidFill>
                <a:latin typeface="Times New Roman" panose="02020603050405020304" pitchFamily="18" charset="0"/>
                <a:ea typeface="宋体" panose="02010600030101010101" pitchFamily="2" charset="-122"/>
              </a:rPr>
              <a:t>A(n)=O(n</a:t>
            </a:r>
            <a:r>
              <a:rPr lang="en-US" altLang="zh-CN" sz="2400" b="1" baseline="20000">
                <a:solidFill>
                  <a:srgbClr val="00B050"/>
                </a:solidFill>
                <a:latin typeface="Times New Roman" panose="02020603050405020304" pitchFamily="18" charset="0"/>
                <a:ea typeface="宋体" panose="02010600030101010101" pitchFamily="2" charset="-122"/>
              </a:rPr>
              <a:t> m</a:t>
            </a:r>
            <a:r>
              <a:rPr lang="en-US" altLang="zh-CN" sz="2400" b="1">
                <a:solidFill>
                  <a:srgbClr val="00B050"/>
                </a:solidFill>
                <a:latin typeface="Times New Roman" panose="02020603050405020304" pitchFamily="18" charset="0"/>
                <a:ea typeface="宋体" panose="02010600030101010101" pitchFamily="2" charset="-122"/>
              </a:rPr>
              <a:t>)</a:t>
            </a:r>
            <a:endParaRPr lang="en-US" altLang="zh-CN" sz="2400" b="1">
              <a:solidFill>
                <a:srgbClr val="00B05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blinds(horizontal)">
                                      <p:cBhvr>
                                        <p:cTn id="7" dur="500"/>
                                        <p:tgtEl>
                                          <p:spTgt spid="28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blinds(horizontal)">
                                      <p:cBhvr>
                                        <p:cTn id="12" dur="500"/>
                                        <p:tgtEl>
                                          <p:spTgt spid="283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blinds(horizontal)">
                                      <p:cBhvr>
                                        <p:cTn id="17" dur="500"/>
                                        <p:tgtEl>
                                          <p:spTgt spid="283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3651">
                                            <p:txEl>
                                              <p:pRg st="3" end="3"/>
                                            </p:txEl>
                                          </p:spTgt>
                                        </p:tgtEl>
                                        <p:attrNameLst>
                                          <p:attrName>style.visibility</p:attrName>
                                        </p:attrNameLst>
                                      </p:cBhvr>
                                      <p:to>
                                        <p:strVal val="visible"/>
                                      </p:to>
                                    </p:set>
                                    <p:animEffect transition="in" filter="blinds(horizontal)">
                                      <p:cBhvr>
                                        <p:cTn id="22" dur="500"/>
                                        <p:tgtEl>
                                          <p:spTgt spid="283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3682"/>
                                        </p:tgtEl>
                                        <p:attrNameLst>
                                          <p:attrName>style.visibility</p:attrName>
                                        </p:attrNameLst>
                                      </p:cBhvr>
                                      <p:to>
                                        <p:strVal val="visible"/>
                                      </p:to>
                                    </p:set>
                                    <p:animEffect transition="in" filter="blinds(horizontal)">
                                      <p:cBhvr>
                                        <p:cTn id="27" dur="500"/>
                                        <p:tgtEl>
                                          <p:spTgt spid="283682"/>
                                        </p:tgtEl>
                                      </p:cBhvr>
                                    </p:animEffect>
                                  </p:childTnLst>
                                </p:cTn>
                              </p:par>
                              <p:par>
                                <p:cTn id="28" presetID="3" presetClass="entr" presetSubtype="10" fill="hold" nodeType="withEffect">
                                  <p:stCondLst>
                                    <p:cond delay="0"/>
                                  </p:stCondLst>
                                  <p:childTnLst>
                                    <p:set>
                                      <p:cBhvr>
                                        <p:cTn id="29" dur="1" fill="hold">
                                          <p:stCondLst>
                                            <p:cond delay="0"/>
                                          </p:stCondLst>
                                        </p:cTn>
                                        <p:tgtEl>
                                          <p:spTgt spid="283665"/>
                                        </p:tgtEl>
                                        <p:attrNameLst>
                                          <p:attrName>style.visibility</p:attrName>
                                        </p:attrNameLst>
                                      </p:cBhvr>
                                      <p:to>
                                        <p:strVal val="visible"/>
                                      </p:to>
                                    </p:set>
                                    <p:animEffect transition="in" filter="blinds(horizontal)">
                                      <p:cBhvr>
                                        <p:cTn id="30" dur="500"/>
                                        <p:tgtEl>
                                          <p:spTgt spid="28366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3664"/>
                                        </p:tgtEl>
                                        <p:attrNameLst>
                                          <p:attrName>style.visibility</p:attrName>
                                        </p:attrNameLst>
                                      </p:cBhvr>
                                      <p:to>
                                        <p:strVal val="visible"/>
                                      </p:to>
                                    </p:set>
                                    <p:animEffect transition="in" filter="blinds(horizontal)">
                                      <p:cBhvr>
                                        <p:cTn id="35" dur="500"/>
                                        <p:tgtEl>
                                          <p:spTgt spid="28366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83655"/>
                                        </p:tgtEl>
                                        <p:attrNameLst>
                                          <p:attrName>style.visibility</p:attrName>
                                        </p:attrNameLst>
                                      </p:cBhvr>
                                      <p:to>
                                        <p:strVal val="visible"/>
                                      </p:to>
                                    </p:set>
                                    <p:animEffect transition="in" filter="blinds(horizontal)">
                                      <p:cBhvr>
                                        <p:cTn id="40" dur="500"/>
                                        <p:tgtEl>
                                          <p:spTgt spid="28365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83654"/>
                                        </p:tgtEl>
                                        <p:attrNameLst>
                                          <p:attrName>style.visibility</p:attrName>
                                        </p:attrNameLst>
                                      </p:cBhvr>
                                      <p:to>
                                        <p:strVal val="visible"/>
                                      </p:to>
                                    </p:set>
                                    <p:animEffect transition="in" filter="blinds(horizontal)">
                                      <p:cBhvr>
                                        <p:cTn id="45" dur="500"/>
                                        <p:tgtEl>
                                          <p:spTgt spid="28365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83656"/>
                                        </p:tgtEl>
                                        <p:attrNameLst>
                                          <p:attrName>style.visibility</p:attrName>
                                        </p:attrNameLst>
                                      </p:cBhvr>
                                      <p:to>
                                        <p:strVal val="visible"/>
                                      </p:to>
                                    </p:set>
                                    <p:animEffect transition="in" filter="blinds(horizontal)">
                                      <p:cBhvr>
                                        <p:cTn id="50" dur="500"/>
                                        <p:tgtEl>
                                          <p:spTgt spid="28365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83663"/>
                                        </p:tgtEl>
                                        <p:attrNameLst>
                                          <p:attrName>style.visibility</p:attrName>
                                        </p:attrNameLst>
                                      </p:cBhvr>
                                      <p:to>
                                        <p:strVal val="visible"/>
                                      </p:to>
                                    </p:set>
                                    <p:animEffect transition="in" filter="blinds(horizontal)">
                                      <p:cBhvr>
                                        <p:cTn id="53" dur="500"/>
                                        <p:tgtEl>
                                          <p:spTgt spid="28366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83667"/>
                                        </p:tgtEl>
                                        <p:attrNameLst>
                                          <p:attrName>style.visibility</p:attrName>
                                        </p:attrNameLst>
                                      </p:cBhvr>
                                      <p:to>
                                        <p:strVal val="visible"/>
                                      </p:to>
                                    </p:set>
                                    <p:animEffect transition="in" filter="blinds(horizontal)">
                                      <p:cBhvr>
                                        <p:cTn id="58" dur="500"/>
                                        <p:tgtEl>
                                          <p:spTgt spid="28366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83666"/>
                                        </p:tgtEl>
                                        <p:attrNameLst>
                                          <p:attrName>style.visibility</p:attrName>
                                        </p:attrNameLst>
                                      </p:cBhvr>
                                      <p:to>
                                        <p:strVal val="visible"/>
                                      </p:to>
                                    </p:set>
                                    <p:animEffect transition="in" filter="blinds(horizontal)">
                                      <p:cBhvr>
                                        <p:cTn id="63" dur="500"/>
                                        <p:tgtEl>
                                          <p:spTgt spid="28366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83668"/>
                                        </p:tgtEl>
                                        <p:attrNameLst>
                                          <p:attrName>style.visibility</p:attrName>
                                        </p:attrNameLst>
                                      </p:cBhvr>
                                      <p:to>
                                        <p:strVal val="visible"/>
                                      </p:to>
                                    </p:set>
                                    <p:animEffect transition="in" filter="blinds(horizontal)">
                                      <p:cBhvr>
                                        <p:cTn id="66" dur="500"/>
                                        <p:tgtEl>
                                          <p:spTgt spid="28366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83657"/>
                                        </p:tgtEl>
                                        <p:attrNameLst>
                                          <p:attrName>style.visibility</p:attrName>
                                        </p:attrNameLst>
                                      </p:cBhvr>
                                      <p:to>
                                        <p:strVal val="visible"/>
                                      </p:to>
                                    </p:set>
                                    <p:animEffect transition="in" filter="blinds(horizontal)">
                                      <p:cBhvr>
                                        <p:cTn id="71" dur="500"/>
                                        <p:tgtEl>
                                          <p:spTgt spid="283657"/>
                                        </p:tgtEl>
                                      </p:cBhvr>
                                    </p:animEffect>
                                  </p:childTnLst>
                                </p:cTn>
                              </p:par>
                              <p:par>
                                <p:cTn id="72" presetID="3" presetClass="entr" presetSubtype="10" fill="hold" nodeType="withEffect">
                                  <p:stCondLst>
                                    <p:cond delay="0"/>
                                  </p:stCondLst>
                                  <p:childTnLst>
                                    <p:set>
                                      <p:cBhvr>
                                        <p:cTn id="73" dur="1" fill="hold">
                                          <p:stCondLst>
                                            <p:cond delay="0"/>
                                          </p:stCondLst>
                                        </p:cTn>
                                        <p:tgtEl>
                                          <p:spTgt spid="283658"/>
                                        </p:tgtEl>
                                        <p:attrNameLst>
                                          <p:attrName>style.visibility</p:attrName>
                                        </p:attrNameLst>
                                      </p:cBhvr>
                                      <p:to>
                                        <p:strVal val="visible"/>
                                      </p:to>
                                    </p:set>
                                    <p:animEffect transition="in" filter="blinds(horizontal)">
                                      <p:cBhvr>
                                        <p:cTn id="74" dur="500"/>
                                        <p:tgtEl>
                                          <p:spTgt spid="283658"/>
                                        </p:tgtEl>
                                      </p:cBhvr>
                                    </p:animEffect>
                                  </p:childTnLst>
                                </p:cTn>
                              </p:par>
                              <p:par>
                                <p:cTn id="75" presetID="3" presetClass="entr" presetSubtype="10" fill="hold" nodeType="withEffect">
                                  <p:stCondLst>
                                    <p:cond delay="0"/>
                                  </p:stCondLst>
                                  <p:childTnLst>
                                    <p:set>
                                      <p:cBhvr>
                                        <p:cTn id="76" dur="1" fill="hold">
                                          <p:stCondLst>
                                            <p:cond delay="0"/>
                                          </p:stCondLst>
                                        </p:cTn>
                                        <p:tgtEl>
                                          <p:spTgt spid="283659"/>
                                        </p:tgtEl>
                                        <p:attrNameLst>
                                          <p:attrName>style.visibility</p:attrName>
                                        </p:attrNameLst>
                                      </p:cBhvr>
                                      <p:to>
                                        <p:strVal val="visible"/>
                                      </p:to>
                                    </p:set>
                                    <p:animEffect transition="in" filter="blinds(horizontal)">
                                      <p:cBhvr>
                                        <p:cTn id="77" dur="500"/>
                                        <p:tgtEl>
                                          <p:spTgt spid="283659"/>
                                        </p:tgtEl>
                                      </p:cBhvr>
                                    </p:animEffect>
                                  </p:childTnLst>
                                </p:cTn>
                              </p:par>
                              <p:par>
                                <p:cTn id="78" presetID="3" presetClass="entr" presetSubtype="10" fill="hold" nodeType="withEffect">
                                  <p:stCondLst>
                                    <p:cond delay="0"/>
                                  </p:stCondLst>
                                  <p:childTnLst>
                                    <p:set>
                                      <p:cBhvr>
                                        <p:cTn id="79" dur="1" fill="hold">
                                          <p:stCondLst>
                                            <p:cond delay="0"/>
                                          </p:stCondLst>
                                        </p:cTn>
                                        <p:tgtEl>
                                          <p:spTgt spid="283660"/>
                                        </p:tgtEl>
                                        <p:attrNameLst>
                                          <p:attrName>style.visibility</p:attrName>
                                        </p:attrNameLst>
                                      </p:cBhvr>
                                      <p:to>
                                        <p:strVal val="visible"/>
                                      </p:to>
                                    </p:set>
                                    <p:animEffect transition="in" filter="blinds(horizontal)">
                                      <p:cBhvr>
                                        <p:cTn id="80" dur="500"/>
                                        <p:tgtEl>
                                          <p:spTgt spid="283660"/>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283661"/>
                                        </p:tgtEl>
                                        <p:attrNameLst>
                                          <p:attrName>style.visibility</p:attrName>
                                        </p:attrNameLst>
                                      </p:cBhvr>
                                      <p:to>
                                        <p:strVal val="visible"/>
                                      </p:to>
                                    </p:set>
                                    <p:animEffect transition="in" filter="blinds(horizontal)">
                                      <p:cBhvr>
                                        <p:cTn id="85" dur="500"/>
                                        <p:tgtEl>
                                          <p:spTgt spid="283661"/>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83662"/>
                                        </p:tgtEl>
                                        <p:attrNameLst>
                                          <p:attrName>style.visibility</p:attrName>
                                        </p:attrNameLst>
                                      </p:cBhvr>
                                      <p:to>
                                        <p:strVal val="visible"/>
                                      </p:to>
                                    </p:set>
                                    <p:animEffect transition="in" filter="blinds(horizontal)">
                                      <p:cBhvr>
                                        <p:cTn id="88" dur="500"/>
                                        <p:tgtEl>
                                          <p:spTgt spid="283662"/>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83683"/>
                                        </p:tgtEl>
                                        <p:attrNameLst>
                                          <p:attrName>style.visibility</p:attrName>
                                        </p:attrNameLst>
                                      </p:cBhvr>
                                      <p:to>
                                        <p:strVal val="visible"/>
                                      </p:to>
                                    </p:set>
                                    <p:animEffect transition="in" filter="blinds(horizontal)">
                                      <p:cBhvr>
                                        <p:cTn id="91" dur="500"/>
                                        <p:tgtEl>
                                          <p:spTgt spid="28368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3652"/>
                                        </p:tgtEl>
                                        <p:attrNameLst>
                                          <p:attrName>style.visibility</p:attrName>
                                        </p:attrNameLst>
                                      </p:cBhvr>
                                      <p:to>
                                        <p:strVal val="visible"/>
                                      </p:to>
                                    </p:set>
                                    <p:animEffect transition="in" filter="blinds(horizontal)">
                                      <p:cBhvr>
                                        <p:cTn id="96" dur="500"/>
                                        <p:tgtEl>
                                          <p:spTgt spid="283652"/>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83681"/>
                                        </p:tgtEl>
                                        <p:attrNameLst>
                                          <p:attrName>style.visibility</p:attrName>
                                        </p:attrNameLst>
                                      </p:cBhvr>
                                      <p:to>
                                        <p:strVal val="visible"/>
                                      </p:to>
                                    </p:set>
                                    <p:animEffect transition="in" filter="blinds(horizontal)">
                                      <p:cBhvr>
                                        <p:cTn id="117" dur="500"/>
                                        <p:tgtEl>
                                          <p:spTgt spid="283681"/>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83651">
                                            <p:txEl>
                                              <p:pRg st="12" end="12"/>
                                            </p:txEl>
                                          </p:spTgt>
                                        </p:tgtEl>
                                        <p:attrNameLst>
                                          <p:attrName>style.visibility</p:attrName>
                                        </p:attrNameLst>
                                      </p:cBhvr>
                                      <p:to>
                                        <p:strVal val="visible"/>
                                      </p:to>
                                    </p:set>
                                    <p:animEffect transition="in" filter="blinds(horizontal)">
                                      <p:cBhvr>
                                        <p:cTn id="122" dur="500"/>
                                        <p:tgtEl>
                                          <p:spTgt spid="28365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P spid="283652" grpId="0"/>
      <p:bldP spid="283654" grpId="0" bldLvl="0" animBg="1"/>
      <p:bldP spid="283662" grpId="0" bldLvl="0" animBg="1"/>
      <p:bldP spid="283663" grpId="0" bldLvl="0" animBg="1"/>
      <p:bldP spid="283664" grpId="0" bldLvl="0" animBg="1"/>
      <p:bldP spid="283667" grpId="0" bldLvl="0" animBg="1"/>
      <p:bldP spid="283668" grpId="0" bldLvl="0" animBg="1"/>
      <p:bldP spid="283681" grpId="0" bldLvl="0" animBg="1"/>
      <p:bldP spid="283682" grpId="0" bldLvl="0" animBg="1"/>
      <p:bldP spid="28368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0" y="1349918"/>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Text Box 2"/>
          <p:cNvSpPr txBox="1">
            <a:spLocks noChangeArrowheads="1"/>
          </p:cNvSpPr>
          <p:nvPr/>
        </p:nvSpPr>
        <p:spPr bwMode="auto">
          <a:xfrm>
            <a:off x="305526" y="1830374"/>
            <a:ext cx="5566865"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50000"/>
              </a:lnSpc>
              <a:spcBef>
                <a:spcPct val="0"/>
              </a:spcBef>
              <a:spcAft>
                <a:spcPts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for(count1 = 0,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 1;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&lt;=n;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a:p>
            <a:pPr defTabSz="685800" eaLnBrk="1" hangingPunct="1">
              <a:lnSpc>
                <a:spcPct val="150000"/>
              </a:lnSpc>
              <a:spcBef>
                <a:spcPts val="0"/>
              </a:spcBef>
              <a:spcAft>
                <a:spcPts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for(j = 1; j &lt;=n;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j++</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a:p>
            <a:pPr defTabSz="685800" eaLnBrk="1" hangingPunct="1">
              <a:lnSpc>
                <a:spcPct val="150000"/>
              </a:lnSpc>
              <a:spcBef>
                <a:spcPts val="0"/>
              </a:spcBef>
              <a:spcAft>
                <a:spcPct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count1++;</a:t>
            </a:r>
            <a:endParaRPr kumimoji="1" lang="zh-CN" altLang="en-US"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 Box 2"/>
          <p:cNvSpPr txBox="1">
            <a:spLocks noChangeArrowheads="1"/>
          </p:cNvSpPr>
          <p:nvPr/>
        </p:nvSpPr>
        <p:spPr bwMode="auto">
          <a:xfrm>
            <a:off x="845586" y="4023066"/>
            <a:ext cx="4860540"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50000"/>
              </a:lnSpc>
              <a:spcBef>
                <a:spcPct val="0"/>
              </a:spcBef>
              <a:spcAft>
                <a:spcPts val="0"/>
              </a:spcAft>
              <a:buClrTx/>
              <a:buSzTx/>
              <a:buNone/>
            </a:pPr>
            <a:r>
              <a:rPr kumimoji="1" lang="en-US" altLang="zh-CN" sz="2100" b="1">
                <a:solidFill>
                  <a:srgbClr val="FF0000"/>
                </a:solidFill>
                <a:latin typeface="Consolas" panose="020B0609020204030204" pitchFamily="49" charset="0"/>
                <a:ea typeface="微软雅黑" panose="020B0503020204020204" pitchFamily="34" charset="-122"/>
                <a:cs typeface="Consolas" panose="020B0609020204030204" pitchFamily="49" charset="0"/>
              </a:rPr>
              <a:t>n + n + …… + n = n*n = O(n</a:t>
            </a:r>
            <a:r>
              <a:rPr kumimoji="1" lang="en-US" altLang="zh-CN" sz="2100" b="1" baseline="3000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en-US" altLang="zh-CN" sz="2100" b="1">
                <a:solidFill>
                  <a:srgbClr val="FF0000"/>
                </a:solidFill>
                <a:latin typeface="Consolas" panose="020B0609020204030204" pitchFamily="49" charset="0"/>
                <a:ea typeface="微软雅黑" panose="020B0503020204020204" pitchFamily="34" charset="-122"/>
                <a:cs typeface="Consolas" panose="020B0609020204030204" pitchFamily="49" charset="0"/>
              </a:rPr>
              <a:t>)</a:t>
            </a:r>
            <a:endParaRPr kumimoji="1" lang="zh-CN" altLang="en-US" sz="2100" b="1">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标题 2"/>
          <p:cNvSpPr txBox="1"/>
          <p:nvPr/>
        </p:nvSpPr>
        <p:spPr>
          <a:xfrm>
            <a:off x="305526" y="890587"/>
            <a:ext cx="3186354" cy="486185"/>
          </a:xfrm>
          <a:prstGeom prst="rect">
            <a:avLst/>
          </a:prstGeom>
          <a:solidFill>
            <a:schemeClr val="bg1"/>
          </a:solidFill>
        </p:spPr>
        <p:txBody>
          <a:bodyPr anchor="b">
            <a:no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hangingPunct="1">
              <a:lnSpc>
                <a:spcPct val="100000"/>
              </a:lnSpc>
              <a:spcAft>
                <a:spcPts val="0"/>
              </a:spcAft>
              <a:defRPr/>
            </a:pPr>
            <a:r>
              <a:rPr kumimoji="1" lang="zh-CN" altLang="en-US" sz="2100" b="1" spc="-38" dirty="0">
                <a:solidFill>
                  <a:prstClr val="black"/>
                </a:solidFill>
                <a:latin typeface="微软雅黑" panose="020B0503020204020204" pitchFamily="34" charset="-122"/>
                <a:ea typeface="微软雅黑" panose="020B0503020204020204" pitchFamily="34" charset="-122"/>
              </a:rPr>
              <a:t>常见循环的复杂度举例</a:t>
            </a:r>
            <a:endParaRPr kumimoji="1" lang="zh-CN" altLang="en-US" sz="2100" b="1" spc="-38"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0" y="1349918"/>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 name="Text Box 2"/>
          <p:cNvSpPr txBox="1">
            <a:spLocks noChangeArrowheads="1"/>
          </p:cNvSpPr>
          <p:nvPr/>
        </p:nvSpPr>
        <p:spPr bwMode="auto">
          <a:xfrm>
            <a:off x="579313" y="3582384"/>
            <a:ext cx="5022558"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50000"/>
              </a:lnSpc>
              <a:spcBef>
                <a:spcPct val="0"/>
              </a:spcBef>
              <a:spcAft>
                <a:spcPts val="0"/>
              </a:spcAft>
              <a:buClrTx/>
              <a:buSzTx/>
              <a:buNone/>
            </a:pPr>
            <a:r>
              <a:rPr kumimoji="1" lang="en-US" altLang="zh-CN"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1 + 2 + … + n = n(n+1)/2 = O(n</a:t>
            </a:r>
            <a:r>
              <a:rPr kumimoji="1" lang="en-US" altLang="zh-CN" sz="2100" b="1" baseline="30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en-US" altLang="zh-CN"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endParaRPr kumimoji="1" lang="zh-CN" altLang="en-US"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 Box 2"/>
          <p:cNvSpPr txBox="1">
            <a:spLocks noChangeArrowheads="1"/>
          </p:cNvSpPr>
          <p:nvPr/>
        </p:nvSpPr>
        <p:spPr bwMode="auto">
          <a:xfrm>
            <a:off x="307159" y="1841058"/>
            <a:ext cx="5566865" cy="154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50000"/>
              </a:lnSpc>
              <a:spcBef>
                <a:spcPct val="0"/>
              </a:spcBef>
              <a:spcAft>
                <a:spcPts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for(count2 = 0,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 1;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&lt;= n;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a:p>
            <a:pPr defTabSz="685800" eaLnBrk="1" hangingPunct="1">
              <a:lnSpc>
                <a:spcPct val="150000"/>
              </a:lnSpc>
              <a:spcBef>
                <a:spcPts val="0"/>
              </a:spcBef>
              <a:spcAft>
                <a:spcPts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for(j = 1; j &lt;=</a:t>
            </a:r>
            <a:r>
              <a:rPr kumimoji="1" lang="en-US" altLang="zh-CN" sz="2100" b="1" dirty="0" err="1">
                <a:solidFill>
                  <a:srgbClr val="FF0000"/>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j++</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a:p>
            <a:pPr defTabSz="685800" eaLnBrk="1" hangingPunct="1">
              <a:lnSpc>
                <a:spcPct val="150000"/>
              </a:lnSpc>
              <a:spcBef>
                <a:spcPts val="0"/>
              </a:spcBef>
              <a:spcAft>
                <a:spcPct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count2++;</a:t>
            </a:r>
            <a:endParaRPr kumimoji="1" lang="zh-CN" altLang="en-US"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标题 2"/>
          <p:cNvSpPr txBox="1"/>
          <p:nvPr/>
        </p:nvSpPr>
        <p:spPr>
          <a:xfrm>
            <a:off x="305526" y="890587"/>
            <a:ext cx="3186354" cy="486185"/>
          </a:xfrm>
          <a:prstGeom prst="rect">
            <a:avLst/>
          </a:prstGeom>
          <a:solidFill>
            <a:schemeClr val="bg1"/>
          </a:solidFill>
        </p:spPr>
        <p:txBody>
          <a:bodyPr anchor="b">
            <a:no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hangingPunct="1">
              <a:lnSpc>
                <a:spcPct val="100000"/>
              </a:lnSpc>
              <a:spcAft>
                <a:spcPts val="0"/>
              </a:spcAft>
              <a:defRPr/>
            </a:pPr>
            <a:r>
              <a:rPr kumimoji="1" lang="zh-CN" altLang="en-US" sz="2100" b="1" spc="-38" dirty="0">
                <a:solidFill>
                  <a:prstClr val="black"/>
                </a:solidFill>
                <a:latin typeface="微软雅黑" panose="020B0503020204020204" pitchFamily="34" charset="-122"/>
                <a:ea typeface="微软雅黑" panose="020B0503020204020204" pitchFamily="34" charset="-122"/>
              </a:rPr>
              <a:t>常见循环的复杂度举例</a:t>
            </a:r>
            <a:endParaRPr kumimoji="1" lang="zh-CN" altLang="en-US" sz="2100" b="1" spc="-38"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347978"/>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Text Box 2"/>
          <p:cNvSpPr txBox="1">
            <a:spLocks noChangeArrowheads="1"/>
          </p:cNvSpPr>
          <p:nvPr/>
        </p:nvSpPr>
        <p:spPr bwMode="auto">
          <a:xfrm>
            <a:off x="117157" y="1374934"/>
            <a:ext cx="6906578"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50000"/>
              </a:lnSpc>
              <a:spcBef>
                <a:spcPct val="0"/>
              </a:spcBef>
              <a:spcAft>
                <a:spcPts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for(count3 = 0,j = 1; j &lt;=n; </a:t>
            </a:r>
            <a:r>
              <a:rPr kumimoji="1" lang="en-US" altLang="zh-CN"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j=j*2</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a:p>
            <a:pPr defTabSz="685800" eaLnBrk="1" hangingPunct="1">
              <a:lnSpc>
                <a:spcPct val="150000"/>
              </a:lnSpc>
              <a:spcBef>
                <a:spcPts val="0"/>
              </a:spcBef>
              <a:spcAft>
                <a:spcPct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count3++;</a:t>
            </a:r>
            <a:endParaRPr kumimoji="1" lang="zh-CN" altLang="en-US"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 name="文本框 1"/>
          <p:cNvSpPr txBox="1"/>
          <p:nvPr/>
        </p:nvSpPr>
        <p:spPr>
          <a:xfrm>
            <a:off x="1151089" y="3675581"/>
            <a:ext cx="1807078" cy="414020"/>
          </a:xfrm>
          <a:prstGeom prst="rect">
            <a:avLst/>
          </a:prstGeom>
          <a:noFill/>
        </p:spPr>
        <p:txBody>
          <a:bodyPr wrap="square" rtlCol="0">
            <a:spAutoFit/>
          </a:bodyPr>
          <a:lstStyle/>
          <a:p>
            <a:pPr defTabSz="685800">
              <a:spcAft>
                <a:spcPts val="0"/>
              </a:spcAft>
            </a:pPr>
            <a:r>
              <a:rPr lang="en-US" altLang="zh-CN" sz="2100" dirty="0">
                <a:solidFill>
                  <a:srgbClr val="00B050"/>
                </a:solidFill>
                <a:latin typeface="Consolas" panose="020B0609020204030204" pitchFamily="49" charset="0"/>
                <a:cs typeface="Consolas" panose="020B0609020204030204" pitchFamily="49" charset="0"/>
              </a:rPr>
              <a:t>log</a:t>
            </a:r>
            <a:r>
              <a:rPr lang="en-US" altLang="zh-CN" sz="2100" baseline="-25000" dirty="0">
                <a:solidFill>
                  <a:srgbClr val="00B050"/>
                </a:solidFill>
                <a:latin typeface="Consolas" panose="020B0609020204030204" pitchFamily="49" charset="0"/>
                <a:cs typeface="Consolas" panose="020B0609020204030204" pitchFamily="49" charset="0"/>
              </a:rPr>
              <a:t>2</a:t>
            </a:r>
            <a:r>
              <a:rPr lang="en-US" altLang="zh-CN" sz="2100" dirty="0">
                <a:solidFill>
                  <a:srgbClr val="00B050"/>
                </a:solidFill>
                <a:latin typeface="Consolas" panose="020B0609020204030204" pitchFamily="49" charset="0"/>
                <a:cs typeface="Consolas" panose="020B0609020204030204" pitchFamily="49" charset="0"/>
              </a:rPr>
              <a:t>8 = 3</a:t>
            </a:r>
            <a:endParaRPr lang="zh-CN" altLang="en-US" sz="2100" baseline="-25000" dirty="0">
              <a:solidFill>
                <a:srgbClr val="00B050"/>
              </a:solidFill>
              <a:latin typeface="Consolas" panose="020B0609020204030204" pitchFamily="49" charset="0"/>
              <a:cs typeface="Consolas" panose="020B0609020204030204" pitchFamily="49" charset="0"/>
            </a:endParaRPr>
          </a:p>
        </p:txBody>
      </p:sp>
      <p:sp>
        <p:nvSpPr>
          <p:cNvPr id="9" name="标题 2"/>
          <p:cNvSpPr txBox="1"/>
          <p:nvPr/>
        </p:nvSpPr>
        <p:spPr>
          <a:xfrm>
            <a:off x="305526" y="890587"/>
            <a:ext cx="3186354" cy="486185"/>
          </a:xfrm>
          <a:prstGeom prst="rect">
            <a:avLst/>
          </a:prstGeom>
          <a:solidFill>
            <a:schemeClr val="bg1"/>
          </a:solidFill>
        </p:spPr>
        <p:txBody>
          <a:bodyPr anchor="b">
            <a:no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hangingPunct="1">
              <a:lnSpc>
                <a:spcPct val="100000"/>
              </a:lnSpc>
              <a:spcAft>
                <a:spcPts val="0"/>
              </a:spcAft>
              <a:defRPr/>
            </a:pPr>
            <a:r>
              <a:rPr kumimoji="1" lang="zh-CN" altLang="en-US" sz="2100" b="1" spc="-38" dirty="0">
                <a:solidFill>
                  <a:prstClr val="black"/>
                </a:solidFill>
                <a:latin typeface="微软雅黑" panose="020B0503020204020204" pitchFamily="34" charset="-122"/>
                <a:ea typeface="微软雅黑" panose="020B0503020204020204" pitchFamily="34" charset="-122"/>
              </a:rPr>
              <a:t>常见循环的复杂度举例</a:t>
            </a:r>
            <a:endParaRPr kumimoji="1" lang="zh-CN" altLang="en-US" sz="2100" b="1" spc="-38" dirty="0">
              <a:solidFill>
                <a:prstClr val="black"/>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81505" y="2021089"/>
            <a:ext cx="1807078" cy="414020"/>
          </a:xfrm>
          <a:prstGeom prst="rect">
            <a:avLst/>
          </a:prstGeom>
          <a:noFill/>
        </p:spPr>
        <p:txBody>
          <a:bodyPr wrap="square" rtlCol="0">
            <a:spAutoFit/>
          </a:bodyPr>
          <a:lstStyle/>
          <a:p>
            <a:pPr defTabSz="685800">
              <a:spcAft>
                <a:spcPts val="0"/>
              </a:spcAft>
            </a:pPr>
            <a:r>
              <a:rPr lang="en-US" altLang="zh-CN" sz="2100" dirty="0">
                <a:solidFill>
                  <a:srgbClr val="FF0000"/>
                </a:solidFill>
                <a:latin typeface="Consolas" panose="020B0609020204030204" pitchFamily="49" charset="0"/>
                <a:cs typeface="Consolas" panose="020B0609020204030204" pitchFamily="49" charset="0"/>
              </a:rPr>
              <a:t>O(log</a:t>
            </a:r>
            <a:r>
              <a:rPr lang="en-US" altLang="zh-CN" sz="2100" baseline="-25000" dirty="0">
                <a:solidFill>
                  <a:srgbClr val="FF0000"/>
                </a:solidFill>
                <a:latin typeface="Consolas" panose="020B0609020204030204" pitchFamily="49" charset="0"/>
                <a:cs typeface="Consolas" panose="020B0609020204030204" pitchFamily="49" charset="0"/>
              </a:rPr>
              <a:t>2</a:t>
            </a:r>
            <a:r>
              <a:rPr lang="en-US" altLang="zh-CN" sz="2100" dirty="0">
                <a:solidFill>
                  <a:srgbClr val="FF0000"/>
                </a:solidFill>
                <a:latin typeface="Consolas" panose="020B0609020204030204" pitchFamily="49" charset="0"/>
                <a:cs typeface="Consolas" panose="020B0609020204030204" pitchFamily="49" charset="0"/>
              </a:rPr>
              <a:t>n)</a:t>
            </a:r>
            <a:endParaRPr lang="en-US" altLang="zh-CN" sz="2100" baseline="-25000" dirty="0">
              <a:solidFill>
                <a:srgbClr val="FF0000"/>
              </a:solidFill>
              <a:latin typeface="Consolas" panose="020B0609020204030204" pitchFamily="49" charset="0"/>
              <a:cs typeface="Consolas" panose="020B0609020204030204" pitchFamily="49" charset="0"/>
            </a:endParaRPr>
          </a:p>
        </p:txBody>
      </p:sp>
      <p:sp>
        <p:nvSpPr>
          <p:cNvPr id="6" name="文本框 5"/>
          <p:cNvSpPr txBox="1"/>
          <p:nvPr/>
        </p:nvSpPr>
        <p:spPr>
          <a:xfrm>
            <a:off x="1064895" y="3017044"/>
            <a:ext cx="3317558" cy="415498"/>
          </a:xfrm>
          <a:prstGeom prst="rect">
            <a:avLst/>
          </a:prstGeom>
          <a:noFill/>
        </p:spPr>
        <p:txBody>
          <a:bodyPr wrap="square" rtlCol="0">
            <a:spAutoFit/>
          </a:bodyPr>
          <a:lstStyle/>
          <a:p>
            <a:pPr defTabSz="685800">
              <a:spcAft>
                <a:spcPts val="0"/>
              </a:spcAft>
            </a:pPr>
            <a:r>
              <a:rPr lang="zh-CN" altLang="en-US" sz="2100" dirty="0">
                <a:solidFill>
                  <a:srgbClr val="00B050"/>
                </a:solidFill>
                <a:latin typeface="Consolas" panose="020B0609020204030204" pitchFamily="49" charset="0"/>
                <a:cs typeface="Consolas" panose="020B0609020204030204" pitchFamily="49" charset="0"/>
              </a:rPr>
              <a:t>考虑</a:t>
            </a:r>
            <a:r>
              <a:rPr lang="en-US" altLang="zh-CN" sz="2100" dirty="0">
                <a:solidFill>
                  <a:srgbClr val="00B050"/>
                </a:solidFill>
                <a:latin typeface="Consolas" panose="020B0609020204030204" pitchFamily="49" charset="0"/>
                <a:cs typeface="Consolas" panose="020B0609020204030204" pitchFamily="49" charset="0"/>
              </a:rPr>
              <a:t>n=1</a:t>
            </a:r>
            <a:r>
              <a:rPr lang="zh-CN" altLang="en-US" sz="2100" dirty="0">
                <a:solidFill>
                  <a:srgbClr val="00B050"/>
                </a:solidFill>
                <a:latin typeface="Consolas" panose="020B0609020204030204" pitchFamily="49" charset="0"/>
                <a:cs typeface="Consolas" panose="020B0609020204030204" pitchFamily="49" charset="0"/>
              </a:rPr>
              <a:t>，</a:t>
            </a:r>
            <a:r>
              <a:rPr lang="en-US" altLang="zh-CN" sz="2100" dirty="0">
                <a:solidFill>
                  <a:srgbClr val="00B050"/>
                </a:solidFill>
                <a:latin typeface="Consolas" panose="020B0609020204030204" pitchFamily="49" charset="0"/>
                <a:cs typeface="Consolas" panose="020B0609020204030204" pitchFamily="49" charset="0"/>
              </a:rPr>
              <a:t>4</a:t>
            </a:r>
            <a:r>
              <a:rPr lang="zh-CN" altLang="en-US" sz="2100" dirty="0">
                <a:solidFill>
                  <a:srgbClr val="00B050"/>
                </a:solidFill>
                <a:latin typeface="Consolas" panose="020B0609020204030204" pitchFamily="49" charset="0"/>
                <a:cs typeface="Consolas" panose="020B0609020204030204" pitchFamily="49" charset="0"/>
              </a:rPr>
              <a:t>，</a:t>
            </a:r>
            <a:r>
              <a:rPr lang="en-US" altLang="zh-CN" sz="2100" dirty="0">
                <a:solidFill>
                  <a:srgbClr val="00B050"/>
                </a:solidFill>
                <a:latin typeface="Consolas" panose="020B0609020204030204" pitchFamily="49" charset="0"/>
                <a:cs typeface="Consolas" panose="020B0609020204030204" pitchFamily="49" charset="0"/>
              </a:rPr>
              <a:t>8</a:t>
            </a:r>
            <a:r>
              <a:rPr lang="zh-CN" altLang="en-US" sz="2100" dirty="0">
                <a:solidFill>
                  <a:srgbClr val="00B050"/>
                </a:solidFill>
                <a:latin typeface="Consolas" panose="020B0609020204030204" pitchFamily="49" charset="0"/>
                <a:cs typeface="Consolas" panose="020B0609020204030204" pitchFamily="49" charset="0"/>
              </a:rPr>
              <a:t>，</a:t>
            </a:r>
            <a:r>
              <a:rPr lang="en-US" altLang="zh-CN" sz="2100" dirty="0">
                <a:solidFill>
                  <a:srgbClr val="00B050"/>
                </a:solidFill>
                <a:latin typeface="Consolas" panose="020B0609020204030204" pitchFamily="49" charset="0"/>
                <a:cs typeface="Consolas" panose="020B0609020204030204" pitchFamily="49" charset="0"/>
              </a:rPr>
              <a:t>...</a:t>
            </a:r>
            <a:endParaRPr lang="en-US" altLang="zh-CN" sz="2100" dirty="0">
              <a:solidFill>
                <a:srgbClr val="00B050"/>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标题 46081"/>
          <p:cNvSpPr>
            <a:spLocks noGrp="1" noRot="1" noChangeArrowheads="1"/>
          </p:cNvSpPr>
          <p:nvPr>
            <p:ph type="title" idx="4294967295"/>
          </p:nvPr>
        </p:nvSpPr>
        <p:spPr>
          <a:xfrm>
            <a:off x="323850" y="260350"/>
            <a:ext cx="7772400" cy="1143000"/>
          </a:xfrm>
        </p:spPr>
        <p:txBody>
          <a:bodyPr/>
          <a:lstStyle/>
          <a:p>
            <a:pPr eaLnBrk="1" hangingPunct="1"/>
            <a:r>
              <a:rPr lang="zh-CN" altLang="en-US" noProof="1" smtClean="0">
                <a:solidFill>
                  <a:srgbClr val="FF0000"/>
                </a:solidFill>
              </a:rPr>
              <a:t>如何学好这门课</a:t>
            </a:r>
            <a:endParaRPr lang="zh-CN" altLang="en-US" noProof="1" smtClean="0">
              <a:solidFill>
                <a:srgbClr val="FF0000"/>
              </a:solidFill>
            </a:endParaRPr>
          </a:p>
        </p:txBody>
      </p:sp>
      <p:sp>
        <p:nvSpPr>
          <p:cNvPr id="11267" name="文本占位符 46082"/>
          <p:cNvSpPr>
            <a:spLocks noGrp="1" noRot="1" noChangeArrowheads="1"/>
          </p:cNvSpPr>
          <p:nvPr>
            <p:ph idx="4294967295"/>
          </p:nvPr>
        </p:nvSpPr>
        <p:spPr>
          <a:xfrm>
            <a:off x="0" y="1557338"/>
            <a:ext cx="7772400" cy="4260850"/>
          </a:xfrm>
        </p:spPr>
        <p:txBody>
          <a:bodyPr/>
          <a:lstStyle/>
          <a:p>
            <a:pPr lvl="2" eaLnBrk="1" hangingPunct="1">
              <a:lnSpc>
                <a:spcPct val="150000"/>
              </a:lnSpc>
              <a:buFont typeface="Wingdings" panose="05000000000000000000" pitchFamily="2" charset="2"/>
              <a:buNone/>
            </a:pPr>
            <a:r>
              <a:rPr lang="en-US" altLang="zh-CN" sz="2800" smtClean="0">
                <a:latin typeface="Wingdings" panose="05000000000000000000" pitchFamily="2" charset="2"/>
              </a:rPr>
              <a:t>l	</a:t>
            </a:r>
            <a:r>
              <a:rPr lang="zh-CN" altLang="en-US" sz="2800" smtClean="0"/>
              <a:t>上课认真听讲；</a:t>
            </a:r>
            <a:endParaRPr lang="zh-CN" altLang="en-US" sz="2800" smtClean="0"/>
          </a:p>
          <a:p>
            <a:pPr lvl="2" eaLnBrk="1" hangingPunct="1">
              <a:lnSpc>
                <a:spcPct val="150000"/>
              </a:lnSpc>
              <a:buFont typeface="Wingdings" panose="05000000000000000000" pitchFamily="2" charset="2"/>
              <a:buNone/>
            </a:pPr>
            <a:r>
              <a:rPr lang="en-US" altLang="zh-CN" sz="2800" smtClean="0">
                <a:latin typeface="Wingdings" panose="05000000000000000000" pitchFamily="2" charset="2"/>
                <a:sym typeface="宋体" panose="02010600030101010101" pitchFamily="2" charset="-122"/>
              </a:rPr>
              <a:t>l	</a:t>
            </a:r>
            <a:r>
              <a:rPr lang="zh-CN" altLang="en-US" sz="2800" smtClean="0">
                <a:sym typeface="宋体" panose="02010600030101010101" pitchFamily="2" charset="-122"/>
              </a:rPr>
              <a:t>仔细</a:t>
            </a:r>
            <a:r>
              <a:rPr lang="zh-CN" altLang="en-US" sz="2800" b="1" smtClean="0">
                <a:solidFill>
                  <a:srgbClr val="FF0000"/>
                </a:solidFill>
                <a:sym typeface="宋体" panose="02010600030101010101" pitchFamily="2" charset="-122"/>
              </a:rPr>
              <a:t>阅读</a:t>
            </a:r>
            <a:r>
              <a:rPr lang="zh-CN" altLang="en-US" sz="2800" smtClean="0">
                <a:sym typeface="宋体" panose="02010600030101010101" pitchFamily="2" charset="-122"/>
              </a:rPr>
              <a:t>教材中的大量例题，从而体会并最终掌握数据结构中的基本概念；</a:t>
            </a:r>
            <a:endParaRPr lang="zh-CN" altLang="en-US" sz="2800" smtClean="0">
              <a:sym typeface="宋体" panose="02010600030101010101" pitchFamily="2" charset="-122"/>
            </a:endParaRPr>
          </a:p>
          <a:p>
            <a:pPr lvl="2" eaLnBrk="1" hangingPunct="1">
              <a:lnSpc>
                <a:spcPct val="150000"/>
              </a:lnSpc>
              <a:buFont typeface="Wingdings" panose="05000000000000000000" pitchFamily="2" charset="2"/>
              <a:buNone/>
            </a:pPr>
            <a:r>
              <a:rPr lang="en-US" altLang="zh-CN" sz="2800" smtClean="0">
                <a:latin typeface="Wingdings" panose="05000000000000000000" pitchFamily="2" charset="2"/>
                <a:sym typeface="宋体" panose="02010600030101010101" pitchFamily="2" charset="-122"/>
              </a:rPr>
              <a:t>l</a:t>
            </a:r>
            <a:r>
              <a:rPr lang="zh-CN" altLang="en-US" sz="2800" smtClean="0">
                <a:sym typeface="宋体" panose="02010600030101010101" pitchFamily="2" charset="-122"/>
              </a:rPr>
              <a:t>独立完成各算法的程序</a:t>
            </a:r>
            <a:r>
              <a:rPr lang="zh-CN" altLang="en-US" sz="2800" b="1" smtClean="0">
                <a:solidFill>
                  <a:srgbClr val="FF0000"/>
                </a:solidFill>
                <a:sym typeface="宋体" panose="02010600030101010101" pitchFamily="2" charset="-122"/>
              </a:rPr>
              <a:t>设计</a:t>
            </a:r>
            <a:r>
              <a:rPr lang="zh-CN" altLang="en-US" sz="2800" smtClean="0">
                <a:sym typeface="宋体" panose="02010600030101010101" pitchFamily="2" charset="-122"/>
              </a:rPr>
              <a:t>与</a:t>
            </a:r>
            <a:r>
              <a:rPr lang="zh-CN" altLang="en-US" sz="2800" b="1" smtClean="0">
                <a:solidFill>
                  <a:srgbClr val="FF0000"/>
                </a:solidFill>
                <a:sym typeface="宋体" panose="02010600030101010101" pitchFamily="2" charset="-122"/>
              </a:rPr>
              <a:t>调试</a:t>
            </a:r>
            <a:r>
              <a:rPr lang="zh-CN" altLang="en-US" sz="2800" smtClean="0">
                <a:sym typeface="宋体" panose="02010600030101010101" pitchFamily="2" charset="-122"/>
              </a:rPr>
              <a:t>任务。</a:t>
            </a:r>
            <a:endParaRPr lang="zh-CN" altLang="en-US" sz="2800" smtClean="0">
              <a:sym typeface="宋体" panose="02010600030101010101" pitchFamily="2" charset="-122"/>
            </a:endParaRPr>
          </a:p>
          <a:p>
            <a:pPr lvl="2" eaLnBrk="1" hangingPunct="1">
              <a:lnSpc>
                <a:spcPct val="150000"/>
              </a:lnSpc>
              <a:buFont typeface="Wingdings" panose="05000000000000000000" pitchFamily="2" charset="2"/>
              <a:buNone/>
            </a:pPr>
            <a:r>
              <a:rPr lang="en-US" altLang="zh-CN" sz="2800" smtClean="0">
                <a:latin typeface="Wingdings" panose="05000000000000000000" pitchFamily="2" charset="2"/>
                <a:sym typeface="宋体" panose="02010600030101010101" pitchFamily="2" charset="-122"/>
              </a:rPr>
              <a:t>l</a:t>
            </a:r>
            <a:r>
              <a:rPr lang="zh-CN" altLang="en-US" sz="2800" smtClean="0">
                <a:sym typeface="宋体" panose="02010600030101010101" pitchFamily="2" charset="-122"/>
              </a:rPr>
              <a:t>学会自学，查找相关的文献资料</a:t>
            </a:r>
            <a:r>
              <a:rPr lang="zh-CN" altLang="en-US" sz="2800" smtClean="0">
                <a:latin typeface="Wingdings" panose="05000000000000000000" pitchFamily="2" charset="2"/>
              </a:rPr>
              <a:t>  </a:t>
            </a:r>
            <a:endParaRPr lang="zh-CN" altLang="en-US" sz="2800" smtClean="0"/>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15298" y="1280383"/>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5" name="Text Box 2"/>
          <p:cNvSpPr txBox="1">
            <a:spLocks noChangeArrowheads="1"/>
          </p:cNvSpPr>
          <p:nvPr/>
        </p:nvSpPr>
        <p:spPr bwMode="auto">
          <a:xfrm>
            <a:off x="326159" y="1754814"/>
            <a:ext cx="5566865" cy="154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50000"/>
              </a:lnSpc>
              <a:spcBef>
                <a:spcPct val="0"/>
              </a:spcBef>
              <a:spcAft>
                <a:spcPts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for(count4 = 0,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 1;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&lt;= n; </a:t>
            </a:r>
            <a:r>
              <a:rPr kumimoji="1" lang="en-US" altLang="zh-CN" sz="2100" b="1" dirty="0" err="1">
                <a:solidFill>
                  <a:srgbClr val="FF0000"/>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100" b="1" dirty="0" err="1">
                <a:solidFill>
                  <a:srgbClr val="FF0000"/>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a:p>
            <a:pPr defTabSz="685800" eaLnBrk="1" hangingPunct="1">
              <a:lnSpc>
                <a:spcPct val="150000"/>
              </a:lnSpc>
              <a:spcBef>
                <a:spcPts val="0"/>
              </a:spcBef>
              <a:spcAft>
                <a:spcPts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for(j = 1; j &lt;=n;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j++</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a:p>
            <a:pPr defTabSz="685800" eaLnBrk="1" hangingPunct="1">
              <a:lnSpc>
                <a:spcPct val="150000"/>
              </a:lnSpc>
              <a:spcBef>
                <a:spcPts val="0"/>
              </a:spcBef>
              <a:spcAft>
                <a:spcPct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count4++;</a:t>
            </a:r>
            <a:endParaRPr kumimoji="1" lang="zh-CN" altLang="en-US"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 Box 2"/>
          <p:cNvSpPr txBox="1">
            <a:spLocks noChangeArrowheads="1"/>
          </p:cNvSpPr>
          <p:nvPr/>
        </p:nvSpPr>
        <p:spPr bwMode="auto">
          <a:xfrm>
            <a:off x="2988310" y="3721735"/>
            <a:ext cx="4442460"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50000"/>
              </a:lnSpc>
              <a:spcBef>
                <a:spcPct val="0"/>
              </a:spcBef>
              <a:spcAft>
                <a:spcPts val="0"/>
              </a:spcAft>
              <a:buClrTx/>
              <a:buSzTx/>
              <a:buNone/>
            </a:pPr>
            <a:r>
              <a:rPr kumimoji="1" lang="en-US" altLang="zh-CN" sz="21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0(nlog</a:t>
            </a:r>
            <a:r>
              <a:rPr kumimoji="1" lang="en-US" altLang="zh-CN" sz="2100" b="1" baseline="-250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en-US" altLang="zh-CN" sz="21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n</a:t>
            </a:r>
            <a:r>
              <a:rPr kumimoji="1" lang="en-US" altLang="zh-CN"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endParaRPr kumimoji="1" lang="zh-CN" altLang="en-US"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标题 2"/>
          <p:cNvSpPr txBox="1"/>
          <p:nvPr/>
        </p:nvSpPr>
        <p:spPr>
          <a:xfrm>
            <a:off x="326159" y="765548"/>
            <a:ext cx="2592288" cy="486185"/>
          </a:xfrm>
          <a:prstGeom prst="rect">
            <a:avLst/>
          </a:prstGeom>
          <a:solidFill>
            <a:schemeClr val="bg1"/>
          </a:solidFill>
        </p:spPr>
        <p:txBody>
          <a:bodyPr anchor="b">
            <a:normAutofit fontScale="70000" lnSpcReduction="20000"/>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hangingPunct="1">
              <a:lnSpc>
                <a:spcPct val="100000"/>
              </a:lnSpc>
              <a:spcAft>
                <a:spcPts val="0"/>
              </a:spcAft>
              <a:defRPr/>
            </a:pPr>
            <a:r>
              <a:rPr kumimoji="1" lang="zh-CN" altLang="en-US" sz="2700" spc="-38">
                <a:solidFill>
                  <a:prstClr val="black"/>
                </a:solidFill>
                <a:latin typeface="微软雅黑" panose="020B0503020204020204" pitchFamily="34" charset="-122"/>
                <a:ea typeface="微软雅黑" panose="020B0503020204020204" pitchFamily="34" charset="-122"/>
              </a:rPr>
              <a:t>常见循环的复杂度举例</a:t>
            </a:r>
            <a:endParaRPr kumimoji="1" lang="zh-CN" altLang="en-US" sz="2700" spc="-38"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0" y="1354873"/>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288703" y="1864676"/>
            <a:ext cx="5566865" cy="154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50000"/>
              </a:lnSpc>
              <a:spcBef>
                <a:spcPct val="0"/>
              </a:spcBef>
              <a:spcAft>
                <a:spcPts val="0"/>
              </a:spcAft>
              <a:buClrTx/>
              <a:buSzTx/>
              <a:buNone/>
            </a:pPr>
            <a:r>
              <a:rPr kumimoji="1" lang="en-US" altLang="zh-CN" sz="2100" b="1" dirty="0" smtClean="0">
                <a:solidFill>
                  <a:prstClr val="black"/>
                </a:solidFill>
                <a:latin typeface="Consolas" panose="020B0609020204030204" pitchFamily="49" charset="0"/>
                <a:ea typeface="微软雅黑" panose="020B0503020204020204" pitchFamily="34" charset="-122"/>
                <a:cs typeface="Consolas" panose="020B0609020204030204" pitchFamily="49" charset="0"/>
              </a:rPr>
              <a:t>for(count5 </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0,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 1;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&lt; n;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i</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*2)</a:t>
            </a:r>
            <a:endPar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a:p>
            <a:pPr defTabSz="685800" eaLnBrk="1" hangingPunct="1">
              <a:lnSpc>
                <a:spcPct val="150000"/>
              </a:lnSpc>
              <a:spcBef>
                <a:spcPts val="0"/>
              </a:spcBef>
              <a:spcAft>
                <a:spcPts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for(j = 1; j &lt;=</a:t>
            </a:r>
            <a:r>
              <a:rPr kumimoji="1" lang="en-US" altLang="zh-CN"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2018</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a:t>
            </a:r>
            <a:r>
              <a:rPr kumimoji="1" lang="en-US" altLang="zh-CN" sz="2100" b="1" dirty="0" err="1">
                <a:solidFill>
                  <a:prstClr val="black"/>
                </a:solidFill>
                <a:latin typeface="Consolas" panose="020B0609020204030204" pitchFamily="49" charset="0"/>
                <a:ea typeface="微软雅黑" panose="020B0503020204020204" pitchFamily="34" charset="-122"/>
                <a:cs typeface="Consolas" panose="020B0609020204030204" pitchFamily="49" charset="0"/>
              </a:rPr>
              <a:t>j++</a:t>
            </a: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a:p>
            <a:pPr defTabSz="685800" eaLnBrk="1" hangingPunct="1">
              <a:lnSpc>
                <a:spcPct val="150000"/>
              </a:lnSpc>
              <a:spcBef>
                <a:spcPts val="0"/>
              </a:spcBef>
              <a:spcAft>
                <a:spcPct val="0"/>
              </a:spcAft>
              <a:buClrTx/>
              <a:buSzTx/>
              <a:buNone/>
            </a:pPr>
            <a:r>
              <a:rPr kumimoji="1" lang="en-US" altLang="zh-CN"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a:t>
            </a:r>
            <a:r>
              <a:rPr kumimoji="1" lang="en-US" altLang="zh-CN" sz="2100" b="1" dirty="0" smtClean="0">
                <a:solidFill>
                  <a:prstClr val="black"/>
                </a:solidFill>
                <a:latin typeface="Consolas" panose="020B0609020204030204" pitchFamily="49" charset="0"/>
                <a:ea typeface="微软雅黑" panose="020B0503020204020204" pitchFamily="34" charset="-122"/>
                <a:cs typeface="Consolas" panose="020B0609020204030204" pitchFamily="49" charset="0"/>
              </a:rPr>
              <a:t>count5++;</a:t>
            </a:r>
            <a:endParaRPr kumimoji="1" lang="zh-CN" altLang="en-US" sz="21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 Box 2"/>
          <p:cNvSpPr txBox="1">
            <a:spLocks noChangeArrowheads="1"/>
          </p:cNvSpPr>
          <p:nvPr/>
        </p:nvSpPr>
        <p:spPr bwMode="auto">
          <a:xfrm>
            <a:off x="521550" y="3567264"/>
            <a:ext cx="6156684"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50000"/>
              </a:lnSpc>
              <a:spcBef>
                <a:spcPct val="0"/>
              </a:spcBef>
              <a:spcAft>
                <a:spcPts val="0"/>
              </a:spcAft>
              <a:buClrTx/>
              <a:buSzTx/>
              <a:buNone/>
            </a:pPr>
            <a:r>
              <a:rPr kumimoji="1" lang="zh-CN" altLang="en-US" sz="1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内存循环迭代次数是常数级</a:t>
            </a:r>
            <a:r>
              <a:rPr kumimoji="1" lang="en-US" altLang="zh-CN"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log</a:t>
            </a:r>
            <a:r>
              <a:rPr kumimoji="1" lang="en-US" altLang="zh-CN" sz="2100" b="1" baseline="-25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en-US" altLang="zh-CN"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2016</a:t>
            </a:r>
            <a:r>
              <a:rPr kumimoji="1" lang="zh-CN" altLang="en-US"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1" lang="zh-CN" altLang="en-US" sz="1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故取决于外循环</a:t>
            </a:r>
            <a:endParaRPr kumimoji="1" lang="en-US" altLang="zh-CN" sz="1800" dirty="0">
              <a:solidFill>
                <a:srgbClr val="FF0000"/>
              </a:solidFill>
              <a:latin typeface="Lucida Sans Unicode" panose="020B0602030504020204" pitchFamily="34" charset="0"/>
              <a:ea typeface="微软雅黑" panose="020B0503020204020204" pitchFamily="34" charset="-122"/>
              <a:cs typeface="Lucida Sans Unicode" panose="020B0602030504020204" pitchFamily="34" charset="0"/>
            </a:endParaRPr>
          </a:p>
          <a:p>
            <a:pPr defTabSz="685800">
              <a:spcAft>
                <a:spcPts val="0"/>
              </a:spcAft>
            </a:pPr>
            <a:r>
              <a:rPr lang="en-US" altLang="zh-CN" sz="2100" dirty="0">
                <a:solidFill>
                  <a:srgbClr val="FF0000"/>
                </a:solidFill>
                <a:latin typeface="Consolas" panose="020B0609020204030204" pitchFamily="49" charset="0"/>
                <a:cs typeface="Consolas" panose="020B0609020204030204" pitchFamily="49" charset="0"/>
                <a:sym typeface="+mn-ea"/>
              </a:rPr>
              <a:t>O(log</a:t>
            </a:r>
            <a:r>
              <a:rPr lang="en-US" altLang="zh-CN" sz="2100" baseline="-25000" dirty="0">
                <a:solidFill>
                  <a:srgbClr val="FF0000"/>
                </a:solidFill>
                <a:latin typeface="Consolas" panose="020B0609020204030204" pitchFamily="49" charset="0"/>
                <a:cs typeface="Consolas" panose="020B0609020204030204" pitchFamily="49" charset="0"/>
                <a:sym typeface="+mn-ea"/>
              </a:rPr>
              <a:t>2</a:t>
            </a:r>
            <a:r>
              <a:rPr lang="en-US" altLang="zh-CN" sz="2100" dirty="0">
                <a:solidFill>
                  <a:srgbClr val="FF0000"/>
                </a:solidFill>
                <a:latin typeface="Consolas" panose="020B0609020204030204" pitchFamily="49" charset="0"/>
                <a:cs typeface="Consolas" panose="020B0609020204030204" pitchFamily="49" charset="0"/>
                <a:sym typeface="+mn-ea"/>
              </a:rPr>
              <a:t>n)</a:t>
            </a:r>
            <a:endParaRPr kumimoji="1" lang="zh-CN" altLang="en-US" sz="2100" b="1"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标题 2"/>
          <p:cNvSpPr txBox="1"/>
          <p:nvPr/>
        </p:nvSpPr>
        <p:spPr>
          <a:xfrm>
            <a:off x="305526" y="890587"/>
            <a:ext cx="3186354" cy="486185"/>
          </a:xfrm>
          <a:prstGeom prst="rect">
            <a:avLst/>
          </a:prstGeom>
          <a:solidFill>
            <a:schemeClr val="bg1"/>
          </a:solidFill>
        </p:spPr>
        <p:txBody>
          <a:bodyPr anchor="b">
            <a:noAutofit/>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a:lstStyle>
          <a:p>
            <a:pPr defTabSz="685800" eaLnBrk="1" hangingPunct="1">
              <a:lnSpc>
                <a:spcPct val="100000"/>
              </a:lnSpc>
              <a:spcAft>
                <a:spcPts val="0"/>
              </a:spcAft>
              <a:defRPr/>
            </a:pPr>
            <a:r>
              <a:rPr kumimoji="1" lang="zh-CN" altLang="en-US" sz="2100" b="1" spc="-38" dirty="0">
                <a:solidFill>
                  <a:prstClr val="black"/>
                </a:solidFill>
                <a:latin typeface="微软雅黑" panose="020B0503020204020204" pitchFamily="34" charset="-122"/>
                <a:ea typeface="微软雅黑" panose="020B0503020204020204" pitchFamily="34" charset="-122"/>
              </a:rPr>
              <a:t>常见循环的复杂度举例</a:t>
            </a:r>
            <a:endParaRPr kumimoji="1" lang="zh-CN" altLang="en-US" sz="2100" b="1" spc="-38"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4198" y="1561422"/>
            <a:ext cx="2571750" cy="16073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3286125" y="1178719"/>
            <a:ext cx="2571750"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spcAft>
                <a:spcPts val="0"/>
              </a:spcAft>
            </a:pPr>
            <a:r>
              <a:rPr lang="en-GB" altLang="zh-CN" sz="1350" dirty="0">
                <a:solidFill>
                  <a:prstClr val="white"/>
                </a:solidFill>
                <a:latin typeface="Calibri" panose="020F0502020204030204"/>
                <a:ea typeface="宋体" panose="02010600030101010101" pitchFamily="2" charset="-122"/>
              </a:rPr>
              <a:t>/*s=s+1*/</a:t>
            </a:r>
            <a:endParaRPr lang="zh-CN" altLang="zh-CN" sz="1350" dirty="0">
              <a:solidFill>
                <a:prstClr val="white"/>
              </a:solidFill>
              <a:latin typeface="Calibri" panose="020F0502020204030204"/>
              <a:ea typeface="宋体" panose="02010600030101010101" pitchFamily="2" charset="-122"/>
            </a:endParaRPr>
          </a:p>
          <a:p>
            <a:pPr defTabSz="685800">
              <a:spcBef>
                <a:spcPts val="0"/>
              </a:spcBef>
            </a:pPr>
            <a:r>
              <a:rPr lang="en-GB" altLang="zh-CN" sz="1350" dirty="0">
                <a:solidFill>
                  <a:prstClr val="white"/>
                </a:solidFill>
                <a:latin typeface="Calibri" panose="020F0502020204030204"/>
                <a:ea typeface="宋体" panose="02010600030101010101" pitchFamily="2" charset="-122"/>
              </a:rPr>
              <a:t>}</a:t>
            </a:r>
            <a:endParaRPr lang="zh-CN" altLang="zh-CN" sz="1350" dirty="0">
              <a:solidFill>
                <a:prstClr val="white"/>
              </a:solidFill>
              <a:latin typeface="Calibri" panose="020F0502020204030204"/>
              <a:ea typeface="宋体" panose="02010600030101010101" pitchFamily="2" charset="-122"/>
            </a:endParaRPr>
          </a:p>
        </p:txBody>
      </p:sp>
      <mc:AlternateContent xmlns:mc="http://schemas.openxmlformats.org/markup-compatibility/2006">
        <mc:Choice xmlns:a14="http://schemas.microsoft.com/office/drawing/2010/main" Requires="a14">
          <p:sp>
            <p:nvSpPr>
              <p:cNvPr id="5" name="矩形 4"/>
              <p:cNvSpPr/>
              <p:nvPr>
                <p:custDataLst>
                  <p:tags r:id="rId2"/>
                </p:custDataLst>
              </p:nvPr>
            </p:nvSpPr>
            <p:spPr>
              <a:xfrm>
                <a:off x="4086151" y="3339797"/>
                <a:ext cx="2250281" cy="48220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spcAft>
                    <a:spcPts val="0"/>
                  </a:spcAft>
                </a:pPr>
                <a:r>
                  <a:rPr lang="en-US" altLang="zh-CN" sz="1465" dirty="0">
                    <a:solidFill>
                      <a:srgbClr val="000000"/>
                    </a:solidFill>
                    <a:latin typeface="Calibri" panose="020F0502020204030204"/>
                    <a:ea typeface="宋体" panose="02010600030101010101" pitchFamily="2" charset="-122"/>
                  </a:rPr>
                  <a:t> </a:t>
                </a:r>
                <a14:m>
                  <m:oMath xmlns:m="http://schemas.openxmlformats.org/officeDocument/2006/math">
                    <m:func>
                      <m:funcPr>
                        <m:ctrlPr>
                          <a:rPr lang="en-US" altLang="zh-CN" sz="1465" i="1">
                            <a:solidFill>
                              <a:srgbClr val="000000"/>
                            </a:solidFill>
                            <a:latin typeface="Cambria Math" panose="02040503050406030204" pitchFamily="18" charset="0"/>
                          </a:rPr>
                        </m:ctrlPr>
                      </m:funcPr>
                      <m:fName>
                        <m:sSub>
                          <m:sSubPr>
                            <m:ctrlPr>
                              <a:rPr lang="en-US" altLang="zh-CN" sz="1465" i="1">
                                <a:solidFill>
                                  <a:srgbClr val="000000"/>
                                </a:solidFill>
                                <a:latin typeface="Cambria Math" panose="02040503050406030204" pitchFamily="18" charset="0"/>
                              </a:rPr>
                            </m:ctrlPr>
                          </m:sSubPr>
                          <m:e>
                            <m:r>
                              <m:rPr>
                                <m:sty m:val="p"/>
                              </m:rPr>
                              <a:rPr lang="en-US" altLang="zh-CN" sz="1465">
                                <a:solidFill>
                                  <a:srgbClr val="000000"/>
                                </a:solidFill>
                                <a:latin typeface="Cambria Math" panose="02040503050406030204" pitchFamily="18" charset="0"/>
                              </a:rPr>
                              <m:t>O</m:t>
                            </m:r>
                            <m:r>
                              <a:rPr lang="en-US" altLang="zh-CN" sz="1465">
                                <a:solidFill>
                                  <a:srgbClr val="000000"/>
                                </a:solidFill>
                                <a:latin typeface="Cambria Math" panose="02040503050406030204" pitchFamily="18" charset="0"/>
                              </a:rPr>
                              <m:t>(</m:t>
                            </m:r>
                            <m:r>
                              <m:rPr>
                                <m:sty m:val="p"/>
                              </m:rPr>
                              <a:rPr lang="en-US" altLang="zh-CN" sz="1465">
                                <a:solidFill>
                                  <a:srgbClr val="000000"/>
                                </a:solidFill>
                                <a:latin typeface="Cambria Math" panose="02040503050406030204" pitchFamily="18" charset="0"/>
                              </a:rPr>
                              <m:t>log</m:t>
                            </m:r>
                          </m:e>
                          <m:sub>
                            <m:r>
                              <a:rPr lang="en-US" altLang="zh-CN" sz="1465" i="1">
                                <a:solidFill>
                                  <a:srgbClr val="000000"/>
                                </a:solidFill>
                                <a:latin typeface="Cambria Math" panose="02040503050406030204" pitchFamily="18" charset="0"/>
                              </a:rPr>
                              <m:t>2</m:t>
                            </m:r>
                          </m:sub>
                        </m:sSub>
                      </m:fName>
                      <m:e>
                        <m:r>
                          <a:rPr lang="en-US" altLang="zh-CN" sz="1465" i="1">
                            <a:solidFill>
                              <a:srgbClr val="000000"/>
                            </a:solidFill>
                            <a:latin typeface="Cambria Math" panose="02040503050406030204" pitchFamily="18" charset="0"/>
                          </a:rPr>
                          <m:t>𝑛</m:t>
                        </m:r>
                      </m:e>
                    </m:func>
                    <m:r>
                      <a:rPr lang="en-US" altLang="zh-CN" sz="1465" i="1">
                        <a:solidFill>
                          <a:srgbClr val="000000"/>
                        </a:solidFill>
                        <a:latin typeface="Cambria Math" panose="02040503050406030204" pitchFamily="18" charset="0"/>
                      </a:rPr>
                      <m:t>)</m:t>
                    </m:r>
                  </m:oMath>
                </a14:m>
                <a:endParaRPr lang="zh-CN" altLang="en-US" sz="1465" dirty="0">
                  <a:solidFill>
                    <a:srgbClr val="000000"/>
                  </a:solidFill>
                  <a:latin typeface="Calibri" panose="020F0502020204030204"/>
                  <a:ea typeface="宋体" panose="02010600030101010101" pitchFamily="2" charset="-122"/>
                </a:endParaRPr>
              </a:p>
            </p:txBody>
          </p:sp>
        </mc:Choice>
        <mc:Fallback>
          <p:sp>
            <p:nvSpPr>
              <p:cNvPr id="5" name="矩形 4"/>
              <p:cNvSpPr>
                <a:spLocks noRot="1" noChangeAspect="1" noMove="1" noResize="1" noEditPoints="1" noAdjustHandles="1" noChangeArrowheads="1" noChangeShapeType="1" noTextEdit="1"/>
              </p:cNvSpPr>
              <p:nvPr>
                <p:custDataLst>
                  <p:tags r:id="rId3"/>
                </p:custDataLst>
              </p:nvPr>
            </p:nvSpPr>
            <p:spPr>
              <a:xfrm>
                <a:off x="4086151" y="3339797"/>
                <a:ext cx="2250281" cy="482204"/>
              </a:xfrm>
              <a:prstGeom prst="rect">
                <a:avLst/>
              </a:prstGeom>
              <a:blipFill rotWithShape="1">
                <a:blip r:embed="rId4"/>
                <a:stretch>
                  <a:fillRect l="-25" t="-69" r="18" b="118"/>
                </a:stretch>
              </a:blip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6" name="矩形 5"/>
          <p:cNvSpPr/>
          <p:nvPr>
            <p:custDataLst>
              <p:tags r:id="rId5"/>
            </p:custDataLst>
          </p:nvPr>
        </p:nvSpPr>
        <p:spPr>
          <a:xfrm>
            <a:off x="4068406" y="2054528"/>
            <a:ext cx="2250281" cy="48220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spcAft>
                <a:spcPts val="0"/>
              </a:spcAft>
            </a:pPr>
            <a:r>
              <a:rPr lang="en-US" altLang="zh-CN" sz="1465" dirty="0">
                <a:solidFill>
                  <a:srgbClr val="000000"/>
                </a:solidFill>
                <a:latin typeface="Calibri" panose="020F0502020204030204"/>
                <a:ea typeface="宋体" panose="02010600030101010101" pitchFamily="2" charset="-122"/>
              </a:rPr>
              <a:t> O(n)</a:t>
            </a:r>
            <a:endParaRPr lang="zh-CN" altLang="en-US" sz="1465" dirty="0">
              <a:solidFill>
                <a:srgbClr val="000000"/>
              </a:solidFill>
              <a:latin typeface="Calibri" panose="020F0502020204030204"/>
              <a:ea typeface="宋体" panose="02010600030101010101" pitchFamily="2" charset="-122"/>
            </a:endParaRPr>
          </a:p>
        </p:txBody>
      </p:sp>
      <mc:AlternateContent xmlns:mc="http://schemas.openxmlformats.org/markup-compatibility/2006">
        <mc:Choice xmlns:a14="http://schemas.microsoft.com/office/drawing/2010/main" Requires="a14">
          <p:sp>
            <p:nvSpPr>
              <p:cNvPr id="8" name="矩形 7"/>
              <p:cNvSpPr/>
              <p:nvPr>
                <p:custDataLst>
                  <p:tags r:id="rId6"/>
                </p:custDataLst>
              </p:nvPr>
            </p:nvSpPr>
            <p:spPr>
              <a:xfrm>
                <a:off x="4085950" y="2695885"/>
                <a:ext cx="2250281" cy="48220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spcAft>
                    <a:spcPts val="0"/>
                  </a:spcAft>
                </a:pPr>
                <a14:m>
                  <m:oMathPara xmlns:m="http://schemas.openxmlformats.org/officeDocument/2006/math">
                    <m:oMathParaPr>
                      <m:jc m:val="left"/>
                    </m:oMathParaPr>
                    <m:oMath xmlns:m="http://schemas.openxmlformats.org/officeDocument/2006/math">
                      <m:r>
                        <a:rPr lang="en-US" altLang="zh-CN" sz="1465" i="1">
                          <a:solidFill>
                            <a:srgbClr val="000000"/>
                          </a:solidFill>
                          <a:latin typeface="Cambria Math" panose="02040503050406030204" pitchFamily="18" charset="0"/>
                        </a:rPr>
                        <m:t>𝑂</m:t>
                      </m:r>
                      <m:r>
                        <a:rPr lang="en-US" altLang="zh-CN" sz="1465" i="1">
                          <a:solidFill>
                            <a:srgbClr val="000000"/>
                          </a:solidFill>
                          <a:latin typeface="Cambria Math" panose="02040503050406030204" pitchFamily="18" charset="0"/>
                        </a:rPr>
                        <m:t>(</m:t>
                      </m:r>
                      <m:sSup>
                        <m:sSupPr>
                          <m:ctrlPr>
                            <a:rPr lang="en-US" altLang="zh-CN" sz="1465" i="1">
                              <a:solidFill>
                                <a:srgbClr val="000000"/>
                              </a:solidFill>
                              <a:latin typeface="Cambria Math" panose="02040503050406030204" pitchFamily="18" charset="0"/>
                            </a:rPr>
                          </m:ctrlPr>
                        </m:sSupPr>
                        <m:e>
                          <m:r>
                            <a:rPr lang="en-US" altLang="zh-CN" sz="1465" i="1">
                              <a:solidFill>
                                <a:srgbClr val="000000"/>
                              </a:solidFill>
                              <a:latin typeface="Cambria Math" panose="02040503050406030204" pitchFamily="18" charset="0"/>
                            </a:rPr>
                            <m:t>𝑛</m:t>
                          </m:r>
                        </m:e>
                        <m:sup>
                          <m:r>
                            <a:rPr lang="en-US" altLang="zh-CN" sz="1465" i="1">
                              <a:solidFill>
                                <a:srgbClr val="000000"/>
                              </a:solidFill>
                              <a:latin typeface="Cambria Math" panose="02040503050406030204" pitchFamily="18" charset="0"/>
                            </a:rPr>
                            <m:t>2</m:t>
                          </m:r>
                        </m:sup>
                      </m:sSup>
                      <m:r>
                        <a:rPr lang="en-US" altLang="zh-CN" sz="1465" i="1">
                          <a:solidFill>
                            <a:srgbClr val="000000"/>
                          </a:solidFill>
                          <a:latin typeface="Cambria Math" panose="02040503050406030204" pitchFamily="18" charset="0"/>
                        </a:rPr>
                        <m:t>)</m:t>
                      </m:r>
                    </m:oMath>
                  </m:oMathPara>
                </a14:m>
                <a:endParaRPr lang="zh-CN" altLang="en-US" sz="1465" dirty="0">
                  <a:solidFill>
                    <a:srgbClr val="000000"/>
                  </a:solidFill>
                  <a:latin typeface="Calibri" panose="020F0502020204030204"/>
                  <a:ea typeface="宋体" panose="02010600030101010101" pitchFamily="2" charset="-122"/>
                </a:endParaRPr>
              </a:p>
            </p:txBody>
          </p:sp>
        </mc:Choice>
        <mc:Fallback>
          <p:sp>
            <p:nvSpPr>
              <p:cNvPr id="8" name="矩形 7"/>
              <p:cNvSpPr>
                <a:spLocks noRot="1" noChangeAspect="1" noMove="1" noResize="1" noEditPoints="1" noAdjustHandles="1" noChangeArrowheads="1" noChangeShapeType="1" noTextEdit="1"/>
              </p:cNvSpPr>
              <p:nvPr>
                <p:custDataLst>
                  <p:tags r:id="rId7"/>
                </p:custDataLst>
              </p:nvPr>
            </p:nvSpPr>
            <p:spPr>
              <a:xfrm>
                <a:off x="4085950" y="2695885"/>
                <a:ext cx="2250281" cy="482204"/>
              </a:xfrm>
              <a:prstGeom prst="rect">
                <a:avLst/>
              </a:prstGeom>
              <a:blipFill rotWithShape="1">
                <a:blip r:embed="rId8"/>
                <a:stretch>
                  <a:fillRect l="-16" t="-64" r="9" b="114"/>
                </a:stretch>
              </a:blip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9" name="椭圆 8"/>
          <p:cNvSpPr>
            <a:spLocks noChangeAspect="1"/>
          </p:cNvSpPr>
          <p:nvPr>
            <p:custDataLst>
              <p:tags r:id="rId9"/>
            </p:custDataLst>
          </p:nvPr>
        </p:nvSpPr>
        <p:spPr>
          <a:xfrm>
            <a:off x="3706103" y="2161555"/>
            <a:ext cx="308610" cy="30861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800"/>
            <a:r>
              <a:rPr lang="en-US" altLang="zh-CN" sz="900">
                <a:solidFill>
                  <a:srgbClr val="FFFFFF"/>
                </a:solidFill>
                <a:latin typeface="Calibri" panose="020F0502020204030204"/>
                <a:ea typeface="宋体" panose="02010600030101010101" pitchFamily="2" charset="-122"/>
              </a:rPr>
              <a:t>A</a:t>
            </a:r>
            <a:endParaRPr lang="zh-CN" altLang="en-US" sz="900">
              <a:solidFill>
                <a:srgbClr val="FFFFFF"/>
              </a:solidFill>
              <a:latin typeface="Calibri" panose="020F0502020204030204"/>
              <a:ea typeface="宋体" panose="02010600030101010101" pitchFamily="2" charset="-122"/>
            </a:endParaRPr>
          </a:p>
        </p:txBody>
      </p:sp>
      <p:sp>
        <p:nvSpPr>
          <p:cNvPr id="10" name="椭圆 9"/>
          <p:cNvSpPr>
            <a:spLocks noChangeAspect="1"/>
          </p:cNvSpPr>
          <p:nvPr>
            <p:custDataLst>
              <p:tags r:id="rId10"/>
            </p:custDataLst>
          </p:nvPr>
        </p:nvSpPr>
        <p:spPr>
          <a:xfrm>
            <a:off x="3706103" y="2804492"/>
            <a:ext cx="308610" cy="30861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800"/>
            <a:r>
              <a:rPr lang="en-US" altLang="zh-CN" sz="900">
                <a:solidFill>
                  <a:srgbClr val="FFFFFF"/>
                </a:solidFill>
                <a:latin typeface="Calibri" panose="020F0502020204030204"/>
                <a:ea typeface="宋体" panose="02010600030101010101" pitchFamily="2" charset="-122"/>
              </a:rPr>
              <a:t>B</a:t>
            </a:r>
            <a:endParaRPr lang="zh-CN" altLang="en-US" sz="900">
              <a:solidFill>
                <a:srgbClr val="FFFFFF"/>
              </a:solidFill>
              <a:latin typeface="Calibri" panose="020F0502020204030204"/>
              <a:ea typeface="宋体" panose="02010600030101010101" pitchFamily="2" charset="-122"/>
            </a:endParaRPr>
          </a:p>
        </p:txBody>
      </p:sp>
      <p:sp>
        <p:nvSpPr>
          <p:cNvPr id="11" name="椭圆 10"/>
          <p:cNvSpPr>
            <a:spLocks noChangeAspect="1"/>
          </p:cNvSpPr>
          <p:nvPr>
            <p:custDataLst>
              <p:tags r:id="rId11"/>
            </p:custDataLst>
          </p:nvPr>
        </p:nvSpPr>
        <p:spPr>
          <a:xfrm>
            <a:off x="3706103" y="3447430"/>
            <a:ext cx="308610" cy="30861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800"/>
            <a:r>
              <a:rPr lang="en-US" altLang="zh-CN" sz="900">
                <a:solidFill>
                  <a:srgbClr val="FFFFFF"/>
                </a:solidFill>
                <a:latin typeface="Calibri" panose="020F0502020204030204"/>
                <a:ea typeface="宋体" panose="02010600030101010101" pitchFamily="2" charset="-122"/>
              </a:rPr>
              <a:t>C</a:t>
            </a:r>
            <a:endParaRPr lang="zh-CN" altLang="en-US" sz="900">
              <a:solidFill>
                <a:srgbClr val="FFFFFF"/>
              </a:solidFill>
              <a:latin typeface="Calibri" panose="020F0502020204030204"/>
              <a:ea typeface="宋体" panose="02010600030101010101" pitchFamily="2" charset="-122"/>
            </a:endParaRPr>
          </a:p>
        </p:txBody>
      </p:sp>
      <p:sp>
        <p:nvSpPr>
          <p:cNvPr id="12" name="椭圆 11"/>
          <p:cNvSpPr>
            <a:spLocks noChangeAspect="1"/>
          </p:cNvSpPr>
          <p:nvPr>
            <p:custDataLst>
              <p:tags r:id="rId12"/>
            </p:custDataLst>
          </p:nvPr>
        </p:nvSpPr>
        <p:spPr>
          <a:xfrm>
            <a:off x="3706103" y="4090367"/>
            <a:ext cx="308610" cy="30861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800"/>
            <a:r>
              <a:rPr lang="en-US" altLang="zh-CN" sz="900">
                <a:solidFill>
                  <a:srgbClr val="FFFFFF"/>
                </a:solidFill>
                <a:latin typeface="Calibri" panose="020F0502020204030204"/>
                <a:ea typeface="宋体" panose="02010600030101010101" pitchFamily="2" charset="-122"/>
              </a:rPr>
              <a:t>D</a:t>
            </a:r>
            <a:endParaRPr lang="zh-CN" altLang="en-US" sz="900">
              <a:solidFill>
                <a:srgbClr val="FFFFFF"/>
              </a:solidFill>
              <a:latin typeface="Calibri" panose="020F0502020204030204"/>
              <a:ea typeface="宋体" panose="02010600030101010101" pitchFamily="2" charset="-122"/>
            </a:endParaRPr>
          </a:p>
        </p:txBody>
      </p:sp>
      <p:sp>
        <p:nvSpPr>
          <p:cNvPr id="19" name="矩形 18"/>
          <p:cNvSpPr/>
          <p:nvPr>
            <p:custDataLst>
              <p:tags r:id="rId13"/>
            </p:custDataLst>
          </p:nvPr>
        </p:nvSpPr>
        <p:spPr>
          <a:xfrm>
            <a:off x="400050" y="2311717"/>
            <a:ext cx="2982348" cy="1920917"/>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spcAft>
                <a:spcPts val="0"/>
              </a:spcAft>
            </a:pPr>
            <a:r>
              <a:rPr lang="zh-CN" altLang="en-US" sz="1575" dirty="0">
                <a:solidFill>
                  <a:prstClr val="black"/>
                </a:solidFill>
                <a:latin typeface="Calibri" panose="020F0502020204030204"/>
                <a:ea typeface="宋体" panose="02010600030101010101" pitchFamily="2" charset="-122"/>
              </a:rPr>
              <a:t>下面程序段的时间复杂度是</a:t>
            </a:r>
            <a:r>
              <a:rPr lang="en-US" altLang="zh-CN" sz="1575" dirty="0">
                <a:solidFill>
                  <a:prstClr val="black"/>
                </a:solidFill>
                <a:latin typeface="Calibri" panose="020F0502020204030204"/>
                <a:ea typeface="宋体" panose="02010600030101010101" pitchFamily="2" charset="-122"/>
              </a:rPr>
              <a:t>( )</a:t>
            </a:r>
            <a:endParaRPr lang="en-US" altLang="zh-CN" sz="1575" dirty="0">
              <a:solidFill>
                <a:prstClr val="black"/>
              </a:solidFill>
              <a:latin typeface="Calibri" panose="020F0502020204030204"/>
              <a:ea typeface="宋体" panose="02010600030101010101" pitchFamily="2" charset="-122"/>
            </a:endParaRPr>
          </a:p>
          <a:p>
            <a:pPr defTabSz="685800">
              <a:spcBef>
                <a:spcPts val="0"/>
              </a:spcBef>
              <a:spcAft>
                <a:spcPts val="0"/>
              </a:spcAft>
            </a:pPr>
            <a:r>
              <a:rPr lang="en-US" altLang="zh-CN" sz="1575" dirty="0" err="1">
                <a:solidFill>
                  <a:prstClr val="black"/>
                </a:solidFill>
                <a:latin typeface="Calibri" panose="020F0502020204030204"/>
                <a:ea typeface="宋体" panose="02010600030101010101" pitchFamily="2" charset="-122"/>
              </a:rPr>
              <a:t>int</a:t>
            </a:r>
            <a:r>
              <a:rPr lang="en-US" altLang="zh-CN" sz="1575" dirty="0">
                <a:solidFill>
                  <a:prstClr val="black"/>
                </a:solidFill>
                <a:latin typeface="Calibri" panose="020F0502020204030204"/>
                <a:ea typeface="宋体" panose="02010600030101010101" pitchFamily="2" charset="-122"/>
              </a:rPr>
              <a:t> max(</a:t>
            </a:r>
            <a:r>
              <a:rPr lang="en-US" altLang="zh-CN" sz="1575" dirty="0" err="1">
                <a:solidFill>
                  <a:prstClr val="black"/>
                </a:solidFill>
                <a:latin typeface="Calibri" panose="020F0502020204030204"/>
                <a:ea typeface="宋体" panose="02010600030101010101" pitchFamily="2" charset="-122"/>
              </a:rPr>
              <a:t>int</a:t>
            </a:r>
            <a:r>
              <a:rPr lang="en-US" altLang="zh-CN" sz="1575" dirty="0">
                <a:solidFill>
                  <a:prstClr val="black"/>
                </a:solidFill>
                <a:latin typeface="Calibri" panose="020F0502020204030204"/>
                <a:ea typeface="宋体" panose="02010600030101010101" pitchFamily="2" charset="-122"/>
              </a:rPr>
              <a:t> n)</a:t>
            </a:r>
            <a:endParaRPr lang="en-US" altLang="zh-CN" sz="1575" dirty="0">
              <a:solidFill>
                <a:prstClr val="black"/>
              </a:solidFill>
              <a:latin typeface="Calibri" panose="020F0502020204030204"/>
              <a:ea typeface="宋体" panose="02010600030101010101" pitchFamily="2" charset="-122"/>
            </a:endParaRPr>
          </a:p>
          <a:p>
            <a:pPr defTabSz="685800">
              <a:spcBef>
                <a:spcPts val="0"/>
              </a:spcBef>
              <a:spcAft>
                <a:spcPts val="0"/>
              </a:spcAft>
            </a:pPr>
            <a:r>
              <a:rPr lang="en-US" altLang="zh-CN" sz="1575" dirty="0">
                <a:solidFill>
                  <a:prstClr val="black"/>
                </a:solidFill>
                <a:latin typeface="Calibri" panose="020F0502020204030204"/>
                <a:ea typeface="宋体" panose="02010600030101010101" pitchFamily="2" charset="-122"/>
              </a:rPr>
              <a:t>{</a:t>
            </a:r>
            <a:endParaRPr lang="en-US" altLang="zh-CN" sz="1575" dirty="0">
              <a:solidFill>
                <a:prstClr val="black"/>
              </a:solidFill>
              <a:latin typeface="Calibri" panose="020F0502020204030204"/>
              <a:ea typeface="宋体" panose="02010600030101010101" pitchFamily="2" charset="-122"/>
            </a:endParaRPr>
          </a:p>
          <a:p>
            <a:pPr defTabSz="685800">
              <a:spcBef>
                <a:spcPts val="0"/>
              </a:spcBef>
              <a:spcAft>
                <a:spcPts val="0"/>
              </a:spcAft>
            </a:pPr>
            <a:r>
              <a:rPr lang="en-US" altLang="zh-CN" sz="1575" dirty="0">
                <a:solidFill>
                  <a:prstClr val="black"/>
                </a:solidFill>
                <a:latin typeface="Calibri" panose="020F0502020204030204"/>
                <a:ea typeface="宋体" panose="02010600030101010101" pitchFamily="2" charset="-122"/>
              </a:rPr>
              <a:t>   </a:t>
            </a:r>
            <a:r>
              <a:rPr lang="en-US" altLang="zh-CN" sz="1575" dirty="0" err="1">
                <a:solidFill>
                  <a:prstClr val="black"/>
                </a:solidFill>
                <a:latin typeface="Calibri" panose="020F0502020204030204"/>
                <a:ea typeface="宋体" panose="02010600030101010101" pitchFamily="2" charset="-122"/>
              </a:rPr>
              <a:t>int</a:t>
            </a:r>
            <a:r>
              <a:rPr lang="en-US" altLang="zh-CN" sz="1575" dirty="0">
                <a:solidFill>
                  <a:prstClr val="black"/>
                </a:solidFill>
                <a:latin typeface="Calibri" panose="020F0502020204030204"/>
                <a:ea typeface="宋体" panose="02010600030101010101" pitchFamily="2" charset="-122"/>
              </a:rPr>
              <a:t> t=1;</a:t>
            </a:r>
            <a:endParaRPr lang="en-US" altLang="zh-CN" sz="1575" dirty="0">
              <a:solidFill>
                <a:prstClr val="black"/>
              </a:solidFill>
              <a:latin typeface="Calibri" panose="020F0502020204030204"/>
              <a:ea typeface="宋体" panose="02010600030101010101" pitchFamily="2" charset="-122"/>
            </a:endParaRPr>
          </a:p>
          <a:p>
            <a:pPr defTabSz="685800">
              <a:spcBef>
                <a:spcPts val="0"/>
              </a:spcBef>
              <a:spcAft>
                <a:spcPts val="0"/>
              </a:spcAft>
            </a:pPr>
            <a:r>
              <a:rPr lang="en-US" altLang="zh-CN" sz="1575" dirty="0">
                <a:solidFill>
                  <a:prstClr val="black"/>
                </a:solidFill>
                <a:latin typeface="Calibri" panose="020F0502020204030204"/>
                <a:ea typeface="宋体" panose="02010600030101010101" pitchFamily="2" charset="-122"/>
              </a:rPr>
              <a:t>   while(t&lt;n)</a:t>
            </a:r>
            <a:endParaRPr lang="en-US" altLang="zh-CN" sz="1575" dirty="0">
              <a:solidFill>
                <a:prstClr val="black"/>
              </a:solidFill>
              <a:latin typeface="Calibri" panose="020F0502020204030204"/>
              <a:ea typeface="宋体" panose="02010600030101010101" pitchFamily="2" charset="-122"/>
            </a:endParaRPr>
          </a:p>
          <a:p>
            <a:pPr defTabSz="685800">
              <a:spcBef>
                <a:spcPts val="0"/>
              </a:spcBef>
              <a:spcAft>
                <a:spcPts val="0"/>
              </a:spcAft>
            </a:pPr>
            <a:r>
              <a:rPr lang="en-US" altLang="zh-CN" sz="1575" dirty="0">
                <a:solidFill>
                  <a:prstClr val="black"/>
                </a:solidFill>
                <a:latin typeface="Calibri" panose="020F0502020204030204"/>
                <a:ea typeface="宋体" panose="02010600030101010101" pitchFamily="2" charset="-122"/>
              </a:rPr>
              <a:t>      t=3t;</a:t>
            </a:r>
            <a:endParaRPr lang="en-US" altLang="zh-CN" sz="1575" dirty="0">
              <a:solidFill>
                <a:prstClr val="black"/>
              </a:solidFill>
              <a:latin typeface="Calibri" panose="020F0502020204030204"/>
              <a:ea typeface="宋体" panose="02010600030101010101" pitchFamily="2" charset="-122"/>
            </a:endParaRPr>
          </a:p>
          <a:p>
            <a:pPr defTabSz="685800">
              <a:spcBef>
                <a:spcPts val="0"/>
              </a:spcBef>
              <a:spcAft>
                <a:spcPts val="0"/>
              </a:spcAft>
            </a:pPr>
            <a:r>
              <a:rPr lang="en-US" altLang="zh-CN" sz="1575" dirty="0">
                <a:solidFill>
                  <a:prstClr val="black"/>
                </a:solidFill>
                <a:latin typeface="Calibri" panose="020F0502020204030204"/>
                <a:ea typeface="宋体" panose="02010600030101010101" pitchFamily="2" charset="-122"/>
              </a:rPr>
              <a:t>   return t;</a:t>
            </a:r>
            <a:endParaRPr lang="en-US" altLang="zh-CN" sz="1575" dirty="0">
              <a:solidFill>
                <a:prstClr val="black"/>
              </a:solidFill>
              <a:latin typeface="Calibri" panose="020F0502020204030204"/>
              <a:ea typeface="宋体" panose="02010600030101010101" pitchFamily="2" charset="-122"/>
            </a:endParaRPr>
          </a:p>
          <a:p>
            <a:pPr defTabSz="685800">
              <a:spcBef>
                <a:spcPts val="0"/>
              </a:spcBef>
            </a:pPr>
            <a:r>
              <a:rPr lang="en-US" altLang="zh-CN" sz="1575" dirty="0">
                <a:solidFill>
                  <a:prstClr val="black"/>
                </a:solidFill>
                <a:latin typeface="Calibri" panose="020F0502020204030204"/>
                <a:ea typeface="宋体" panose="02010600030101010101" pitchFamily="2" charset="-122"/>
              </a:rPr>
              <a:t> }</a:t>
            </a:r>
            <a:endParaRPr lang="zh-CN" altLang="en-US" sz="1575" dirty="0">
              <a:solidFill>
                <a:prstClr val="black"/>
              </a:solidFill>
              <a:latin typeface="Calibri" panose="020F0502020204030204"/>
              <a:ea typeface="宋体" panose="02010600030101010101" pitchFamily="2" charset="-122"/>
            </a:endParaRPr>
          </a:p>
        </p:txBody>
      </p:sp>
      <p:sp>
        <p:nvSpPr>
          <p:cNvPr id="3" name="圆角矩形 2"/>
          <p:cNvSpPr/>
          <p:nvPr>
            <p:custDataLst>
              <p:tags r:id="rId14"/>
            </p:custDataLst>
          </p:nvPr>
        </p:nvSpPr>
        <p:spPr>
          <a:xfrm>
            <a:off x="7891462" y="5096114"/>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800"/>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mc:Choice xmlns:a14="http://schemas.microsoft.com/office/drawing/2010/main" Requires="a14">
          <p:sp>
            <p:nvSpPr>
              <p:cNvPr id="20" name="矩形 19"/>
              <p:cNvSpPr/>
              <p:nvPr>
                <p:custDataLst>
                  <p:tags r:id="rId15"/>
                </p:custDataLst>
              </p:nvPr>
            </p:nvSpPr>
            <p:spPr>
              <a:xfrm>
                <a:off x="4068407" y="3971153"/>
                <a:ext cx="2250281" cy="48220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spcAft>
                    <a:spcPts val="0"/>
                  </a:spcAft>
                </a:pPr>
                <a:r>
                  <a:rPr lang="en-US" altLang="zh-CN" sz="1465" dirty="0">
                    <a:solidFill>
                      <a:srgbClr val="000000"/>
                    </a:solidFill>
                    <a:latin typeface="Calibri" panose="020F0502020204030204"/>
                    <a:ea typeface="宋体" panose="02010600030101010101" pitchFamily="2" charset="-122"/>
                  </a:rPr>
                  <a:t> </a:t>
                </a:r>
                <a14:m>
                  <m:oMath xmlns:m="http://schemas.openxmlformats.org/officeDocument/2006/math">
                    <m:func>
                      <m:funcPr>
                        <m:ctrlPr>
                          <a:rPr lang="en-US" altLang="zh-CN" sz="1465" i="1">
                            <a:solidFill>
                              <a:srgbClr val="000000"/>
                            </a:solidFill>
                            <a:latin typeface="Cambria Math" panose="02040503050406030204" pitchFamily="18" charset="0"/>
                          </a:rPr>
                        </m:ctrlPr>
                      </m:funcPr>
                      <m:fName>
                        <m:sSub>
                          <m:sSubPr>
                            <m:ctrlPr>
                              <a:rPr lang="en-US" altLang="zh-CN" sz="1465" i="1">
                                <a:solidFill>
                                  <a:srgbClr val="000000"/>
                                </a:solidFill>
                                <a:latin typeface="Cambria Math" panose="02040503050406030204" pitchFamily="18" charset="0"/>
                              </a:rPr>
                            </m:ctrlPr>
                          </m:sSubPr>
                          <m:e>
                            <m:r>
                              <m:rPr>
                                <m:sty m:val="p"/>
                              </m:rPr>
                              <a:rPr lang="en-US" altLang="zh-CN" sz="1465">
                                <a:solidFill>
                                  <a:srgbClr val="000000"/>
                                </a:solidFill>
                                <a:latin typeface="Cambria Math" panose="02040503050406030204" pitchFamily="18" charset="0"/>
                              </a:rPr>
                              <m:t>O</m:t>
                            </m:r>
                            <m:r>
                              <a:rPr lang="en-US" altLang="zh-CN" sz="1465">
                                <a:solidFill>
                                  <a:srgbClr val="000000"/>
                                </a:solidFill>
                                <a:latin typeface="Cambria Math" panose="02040503050406030204" pitchFamily="18" charset="0"/>
                              </a:rPr>
                              <m:t>(</m:t>
                            </m:r>
                            <m:r>
                              <m:rPr>
                                <m:sty m:val="p"/>
                              </m:rPr>
                              <a:rPr lang="en-US" altLang="zh-CN" sz="1465">
                                <a:solidFill>
                                  <a:srgbClr val="000000"/>
                                </a:solidFill>
                                <a:latin typeface="Cambria Math" panose="02040503050406030204" pitchFamily="18" charset="0"/>
                              </a:rPr>
                              <m:t>log</m:t>
                            </m:r>
                          </m:e>
                          <m:sub>
                            <m:r>
                              <a:rPr lang="en-US" altLang="zh-CN" sz="1465" i="1">
                                <a:solidFill>
                                  <a:srgbClr val="000000"/>
                                </a:solidFill>
                                <a:latin typeface="Cambria Math" panose="02040503050406030204" pitchFamily="18" charset="0"/>
                              </a:rPr>
                              <m:t>3</m:t>
                            </m:r>
                          </m:sub>
                        </m:sSub>
                      </m:fName>
                      <m:e>
                        <m:r>
                          <a:rPr lang="en-US" altLang="zh-CN" sz="1465" i="1">
                            <a:solidFill>
                              <a:srgbClr val="000000"/>
                            </a:solidFill>
                            <a:latin typeface="Cambria Math" panose="02040503050406030204" pitchFamily="18" charset="0"/>
                          </a:rPr>
                          <m:t>𝑛</m:t>
                        </m:r>
                      </m:e>
                    </m:func>
                    <m:r>
                      <a:rPr lang="en-US" altLang="zh-CN" sz="1465" i="1">
                        <a:solidFill>
                          <a:srgbClr val="000000"/>
                        </a:solidFill>
                        <a:latin typeface="Cambria Math" panose="02040503050406030204" pitchFamily="18" charset="0"/>
                      </a:rPr>
                      <m:t>)</m:t>
                    </m:r>
                  </m:oMath>
                </a14:m>
                <a:endParaRPr lang="zh-CN" altLang="en-US" sz="1465" dirty="0">
                  <a:solidFill>
                    <a:srgbClr val="000000"/>
                  </a:solidFill>
                  <a:latin typeface="Calibri" panose="020F0502020204030204"/>
                  <a:ea typeface="宋体" panose="02010600030101010101" pitchFamily="2" charset="-122"/>
                </a:endParaRPr>
              </a:p>
            </p:txBody>
          </p:sp>
        </mc:Choice>
        <mc:Fallback>
          <p:sp>
            <p:nvSpPr>
              <p:cNvPr id="20" name="矩形 19"/>
              <p:cNvSpPr>
                <a:spLocks noRot="1" noChangeAspect="1" noMove="1" noResize="1" noEditPoints="1" noAdjustHandles="1" noChangeArrowheads="1" noChangeShapeType="1" noTextEdit="1"/>
              </p:cNvSpPr>
              <p:nvPr>
                <p:custDataLst>
                  <p:tags r:id="rId16"/>
                </p:custDataLst>
              </p:nvPr>
            </p:nvSpPr>
            <p:spPr>
              <a:xfrm>
                <a:off x="4068407" y="3971153"/>
                <a:ext cx="2250281" cy="482204"/>
              </a:xfrm>
              <a:prstGeom prst="rect">
                <a:avLst/>
              </a:prstGeom>
              <a:blipFill rotWithShape="1">
                <a:blip r:embed="rId17"/>
                <a:stretch>
                  <a:fillRect l="-27" t="-103" r="19" b="21"/>
                </a:stretch>
              </a:blip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grpSp>
        <p:nvGrpSpPr>
          <p:cNvPr id="18" name="组合 17"/>
          <p:cNvGrpSpPr/>
          <p:nvPr>
            <p:custDataLst>
              <p:tags r:id="rId18"/>
            </p:custDataLst>
          </p:nvPr>
        </p:nvGrpSpPr>
        <p:grpSpPr>
          <a:xfrm>
            <a:off x="0" y="857250"/>
            <a:ext cx="3214688" cy="367665"/>
            <a:chOff x="-5270500" y="0"/>
            <a:chExt cx="5715000" cy="653627"/>
          </a:xfrm>
        </p:grpSpPr>
        <p:sp>
          <p:nvSpPr>
            <p:cNvPr id="16" name="TitleBackground"/>
            <p:cNvSpPr/>
            <p:nvPr>
              <p:custDataLst>
                <p:tags r:id="rId19"/>
              </p:custDataLst>
            </p:nvPr>
          </p:nvSpPr>
          <p:spPr>
            <a:xfrm>
              <a:off x="-527050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panose="020F0502020204030204"/>
                <a:ea typeface="宋体" panose="02010600030101010101" pitchFamily="2" charset="-122"/>
              </a:endParaRPr>
            </a:p>
          </p:txBody>
        </p:sp>
        <p:sp>
          <p:nvSpPr>
            <p:cNvPr id="13" name="ColorBlock"/>
            <p:cNvSpPr/>
            <p:nvPr>
              <p:custDataLst>
                <p:tags r:id="rId20"/>
              </p:custDataLst>
            </p:nvPr>
          </p:nvSpPr>
          <p:spPr>
            <a:xfrm>
              <a:off x="-5270500" y="0"/>
              <a:ext cx="2540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panose="020F0502020204030204"/>
                <a:ea typeface="宋体" panose="02010600030101010101" pitchFamily="2" charset="-122"/>
              </a:endParaRPr>
            </a:p>
          </p:txBody>
        </p:sp>
        <p:sp>
          <p:nvSpPr>
            <p:cNvPr id="14" name="TypeText"/>
            <p:cNvSpPr/>
            <p:nvPr>
              <p:custDataLst>
                <p:tags r:id="rId21"/>
              </p:custDataLst>
            </p:nvPr>
          </p:nvSpPr>
          <p:spPr>
            <a:xfrm>
              <a:off x="-4931833" y="0"/>
              <a:ext cx="1270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zh-CN" altLang="en-US" sz="1465">
                  <a:solidFill>
                    <a:srgbClr val="000000"/>
                  </a:solidFill>
                  <a:latin typeface="Calibri" panose="020F0502020204030204"/>
                  <a:ea typeface="宋体" panose="02010600030101010101" pitchFamily="2" charset="-122"/>
                </a:rPr>
                <a:t>单选题</a:t>
              </a:r>
              <a:endParaRPr lang="zh-CN" altLang="en-US" sz="1465">
                <a:solidFill>
                  <a:srgbClr val="000000"/>
                </a:solidFill>
                <a:latin typeface="Calibri" panose="020F0502020204030204"/>
                <a:ea typeface="宋体" panose="02010600030101010101" pitchFamily="2" charset="-122"/>
              </a:endParaRPr>
            </a:p>
          </p:txBody>
        </p:sp>
        <p:sp>
          <p:nvSpPr>
            <p:cNvPr id="17" name="TipText"/>
            <p:cNvSpPr txBox="1"/>
            <p:nvPr>
              <p:custDataLst>
                <p:tags r:id="rId22"/>
              </p:custDataLst>
            </p:nvPr>
          </p:nvSpPr>
          <p:spPr>
            <a:xfrm>
              <a:off x="-3697393" y="145627"/>
              <a:ext cx="2286000" cy="508000"/>
            </a:xfrm>
            <a:prstGeom prst="rect">
              <a:avLst/>
            </a:prstGeom>
            <a:noFill/>
          </p:spPr>
          <p:txBody>
            <a:bodyPr vert="horz" wrap="none" rtlCol="0" anchor="ctr" anchorCtr="0">
              <a:noAutofit/>
            </a:bodyPr>
            <a:lstStyle/>
            <a:p>
              <a:pPr defTabSz="685800"/>
              <a:r>
                <a:rPr lang="en-US" altLang="zh-CN" sz="1500">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5分</a:t>
              </a:r>
              <a:endParaRPr lang="en-US" altLang="zh-CN" sz="1500">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pic>
        <p:nvPicPr>
          <p:cNvPr id="15" name="图片 14"/>
          <p:cNvPicPr/>
          <p:nvPr>
            <p:custDataLst>
              <p:tags r:id="rId23"/>
            </p:custDataLst>
          </p:nvPr>
        </p:nvPicPr>
        <p:blipFill>
          <a:blip r:embed="rId24">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Tree>
    <p:custDataLst>
      <p:tags r:id="rId25"/>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Rectangle 3"/>
          <p:cNvSpPr>
            <a:spLocks noGrp="1" noChangeArrowheads="1"/>
          </p:cNvSpPr>
          <p:nvPr>
            <p:ph type="title" idx="4294967295"/>
          </p:nvPr>
        </p:nvSpPr>
        <p:spPr>
          <a:xfrm>
            <a:off x="179695" y="200896"/>
            <a:ext cx="6477000" cy="762000"/>
          </a:xfrm>
        </p:spPr>
        <p:txBody>
          <a:bodyPr/>
          <a:lstStyle/>
          <a:p>
            <a:pPr eaLnBrk="1" hangingPunct="1"/>
            <a:r>
              <a:rPr lang="en-US" altLang="zh-CN" b="1" dirty="0" smtClean="0">
                <a:ea typeface="楷体_GB2312" pitchFamily="49" charset="-122"/>
              </a:rPr>
              <a:t>5</a:t>
            </a:r>
            <a:r>
              <a:rPr lang="zh-CN" altLang="en-US" b="1" dirty="0" smtClean="0">
                <a:ea typeface="楷体_GB2312" pitchFamily="49" charset="-122"/>
              </a:rPr>
              <a:t>、算法的空间分析</a:t>
            </a:r>
            <a:endParaRPr lang="zh-CN" altLang="en-US" b="1" dirty="0" smtClean="0">
              <a:ea typeface="楷体_GB2312" pitchFamily="49" charset="-122"/>
            </a:endParaRPr>
          </a:p>
        </p:txBody>
      </p:sp>
      <p:sp>
        <p:nvSpPr>
          <p:cNvPr id="54275" name="Rectangle 5"/>
          <p:cNvSpPr>
            <a:spLocks noGrp="1" noChangeArrowheads="1"/>
          </p:cNvSpPr>
          <p:nvPr>
            <p:ph idx="4294967295"/>
          </p:nvPr>
        </p:nvSpPr>
        <p:spPr>
          <a:xfrm>
            <a:off x="0" y="990600"/>
            <a:ext cx="8686800" cy="5486400"/>
          </a:xfrm>
        </p:spPr>
        <p:txBody>
          <a:bodyPr/>
          <a:lstStyle/>
          <a:p>
            <a:pPr marL="0" indent="0" eaLnBrk="1" hangingPunct="1">
              <a:buFont typeface="Wingdings" panose="05000000000000000000" pitchFamily="2" charset="2"/>
              <a:buNone/>
            </a:pPr>
            <a:r>
              <a:rPr lang="en-US" altLang="zh-CN" sz="2800" b="1" dirty="0" smtClean="0">
                <a:solidFill>
                  <a:schemeClr val="folHlink"/>
                </a:solidFill>
              </a:rPr>
              <a:t>        </a:t>
            </a:r>
            <a:r>
              <a:rPr lang="zh-CN" altLang="en-US" sz="2800" b="1" dirty="0" smtClean="0">
                <a:solidFill>
                  <a:srgbClr val="FF0000"/>
                </a:solidFill>
              </a:rPr>
              <a:t>空间复杂度</a:t>
            </a:r>
            <a:r>
              <a:rPr lang="en-US" altLang="zh-CN" sz="2800" b="1" dirty="0" smtClean="0"/>
              <a:t>(</a:t>
            </a:r>
            <a:r>
              <a:rPr lang="en-US" altLang="zh-CN" sz="2800" b="1" dirty="0" smtClean="0">
                <a:solidFill>
                  <a:schemeClr val="accent1"/>
                </a:solidFill>
              </a:rPr>
              <a:t>Space complexity</a:t>
            </a:r>
            <a:r>
              <a:rPr lang="en-US" altLang="zh-CN" sz="2800" b="1" dirty="0" smtClean="0"/>
              <a:t>) </a:t>
            </a:r>
            <a:r>
              <a:rPr lang="zh-CN" altLang="en-US" sz="2800" b="1" dirty="0" smtClean="0"/>
              <a:t>：是指算法编写成程序后，在计算机中运行时所需存储空间大小的度量。记作：   </a:t>
            </a:r>
            <a:r>
              <a:rPr lang="en-US" altLang="zh-CN" sz="2800" b="1" dirty="0" smtClean="0"/>
              <a:t>S(n)=O(f(n))            </a:t>
            </a:r>
            <a:endParaRPr lang="en-US" altLang="zh-CN" sz="2800" b="1" dirty="0" smtClean="0"/>
          </a:p>
          <a:p>
            <a:pPr marL="0" indent="0" eaLnBrk="1" hangingPunct="1">
              <a:buFont typeface="Wingdings" panose="05000000000000000000" pitchFamily="2" charset="2"/>
              <a:buNone/>
            </a:pPr>
            <a:r>
              <a:rPr lang="zh-CN" altLang="en-US" sz="2800" b="1" dirty="0" smtClean="0"/>
              <a:t>其中： </a:t>
            </a:r>
            <a:r>
              <a:rPr lang="en-US" altLang="zh-CN" sz="2800" b="1" dirty="0" smtClean="0"/>
              <a:t>n</a:t>
            </a:r>
            <a:r>
              <a:rPr lang="zh-CN" altLang="en-US" sz="2800" b="1" dirty="0" smtClean="0"/>
              <a:t>为问题的规模</a:t>
            </a:r>
            <a:r>
              <a:rPr lang="en-US" altLang="zh-CN" sz="2800" b="1" dirty="0" smtClean="0"/>
              <a:t>(</a:t>
            </a:r>
            <a:r>
              <a:rPr lang="zh-CN" altLang="en-US" sz="2800" b="1" dirty="0" smtClean="0"/>
              <a:t>或大小</a:t>
            </a:r>
            <a:r>
              <a:rPr lang="en-US" altLang="zh-CN" sz="2800" b="1" dirty="0" smtClean="0"/>
              <a:t>)</a:t>
            </a:r>
            <a:endParaRPr lang="en-US" altLang="zh-CN" sz="2800" b="1" dirty="0" smtClean="0"/>
          </a:p>
          <a:p>
            <a:pPr marL="0" indent="0" eaLnBrk="1" hangingPunct="1">
              <a:buFont typeface="Wingdings" panose="05000000000000000000" pitchFamily="2" charset="2"/>
              <a:buNone/>
            </a:pPr>
            <a:r>
              <a:rPr lang="zh-CN" altLang="en-US" sz="2800" b="1" dirty="0" smtClean="0"/>
              <a:t>该存储空间一般包括三个方面：</a:t>
            </a:r>
            <a:endParaRPr lang="zh-CN" altLang="en-US" sz="2800" b="1" dirty="0" smtClean="0"/>
          </a:p>
          <a:p>
            <a:pPr marL="533400" lvl="1" indent="0" eaLnBrk="1" hangingPunct="1"/>
            <a:r>
              <a:rPr lang="zh-CN" altLang="en-US" b="1" dirty="0" smtClean="0"/>
              <a:t> 指令常数变量所占用的存储空间</a:t>
            </a:r>
            <a:r>
              <a:rPr lang="en-US" altLang="zh-CN" b="1" dirty="0" smtClean="0"/>
              <a:t>;</a:t>
            </a:r>
            <a:endParaRPr lang="en-US" altLang="zh-CN" b="1" dirty="0" smtClean="0"/>
          </a:p>
          <a:p>
            <a:pPr marL="533400" lvl="1" indent="0" eaLnBrk="1" hangingPunct="1"/>
            <a:r>
              <a:rPr lang="en-US" altLang="zh-CN" b="1" dirty="0" smtClean="0"/>
              <a:t> </a:t>
            </a:r>
            <a:r>
              <a:rPr lang="zh-CN" altLang="en-US" b="1" dirty="0" smtClean="0"/>
              <a:t>输入数据所占用的存储空间</a:t>
            </a:r>
            <a:r>
              <a:rPr lang="en-US" altLang="zh-CN" b="1" dirty="0" smtClean="0"/>
              <a:t>;</a:t>
            </a:r>
            <a:endParaRPr lang="en-US" altLang="zh-CN" b="1" dirty="0" smtClean="0"/>
          </a:p>
          <a:p>
            <a:pPr marL="533400" lvl="1" indent="0" eaLnBrk="1" hangingPunct="1"/>
            <a:r>
              <a:rPr lang="en-US" altLang="zh-CN" b="1" dirty="0" smtClean="0"/>
              <a:t> </a:t>
            </a:r>
            <a:r>
              <a:rPr lang="zh-CN" altLang="en-US" b="1" dirty="0" smtClean="0"/>
              <a:t>辅助</a:t>
            </a:r>
            <a:r>
              <a:rPr lang="en-US" altLang="zh-CN" b="1" dirty="0" smtClean="0"/>
              <a:t>(</a:t>
            </a:r>
            <a:r>
              <a:rPr lang="zh-CN" altLang="en-US" b="1" dirty="0" smtClean="0"/>
              <a:t>存储</a:t>
            </a:r>
            <a:r>
              <a:rPr lang="en-US" altLang="zh-CN" b="1" dirty="0" smtClean="0"/>
              <a:t>)</a:t>
            </a:r>
            <a:r>
              <a:rPr lang="zh-CN" altLang="en-US" b="1" dirty="0" smtClean="0"/>
              <a:t>空间。</a:t>
            </a:r>
            <a:endParaRPr lang="zh-CN" altLang="en-US" b="1" dirty="0" smtClean="0"/>
          </a:p>
          <a:p>
            <a:pPr marL="0" indent="0" eaLnBrk="1" hangingPunct="1">
              <a:buFont typeface="Wingdings" panose="05000000000000000000" pitchFamily="2" charset="2"/>
              <a:buNone/>
            </a:pPr>
            <a:r>
              <a:rPr lang="zh-CN" altLang="en-US" sz="2800" b="1" dirty="0" smtClean="0"/>
              <a:t>        一般地，算法的</a:t>
            </a:r>
            <a:r>
              <a:rPr lang="zh-CN" altLang="en-US" sz="2800" b="1" dirty="0" smtClean="0">
                <a:solidFill>
                  <a:srgbClr val="FF0000"/>
                </a:solidFill>
              </a:rPr>
              <a:t>空间复杂度</a:t>
            </a:r>
            <a:r>
              <a:rPr lang="zh-CN" altLang="en-US" sz="2800" b="1" dirty="0" smtClean="0"/>
              <a:t>指的是</a:t>
            </a:r>
            <a:r>
              <a:rPr lang="zh-CN" altLang="en-US" sz="2800" b="1" dirty="0" smtClean="0">
                <a:solidFill>
                  <a:srgbClr val="DE580E"/>
                </a:solidFill>
              </a:rPr>
              <a:t>辅助空间</a:t>
            </a:r>
            <a:r>
              <a:rPr lang="zh-CN" altLang="en-US" sz="2800" b="1" dirty="0" smtClean="0"/>
              <a:t>。</a:t>
            </a:r>
            <a:endParaRPr lang="zh-CN" altLang="en-US" sz="2800" b="1" dirty="0" smtClean="0"/>
          </a:p>
          <a:p>
            <a:pPr marL="533400" lvl="1" indent="0" eaLnBrk="1" hangingPunct="1"/>
            <a:r>
              <a:rPr lang="zh-CN" altLang="en-US" sz="2400" dirty="0" smtClean="0"/>
              <a:t> </a:t>
            </a:r>
            <a:r>
              <a:rPr lang="zh-CN" altLang="en-US" dirty="0" smtClean="0"/>
              <a:t> </a:t>
            </a:r>
            <a:r>
              <a:rPr lang="zh-CN" altLang="en-US" b="1" dirty="0" smtClean="0"/>
              <a:t>一维数组</a:t>
            </a:r>
            <a:r>
              <a:rPr lang="en-US" altLang="zh-CN" b="1" dirty="0" smtClean="0"/>
              <a:t>a[n]</a:t>
            </a:r>
            <a:r>
              <a:rPr lang="zh-CN" altLang="en-US" b="1" dirty="0" smtClean="0"/>
              <a:t>： 空间复杂度  </a:t>
            </a:r>
            <a:r>
              <a:rPr lang="en-US" altLang="zh-CN" b="1" dirty="0" smtClean="0"/>
              <a:t>O(n)</a:t>
            </a:r>
            <a:endParaRPr lang="en-US" altLang="zh-CN" b="1" dirty="0" smtClean="0"/>
          </a:p>
          <a:p>
            <a:pPr marL="533400" lvl="1" indent="0" eaLnBrk="1" hangingPunct="1"/>
            <a:r>
              <a:rPr lang="en-US" altLang="zh-CN" b="1" dirty="0" smtClean="0"/>
              <a:t>  </a:t>
            </a:r>
            <a:r>
              <a:rPr lang="zh-CN" altLang="en-US" b="1" dirty="0" smtClean="0"/>
              <a:t>二维数组</a:t>
            </a:r>
            <a:r>
              <a:rPr lang="en-US" altLang="zh-CN" b="1" dirty="0" smtClean="0"/>
              <a:t>a[n][m]</a:t>
            </a:r>
            <a:r>
              <a:rPr lang="zh-CN" altLang="en-US" b="1" dirty="0" smtClean="0"/>
              <a:t>： 空间复杂度  </a:t>
            </a:r>
            <a:r>
              <a:rPr lang="en-US" altLang="zh-CN" b="1" dirty="0" smtClean="0"/>
              <a:t>O(n*m)</a:t>
            </a:r>
            <a:endParaRPr lang="en-US" altLang="zh-CN" b="1" dirty="0" smtClean="0"/>
          </a:p>
        </p:txBody>
      </p:sp>
    </p:spTree>
  </p:cSld>
  <p:clrMapOvr>
    <a:masterClrMapping/>
  </p:clrMapOvr>
  <p:transition spd="slow">
    <p:blinds/>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标题 106497"/>
          <p:cNvSpPr>
            <a:spLocks noGrp="1" noRot="1" noChangeArrowheads="1"/>
          </p:cNvSpPr>
          <p:nvPr>
            <p:ph type="title" idx="4294967295"/>
          </p:nvPr>
        </p:nvSpPr>
        <p:spPr>
          <a:xfrm>
            <a:off x="323850" y="260350"/>
            <a:ext cx="8051800" cy="1143000"/>
          </a:xfrm>
        </p:spPr>
        <p:txBody>
          <a:bodyPr/>
          <a:lstStyle/>
          <a:p>
            <a:pPr eaLnBrk="1" hangingPunct="1"/>
            <a:r>
              <a:rPr lang="zh-CN" altLang="en-US" b="1" noProof="1" smtClean="0">
                <a:solidFill>
                  <a:srgbClr val="FF0000"/>
                </a:solidFill>
                <a:latin typeface="黑体" panose="02010609060101010101" pitchFamily="49" charset="-122"/>
              </a:rPr>
              <a:t>抽象数据类型的表示与实现</a:t>
            </a:r>
            <a:endParaRPr lang="zh-CN" altLang="en-US" b="1" noProof="1" smtClean="0">
              <a:solidFill>
                <a:srgbClr val="FF0000"/>
              </a:solidFill>
              <a:latin typeface="黑体" panose="02010609060101010101" pitchFamily="49" charset="-122"/>
            </a:endParaRPr>
          </a:p>
        </p:txBody>
      </p:sp>
      <p:sp>
        <p:nvSpPr>
          <p:cNvPr id="106499" name="文本占位符 106498"/>
          <p:cNvSpPr>
            <a:spLocks noGrp="1" noRot="1"/>
          </p:cNvSpPr>
          <p:nvPr>
            <p:ph idx="4294967295"/>
          </p:nvPr>
        </p:nvSpPr>
        <p:spPr>
          <a:xfrm>
            <a:off x="323215" y="1515745"/>
            <a:ext cx="7772400" cy="3826510"/>
          </a:xfrm>
        </p:spPr>
        <p:txBody>
          <a:bodyPr/>
          <a:lstStyle/>
          <a:p>
            <a:pPr eaLnBrk="1" hangingPunct="1">
              <a:lnSpc>
                <a:spcPct val="80000"/>
              </a:lnSpc>
            </a:pPr>
            <a:r>
              <a:rPr lang="zh-CN" altLang="zh-CN" b="1" noProof="1" smtClean="0">
                <a:solidFill>
                  <a:srgbClr val="0A85FF"/>
                </a:solidFill>
              </a:rPr>
              <a:t>1</a:t>
            </a:r>
            <a:r>
              <a:rPr lang="zh-CN" altLang="en-US" b="1" noProof="1" smtClean="0">
                <a:solidFill>
                  <a:srgbClr val="0A85FF"/>
                </a:solidFill>
              </a:rPr>
              <a:t>、预定义常量和类型</a:t>
            </a:r>
            <a:endParaRPr lang="zh-CN" altLang="en-US" b="1" noProof="1" smtClean="0">
              <a:solidFill>
                <a:srgbClr val="0A85FF"/>
              </a:solidFill>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	</a:t>
            </a:r>
            <a:r>
              <a:rPr lang="zh-CN" altLang="zh-CN" sz="2400" noProof="1" smtClean="0">
                <a:effectLst>
                  <a:outerShdw blurRad="38100" dist="38100" dir="2700000" algn="tl">
                    <a:srgbClr val="C0C0C0"/>
                  </a:outerShdw>
                </a:effectLst>
              </a:rPr>
              <a:t>//</a:t>
            </a:r>
            <a:r>
              <a:rPr lang="zh-CN" altLang="en-US" sz="2400" smtClean="0">
                <a:effectLst>
                  <a:outerShdw blurRad="38100" dist="38100" dir="2700000" algn="tl">
                    <a:srgbClr val="C0C0C0"/>
                  </a:outerShdw>
                </a:effectLst>
              </a:rPr>
              <a:t>函数结果状态代码 </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a:t>
            </a:r>
            <a:r>
              <a:rPr lang="en-US" altLang="zh-CN" sz="2400" smtClean="0">
                <a:effectLst>
                  <a:outerShdw blurRad="38100" dist="38100" dir="2700000" algn="tl">
                    <a:srgbClr val="C0C0C0"/>
                  </a:outerShdw>
                </a:effectLst>
              </a:rPr>
              <a:t>#define   TRUE    1</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#define   FALSE   0</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#define   OK    1</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#define    ERROR    0</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#define    INFEASIBLE   -1</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#define   OVERFLOW   -2</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a:t>
            </a:r>
            <a:r>
              <a:rPr lang="en-US" altLang="zh-CN" sz="2400" noProof="1" smtClean="0">
                <a:effectLst>
                  <a:outerShdw blurRad="38100" dist="38100" dir="2700000" algn="tl">
                    <a:srgbClr val="C0C0C0"/>
                  </a:outerShdw>
                </a:effectLst>
              </a:rPr>
              <a:t>typedef    int   Status;</a:t>
            </a:r>
            <a:endParaRPr lang="en-US" altLang="zh-CN" sz="2400" noProof="1" smtClean="0">
              <a:effectLst>
                <a:outerShdw blurRad="38100" dist="38100" dir="2700000" algn="tl">
                  <a:srgbClr val="C0C0C0"/>
                </a:outerShdw>
              </a:effectLst>
            </a:endParaRPr>
          </a:p>
          <a:p>
            <a:pPr marL="0" indent="0" eaLnBrk="1" hangingPunct="1">
              <a:lnSpc>
                <a:spcPct val="80000"/>
              </a:lnSpc>
              <a:buNone/>
            </a:pPr>
            <a:endParaRPr lang="zh-CN" altLang="en-US" sz="2400" noProof="1" smtClean="0">
              <a:effectLst>
                <a:outerShdw blurRad="38100" dist="38100" dir="2700000" algn="tl">
                  <a:srgbClr val="C0C0C0"/>
                </a:outerShdw>
              </a:effectLst>
            </a:endParaRP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9" name="文本占位符 80898"/>
          <p:cNvSpPr>
            <a:spLocks noGrp="1" noRot="1"/>
          </p:cNvSpPr>
          <p:nvPr>
            <p:ph idx="4294967295"/>
          </p:nvPr>
        </p:nvSpPr>
        <p:spPr>
          <a:xfrm>
            <a:off x="468313" y="692150"/>
            <a:ext cx="7772400" cy="4619625"/>
          </a:xfrm>
        </p:spPr>
        <p:txBody>
          <a:bodyPr/>
          <a:lstStyle/>
          <a:p>
            <a:pPr eaLnBrk="1" hangingPunct="1">
              <a:lnSpc>
                <a:spcPct val="80000"/>
              </a:lnSpc>
            </a:pPr>
            <a:r>
              <a:rPr lang="en-US" altLang="zh-CN" b="1" noProof="1" smtClean="0">
                <a:solidFill>
                  <a:srgbClr val="0A85FF"/>
                </a:solidFill>
              </a:rPr>
              <a:t>2</a:t>
            </a:r>
            <a:r>
              <a:rPr lang="zh-CN" altLang="en-US" b="1" noProof="1" smtClean="0">
                <a:solidFill>
                  <a:srgbClr val="0A85FF"/>
                </a:solidFill>
              </a:rPr>
              <a:t>、赋值语句</a:t>
            </a:r>
            <a:endParaRPr lang="zh-CN" altLang="en-US" b="1" noProof="1" smtClean="0">
              <a:solidFill>
                <a:srgbClr val="0A85FF"/>
              </a:solidFill>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简单赋值</a:t>
            </a:r>
            <a:r>
              <a:rPr lang="zh-CN" altLang="en-US" sz="2400" noProof="1" smtClean="0">
                <a:effectLst>
                  <a:outerShdw blurRad="38100" dist="38100" dir="2700000" algn="tl">
                    <a:srgbClr val="C0C0C0"/>
                  </a:outerShdw>
                </a:effectLst>
              </a:rPr>
              <a:t> 变量名</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表达式；</a:t>
            </a:r>
            <a:endParaRPr lang="zh-CN"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串联赋值</a:t>
            </a:r>
            <a:r>
              <a:rPr lang="zh-CN" altLang="en-US" sz="2400" noProof="1" smtClean="0">
                <a:effectLst>
                  <a:outerShdw blurRad="38100" dist="38100" dir="2700000" algn="tl">
                    <a:srgbClr val="C0C0C0"/>
                  </a:outerShdw>
                </a:effectLst>
              </a:rPr>
              <a:t> 变量名</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变量名</a:t>
            </a:r>
            <a:r>
              <a:rPr lang="zh-CN" altLang="zh-CN" sz="2400" noProof="1" smtClean="0">
                <a:effectLst>
                  <a:outerShdw blurRad="38100" dist="38100" dir="2700000" algn="tl">
                    <a:srgbClr val="C0C0C0"/>
                  </a:outerShdw>
                </a:effectLst>
              </a:rPr>
              <a:t>2= … </a:t>
            </a:r>
            <a:r>
              <a:rPr lang="zh-CN" altLang="en-US" sz="2400" noProof="1" smtClean="0">
                <a:effectLst>
                  <a:outerShdw blurRad="38100" dist="38100" dir="2700000" algn="tl">
                    <a:srgbClr val="C0C0C0"/>
                  </a:outerShdw>
                </a:effectLst>
              </a:rPr>
              <a:t>变量名</a:t>
            </a:r>
            <a:r>
              <a:rPr lang="en-US" altLang="zh-CN" sz="2400" noProof="1" smtClean="0">
                <a:effectLst>
                  <a:outerShdw blurRad="38100" dist="38100" dir="2700000" algn="tl">
                    <a:srgbClr val="C0C0C0"/>
                  </a:outerShdw>
                </a:effectLst>
              </a:rPr>
              <a:t>k=</a:t>
            </a:r>
            <a:r>
              <a:rPr lang="zh-CN" altLang="en-US" sz="2400" noProof="1" smtClean="0">
                <a:effectLst>
                  <a:outerShdw blurRad="38100" dist="38100" dir="2700000" algn="tl">
                    <a:srgbClr val="C0C0C0"/>
                  </a:outerShdw>
                </a:effectLst>
              </a:rPr>
              <a:t>表达式；</a:t>
            </a:r>
            <a:endParaRPr lang="zh-CN"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成组赋值</a:t>
            </a:r>
            <a:r>
              <a:rPr lang="zh-CN" altLang="en-US" sz="2400" noProof="1" smtClean="0">
                <a:effectLst>
                  <a:outerShdw blurRad="38100" dist="38100" dir="2700000" algn="tl">
                    <a:srgbClr val="C0C0C0"/>
                  </a:outerShdw>
                </a:effectLst>
              </a:rPr>
              <a:t>（变量名</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变量名</a:t>
            </a:r>
            <a:r>
              <a:rPr lang="en-US" altLang="zh-CN" sz="2400" noProof="1" smtClean="0">
                <a:effectLst>
                  <a:outerShdw blurRad="38100" dist="38100" dir="2700000" algn="tl">
                    <a:srgbClr val="C0C0C0"/>
                  </a:outerShdw>
                </a:effectLst>
              </a:rPr>
              <a:t>k</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（表达式</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表达式</a:t>
            </a:r>
            <a:r>
              <a:rPr lang="en-US" altLang="zh-CN" sz="2400" noProof="1" smtClean="0">
                <a:effectLst>
                  <a:outerShdw blurRad="38100" dist="38100" dir="2700000" algn="tl">
                    <a:srgbClr val="C0C0C0"/>
                  </a:outerShdw>
                </a:effectLst>
              </a:rPr>
              <a:t>k</a:t>
            </a:r>
            <a:r>
              <a:rPr lang="en-US" altLang="en-US" sz="2400" noProof="1" smtClean="0">
                <a:effectLst>
                  <a:outerShdw blurRad="38100" dist="38100" dir="2700000" algn="tl">
                    <a:srgbClr val="C0C0C0"/>
                  </a:outerShdw>
                </a:effectLst>
              </a:rPr>
              <a:t>）；</a:t>
            </a:r>
            <a:endParaRPr lang="en-US"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结构赋值 </a:t>
            </a:r>
            <a:r>
              <a:rPr lang="zh-CN" altLang="en-US" sz="2400" noProof="1" smtClean="0">
                <a:effectLst>
                  <a:outerShdw blurRad="38100" dist="38100" dir="2700000" algn="tl">
                    <a:srgbClr val="C0C0C0"/>
                  </a:outerShdw>
                </a:effectLst>
              </a:rPr>
              <a:t>结构名</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结构名；</a:t>
            </a:r>
            <a:endParaRPr lang="zh-CN"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结构赋值  </a:t>
            </a:r>
            <a:r>
              <a:rPr lang="zh-CN" altLang="en-US" sz="2400" noProof="1" smtClean="0">
                <a:effectLst>
                  <a:outerShdw blurRad="38100" dist="38100" dir="2700000" algn="tl">
                    <a:srgbClr val="C0C0C0"/>
                  </a:outerShdw>
                </a:effectLst>
              </a:rPr>
              <a:t>结构名 </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（值</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值</a:t>
            </a:r>
            <a:r>
              <a:rPr lang="en-US" altLang="zh-CN" sz="2400" noProof="1" smtClean="0">
                <a:effectLst>
                  <a:outerShdw blurRad="38100" dist="38100" dir="2700000" algn="tl">
                    <a:srgbClr val="C0C0C0"/>
                  </a:outerShdw>
                </a:effectLst>
              </a:rPr>
              <a:t>k</a:t>
            </a:r>
            <a:r>
              <a:rPr lang="en-US" altLang="en-US" sz="2400" noProof="1" smtClean="0">
                <a:effectLst>
                  <a:outerShdw blurRad="38100" dist="38100" dir="2700000" algn="tl">
                    <a:srgbClr val="C0C0C0"/>
                  </a:outerShdw>
                </a:effectLst>
              </a:rPr>
              <a:t>）；</a:t>
            </a:r>
            <a:endParaRPr lang="en-US"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数组赋值  </a:t>
            </a:r>
            <a:r>
              <a:rPr lang="zh-CN" altLang="en-US" sz="2400" noProof="1" smtClean="0">
                <a:effectLst>
                  <a:outerShdw blurRad="38100" dist="38100" dir="2700000" algn="tl">
                    <a:srgbClr val="C0C0C0"/>
                  </a:outerShdw>
                </a:effectLst>
              </a:rPr>
              <a:t>变量名</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表达式；</a:t>
            </a:r>
            <a:endParaRPr lang="zh-CN"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数组赋值 </a:t>
            </a:r>
            <a:r>
              <a:rPr lang="zh-CN" altLang="en-US" sz="2400" noProof="1" smtClean="0">
                <a:effectLst>
                  <a:outerShdw blurRad="38100" dist="38100" dir="2700000" algn="tl">
                    <a:srgbClr val="C0C0C0"/>
                  </a:outerShdw>
                </a:effectLst>
              </a:rPr>
              <a:t>变量名</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始下标</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终下标</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变量名</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起始下标</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终止下标</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a:t>
            </a:r>
            <a:endParaRPr lang="zh-CN"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交换赋值</a:t>
            </a:r>
            <a:r>
              <a:rPr lang="zh-CN" altLang="en-US" sz="2400" noProof="1" smtClean="0">
                <a:effectLst>
                  <a:outerShdw blurRad="38100" dist="38100" dir="2700000" algn="tl">
                    <a:srgbClr val="C0C0C0"/>
                  </a:outerShdw>
                </a:effectLst>
              </a:rPr>
              <a:t> 变量名</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变量名；</a:t>
            </a:r>
            <a:endParaRPr lang="zh-CN"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条件赋值</a:t>
            </a:r>
            <a:r>
              <a:rPr lang="zh-CN" altLang="en-US" sz="2400" noProof="1" smtClean="0">
                <a:effectLst>
                  <a:outerShdw blurRad="38100" dist="38100" dir="2700000" algn="tl">
                    <a:srgbClr val="C0C0C0"/>
                  </a:outerShdw>
                </a:effectLst>
              </a:rPr>
              <a:t> 变量名</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条件表达式？表达式</a:t>
            </a:r>
            <a:r>
              <a:rPr lang="en-US" altLang="zh-CN" sz="2400" noProof="1" smtClean="0">
                <a:effectLst>
                  <a:outerShdw blurRad="38100" dist="38100" dir="2700000" algn="tl">
                    <a:srgbClr val="C0C0C0"/>
                  </a:outerShdw>
                </a:effectLst>
              </a:rPr>
              <a:t>T;</a:t>
            </a:r>
            <a:r>
              <a:rPr lang="zh-CN" altLang="en-US" sz="2400" noProof="1" smtClean="0">
                <a:effectLst>
                  <a:outerShdw blurRad="38100" dist="38100" dir="2700000" algn="tl">
                    <a:srgbClr val="C0C0C0"/>
                  </a:outerShdw>
                </a:effectLst>
              </a:rPr>
              <a:t>表达式</a:t>
            </a:r>
            <a:r>
              <a:rPr lang="en-US" altLang="zh-CN" sz="2400" noProof="1" smtClean="0">
                <a:effectLst>
                  <a:outerShdw blurRad="38100" dist="38100" dir="2700000" algn="tl">
                    <a:srgbClr val="C0C0C0"/>
                  </a:outerShdw>
                </a:effectLst>
              </a:rPr>
              <a:t>F</a:t>
            </a:r>
            <a:r>
              <a:rPr lang="en-US" altLang="en-US" sz="2400" noProof="1" smtClean="0">
                <a:effectLst>
                  <a:outerShdw blurRad="38100" dist="38100" dir="2700000" algn="tl">
                    <a:srgbClr val="C0C0C0"/>
                  </a:outerShdw>
                </a:effectLst>
              </a:rPr>
              <a:t>；</a:t>
            </a:r>
            <a:endParaRPr lang="en-US" altLang="en-US" sz="2400" noProof="1" smtClean="0">
              <a:effectLst>
                <a:outerShdw blurRad="38100" dist="38100" dir="2700000" algn="tl">
                  <a:srgbClr val="C0C0C0"/>
                </a:outerShdw>
              </a:effectLst>
            </a:endParaRP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3" name="文本占位符 81922"/>
          <p:cNvSpPr>
            <a:spLocks noGrp="1" noRot="1"/>
          </p:cNvSpPr>
          <p:nvPr>
            <p:ph idx="4294967295"/>
          </p:nvPr>
        </p:nvSpPr>
        <p:spPr>
          <a:xfrm>
            <a:off x="0" y="620713"/>
            <a:ext cx="7772400" cy="4953000"/>
          </a:xfrm>
        </p:spPr>
        <p:txBody>
          <a:bodyPr/>
          <a:lstStyle/>
          <a:p>
            <a:pPr eaLnBrk="1" hangingPunct="1">
              <a:lnSpc>
                <a:spcPct val="80000"/>
              </a:lnSpc>
            </a:pPr>
            <a:r>
              <a:rPr lang="en-US" altLang="zh-CN" b="1" noProof="1" smtClean="0">
                <a:solidFill>
                  <a:srgbClr val="0A85FF"/>
                </a:solidFill>
              </a:rPr>
              <a:t>3</a:t>
            </a:r>
            <a:r>
              <a:rPr lang="zh-CN" altLang="zh-CN" b="1" noProof="1" smtClean="0">
                <a:solidFill>
                  <a:srgbClr val="0A85FF"/>
                </a:solidFill>
              </a:rPr>
              <a:t>、</a:t>
            </a:r>
            <a:r>
              <a:rPr lang="zh-CN" altLang="en-US" b="1" noProof="1" smtClean="0">
                <a:solidFill>
                  <a:srgbClr val="0A85FF"/>
                </a:solidFill>
              </a:rPr>
              <a:t>选择语句</a:t>
            </a:r>
            <a:endParaRPr lang="zh-CN" altLang="en-US" b="1" noProof="1" smtClean="0">
              <a:solidFill>
                <a:srgbClr val="0A85FF"/>
              </a:solidFill>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条件语句</a:t>
            </a:r>
            <a:r>
              <a:rPr lang="zh-CN" altLang="zh-CN" sz="2400" noProof="1" smtClean="0">
                <a:solidFill>
                  <a:srgbClr val="FF0000"/>
                </a:solidFill>
                <a:effectLst>
                  <a:outerShdw blurRad="38100" dist="38100" dir="2700000" algn="tl">
                    <a:srgbClr val="C0C0C0"/>
                  </a:outerShdw>
                </a:effectLst>
              </a:rPr>
              <a:t>1</a:t>
            </a:r>
            <a:r>
              <a:rPr lang="en-US" altLang="zh-CN" sz="2400" noProof="1" smtClean="0">
                <a:effectLst>
                  <a:outerShdw blurRad="38100" dist="38100" dir="2700000" algn="tl">
                    <a:srgbClr val="C0C0C0"/>
                  </a:outerShdw>
                </a:effectLst>
              </a:rPr>
              <a:t> 	if(</a:t>
            </a:r>
            <a:r>
              <a:rPr lang="zh-CN" altLang="en-US" sz="2400" noProof="1" smtClean="0">
                <a:effectLst>
                  <a:outerShdw blurRad="38100" dist="38100" dir="2700000" algn="tl">
                    <a:srgbClr val="C0C0C0"/>
                  </a:outerShdw>
                </a:effectLst>
              </a:rPr>
              <a:t>表达式</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语句； </a:t>
            </a:r>
            <a:endParaRPr lang="zh-CN"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条件语句</a:t>
            </a:r>
            <a:r>
              <a:rPr lang="zh-CN" altLang="zh-CN" sz="2400" noProof="1" smtClean="0">
                <a:solidFill>
                  <a:srgbClr val="FF0000"/>
                </a:solidFill>
                <a:effectLst>
                  <a:outerShdw blurRad="38100" dist="38100" dir="2700000" algn="tl">
                    <a:srgbClr val="C0C0C0"/>
                  </a:outerShdw>
                </a:effectLst>
              </a:rPr>
              <a:t>2</a:t>
            </a:r>
            <a:r>
              <a:rPr lang="en-US" altLang="zh-CN" sz="2400" noProof="1" smtClean="0">
                <a:effectLst>
                  <a:outerShdw blurRad="38100" dist="38100" dir="2700000" algn="tl">
                    <a:srgbClr val="C0C0C0"/>
                  </a:outerShdw>
                </a:effectLst>
              </a:rPr>
              <a:t> 	if</a:t>
            </a:r>
            <a:r>
              <a:rPr lang="zh-CN" altLang="en-US" sz="2400" noProof="1" smtClean="0">
                <a:effectLst>
                  <a:outerShdw blurRad="38100" dist="38100" dir="2700000" algn="tl">
                    <a:srgbClr val="C0C0C0"/>
                  </a:outerShdw>
                </a:effectLst>
              </a:rPr>
              <a:t>（表达式）语句；</a:t>
            </a:r>
            <a:r>
              <a:rPr lang="en-US" altLang="zh-CN" sz="2400" noProof="1" smtClean="0">
                <a:effectLst>
                  <a:outerShdw blurRad="38100" dist="38100" dir="2700000" algn="tl">
                    <a:srgbClr val="C0C0C0"/>
                  </a:outerShdw>
                </a:effectLst>
              </a:rPr>
              <a:t>else </a:t>
            </a:r>
            <a:r>
              <a:rPr lang="zh-CN" altLang="en-US" sz="2400" noProof="1" smtClean="0">
                <a:effectLst>
                  <a:outerShdw blurRad="38100" dist="38100" dir="2700000" algn="tl">
                    <a:srgbClr val="C0C0C0"/>
                  </a:outerShdw>
                </a:effectLst>
              </a:rPr>
              <a:t>语句；</a:t>
            </a:r>
            <a:endParaRPr lang="zh-CN" altLang="en-US"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开关语句</a:t>
            </a:r>
            <a:r>
              <a:rPr lang="zh-CN" altLang="zh-CN" sz="2400" noProof="1" smtClean="0">
                <a:solidFill>
                  <a:srgbClr val="FF0000"/>
                </a:solidFill>
                <a:effectLst>
                  <a:outerShdw blurRad="38100" dist="38100" dir="2700000" algn="tl">
                    <a:srgbClr val="C0C0C0"/>
                  </a:outerShdw>
                </a:effectLst>
              </a:rPr>
              <a:t>1</a:t>
            </a:r>
            <a:r>
              <a:rPr lang="en-US" altLang="zh-CN" sz="2400" noProof="1" smtClean="0">
                <a:effectLst>
                  <a:outerShdw blurRad="38100" dist="38100" dir="2700000" algn="tl">
                    <a:srgbClr val="C0C0C0"/>
                  </a:outerShdw>
                </a:effectLst>
              </a:rPr>
              <a:t> 	switch</a:t>
            </a:r>
            <a:r>
              <a:rPr lang="zh-CN" altLang="en-US" sz="2400" noProof="1" smtClean="0">
                <a:effectLst>
                  <a:outerShdw blurRad="38100" dist="38100" dir="2700000" algn="tl">
                    <a:srgbClr val="C0C0C0"/>
                  </a:outerShdw>
                </a:effectLst>
              </a:rPr>
              <a:t>（表达式）</a:t>
            </a:r>
            <a:r>
              <a:rPr lang="en-US" altLang="zh-CN" sz="2400" smtClean="0">
                <a:effectLst>
                  <a:outerShdw blurRad="38100" dist="38100" dir="2700000" algn="tl">
                    <a:srgbClr val="C0C0C0"/>
                  </a:outerShdw>
                </a:effectLst>
              </a:rPr>
              <a:t>{</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case</a:t>
            </a:r>
            <a:r>
              <a:rPr lang="zh-CN" altLang="en-US" sz="2400" noProof="1" smtClean="0">
                <a:effectLst>
                  <a:outerShdw blurRad="38100" dist="38100" dir="2700000" algn="tl">
                    <a:srgbClr val="C0C0C0"/>
                  </a:outerShdw>
                </a:effectLst>
              </a:rPr>
              <a:t>值</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 语句序列</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break</a:t>
            </a:r>
            <a:r>
              <a:rPr lang="zh-CN" altLang="en-US" sz="2400" smtClean="0">
                <a:effectLst>
                  <a:outerShdw blurRad="38100" dist="38100" dir="2700000" algn="tl">
                    <a:srgbClr val="C0C0C0"/>
                  </a:outerShdw>
                </a:effectLst>
              </a:rPr>
              <a:t>；</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a:t>
            </a:r>
            <a:r>
              <a:rPr lang="en-US" altLang="zh-CN" sz="2400" smtClean="0">
                <a:effectLst>
                  <a:outerShdw blurRad="38100" dist="38100" dir="2700000" algn="tl">
                    <a:srgbClr val="C0C0C0"/>
                  </a:outerShdw>
                </a:effectLst>
              </a:rPr>
              <a:t>…</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case</a:t>
            </a:r>
            <a:r>
              <a:rPr lang="zh-CN" altLang="en-US" sz="2400" noProof="1" smtClean="0">
                <a:effectLst>
                  <a:outerShdw blurRad="38100" dist="38100" dir="2700000" algn="tl">
                    <a:srgbClr val="C0C0C0"/>
                  </a:outerShdw>
                </a:effectLst>
              </a:rPr>
              <a:t>值</a:t>
            </a:r>
            <a:r>
              <a:rPr lang="en-US" altLang="zh-CN" sz="2400" noProof="1" smtClean="0">
                <a:effectLst>
                  <a:outerShdw blurRad="38100" dist="38100" dir="2700000" algn="tl">
                    <a:srgbClr val="C0C0C0"/>
                  </a:outerShdw>
                </a:effectLst>
              </a:rPr>
              <a:t>n</a:t>
            </a:r>
            <a:r>
              <a:rPr lang="en-US" altLang="en-US" sz="2400" noProof="1" smtClean="0">
                <a:effectLst>
                  <a:outerShdw blurRad="38100" dist="38100" dir="2700000" algn="tl">
                    <a:srgbClr val="C0C0C0"/>
                  </a:outerShdw>
                </a:effectLst>
              </a:rPr>
              <a:t>： </a:t>
            </a:r>
            <a:r>
              <a:rPr lang="zh-CN" altLang="en-US" sz="2400" noProof="1" smtClean="0">
                <a:effectLst>
                  <a:outerShdw blurRad="38100" dist="38100" dir="2700000" algn="tl">
                    <a:srgbClr val="C0C0C0"/>
                  </a:outerShdw>
                </a:effectLst>
              </a:rPr>
              <a:t>语句序列</a:t>
            </a:r>
            <a:r>
              <a:rPr lang="en-US" altLang="zh-CN" sz="2400" noProof="1" smtClean="0">
                <a:effectLst>
                  <a:outerShdw blurRad="38100" dist="38100" dir="2700000" algn="tl">
                    <a:srgbClr val="C0C0C0"/>
                  </a:outerShdw>
                </a:effectLst>
              </a:rPr>
              <a:t>n</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break</a:t>
            </a:r>
            <a:r>
              <a:rPr lang="zh-CN" altLang="en-US" sz="2400" smtClean="0">
                <a:effectLst>
                  <a:outerShdw blurRad="38100" dist="38100" dir="2700000" algn="tl">
                    <a:srgbClr val="C0C0C0"/>
                  </a:outerShdw>
                </a:effectLst>
              </a:rPr>
              <a:t>；</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a:t>
            </a:r>
            <a:r>
              <a:rPr lang="en-US" altLang="zh-CN" sz="2400" noProof="1" smtClean="0">
                <a:effectLst>
                  <a:outerShdw blurRad="38100" dist="38100" dir="2700000" algn="tl">
                    <a:srgbClr val="C0C0C0"/>
                  </a:outerShdw>
                </a:effectLst>
              </a:rPr>
              <a:t>dcefault</a:t>
            </a:r>
            <a:r>
              <a:rPr lang="zh-CN" altLang="en-US" sz="2400" noProof="1" smtClean="0">
                <a:effectLst>
                  <a:outerShdw blurRad="38100" dist="38100" dir="2700000" algn="tl">
                    <a:srgbClr val="C0C0C0"/>
                  </a:outerShdw>
                </a:effectLst>
              </a:rPr>
              <a:t>：语句序列</a:t>
            </a:r>
            <a:r>
              <a:rPr lang="en-US" altLang="zh-CN" sz="2400" noProof="1" smtClean="0">
                <a:effectLst>
                  <a:outerShdw blurRad="38100" dist="38100" dir="2700000" algn="tl">
                    <a:srgbClr val="C0C0C0"/>
                  </a:outerShdw>
                </a:effectLst>
              </a:rPr>
              <a:t>n+1</a:t>
            </a:r>
            <a:r>
              <a:rPr lang="zh-CN" altLang="en-US" sz="2400" smtClean="0">
                <a:effectLst>
                  <a:outerShdw blurRad="38100" dist="38100" dir="2700000" algn="tl">
                    <a:srgbClr val="C0C0C0"/>
                  </a:outerShdw>
                </a:effectLst>
              </a:rPr>
              <a:t>；</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a:t>
            </a:r>
            <a:r>
              <a:rPr lang="zh-CN" altLang="zh-CN" sz="2400" noProof="1" smtClean="0">
                <a:effectLst>
                  <a:outerShdw blurRad="38100" dist="38100" dir="2700000" algn="tl">
                    <a:srgbClr val="C0C0C0"/>
                  </a:outerShdw>
                </a:effectLst>
              </a:rPr>
              <a:t>}</a:t>
            </a:r>
            <a:endParaRPr lang="zh-CN" altLang="zh-CN" sz="2400" noProof="1" smtClean="0">
              <a:effectLst>
                <a:outerShdw blurRad="38100" dist="38100" dir="2700000" algn="tl">
                  <a:srgbClr val="C0C0C0"/>
                </a:outerShdw>
              </a:effectLst>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开关语句</a:t>
            </a:r>
            <a:r>
              <a:rPr lang="zh-CN" altLang="zh-CN" sz="2400" noProof="1" smtClean="0">
                <a:solidFill>
                  <a:srgbClr val="FF0000"/>
                </a:solidFill>
                <a:effectLst>
                  <a:outerShdw blurRad="38100" dist="38100" dir="2700000" algn="tl">
                    <a:srgbClr val="C0C0C0"/>
                  </a:outerShdw>
                </a:effectLst>
              </a:rPr>
              <a:t>2</a:t>
            </a:r>
            <a:r>
              <a:rPr lang="en-US" altLang="zh-CN" sz="2400" smtClean="0">
                <a:effectLst>
                  <a:outerShdw blurRad="38100" dist="38100" dir="2700000" algn="tl">
                    <a:srgbClr val="C0C0C0"/>
                  </a:outerShdw>
                </a:effectLst>
              </a:rPr>
              <a:t> 	switch {</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case</a:t>
            </a:r>
            <a:r>
              <a:rPr lang="zh-CN" altLang="en-US" sz="2400" noProof="1" smtClean="0">
                <a:effectLst>
                  <a:outerShdw blurRad="38100" dist="38100" dir="2700000" algn="tl">
                    <a:srgbClr val="C0C0C0"/>
                  </a:outerShdw>
                </a:effectLst>
              </a:rPr>
              <a:t>条件</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：语句序列</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break</a:t>
            </a:r>
            <a:r>
              <a:rPr lang="zh-CN" altLang="en-US" sz="2400" smtClean="0">
                <a:effectLst>
                  <a:outerShdw blurRad="38100" dist="38100" dir="2700000" algn="tl">
                    <a:srgbClr val="C0C0C0"/>
                  </a:outerShdw>
                </a:effectLst>
              </a:rPr>
              <a:t>；</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a:t>
            </a:r>
            <a:r>
              <a:rPr lang="en-US" altLang="zh-CN" sz="2400" smtClean="0">
                <a:effectLst>
                  <a:outerShdw blurRad="38100" dist="38100" dir="2700000" algn="tl">
                    <a:srgbClr val="C0C0C0"/>
                  </a:outerShdw>
                </a:effectLst>
              </a:rPr>
              <a:t>…</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case</a:t>
            </a:r>
            <a:r>
              <a:rPr lang="zh-CN" altLang="en-US" sz="2400" noProof="1" smtClean="0">
                <a:effectLst>
                  <a:outerShdw blurRad="38100" dist="38100" dir="2700000" algn="tl">
                    <a:srgbClr val="C0C0C0"/>
                  </a:outerShdw>
                </a:effectLst>
              </a:rPr>
              <a:t>条件</a:t>
            </a:r>
            <a:r>
              <a:rPr lang="en-US" altLang="zh-CN" sz="2400" noProof="1" smtClean="0">
                <a:effectLst>
                  <a:outerShdw blurRad="38100" dist="38100" dir="2700000" algn="tl">
                    <a:srgbClr val="C0C0C0"/>
                  </a:outerShdw>
                </a:effectLst>
              </a:rPr>
              <a:t>n</a:t>
            </a:r>
            <a:r>
              <a:rPr lang="zh-CN" altLang="en-US" sz="2400" noProof="1" smtClean="0">
                <a:effectLst>
                  <a:outerShdw blurRad="38100" dist="38100" dir="2700000" algn="tl">
                    <a:srgbClr val="C0C0C0"/>
                  </a:outerShdw>
                </a:effectLst>
              </a:rPr>
              <a:t>：语句序列</a:t>
            </a:r>
            <a:r>
              <a:rPr lang="en-US" altLang="zh-CN" sz="2400" noProof="1" smtClean="0">
                <a:effectLst>
                  <a:outerShdw blurRad="38100" dist="38100" dir="2700000" algn="tl">
                    <a:srgbClr val="C0C0C0"/>
                  </a:outerShdw>
                </a:effectLst>
              </a:rPr>
              <a:t>n</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break</a:t>
            </a:r>
            <a:r>
              <a:rPr lang="zh-CN" altLang="en-US" sz="2400" smtClean="0">
                <a:effectLst>
                  <a:outerShdw blurRad="38100" dist="38100" dir="2700000" algn="tl">
                    <a:srgbClr val="C0C0C0"/>
                  </a:outerShdw>
                </a:effectLst>
              </a:rPr>
              <a:t>；</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a:t>
            </a:r>
            <a:r>
              <a:rPr lang="en-US" altLang="zh-CN" sz="2400" noProof="1" smtClean="0">
                <a:effectLst>
                  <a:outerShdw blurRad="38100" dist="38100" dir="2700000" algn="tl">
                    <a:srgbClr val="C0C0C0"/>
                  </a:outerShdw>
                </a:effectLst>
              </a:rPr>
              <a:t>default</a:t>
            </a:r>
            <a:r>
              <a:rPr lang="zh-CN" altLang="en-US" sz="2400" noProof="1" smtClean="0">
                <a:effectLst>
                  <a:outerShdw blurRad="38100" dist="38100" dir="2700000" algn="tl">
                    <a:srgbClr val="C0C0C0"/>
                  </a:outerShdw>
                </a:effectLst>
              </a:rPr>
              <a:t>：语句序列</a:t>
            </a:r>
            <a:r>
              <a:rPr lang="en-US" altLang="zh-CN" sz="2400" noProof="1" smtClean="0">
                <a:effectLst>
                  <a:outerShdw blurRad="38100" dist="38100" dir="2700000" algn="tl">
                    <a:srgbClr val="C0C0C0"/>
                  </a:outerShdw>
                </a:effectLst>
              </a:rPr>
              <a:t>n+1</a:t>
            </a:r>
            <a:r>
              <a:rPr lang="zh-CN" altLang="en-US" sz="2400" smtClean="0">
                <a:effectLst>
                  <a:outerShdw blurRad="38100" dist="38100" dir="2700000" algn="tl">
                    <a:srgbClr val="C0C0C0"/>
                  </a:outerShdw>
                </a:effectLst>
              </a:rPr>
              <a:t>；</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a:t>
            </a:r>
            <a:r>
              <a:rPr lang="zh-CN" altLang="zh-CN" sz="2400" noProof="1" smtClean="0">
                <a:effectLst>
                  <a:outerShdw blurRad="38100" dist="38100" dir="2700000" algn="tl">
                    <a:srgbClr val="C0C0C0"/>
                  </a:outerShdw>
                </a:effectLst>
              </a:rPr>
              <a:t>}</a:t>
            </a:r>
            <a:endParaRPr lang="zh-CN" altLang="zh-CN" sz="2400" noProof="1" smtClean="0">
              <a:effectLst>
                <a:outerShdw blurRad="38100" dist="38100" dir="2700000" algn="tl">
                  <a:srgbClr val="C0C0C0"/>
                </a:outerShdw>
              </a:effectLst>
            </a:endParaRPr>
          </a:p>
          <a:p>
            <a:pPr eaLnBrk="1" hangingPunct="1">
              <a:lnSpc>
                <a:spcPct val="80000"/>
              </a:lnSpc>
            </a:pPr>
            <a:endParaRPr lang="zh-CN" altLang="zh-CN" sz="2400" noProof="1" smtClean="0">
              <a:effectLst>
                <a:outerShdw blurRad="38100" dist="38100" dir="2700000" algn="tl">
                  <a:srgbClr val="C0C0C0"/>
                </a:outerShdw>
              </a:effectLst>
            </a:endParaRP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7" name="文本占位符 82946"/>
          <p:cNvSpPr>
            <a:spLocks noGrp="1" noRot="1"/>
          </p:cNvSpPr>
          <p:nvPr>
            <p:ph idx="4294967295"/>
          </p:nvPr>
        </p:nvSpPr>
        <p:spPr>
          <a:xfrm>
            <a:off x="755650" y="549275"/>
            <a:ext cx="7772400" cy="4953000"/>
          </a:xfrm>
        </p:spPr>
        <p:txBody>
          <a:bodyPr/>
          <a:lstStyle/>
          <a:p>
            <a:pPr eaLnBrk="1" hangingPunct="1">
              <a:lnSpc>
                <a:spcPct val="80000"/>
              </a:lnSpc>
            </a:pPr>
            <a:r>
              <a:rPr lang="en-US" altLang="zh-CN" b="1" noProof="1" smtClean="0">
                <a:solidFill>
                  <a:srgbClr val="0A85FF"/>
                </a:solidFill>
              </a:rPr>
              <a:t>4</a:t>
            </a:r>
            <a:r>
              <a:rPr lang="zh-CN" altLang="en-US" b="1" noProof="1" smtClean="0">
                <a:solidFill>
                  <a:srgbClr val="0A85FF"/>
                </a:solidFill>
              </a:rPr>
              <a:t>、循环语句</a:t>
            </a:r>
            <a:endParaRPr lang="zh-CN" altLang="en-US" b="1" noProof="1" smtClean="0">
              <a:solidFill>
                <a:srgbClr val="0A85FF"/>
              </a:solidFill>
            </a:endParaRPr>
          </a:p>
          <a:p>
            <a:pPr eaLnBrk="1" hangingPunct="1">
              <a:lnSpc>
                <a:spcPct val="80000"/>
              </a:lnSpc>
            </a:pPr>
            <a:r>
              <a:rPr lang="en-US" altLang="zh-CN" sz="2800" noProof="1" smtClean="0">
                <a:solidFill>
                  <a:srgbClr val="FF0000"/>
                </a:solidFill>
                <a:effectLst>
                  <a:outerShdw blurRad="38100" dist="38100" dir="2700000" algn="tl">
                    <a:srgbClr val="C0C0C0"/>
                  </a:outerShdw>
                </a:effectLst>
              </a:rPr>
              <a:t>for</a:t>
            </a:r>
            <a:r>
              <a:rPr lang="zh-CN" altLang="en-US" sz="2800" noProof="1" smtClean="0">
                <a:solidFill>
                  <a:srgbClr val="FF0000"/>
                </a:solidFill>
                <a:effectLst>
                  <a:outerShdw blurRad="38100" dist="38100" dir="2700000" algn="tl">
                    <a:srgbClr val="C0C0C0"/>
                  </a:outerShdw>
                </a:effectLst>
              </a:rPr>
              <a:t>语句</a:t>
            </a:r>
            <a:r>
              <a:rPr lang="zh-CN" altLang="en-US" sz="2800" noProof="1" smtClean="0">
                <a:effectLst>
                  <a:outerShdw blurRad="38100" dist="38100" dir="2700000" algn="tl">
                    <a:srgbClr val="C0C0C0"/>
                  </a:outerShdw>
                </a:effectLst>
              </a:rPr>
              <a:t>   	   </a:t>
            </a:r>
            <a:r>
              <a:rPr lang="en-US" altLang="zh-CN" sz="2800" noProof="1" smtClean="0">
                <a:effectLst>
                  <a:outerShdw blurRad="38100" dist="38100" dir="2700000" algn="tl">
                    <a:srgbClr val="C0C0C0"/>
                  </a:outerShdw>
                </a:effectLst>
              </a:rPr>
              <a:t>for</a:t>
            </a:r>
            <a:r>
              <a:rPr lang="zh-CN" altLang="en-US" sz="2800" noProof="1" smtClean="0">
                <a:effectLst>
                  <a:outerShdw blurRad="38100" dist="38100" dir="2700000" algn="tl">
                    <a:srgbClr val="C0C0C0"/>
                  </a:outerShdw>
                </a:effectLst>
              </a:rPr>
              <a:t>（赋初值表达式序列；条件；修改表达式序列）			语名；</a:t>
            </a:r>
            <a:endParaRPr lang="zh-CN" altLang="en-US" sz="2800" noProof="1" smtClean="0">
              <a:effectLst>
                <a:outerShdw blurRad="38100" dist="38100" dir="2700000" algn="tl">
                  <a:srgbClr val="C0C0C0"/>
                </a:outerShdw>
              </a:effectLst>
            </a:endParaRPr>
          </a:p>
          <a:p>
            <a:pPr eaLnBrk="1" hangingPunct="1">
              <a:lnSpc>
                <a:spcPct val="80000"/>
              </a:lnSpc>
            </a:pPr>
            <a:r>
              <a:rPr lang="en-US" altLang="zh-CN" sz="2800" noProof="1" smtClean="0">
                <a:solidFill>
                  <a:srgbClr val="FF0000"/>
                </a:solidFill>
                <a:effectLst>
                  <a:outerShdw blurRad="38100" dist="38100" dir="2700000" algn="tl">
                    <a:srgbClr val="C0C0C0"/>
                  </a:outerShdw>
                </a:effectLst>
              </a:rPr>
              <a:t>while</a:t>
            </a:r>
            <a:r>
              <a:rPr lang="zh-CN" altLang="en-US" sz="2800" noProof="1" smtClean="0">
                <a:solidFill>
                  <a:srgbClr val="FF0000"/>
                </a:solidFill>
                <a:effectLst>
                  <a:outerShdw blurRad="38100" dist="38100" dir="2700000" algn="tl">
                    <a:srgbClr val="C0C0C0"/>
                  </a:outerShdw>
                </a:effectLst>
              </a:rPr>
              <a:t>语句</a:t>
            </a:r>
            <a:r>
              <a:rPr lang="zh-CN" altLang="en-US" sz="2800" noProof="1" smtClean="0">
                <a:effectLst>
                  <a:outerShdw blurRad="38100" dist="38100" dir="2700000" algn="tl">
                    <a:srgbClr val="C0C0C0"/>
                  </a:outerShdw>
                </a:effectLst>
              </a:rPr>
              <a:t> 	   </a:t>
            </a:r>
            <a:r>
              <a:rPr lang="en-US" altLang="zh-CN" sz="2800" noProof="1" smtClean="0">
                <a:effectLst>
                  <a:outerShdw blurRad="38100" dist="38100" dir="2700000" algn="tl">
                    <a:srgbClr val="C0C0C0"/>
                  </a:outerShdw>
                </a:effectLst>
              </a:rPr>
              <a:t>while(</a:t>
            </a:r>
            <a:r>
              <a:rPr lang="zh-CN" altLang="en-US" sz="2800" noProof="1" smtClean="0">
                <a:effectLst>
                  <a:outerShdw blurRad="38100" dist="38100" dir="2700000" algn="tl">
                    <a:srgbClr val="C0C0C0"/>
                  </a:outerShdw>
                </a:effectLst>
              </a:rPr>
              <a:t>条件</a:t>
            </a:r>
            <a:r>
              <a:rPr lang="zh-CN" altLang="zh-CN" sz="2800" noProof="1" smtClean="0">
                <a:effectLst>
                  <a:outerShdw blurRad="38100" dist="38100" dir="2700000" algn="tl">
                    <a:srgbClr val="C0C0C0"/>
                  </a:outerShdw>
                </a:effectLst>
              </a:rPr>
              <a:t>) </a:t>
            </a:r>
            <a:r>
              <a:rPr lang="zh-CN" altLang="en-US" sz="2800" noProof="1" smtClean="0">
                <a:effectLst>
                  <a:outerShdw blurRad="38100" dist="38100" dir="2700000" algn="tl">
                    <a:srgbClr val="C0C0C0"/>
                  </a:outerShdw>
                </a:effectLst>
              </a:rPr>
              <a:t>语名；</a:t>
            </a:r>
            <a:endParaRPr lang="zh-CN" altLang="en-US" sz="2800" noProof="1" smtClean="0">
              <a:effectLst>
                <a:outerShdw blurRad="38100" dist="38100" dir="2700000" algn="tl">
                  <a:srgbClr val="C0C0C0"/>
                </a:outerShdw>
              </a:effectLst>
            </a:endParaRPr>
          </a:p>
          <a:p>
            <a:pPr eaLnBrk="1" hangingPunct="1">
              <a:lnSpc>
                <a:spcPct val="80000"/>
              </a:lnSpc>
            </a:pPr>
            <a:r>
              <a:rPr lang="en-US" altLang="zh-CN" sz="2800" noProof="1" smtClean="0">
                <a:solidFill>
                  <a:srgbClr val="FF0000"/>
                </a:solidFill>
                <a:effectLst>
                  <a:outerShdw blurRad="38100" dist="38100" dir="2700000" algn="tl">
                    <a:srgbClr val="C0C0C0"/>
                  </a:outerShdw>
                </a:effectLst>
              </a:rPr>
              <a:t>do-while</a:t>
            </a:r>
            <a:r>
              <a:rPr lang="zh-CN" altLang="en-US" sz="2800" noProof="1" smtClean="0">
                <a:solidFill>
                  <a:srgbClr val="FF0000"/>
                </a:solidFill>
                <a:effectLst>
                  <a:outerShdw blurRad="38100" dist="38100" dir="2700000" algn="tl">
                    <a:srgbClr val="C0C0C0"/>
                  </a:outerShdw>
                </a:effectLst>
              </a:rPr>
              <a:t>语句</a:t>
            </a:r>
            <a:r>
              <a:rPr lang="zh-CN" altLang="en-US" sz="2800" noProof="1" smtClean="0">
                <a:effectLst>
                  <a:outerShdw blurRad="38100" dist="38100" dir="2700000" algn="tl">
                    <a:srgbClr val="C0C0C0"/>
                  </a:outerShdw>
                </a:effectLst>
              </a:rPr>
              <a:t>  </a:t>
            </a:r>
            <a:r>
              <a:rPr lang="en-US" altLang="zh-CN" sz="2800" smtClean="0">
                <a:effectLst>
                  <a:outerShdw blurRad="38100" dist="38100" dir="2700000" algn="tl">
                    <a:srgbClr val="C0C0C0"/>
                  </a:outerShdw>
                </a:effectLst>
              </a:rPr>
              <a:t>do{</a:t>
            </a:r>
            <a:br>
              <a:rPr lang="en-US" altLang="zh-CN" sz="2800" smtClean="0">
                <a:effectLst>
                  <a:outerShdw blurRad="38100" dist="38100" dir="2700000" algn="tl">
                    <a:srgbClr val="C0C0C0"/>
                  </a:outerShdw>
                </a:effectLst>
              </a:rPr>
            </a:br>
            <a:r>
              <a:rPr lang="en-US" altLang="zh-CN" sz="2800" smtClean="0">
                <a:effectLst>
                  <a:outerShdw blurRad="38100" dist="38100" dir="2700000" algn="tl">
                    <a:srgbClr val="C0C0C0"/>
                  </a:outerShdw>
                </a:effectLst>
              </a:rPr>
              <a:t>			</a:t>
            </a:r>
            <a:r>
              <a:rPr lang="zh-CN" altLang="en-US" sz="2800" smtClean="0">
                <a:effectLst>
                  <a:outerShdw blurRad="38100" dist="38100" dir="2700000" algn="tl">
                    <a:srgbClr val="C0C0C0"/>
                  </a:outerShdw>
                </a:effectLst>
              </a:rPr>
              <a:t>语句序列；</a:t>
            </a:r>
            <a:br>
              <a:rPr lang="zh-CN" altLang="en-US" sz="2800" smtClean="0">
                <a:effectLst>
                  <a:outerShdw blurRad="38100" dist="38100" dir="2700000" algn="tl">
                    <a:srgbClr val="C0C0C0"/>
                  </a:outerShdw>
                </a:effectLst>
              </a:rPr>
            </a:br>
            <a:r>
              <a:rPr lang="zh-CN" altLang="en-US" sz="2800" smtClean="0">
                <a:effectLst>
                  <a:outerShdw blurRad="38100" dist="38100" dir="2700000" algn="tl">
                    <a:srgbClr val="C0C0C0"/>
                  </a:outerShdw>
                </a:effectLst>
              </a:rPr>
              <a:t>		   </a:t>
            </a:r>
            <a:r>
              <a:rPr lang="en-US" altLang="zh-CN" sz="2800" noProof="1" smtClean="0">
                <a:effectLst>
                  <a:outerShdw blurRad="38100" dist="38100" dir="2700000" algn="tl">
                    <a:srgbClr val="C0C0C0"/>
                  </a:outerShdw>
                </a:effectLst>
              </a:rPr>
              <a:t>} while(</a:t>
            </a:r>
            <a:r>
              <a:rPr lang="zh-CN" altLang="en-US" sz="2800" noProof="1" smtClean="0">
                <a:effectLst>
                  <a:outerShdw blurRad="38100" dist="38100" dir="2700000" algn="tl">
                    <a:srgbClr val="C0C0C0"/>
                  </a:outerShdw>
                </a:effectLst>
              </a:rPr>
              <a:t>条件</a:t>
            </a:r>
            <a:r>
              <a:rPr lang="zh-CN" altLang="zh-CN" sz="2800" noProof="1" smtClean="0">
                <a:effectLst>
                  <a:outerShdw blurRad="38100" dist="38100" dir="2700000" algn="tl">
                    <a:srgbClr val="C0C0C0"/>
                  </a:outerShdw>
                </a:effectLst>
              </a:rPr>
              <a:t>);</a:t>
            </a:r>
            <a:endParaRPr lang="zh-CN" altLang="zh-CN" sz="2800" noProof="1" smtClean="0">
              <a:effectLst>
                <a:outerShdw blurRad="38100" dist="38100" dir="2700000" algn="tl">
                  <a:srgbClr val="C0C0C0"/>
                </a:outerShdw>
              </a:effectLst>
            </a:endParaRPr>
          </a:p>
          <a:p>
            <a:pPr eaLnBrk="1" hangingPunct="1">
              <a:lnSpc>
                <a:spcPct val="80000"/>
              </a:lnSpc>
            </a:pPr>
            <a:r>
              <a:rPr lang="en-US" altLang="zh-CN" b="1" noProof="1" smtClean="0">
                <a:solidFill>
                  <a:srgbClr val="0A85FF"/>
                </a:solidFill>
              </a:rPr>
              <a:t>5</a:t>
            </a:r>
            <a:r>
              <a:rPr lang="zh-CN" altLang="en-US" b="1" noProof="1" smtClean="0">
                <a:solidFill>
                  <a:srgbClr val="0A85FF"/>
                </a:solidFill>
              </a:rPr>
              <a:t>、结束语句</a:t>
            </a:r>
            <a:endParaRPr lang="zh-CN" altLang="en-US" b="1" noProof="1" smtClean="0">
              <a:solidFill>
                <a:srgbClr val="0A85FF"/>
              </a:solidFill>
            </a:endParaRPr>
          </a:p>
          <a:p>
            <a:pPr eaLnBrk="1" hangingPunct="1">
              <a:lnSpc>
                <a:spcPct val="80000"/>
              </a:lnSpc>
            </a:pPr>
            <a:r>
              <a:rPr lang="zh-CN" altLang="en-US" sz="2800" noProof="1" smtClean="0">
                <a:solidFill>
                  <a:srgbClr val="FF0000"/>
                </a:solidFill>
                <a:effectLst>
                  <a:outerShdw blurRad="38100" dist="38100" dir="2700000" algn="tl">
                    <a:srgbClr val="C0C0C0"/>
                  </a:outerShdw>
                </a:effectLst>
              </a:rPr>
              <a:t>函数结束语句</a:t>
            </a:r>
            <a:r>
              <a:rPr lang="zh-CN" altLang="en-US" sz="2800" noProof="1" smtClean="0">
                <a:effectLst>
                  <a:outerShdw blurRad="38100" dist="38100" dir="2700000" algn="tl">
                    <a:srgbClr val="C0C0C0"/>
                  </a:outerShdw>
                </a:effectLst>
              </a:rPr>
              <a:t>  </a:t>
            </a:r>
            <a:r>
              <a:rPr lang="en-US" altLang="zh-CN" sz="2800" noProof="1" smtClean="0">
                <a:effectLst>
                  <a:outerShdw blurRad="38100" dist="38100" dir="2700000" algn="tl">
                    <a:srgbClr val="C0C0C0"/>
                  </a:outerShdw>
                </a:effectLst>
              </a:rPr>
              <a:t>return </a:t>
            </a:r>
            <a:r>
              <a:rPr lang="zh-CN" altLang="en-US" sz="2800" smtClean="0">
                <a:effectLst>
                  <a:outerShdw blurRad="38100" dist="38100" dir="2700000" algn="tl">
                    <a:srgbClr val="C0C0C0"/>
                  </a:outerShdw>
                </a:effectLst>
              </a:rPr>
              <a:t>表达式；</a:t>
            </a:r>
            <a:br>
              <a:rPr lang="zh-CN" altLang="en-US" sz="2800" smtClean="0">
                <a:effectLst>
                  <a:outerShdw blurRad="38100" dist="38100" dir="2700000" algn="tl">
                    <a:srgbClr val="C0C0C0"/>
                  </a:outerShdw>
                </a:effectLst>
              </a:rPr>
            </a:br>
            <a:r>
              <a:rPr lang="zh-CN" altLang="en-US" sz="2800" smtClean="0">
                <a:effectLst>
                  <a:outerShdw blurRad="38100" dist="38100" dir="2700000" algn="tl">
                    <a:srgbClr val="C0C0C0"/>
                  </a:outerShdw>
                </a:effectLst>
              </a:rPr>
              <a:t> 		   </a:t>
            </a:r>
            <a:r>
              <a:rPr lang="en-US" altLang="zh-CN" sz="2800" noProof="1" smtClean="0">
                <a:effectLst>
                  <a:outerShdw blurRad="38100" dist="38100" dir="2700000" algn="tl">
                    <a:srgbClr val="C0C0C0"/>
                  </a:outerShdw>
                </a:effectLst>
              </a:rPr>
              <a:t>return;</a:t>
            </a:r>
            <a:endParaRPr lang="en-US" altLang="zh-CN" sz="2800" noProof="1" smtClean="0">
              <a:effectLst>
                <a:outerShdw blurRad="38100" dist="38100" dir="2700000" algn="tl">
                  <a:srgbClr val="C0C0C0"/>
                </a:outerShdw>
              </a:effectLst>
            </a:endParaRPr>
          </a:p>
          <a:p>
            <a:pPr eaLnBrk="1" hangingPunct="1">
              <a:lnSpc>
                <a:spcPct val="80000"/>
              </a:lnSpc>
            </a:pPr>
            <a:r>
              <a:rPr lang="en-US" altLang="zh-CN" sz="2800" noProof="1" smtClean="0">
                <a:solidFill>
                  <a:srgbClr val="FF0000"/>
                </a:solidFill>
                <a:effectLst>
                  <a:outerShdw blurRad="38100" dist="38100" dir="2700000" algn="tl">
                    <a:srgbClr val="C0C0C0"/>
                  </a:outerShdw>
                </a:effectLst>
              </a:rPr>
              <a:t>case</a:t>
            </a:r>
            <a:r>
              <a:rPr lang="zh-CN" altLang="en-US" sz="2800" noProof="1" smtClean="0">
                <a:solidFill>
                  <a:srgbClr val="FF0000"/>
                </a:solidFill>
                <a:effectLst>
                  <a:outerShdw blurRad="38100" dist="38100" dir="2700000" algn="tl">
                    <a:srgbClr val="C0C0C0"/>
                  </a:outerShdw>
                </a:effectLst>
              </a:rPr>
              <a:t>结束语句</a:t>
            </a:r>
            <a:r>
              <a:rPr lang="zh-CN" altLang="en-US" sz="2800" noProof="1" smtClean="0">
                <a:effectLst>
                  <a:outerShdw blurRad="38100" dist="38100" dir="2700000" algn="tl">
                    <a:srgbClr val="C0C0C0"/>
                  </a:outerShdw>
                </a:effectLst>
              </a:rPr>
              <a:t>  </a:t>
            </a:r>
            <a:r>
              <a:rPr lang="en-US" altLang="zh-CN" sz="2800" noProof="1" smtClean="0">
                <a:effectLst>
                  <a:outerShdw blurRad="38100" dist="38100" dir="2700000" algn="tl">
                    <a:srgbClr val="C0C0C0"/>
                  </a:outerShdw>
                </a:effectLst>
              </a:rPr>
              <a:t>break;</a:t>
            </a:r>
            <a:endParaRPr lang="en-US" altLang="zh-CN" sz="2800" noProof="1" smtClean="0">
              <a:effectLst>
                <a:outerShdw blurRad="38100" dist="38100" dir="2700000" algn="tl">
                  <a:srgbClr val="C0C0C0"/>
                </a:outerShdw>
              </a:effectLst>
            </a:endParaRPr>
          </a:p>
          <a:p>
            <a:pPr eaLnBrk="1" hangingPunct="1">
              <a:lnSpc>
                <a:spcPct val="80000"/>
              </a:lnSpc>
            </a:pPr>
            <a:r>
              <a:rPr lang="zh-CN" altLang="en-US" sz="2800" noProof="1" smtClean="0">
                <a:solidFill>
                  <a:srgbClr val="FF0000"/>
                </a:solidFill>
                <a:effectLst>
                  <a:outerShdw blurRad="38100" dist="38100" dir="2700000" algn="tl">
                    <a:srgbClr val="C0C0C0"/>
                  </a:outerShdw>
                </a:effectLst>
              </a:rPr>
              <a:t>异常结束语句</a:t>
            </a:r>
            <a:r>
              <a:rPr lang="zh-CN" altLang="en-US" sz="2800" noProof="1" smtClean="0">
                <a:effectLst>
                  <a:outerShdw blurRad="38100" dist="38100" dir="2700000" algn="tl">
                    <a:srgbClr val="C0C0C0"/>
                  </a:outerShdw>
                </a:effectLst>
              </a:rPr>
              <a:t>  </a:t>
            </a:r>
            <a:r>
              <a:rPr lang="en-US" altLang="zh-CN" sz="2800" noProof="1" smtClean="0">
                <a:effectLst>
                  <a:outerShdw blurRad="38100" dist="38100" dir="2700000" algn="tl">
                    <a:srgbClr val="C0C0C0"/>
                  </a:outerShdw>
                </a:effectLst>
              </a:rPr>
              <a:t>exit(</a:t>
            </a:r>
            <a:r>
              <a:rPr lang="zh-CN" altLang="en-US" sz="2800" noProof="1" smtClean="0">
                <a:effectLst>
                  <a:outerShdw blurRad="38100" dist="38100" dir="2700000" algn="tl">
                    <a:srgbClr val="C0C0C0"/>
                  </a:outerShdw>
                </a:effectLst>
              </a:rPr>
              <a:t>异常代码</a:t>
            </a:r>
            <a:endParaRPr lang="zh-CN" altLang="en-US" sz="2800" noProof="1" smtClean="0">
              <a:effectLst>
                <a:outerShdw blurRad="38100" dist="38100" dir="2700000" algn="tl">
                  <a:srgbClr val="C0C0C0"/>
                </a:outerShdw>
              </a:effectLst>
            </a:endParaRPr>
          </a:p>
          <a:p>
            <a:pPr eaLnBrk="1" hangingPunct="1">
              <a:lnSpc>
                <a:spcPct val="80000"/>
              </a:lnSpc>
            </a:pPr>
            <a:endParaRPr lang="zh-CN" altLang="en-US" sz="2800" noProof="1" smtClean="0">
              <a:effectLst>
                <a:outerShdw blurRad="38100" dist="38100" dir="2700000" algn="tl">
                  <a:srgbClr val="C0C0C0"/>
                </a:outerShdw>
              </a:effectLst>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1" name="文本占位符 83970"/>
          <p:cNvSpPr>
            <a:spLocks noGrp="1" noRot="1"/>
          </p:cNvSpPr>
          <p:nvPr>
            <p:ph idx="4294967295"/>
          </p:nvPr>
        </p:nvSpPr>
        <p:spPr>
          <a:xfrm>
            <a:off x="683260" y="476885"/>
            <a:ext cx="7951470" cy="4979035"/>
          </a:xfrm>
        </p:spPr>
        <p:txBody>
          <a:bodyPr/>
          <a:lstStyle/>
          <a:p>
            <a:pPr eaLnBrk="1" hangingPunct="1">
              <a:lnSpc>
                <a:spcPct val="80000"/>
              </a:lnSpc>
            </a:pPr>
            <a:r>
              <a:rPr lang="en-US" altLang="zh-CN" b="1" noProof="1" smtClean="0">
                <a:solidFill>
                  <a:srgbClr val="0A85FF"/>
                </a:solidFill>
              </a:rPr>
              <a:t>6</a:t>
            </a:r>
            <a:r>
              <a:rPr lang="zh-CN" altLang="en-US" b="1" noProof="1" smtClean="0">
                <a:solidFill>
                  <a:srgbClr val="0A85FF"/>
                </a:solidFill>
              </a:rPr>
              <a:t>、输入和输出语句有</a:t>
            </a:r>
            <a:endParaRPr lang="zh-CN" altLang="en-US" b="1" noProof="1" smtClean="0">
              <a:solidFill>
                <a:srgbClr val="0A85FF"/>
              </a:solidFill>
            </a:endParaRPr>
          </a:p>
          <a:p>
            <a:pPr eaLnBrk="1" hangingPunct="1">
              <a:lnSpc>
                <a:spcPct val="80000"/>
              </a:lnSpc>
            </a:pPr>
            <a:r>
              <a:rPr lang="zh-CN" altLang="en-US" sz="2400" noProof="1" smtClean="0">
                <a:effectLst>
                  <a:outerShdw blurRad="38100" dist="38100" dir="2700000" algn="tl">
                    <a:srgbClr val="C0C0C0"/>
                  </a:outerShdw>
                </a:effectLst>
              </a:rPr>
              <a:t>  </a:t>
            </a:r>
            <a:r>
              <a:rPr lang="zh-CN" altLang="en-US" sz="2400" noProof="1" smtClean="0">
                <a:solidFill>
                  <a:srgbClr val="FF0000"/>
                </a:solidFill>
                <a:effectLst>
                  <a:outerShdw blurRad="38100" dist="38100" dir="2700000" algn="tl">
                    <a:srgbClr val="C0C0C0"/>
                  </a:outerShdw>
                </a:effectLst>
              </a:rPr>
              <a:t>输入语句</a:t>
            </a:r>
            <a:r>
              <a:rPr lang="zh-CN" altLang="en-US" sz="2400" noProof="1" smtClean="0">
                <a:effectLst>
                  <a:outerShdw blurRad="38100" dist="38100" dir="2700000" algn="tl">
                    <a:srgbClr val="C0C0C0"/>
                  </a:outerShdw>
                </a:effectLst>
              </a:rPr>
              <a:t>  </a:t>
            </a:r>
            <a:r>
              <a:rPr lang="en-US" altLang="zh-CN" sz="2400" noProof="1" smtClean="0">
                <a:effectLst>
                  <a:outerShdw blurRad="38100" dist="38100" dir="2700000" algn="tl">
                    <a:srgbClr val="C0C0C0"/>
                  </a:outerShdw>
                </a:effectLst>
              </a:rPr>
              <a:t>scanf ([</a:t>
            </a:r>
            <a:r>
              <a:rPr lang="zh-CN" altLang="en-US" sz="2400" noProof="1" smtClean="0">
                <a:effectLst>
                  <a:outerShdw blurRad="38100" dist="38100" dir="2700000" algn="tl">
                    <a:srgbClr val="C0C0C0"/>
                  </a:outerShdw>
                </a:effectLst>
              </a:rPr>
              <a:t>格式串</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 变量</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，变量</a:t>
            </a:r>
            <a:r>
              <a:rPr lang="en-US" altLang="zh-CN" sz="2400" noProof="1" smtClean="0">
                <a:effectLst>
                  <a:outerShdw blurRad="38100" dist="38100" dir="2700000" algn="tl">
                    <a:srgbClr val="C0C0C0"/>
                  </a:outerShdw>
                </a:effectLst>
              </a:rPr>
              <a:t>n);</a:t>
            </a:r>
            <a:endParaRPr lang="en-US" altLang="zh-CN" sz="2400" noProof="1" smtClean="0">
              <a:effectLst>
                <a:outerShdw blurRad="38100" dist="38100" dir="2700000" algn="tl">
                  <a:srgbClr val="C0C0C0"/>
                </a:outerShdw>
              </a:effectLst>
            </a:endParaRPr>
          </a:p>
          <a:p>
            <a:pPr eaLnBrk="1" hangingPunct="1">
              <a:lnSpc>
                <a:spcPct val="80000"/>
              </a:lnSpc>
            </a:pPr>
            <a:r>
              <a:rPr lang="en-US" altLang="zh-CN" sz="2400" noProof="1" smtClean="0">
                <a:effectLst>
                  <a:outerShdw blurRad="38100" dist="38100" dir="2700000" algn="tl">
                    <a:srgbClr val="C0C0C0"/>
                  </a:outerShdw>
                </a:effectLst>
              </a:rPr>
              <a:t>  </a:t>
            </a:r>
            <a:r>
              <a:rPr lang="zh-CN" altLang="en-US" sz="2400" noProof="1" smtClean="0">
                <a:solidFill>
                  <a:srgbClr val="FF0000"/>
                </a:solidFill>
                <a:effectLst>
                  <a:outerShdw blurRad="38100" dist="38100" dir="2700000" algn="tl">
                    <a:srgbClr val="C0C0C0"/>
                  </a:outerShdw>
                </a:effectLst>
              </a:rPr>
              <a:t>输出语句</a:t>
            </a:r>
            <a:r>
              <a:rPr lang="zh-CN" altLang="en-US" sz="2400" noProof="1" smtClean="0">
                <a:effectLst>
                  <a:outerShdw blurRad="38100" dist="38100" dir="2700000" algn="tl">
                    <a:srgbClr val="C0C0C0"/>
                  </a:outerShdw>
                </a:effectLst>
              </a:rPr>
              <a:t>  </a:t>
            </a:r>
            <a:r>
              <a:rPr lang="en-US" altLang="zh-CN" sz="2400" noProof="1" smtClean="0">
                <a:effectLst>
                  <a:outerShdw blurRad="38100" dist="38100" dir="2700000" algn="tl">
                    <a:srgbClr val="C0C0C0"/>
                  </a:outerShdw>
                </a:effectLst>
              </a:rPr>
              <a:t>printf([</a:t>
            </a:r>
            <a:r>
              <a:rPr lang="zh-CN" altLang="en-US" sz="2400" noProof="1" smtClean="0">
                <a:effectLst>
                  <a:outerShdw blurRad="38100" dist="38100" dir="2700000" algn="tl">
                    <a:srgbClr val="C0C0C0"/>
                  </a:outerShdw>
                </a:effectLst>
              </a:rPr>
              <a:t>格式串</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，表达式</a:t>
            </a: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，表达式</a:t>
            </a:r>
            <a:r>
              <a:rPr lang="en-US" altLang="zh-CN" sz="2400" noProof="1" smtClean="0">
                <a:effectLst>
                  <a:outerShdw blurRad="38100" dist="38100" dir="2700000" algn="tl">
                    <a:srgbClr val="C0C0C0"/>
                  </a:outerShdw>
                </a:effectLst>
              </a:rPr>
              <a:t>n);</a:t>
            </a:r>
            <a:r>
              <a:rPr lang="zh-CN" altLang="en-US" sz="2400" noProof="1" smtClean="0">
                <a:solidFill>
                  <a:srgbClr val="CC00CC"/>
                </a:solidFill>
                <a:effectLst>
                  <a:outerShdw blurRad="38100" dist="38100" dir="2700000" algn="tl">
                    <a:srgbClr val="C0C0C0"/>
                  </a:outerShdw>
                </a:effectLst>
              </a:rPr>
              <a:t>通常省略格式串。</a:t>
            </a:r>
            <a:endParaRPr lang="zh-CN" altLang="en-US" sz="2400" noProof="1" smtClean="0">
              <a:solidFill>
                <a:srgbClr val="CC00CC"/>
              </a:solidFill>
              <a:effectLst>
                <a:outerShdw blurRad="38100" dist="38100" dir="2700000" algn="tl">
                  <a:srgbClr val="C0C0C0"/>
                </a:outerShdw>
              </a:effectLst>
            </a:endParaRPr>
          </a:p>
          <a:p>
            <a:pPr eaLnBrk="1" hangingPunct="1">
              <a:lnSpc>
                <a:spcPct val="80000"/>
              </a:lnSpc>
            </a:pPr>
            <a:r>
              <a:rPr lang="en-US" altLang="zh-CN" b="1" noProof="1" smtClean="0">
                <a:solidFill>
                  <a:srgbClr val="0A85FF"/>
                </a:solidFill>
              </a:rPr>
              <a:t>7</a:t>
            </a:r>
            <a:r>
              <a:rPr lang="zh-CN" altLang="en-US" b="1" noProof="1" smtClean="0">
                <a:solidFill>
                  <a:srgbClr val="0A85FF"/>
                </a:solidFill>
              </a:rPr>
              <a:t>、注释</a:t>
            </a:r>
            <a:endParaRPr lang="zh-CN" altLang="en-US" b="1" noProof="1" smtClean="0">
              <a:solidFill>
                <a:srgbClr val="0A85FF"/>
              </a:solidFill>
            </a:endParaRPr>
          </a:p>
          <a:p>
            <a:pPr eaLnBrk="1" hangingPunct="1">
              <a:lnSpc>
                <a:spcPct val="80000"/>
              </a:lnSpc>
            </a:pPr>
            <a:r>
              <a:rPr lang="zh-CN" altLang="en-US" sz="2400" noProof="1" smtClean="0">
                <a:solidFill>
                  <a:srgbClr val="FF0000"/>
                </a:solidFill>
                <a:effectLst>
                  <a:outerShdw blurRad="38100" dist="38100" dir="2700000" algn="tl">
                    <a:srgbClr val="C0C0C0"/>
                  </a:outerShdw>
                </a:effectLst>
              </a:rPr>
              <a:t>  单行注释</a:t>
            </a:r>
            <a:r>
              <a:rPr lang="zh-CN" altLang="en-US" sz="2400" noProof="1" smtClean="0">
                <a:effectLst>
                  <a:outerShdw blurRad="38100" dist="38100" dir="2700000" algn="tl">
                    <a:srgbClr val="C0C0C0"/>
                  </a:outerShdw>
                </a:effectLst>
              </a:rPr>
              <a:t>  </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文字序列</a:t>
            </a:r>
            <a:endParaRPr lang="zh-CN" altLang="en-US" sz="2400" noProof="1" smtClean="0">
              <a:effectLst>
                <a:outerShdw blurRad="38100" dist="38100" dir="2700000" algn="tl">
                  <a:srgbClr val="C0C0C0"/>
                </a:outerShdw>
              </a:effectLst>
            </a:endParaRPr>
          </a:p>
          <a:p>
            <a:pPr algn="l" eaLnBrk="1" hangingPunct="1">
              <a:lnSpc>
                <a:spcPct val="80000"/>
              </a:lnSpc>
            </a:pPr>
            <a:r>
              <a:rPr lang="en-US" altLang="zh-CN" sz="3200" b="1" smtClean="0">
                <a:solidFill>
                  <a:srgbClr val="0A85FF"/>
                </a:solidFill>
                <a:sym typeface="+mn-ea"/>
              </a:rPr>
              <a:t>8、逻辑运算约定</a:t>
            </a:r>
            <a:endParaRPr lang="en-US" altLang="zh-CN" sz="3200" b="1" noProof="1" smtClean="0">
              <a:solidFill>
                <a:srgbClr val="0A85FF"/>
              </a:solidFill>
            </a:endParaRPr>
          </a:p>
          <a:p>
            <a:pPr eaLnBrk="1" hangingPunct="1">
              <a:lnSpc>
                <a:spcPct val="80000"/>
              </a:lnSpc>
            </a:pPr>
            <a:r>
              <a:rPr lang="zh-CN" altLang="en-US" sz="1800" smtClean="0">
                <a:effectLst>
                  <a:outerShdw blurRad="38100" dist="38100" dir="2700000" algn="tl">
                    <a:srgbClr val="C0C0C0"/>
                  </a:outerShdw>
                </a:effectLst>
                <a:sym typeface="+mn-ea"/>
              </a:rPr>
              <a:t>  </a:t>
            </a:r>
            <a:r>
              <a:rPr lang="zh-CN" altLang="en-US" sz="1800" smtClean="0">
                <a:solidFill>
                  <a:srgbClr val="FF0000"/>
                </a:solidFill>
                <a:effectLst>
                  <a:outerShdw blurRad="38100" dist="38100" dir="2700000" algn="tl">
                    <a:srgbClr val="C0C0C0"/>
                  </a:outerShdw>
                </a:effectLst>
                <a:sym typeface="+mn-ea"/>
              </a:rPr>
              <a:t>与运算</a:t>
            </a:r>
            <a:r>
              <a:rPr lang="zh-CN" altLang="zh-CN" sz="1800" smtClean="0">
                <a:solidFill>
                  <a:srgbClr val="FF0000"/>
                </a:solidFill>
                <a:effectLst>
                  <a:outerShdw blurRad="38100" dist="38100" dir="2700000" algn="tl">
                    <a:srgbClr val="C0C0C0"/>
                  </a:outerShdw>
                </a:effectLst>
                <a:sym typeface="+mn-ea"/>
              </a:rPr>
              <a:t>&amp;&amp;  </a:t>
            </a:r>
            <a:r>
              <a:rPr lang="zh-CN" altLang="en-US" sz="1800" smtClean="0">
                <a:effectLst>
                  <a:outerShdw blurRad="38100" dist="38100" dir="2700000" algn="tl">
                    <a:srgbClr val="C0C0C0"/>
                  </a:outerShdw>
                </a:effectLst>
                <a:sym typeface="+mn-ea"/>
              </a:rPr>
              <a:t>对于</a:t>
            </a:r>
            <a:r>
              <a:rPr lang="en-US" altLang="zh-CN" sz="1800" smtClean="0">
                <a:effectLst>
                  <a:outerShdw blurRad="38100" dist="38100" dir="2700000" algn="tl">
                    <a:srgbClr val="C0C0C0"/>
                  </a:outerShdw>
                </a:effectLst>
                <a:sym typeface="+mn-ea"/>
              </a:rPr>
              <a:t>A&amp;&amp;B</a:t>
            </a:r>
            <a:r>
              <a:rPr lang="zh-CN" altLang="en-US" sz="1800" smtClean="0">
                <a:effectLst>
                  <a:outerShdw blurRad="38100" dist="38100" dir="2700000" algn="tl">
                    <a:srgbClr val="C0C0C0"/>
                  </a:outerShdw>
                </a:effectLst>
                <a:sym typeface="+mn-ea"/>
              </a:rPr>
              <a:t>，当</a:t>
            </a:r>
            <a:r>
              <a:rPr lang="en-US" altLang="zh-CN" sz="1800" smtClean="0">
                <a:effectLst>
                  <a:outerShdw blurRad="38100" dist="38100" dir="2700000" algn="tl">
                    <a:srgbClr val="C0C0C0"/>
                  </a:outerShdw>
                </a:effectLst>
                <a:sym typeface="+mn-ea"/>
              </a:rPr>
              <a:t>A</a:t>
            </a:r>
            <a:r>
              <a:rPr lang="zh-CN" altLang="en-US" sz="1800" smtClean="0">
                <a:effectLst>
                  <a:outerShdw blurRad="38100" dist="38100" dir="2700000" algn="tl">
                    <a:srgbClr val="C0C0C0"/>
                  </a:outerShdw>
                </a:effectLst>
                <a:sym typeface="+mn-ea"/>
              </a:rPr>
              <a:t>的值为</a:t>
            </a:r>
            <a:r>
              <a:rPr lang="zh-CN" altLang="zh-CN" sz="1800" smtClean="0">
                <a:effectLst>
                  <a:outerShdw blurRad="38100" dist="38100" dir="2700000" algn="tl">
                    <a:srgbClr val="C0C0C0"/>
                  </a:outerShdw>
                </a:effectLst>
                <a:sym typeface="+mn-ea"/>
              </a:rPr>
              <a:t>0</a:t>
            </a:r>
            <a:r>
              <a:rPr lang="zh-CN" altLang="en-US" sz="1800" smtClean="0">
                <a:effectLst>
                  <a:outerShdw blurRad="38100" dist="38100" dir="2700000" algn="tl">
                    <a:srgbClr val="C0C0C0"/>
                  </a:outerShdw>
                </a:effectLst>
                <a:sym typeface="+mn-ea"/>
              </a:rPr>
              <a:t>时，不再对</a:t>
            </a:r>
            <a:r>
              <a:rPr lang="en-US" altLang="zh-CN" sz="1800" smtClean="0">
                <a:effectLst>
                  <a:outerShdw blurRad="38100" dist="38100" dir="2700000" algn="tl">
                    <a:srgbClr val="C0C0C0"/>
                  </a:outerShdw>
                </a:effectLst>
                <a:sym typeface="+mn-ea"/>
              </a:rPr>
              <a:t>B</a:t>
            </a:r>
            <a:r>
              <a:rPr lang="zh-CN" altLang="en-US" sz="1800" smtClean="0">
                <a:effectLst>
                  <a:outerShdw blurRad="38100" dist="38100" dir="2700000" algn="tl">
                    <a:srgbClr val="C0C0C0"/>
                  </a:outerShdw>
                </a:effectLst>
                <a:sym typeface="+mn-ea"/>
              </a:rPr>
              <a:t>求值。</a:t>
            </a:r>
            <a:endParaRPr lang="zh-CN" altLang="en-US" sz="1800" noProof="1" smtClean="0">
              <a:effectLst>
                <a:outerShdw blurRad="38100" dist="38100" dir="2700000" algn="tl">
                  <a:srgbClr val="C0C0C0"/>
                </a:outerShdw>
              </a:effectLst>
            </a:endParaRPr>
          </a:p>
          <a:p>
            <a:pPr eaLnBrk="1" hangingPunct="1">
              <a:lnSpc>
                <a:spcPct val="80000"/>
              </a:lnSpc>
            </a:pPr>
            <a:r>
              <a:rPr lang="zh-CN" altLang="en-US" sz="1800" smtClean="0">
                <a:effectLst>
                  <a:outerShdw blurRad="38100" dist="38100" dir="2700000" algn="tl">
                    <a:srgbClr val="C0C0C0"/>
                  </a:outerShdw>
                </a:effectLst>
                <a:sym typeface="+mn-ea"/>
              </a:rPr>
              <a:t>  </a:t>
            </a:r>
            <a:r>
              <a:rPr lang="zh-CN" altLang="en-US" sz="1800" smtClean="0">
                <a:solidFill>
                  <a:srgbClr val="FF0000"/>
                </a:solidFill>
                <a:effectLst>
                  <a:outerShdw blurRad="38100" dist="38100" dir="2700000" algn="tl">
                    <a:srgbClr val="C0C0C0"/>
                  </a:outerShdw>
                </a:effectLst>
                <a:sym typeface="+mn-ea"/>
              </a:rPr>
              <a:t>或运算</a:t>
            </a:r>
            <a:r>
              <a:rPr lang="zh-CN" altLang="zh-CN" sz="1800" smtClean="0">
                <a:solidFill>
                  <a:srgbClr val="FF0000"/>
                </a:solidFill>
                <a:effectLst>
                  <a:outerShdw blurRad="38100" dist="38100" dir="2700000" algn="tl">
                    <a:srgbClr val="C0C0C0"/>
                  </a:outerShdw>
                </a:effectLst>
                <a:sym typeface="+mn-ea"/>
              </a:rPr>
              <a:t>||</a:t>
            </a:r>
            <a:r>
              <a:rPr lang="zh-CN" altLang="zh-CN" sz="1800" smtClean="0">
                <a:effectLst>
                  <a:outerShdw blurRad="38100" dist="38100" dir="2700000" algn="tl">
                    <a:srgbClr val="C0C0C0"/>
                  </a:outerShdw>
                </a:effectLst>
                <a:sym typeface="+mn-ea"/>
              </a:rPr>
              <a:t>  </a:t>
            </a:r>
            <a:r>
              <a:rPr lang="zh-CN" altLang="en-US" sz="1800" smtClean="0">
                <a:effectLst>
                  <a:outerShdw blurRad="38100" dist="38100" dir="2700000" algn="tl">
                    <a:srgbClr val="C0C0C0"/>
                  </a:outerShdw>
                </a:effectLst>
                <a:sym typeface="+mn-ea"/>
              </a:rPr>
              <a:t>对于</a:t>
            </a:r>
            <a:r>
              <a:rPr lang="en-US" altLang="zh-CN" sz="1800" smtClean="0">
                <a:effectLst>
                  <a:outerShdw blurRad="38100" dist="38100" dir="2700000" algn="tl">
                    <a:srgbClr val="C0C0C0"/>
                  </a:outerShdw>
                </a:effectLst>
                <a:sym typeface="+mn-ea"/>
              </a:rPr>
              <a:t>A| |B</a:t>
            </a:r>
            <a:r>
              <a:rPr lang="zh-CN" altLang="en-US" sz="1800" smtClean="0">
                <a:effectLst>
                  <a:outerShdw blurRad="38100" dist="38100" dir="2700000" algn="tl">
                    <a:srgbClr val="C0C0C0"/>
                  </a:outerShdw>
                </a:effectLst>
                <a:sym typeface="+mn-ea"/>
              </a:rPr>
              <a:t>，当</a:t>
            </a:r>
            <a:r>
              <a:rPr lang="en-US" altLang="zh-CN" sz="1800" smtClean="0">
                <a:effectLst>
                  <a:outerShdw blurRad="38100" dist="38100" dir="2700000" algn="tl">
                    <a:srgbClr val="C0C0C0"/>
                  </a:outerShdw>
                </a:effectLst>
                <a:sym typeface="+mn-ea"/>
              </a:rPr>
              <a:t>A</a:t>
            </a:r>
            <a:r>
              <a:rPr lang="zh-CN" altLang="en-US" sz="1800" smtClean="0">
                <a:effectLst>
                  <a:outerShdw blurRad="38100" dist="38100" dir="2700000" algn="tl">
                    <a:srgbClr val="C0C0C0"/>
                  </a:outerShdw>
                </a:effectLst>
                <a:sym typeface="+mn-ea"/>
              </a:rPr>
              <a:t>的值为非</a:t>
            </a:r>
            <a:r>
              <a:rPr lang="zh-CN" altLang="zh-CN" sz="1800" smtClean="0">
                <a:effectLst>
                  <a:outerShdw blurRad="38100" dist="38100" dir="2700000" algn="tl">
                    <a:srgbClr val="C0C0C0"/>
                  </a:outerShdw>
                </a:effectLst>
                <a:sym typeface="+mn-ea"/>
              </a:rPr>
              <a:t>0</a:t>
            </a:r>
            <a:r>
              <a:rPr lang="zh-CN" altLang="en-US" sz="1800" smtClean="0">
                <a:effectLst>
                  <a:outerShdw blurRad="38100" dist="38100" dir="2700000" algn="tl">
                    <a:srgbClr val="C0C0C0"/>
                  </a:outerShdw>
                </a:effectLst>
                <a:sym typeface="+mn-ea"/>
              </a:rPr>
              <a:t>时，不再对</a:t>
            </a:r>
            <a:r>
              <a:rPr lang="en-US" altLang="zh-CN" sz="1800" smtClean="0">
                <a:effectLst>
                  <a:outerShdw blurRad="38100" dist="38100" dir="2700000" algn="tl">
                    <a:srgbClr val="C0C0C0"/>
                  </a:outerShdw>
                </a:effectLst>
                <a:sym typeface="+mn-ea"/>
              </a:rPr>
              <a:t>B</a:t>
            </a:r>
            <a:r>
              <a:rPr lang="zh-CN" altLang="en-US" sz="1800" smtClean="0">
                <a:effectLst>
                  <a:outerShdw blurRad="38100" dist="38100" dir="2700000" algn="tl">
                    <a:srgbClr val="C0C0C0"/>
                  </a:outerShdw>
                </a:effectLst>
                <a:sym typeface="+mn-ea"/>
              </a:rPr>
              <a:t>求值。</a:t>
            </a:r>
            <a:endParaRPr lang="zh-CN" altLang="en-US" sz="1800" noProof="1" smtClean="0">
              <a:effectLst>
                <a:outerShdw blurRad="38100" dist="38100" dir="2700000" algn="tl">
                  <a:srgbClr val="C0C0C0"/>
                </a:outerShdw>
              </a:effectLst>
            </a:endParaRPr>
          </a:p>
          <a:p>
            <a:pPr algn="l" eaLnBrk="1" hangingPunct="1">
              <a:lnSpc>
                <a:spcPct val="80000"/>
              </a:lnSpc>
            </a:pPr>
            <a:r>
              <a:rPr lang="en-US" altLang="zh-CN" sz="3200" b="1" smtClean="0">
                <a:solidFill>
                  <a:srgbClr val="0A85FF"/>
                </a:solidFill>
                <a:sym typeface="+mn-ea"/>
              </a:rPr>
              <a:t>9、结构体（struct）</a:t>
            </a:r>
            <a:endParaRPr lang="en-US" altLang="zh-CN" sz="3200" b="1" noProof="1" smtClean="0">
              <a:solidFill>
                <a:srgbClr val="0A85FF"/>
              </a:solidFill>
            </a:endParaRPr>
          </a:p>
          <a:p>
            <a:pPr algn="l" eaLnBrk="1" hangingPunct="1">
              <a:lnSpc>
                <a:spcPct val="80000"/>
              </a:lnSpc>
            </a:pPr>
            <a:r>
              <a:rPr lang="en-US" altLang="zh-CN" sz="3200" b="1" smtClean="0">
                <a:solidFill>
                  <a:srgbClr val="0A85FF"/>
                </a:solidFill>
                <a:sym typeface="+mn-ea"/>
              </a:rPr>
              <a:t>10、指针（*，&amp;）</a:t>
            </a:r>
            <a:endParaRPr lang="en-US" altLang="zh-CN" sz="3200" b="1" noProof="1" smtClean="0">
              <a:solidFill>
                <a:srgbClr val="0A85FF"/>
              </a:solidFill>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5" name="文本占位符 79874"/>
          <p:cNvSpPr>
            <a:spLocks noGrp="1" noRot="1"/>
          </p:cNvSpPr>
          <p:nvPr>
            <p:ph idx="4294967295"/>
          </p:nvPr>
        </p:nvSpPr>
        <p:spPr>
          <a:xfrm>
            <a:off x="107950" y="333375"/>
            <a:ext cx="8194675" cy="5175250"/>
          </a:xfrm>
        </p:spPr>
        <p:txBody>
          <a:bodyPr/>
          <a:lstStyle/>
          <a:p>
            <a:pPr eaLnBrk="1" hangingPunct="1">
              <a:lnSpc>
                <a:spcPct val="80000"/>
              </a:lnSpc>
            </a:pPr>
            <a:r>
              <a:rPr lang="zh-CN" altLang="zh-CN" b="1" noProof="1" smtClean="0">
                <a:solidFill>
                  <a:srgbClr val="3366FF"/>
                </a:solidFill>
              </a:rPr>
              <a:t>1</a:t>
            </a:r>
            <a:r>
              <a:rPr lang="en-US" altLang="zh-CN" b="1" noProof="1" smtClean="0">
                <a:solidFill>
                  <a:srgbClr val="3366FF"/>
                </a:solidFill>
              </a:rPr>
              <a:t>1</a:t>
            </a:r>
            <a:r>
              <a:rPr lang="zh-CN" altLang="en-US" b="1" smtClean="0">
                <a:solidFill>
                  <a:srgbClr val="3366FF"/>
                </a:solidFill>
              </a:rPr>
              <a:t>、基本操作的算法的函数描述</a:t>
            </a:r>
            <a:endParaRPr lang="en-US" altLang="zh-CN" b="1" smtClean="0">
              <a:solidFill>
                <a:srgbClr val="3366FF"/>
              </a:solidFill>
            </a:endParaRPr>
          </a:p>
          <a:p>
            <a:pPr eaLnBrk="1" hangingPunct="1">
              <a:lnSpc>
                <a:spcPct val="80000"/>
              </a:lnSpc>
              <a:buFont typeface="Wingdings" panose="05000000000000000000" pitchFamily="2" charset="2"/>
              <a:buNone/>
            </a:pPr>
            <a:br>
              <a:rPr lang="zh-CN" altLang="en-US" sz="2800" smtClean="0">
                <a:solidFill>
                  <a:schemeClr val="folHlink"/>
                </a:solidFill>
                <a:effectLst>
                  <a:outerShdw blurRad="38100" dist="38100" dir="2700000" algn="tl">
                    <a:srgbClr val="C0C0C0"/>
                  </a:outerShdw>
                </a:effectLst>
              </a:rPr>
            </a:br>
            <a:r>
              <a:rPr lang="zh-CN" altLang="en-US" sz="2400" noProof="1" smtClean="0">
                <a:effectLst>
                  <a:outerShdw blurRad="38100" dist="38100" dir="2700000" algn="tl">
                    <a:srgbClr val="C0C0C0"/>
                  </a:outerShdw>
                </a:effectLst>
              </a:rPr>
              <a:t>  	函数类型 函数名</a:t>
            </a:r>
            <a:r>
              <a:rPr lang="zh-CN" altLang="zh-CN" sz="2400" noProof="1" smtClean="0">
                <a:effectLst>
                  <a:outerShdw blurRad="38100" dist="38100" dir="2700000" algn="tl">
                    <a:srgbClr val="C0C0C0"/>
                  </a:outerShdw>
                </a:effectLst>
              </a:rPr>
              <a:t>(</a:t>
            </a:r>
            <a:r>
              <a:rPr lang="zh-CN" altLang="en-US" sz="2400" noProof="1" smtClean="0">
                <a:effectLst>
                  <a:outerShdw blurRad="38100" dist="38100" dir="2700000" algn="tl">
                    <a:srgbClr val="C0C0C0"/>
                  </a:outerShdw>
                </a:effectLst>
              </a:rPr>
              <a:t>函数参数表</a:t>
            </a:r>
            <a:r>
              <a:rPr lang="en-US" altLang="zh-CN" sz="2400" smtClean="0">
                <a:effectLst>
                  <a:outerShdw blurRad="38100" dist="38100" dir="2700000" algn="tl">
                    <a:srgbClr val="C0C0C0"/>
                  </a:outerShdw>
                </a:effectLst>
              </a:rPr>
              <a:t>) {</a:t>
            </a:r>
            <a:br>
              <a:rPr lang="en-US" altLang="zh-CN" sz="2400" smtClean="0">
                <a:effectLst>
                  <a:outerShdw blurRad="38100" dist="38100" dir="2700000" algn="tl">
                    <a:srgbClr val="C0C0C0"/>
                  </a:outerShdw>
                </a:effectLst>
              </a:rPr>
            </a:br>
            <a:r>
              <a:rPr lang="en-US" altLang="zh-CN" sz="2400" smtClean="0">
                <a:effectLst>
                  <a:outerShdw blurRad="38100" dist="38100" dir="2700000" algn="tl">
                    <a:srgbClr val="C0C0C0"/>
                  </a:outerShdw>
                </a:effectLst>
              </a:rPr>
              <a:t>	    //</a:t>
            </a:r>
            <a:r>
              <a:rPr lang="zh-CN" altLang="en-US" sz="2400" smtClean="0">
                <a:effectLst>
                  <a:outerShdw blurRad="38100" dist="38100" dir="2700000" algn="tl">
                    <a:srgbClr val="C0C0C0"/>
                  </a:outerShdw>
                </a:effectLst>
              </a:rPr>
              <a:t>算法说明</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语句序列</a:t>
            </a:r>
            <a:br>
              <a:rPr lang="zh-CN" altLang="en-US" sz="2400" smtClean="0">
                <a:effectLst>
                  <a:outerShdw blurRad="38100" dist="38100" dir="2700000" algn="tl">
                    <a:srgbClr val="C0C0C0"/>
                  </a:outerShdw>
                </a:effectLst>
              </a:rPr>
            </a:br>
            <a:r>
              <a:rPr lang="zh-CN" altLang="en-US" sz="2400" smtClean="0">
                <a:effectLst>
                  <a:outerShdw blurRad="38100" dist="38100" dir="2700000" algn="tl">
                    <a:srgbClr val="C0C0C0"/>
                  </a:outerShdw>
                </a:effectLst>
              </a:rPr>
              <a:t>	</a:t>
            </a:r>
            <a:r>
              <a:rPr lang="zh-CN" altLang="zh-CN" sz="2400" noProof="1" smtClean="0">
                <a:effectLst>
                  <a:outerShdw blurRad="38100" dist="38100" dir="2700000" algn="tl">
                    <a:srgbClr val="C0C0C0"/>
                  </a:outerShdw>
                </a:effectLst>
              </a:rPr>
              <a:t>} //</a:t>
            </a:r>
            <a:r>
              <a:rPr lang="zh-CN" altLang="en-US" sz="2400" smtClean="0">
                <a:effectLst>
                  <a:outerShdw blurRad="38100" dist="38100" dir="2700000" algn="tl">
                    <a:srgbClr val="C0C0C0"/>
                  </a:outerShdw>
                </a:effectLst>
              </a:rPr>
              <a:t>函数名</a:t>
            </a:r>
            <a:br>
              <a:rPr lang="zh-CN" altLang="en-US" sz="2400" smtClean="0">
                <a:effectLst>
                  <a:outerShdw blurRad="38100" dist="38100" dir="2700000" algn="tl">
                    <a:srgbClr val="C0C0C0"/>
                  </a:outerShdw>
                </a:effectLst>
              </a:rPr>
            </a:br>
            <a:endParaRPr lang="zh-CN" altLang="en-US" sz="2400" noProof="1" smtClean="0">
              <a:effectLst>
                <a:outerShdw blurRad="38100" dist="38100" dir="2700000" algn="tl">
                  <a:srgbClr val="C0C0C0"/>
                </a:outerShdw>
              </a:effectLst>
            </a:endParaRPr>
          </a:p>
          <a:p>
            <a:pPr eaLnBrk="1" hangingPunct="1">
              <a:lnSpc>
                <a:spcPct val="80000"/>
              </a:lnSpc>
            </a:pPr>
            <a:r>
              <a:rPr lang="zh-CN" altLang="zh-CN" sz="2400" noProof="1" smtClean="0">
                <a:effectLst>
                  <a:outerShdw blurRad="38100" dist="38100" dir="2700000" algn="tl">
                    <a:srgbClr val="C0C0C0"/>
                  </a:outerShdw>
                </a:effectLst>
              </a:rPr>
              <a:t>(1)</a:t>
            </a:r>
            <a:r>
              <a:rPr lang="zh-CN" altLang="en-US" sz="2400" noProof="1" smtClean="0">
                <a:effectLst>
                  <a:outerShdw blurRad="38100" dist="38100" dir="2700000" algn="tl">
                    <a:srgbClr val="C0C0C0"/>
                  </a:outerShdw>
                </a:effectLst>
              </a:rPr>
              <a:t>除了函数的参数需要</a:t>
            </a:r>
            <a:r>
              <a:rPr lang="zh-CN" altLang="en-US" sz="2400" noProof="1" smtClean="0">
                <a:solidFill>
                  <a:srgbClr val="FF0000"/>
                </a:solidFill>
                <a:effectLst>
                  <a:outerShdw blurRad="38100" dist="38100" dir="2700000" algn="tl">
                    <a:srgbClr val="C0C0C0"/>
                  </a:outerShdw>
                </a:effectLst>
              </a:rPr>
              <a:t>说明类型外</a:t>
            </a:r>
            <a:r>
              <a:rPr lang="zh-CN" altLang="en-US" sz="2400" noProof="1" smtClean="0"/>
              <a:t>，</a:t>
            </a:r>
            <a:r>
              <a:rPr lang="zh-CN" altLang="en-US" sz="2400" noProof="1" smtClean="0">
                <a:effectLst>
                  <a:outerShdw blurRad="38100" dist="38100" dir="2700000" algn="tl">
                    <a:srgbClr val="C0C0C0"/>
                  </a:outerShdw>
                </a:effectLst>
              </a:rPr>
              <a:t>算法中使用的辅助变量可以不作变量说明，必要时对其作用给予</a:t>
            </a:r>
            <a:r>
              <a:rPr lang="zh-CN" altLang="en-US" sz="2400" noProof="1" smtClean="0">
                <a:solidFill>
                  <a:srgbClr val="FF0000"/>
                </a:solidFill>
                <a:effectLst>
                  <a:outerShdw blurRad="38100" dist="38100" dir="2700000" algn="tl">
                    <a:srgbClr val="C0C0C0"/>
                  </a:outerShdw>
                </a:effectLst>
              </a:rPr>
              <a:t>注释</a:t>
            </a:r>
            <a:r>
              <a:rPr lang="zh-CN" altLang="en-US" sz="2400" noProof="1" smtClean="0"/>
              <a:t>。</a:t>
            </a:r>
            <a:endParaRPr lang="zh-CN" altLang="en-US" sz="2400" noProof="1" smtClean="0"/>
          </a:p>
          <a:p>
            <a:pPr eaLnBrk="1" hangingPunct="1">
              <a:lnSpc>
                <a:spcPct val="80000"/>
              </a:lnSpc>
            </a:pPr>
            <a:r>
              <a:rPr lang="zh-CN" altLang="zh-CN" sz="2400" noProof="1" smtClean="0">
                <a:effectLst>
                  <a:outerShdw blurRad="38100" dist="38100" dir="2700000" algn="tl">
                    <a:srgbClr val="C0C0C0"/>
                  </a:outerShdw>
                </a:effectLst>
              </a:rPr>
              <a:t>(2)</a:t>
            </a:r>
            <a:r>
              <a:rPr lang="zh-CN" altLang="en-US" sz="2400" noProof="1" smtClean="0">
                <a:effectLst>
                  <a:outerShdw blurRad="38100" dist="38100" dir="2700000" algn="tl">
                    <a:srgbClr val="C0C0C0"/>
                  </a:outerShdw>
                </a:effectLst>
              </a:rPr>
              <a:t>一般而言，</a:t>
            </a:r>
            <a:r>
              <a:rPr lang="en-US" altLang="zh-CN" sz="2400" noProof="1" smtClean="0">
                <a:effectLst>
                  <a:outerShdw blurRad="38100" dist="38100" dir="2700000" algn="tl">
                    <a:srgbClr val="C0C0C0"/>
                  </a:outerShdw>
                </a:effectLst>
              </a:rPr>
              <a:t>a</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b</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c</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d</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e</a:t>
            </a:r>
            <a:r>
              <a:rPr lang="zh-CN" altLang="en-US" sz="2400" noProof="1" smtClean="0">
                <a:effectLst>
                  <a:outerShdw blurRad="38100" dist="38100" dir="2700000" algn="tl">
                    <a:srgbClr val="C0C0C0"/>
                  </a:outerShdw>
                </a:effectLst>
              </a:rPr>
              <a:t>等用作</a:t>
            </a:r>
            <a:r>
              <a:rPr lang="zh-CN" altLang="en-US" sz="2400" noProof="1" smtClean="0">
                <a:solidFill>
                  <a:srgbClr val="FF0000"/>
                </a:solidFill>
                <a:effectLst>
                  <a:outerShdw blurRad="38100" dist="38100" dir="2700000" algn="tl">
                    <a:srgbClr val="C0C0C0"/>
                  </a:outerShdw>
                </a:effectLst>
              </a:rPr>
              <a:t>数据元素名</a:t>
            </a:r>
            <a:r>
              <a:rPr lang="zh-CN" altLang="en-US" sz="2400" noProof="1" smtClean="0"/>
              <a:t>，</a:t>
            </a:r>
            <a:r>
              <a:rPr lang="en-US" altLang="zh-CN" sz="2400" noProof="1" smtClean="0">
                <a:effectLst>
                  <a:outerShdw blurRad="38100" dist="38100" dir="2700000" algn="tl">
                    <a:srgbClr val="C0C0C0"/>
                  </a:outerShdw>
                </a:effectLst>
              </a:rPr>
              <a:t>i</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j</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k</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l</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m</a:t>
            </a:r>
            <a:r>
              <a:rPr lang="en-US" altLang="en-US" sz="2400" noProof="1" smtClean="0">
                <a:effectLst>
                  <a:outerShdw blurRad="38100" dist="38100" dir="2700000" algn="tl">
                    <a:srgbClr val="C0C0C0"/>
                  </a:outerShdw>
                </a:effectLst>
              </a:rPr>
              <a:t>、</a:t>
            </a:r>
            <a:r>
              <a:rPr lang="en-US" altLang="zh-CN" sz="2400" noProof="1" smtClean="0">
                <a:effectLst>
                  <a:outerShdw blurRad="38100" dist="38100" dir="2700000" algn="tl">
                    <a:srgbClr val="C0C0C0"/>
                  </a:outerShdw>
                </a:effectLst>
              </a:rPr>
              <a:t>n</a:t>
            </a:r>
            <a:r>
              <a:rPr lang="zh-CN" altLang="en-US" sz="2400" noProof="1" smtClean="0">
                <a:effectLst>
                  <a:outerShdw blurRad="38100" dist="38100" dir="2700000" algn="tl">
                    <a:srgbClr val="C0C0C0"/>
                  </a:outerShdw>
                </a:effectLst>
              </a:rPr>
              <a:t>等用作</a:t>
            </a:r>
            <a:r>
              <a:rPr lang="zh-CN" altLang="en-US" sz="2400" noProof="1" smtClean="0">
                <a:solidFill>
                  <a:srgbClr val="FF0000"/>
                </a:solidFill>
                <a:effectLst>
                  <a:outerShdw blurRad="38100" dist="38100" dir="2700000" algn="tl">
                    <a:srgbClr val="C0C0C0"/>
                  </a:outerShdw>
                </a:effectLst>
              </a:rPr>
              <a:t>整型变量名</a:t>
            </a:r>
            <a:r>
              <a:rPr lang="zh-CN" altLang="en-US" sz="2400" noProof="1" smtClean="0"/>
              <a:t>，</a:t>
            </a:r>
            <a:r>
              <a:rPr lang="en-US" altLang="zh-CN" sz="2400" noProof="1" smtClean="0"/>
              <a:t>p</a:t>
            </a:r>
            <a:r>
              <a:rPr lang="en-US" altLang="en-US" sz="2400" noProof="1" smtClean="0"/>
              <a:t>、</a:t>
            </a:r>
            <a:r>
              <a:rPr lang="en-US" altLang="zh-CN" sz="2400" noProof="1" smtClean="0"/>
              <a:t>q</a:t>
            </a:r>
            <a:r>
              <a:rPr lang="en-US" altLang="en-US" sz="2400" noProof="1" smtClean="0"/>
              <a:t>、</a:t>
            </a:r>
            <a:r>
              <a:rPr lang="en-US" altLang="zh-CN" sz="2400" noProof="1" smtClean="0"/>
              <a:t>r</a:t>
            </a:r>
            <a:r>
              <a:rPr lang="zh-CN" altLang="en-US" sz="2400" noProof="1" smtClean="0"/>
              <a:t>等用作指针变量名。</a:t>
            </a:r>
            <a:endParaRPr lang="zh-CN" altLang="en-US" sz="2400" noProof="1" smtClean="0"/>
          </a:p>
          <a:p>
            <a:pPr eaLnBrk="1" hangingPunct="1">
              <a:lnSpc>
                <a:spcPct val="80000"/>
              </a:lnSpc>
            </a:pPr>
            <a:r>
              <a:rPr lang="zh-CN" altLang="zh-CN" sz="2400" noProof="1" smtClean="0"/>
              <a:t>(3)</a:t>
            </a:r>
            <a:r>
              <a:rPr lang="zh-CN" altLang="en-US" sz="2400" noProof="1" smtClean="0"/>
              <a:t>当函数返回值为函数结果</a:t>
            </a:r>
            <a:r>
              <a:rPr lang="zh-CN" altLang="en-US" sz="2400" noProof="1" smtClean="0">
                <a:effectLst>
                  <a:outerShdw blurRad="38100" dist="38100" dir="2700000" algn="tl">
                    <a:srgbClr val="C0C0C0"/>
                  </a:outerShdw>
                </a:effectLst>
              </a:rPr>
              <a:t>状态代码时，函数定义为</a:t>
            </a:r>
            <a:r>
              <a:rPr lang="en-US" altLang="zh-CN" sz="2400" noProof="1" smtClean="0">
                <a:solidFill>
                  <a:srgbClr val="FF0000"/>
                </a:solidFill>
                <a:effectLst>
                  <a:outerShdw blurRad="38100" dist="38100" dir="2700000" algn="tl">
                    <a:srgbClr val="C0C0C0"/>
                  </a:outerShdw>
                </a:effectLst>
              </a:rPr>
              <a:t>Status</a:t>
            </a:r>
            <a:r>
              <a:rPr lang="zh-CN" altLang="en-US" sz="2400" noProof="1" smtClean="0">
                <a:solidFill>
                  <a:srgbClr val="FF0000"/>
                </a:solidFill>
                <a:effectLst>
                  <a:outerShdw blurRad="38100" dist="38100" dir="2700000" algn="tl">
                    <a:srgbClr val="C0C0C0"/>
                  </a:outerShdw>
                </a:effectLst>
              </a:rPr>
              <a:t>类型</a:t>
            </a:r>
            <a:r>
              <a:rPr lang="zh-CN" altLang="en-US" sz="2400" noProof="1" smtClean="0"/>
              <a:t>。</a:t>
            </a:r>
            <a:endParaRPr lang="zh-CN" altLang="en-US" sz="2400" noProof="1" smtClean="0"/>
          </a:p>
          <a:p>
            <a:pPr eaLnBrk="1" hangingPunct="1">
              <a:lnSpc>
                <a:spcPct val="80000"/>
              </a:lnSpc>
            </a:pPr>
            <a:r>
              <a:rPr lang="zh-CN" altLang="zh-CN" sz="2400" noProof="1" smtClean="0">
                <a:effectLst>
                  <a:outerShdw blurRad="38100" dist="38100" dir="2700000" algn="tl">
                    <a:srgbClr val="C0C0C0"/>
                  </a:outerShdw>
                </a:effectLst>
              </a:rPr>
              <a:t>(4)</a:t>
            </a:r>
            <a:r>
              <a:rPr lang="zh-CN" altLang="en-US" sz="2400" noProof="1" smtClean="0">
                <a:effectLst>
                  <a:outerShdw blurRad="38100" dist="38100" dir="2700000" algn="tl">
                    <a:srgbClr val="C0C0C0"/>
                  </a:outerShdw>
                </a:effectLst>
              </a:rPr>
              <a:t>除了值调用方式外，增添了</a:t>
            </a:r>
            <a:r>
              <a:rPr lang="en-US" altLang="zh-CN" sz="2400" noProof="1" smtClean="0">
                <a:effectLst>
                  <a:outerShdw blurRad="38100" dist="38100" dir="2700000" algn="tl">
                    <a:srgbClr val="C0C0C0"/>
                  </a:outerShdw>
                </a:effectLst>
              </a:rPr>
              <a:t>C++</a:t>
            </a:r>
            <a:r>
              <a:rPr lang="zh-CN" altLang="en-US" sz="2400" noProof="1" smtClean="0">
                <a:effectLst>
                  <a:outerShdw blurRad="38100" dist="38100" dir="2700000" algn="tl">
                    <a:srgbClr val="C0C0C0"/>
                  </a:outerShdw>
                </a:effectLst>
              </a:rPr>
              <a:t>语言的引用调用的参数传递方式。在形参表中，以</a:t>
            </a:r>
            <a:r>
              <a:rPr lang="zh-CN" altLang="zh-CN" sz="2400" noProof="1" smtClean="0">
                <a:solidFill>
                  <a:srgbClr val="FF0000"/>
                </a:solidFill>
                <a:effectLst>
                  <a:outerShdw blurRad="38100" dist="38100" dir="2700000" algn="tl">
                    <a:srgbClr val="C0C0C0"/>
                  </a:outerShdw>
                </a:effectLst>
              </a:rPr>
              <a:t>&amp;</a:t>
            </a:r>
            <a:r>
              <a:rPr lang="zh-CN" altLang="en-US" sz="2400" noProof="1" smtClean="0">
                <a:solidFill>
                  <a:srgbClr val="FF0000"/>
                </a:solidFill>
                <a:effectLst>
                  <a:outerShdw blurRad="38100" dist="38100" dir="2700000" algn="tl">
                    <a:srgbClr val="C0C0C0"/>
                  </a:outerShdw>
                </a:effectLst>
              </a:rPr>
              <a:t>打头的参数即为引用参数</a:t>
            </a:r>
            <a:r>
              <a:rPr lang="zh-CN" altLang="en-US" sz="2400" noProof="1" smtClean="0"/>
              <a:t>。</a:t>
            </a:r>
            <a:endParaRPr lang="zh-CN" altLang="en-US" sz="2400" noProof="1" smtClean="0"/>
          </a:p>
          <a:p>
            <a:pPr eaLnBrk="1" hangingPunct="1">
              <a:lnSpc>
                <a:spcPct val="80000"/>
              </a:lnSpc>
              <a:buFont typeface="Wingdings" panose="05000000000000000000" pitchFamily="2" charset="2"/>
              <a:buNone/>
            </a:pPr>
            <a:endParaRPr lang="zh-CN" altLang="en-US" sz="2400" noProof="1" smtClean="0">
              <a:solidFill>
                <a:srgbClr val="FF0000"/>
              </a:solidFill>
              <a:effectLst>
                <a:outerShdw blurRad="38100" dist="38100" dir="2700000" algn="tl">
                  <a:srgbClr val="C0C0C0"/>
                </a:outerShdw>
              </a:effectLst>
            </a:endParaRPr>
          </a:p>
          <a:p>
            <a:pPr eaLnBrk="1" hangingPunct="1">
              <a:lnSpc>
                <a:spcPct val="80000"/>
              </a:lnSpc>
            </a:pPr>
            <a:endParaRPr lang="zh-CN" altLang="en-US" sz="2000" noProof="1" smtClean="0">
              <a:solidFill>
                <a:schemeClr val="hlink"/>
              </a:solidFill>
              <a:effectLst>
                <a:outerShdw blurRad="38100" dist="38100" dir="2700000" algn="tl">
                  <a:srgbClr val="C0C0C0"/>
                </a:outerShdw>
              </a:effectLst>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文本占位符 7170"/>
          <p:cNvSpPr>
            <a:spLocks noGrp="1" noRot="1" noChangeArrowheads="1"/>
          </p:cNvSpPr>
          <p:nvPr>
            <p:ph idx="4294967295"/>
          </p:nvPr>
        </p:nvSpPr>
        <p:spPr>
          <a:xfrm>
            <a:off x="1136650" y="987425"/>
            <a:ext cx="6459560" cy="4025685"/>
          </a:xfrm>
        </p:spPr>
        <p:txBody>
          <a:bodyPr/>
          <a:lstStyle/>
          <a:p>
            <a:pPr eaLnBrk="1" hangingPunct="1"/>
            <a:r>
              <a:rPr lang="zh-CN" altLang="en-US" sz="2800" dirty="0" smtClean="0"/>
              <a:t>一、绪论</a:t>
            </a:r>
            <a:endParaRPr lang="en-US" altLang="zh-CN" sz="2800" dirty="0" smtClean="0"/>
          </a:p>
          <a:p>
            <a:pPr eaLnBrk="1" hangingPunct="1"/>
            <a:r>
              <a:rPr lang="zh-CN" altLang="en-US" sz="2800" dirty="0" smtClean="0"/>
              <a:t>二、线性表</a:t>
            </a:r>
            <a:endParaRPr lang="zh-CN" altLang="en-US" sz="2800" dirty="0" smtClean="0"/>
          </a:p>
          <a:p>
            <a:pPr eaLnBrk="1" hangingPunct="1"/>
            <a:r>
              <a:rPr lang="zh-CN" altLang="en-US" sz="2800" dirty="0" smtClean="0"/>
              <a:t>三、栈和队列</a:t>
            </a:r>
            <a:endParaRPr lang="zh-CN" altLang="en-US" sz="2800" dirty="0" smtClean="0"/>
          </a:p>
          <a:p>
            <a:pPr eaLnBrk="1" hangingPunct="1"/>
            <a:r>
              <a:rPr lang="zh-CN" altLang="en-US" sz="2800" dirty="0" smtClean="0"/>
              <a:t>四、树形和二叉树</a:t>
            </a:r>
            <a:endParaRPr lang="en-US" altLang="zh-CN" sz="2800" dirty="0" smtClean="0"/>
          </a:p>
          <a:p>
            <a:pPr eaLnBrk="1" hangingPunct="1"/>
            <a:r>
              <a:rPr lang="zh-CN" altLang="en-US" sz="2800" dirty="0" smtClean="0"/>
              <a:t>五、搜索树</a:t>
            </a:r>
            <a:endParaRPr lang="en-US" altLang="zh-CN" sz="2800" dirty="0" smtClean="0"/>
          </a:p>
          <a:p>
            <a:pPr eaLnBrk="1" hangingPunct="1"/>
            <a:r>
              <a:rPr lang="zh-CN" altLang="en-US" sz="2800" dirty="0" smtClean="0"/>
              <a:t>六、图</a:t>
            </a:r>
            <a:endParaRPr lang="en-US" altLang="zh-CN" sz="2800" dirty="0" smtClean="0"/>
          </a:p>
          <a:p>
            <a:pPr eaLnBrk="1" hangingPunct="1"/>
            <a:r>
              <a:rPr lang="zh-CN" altLang="en-US" sz="2800" dirty="0" smtClean="0"/>
              <a:t>七、字典</a:t>
            </a:r>
            <a:endParaRPr lang="en-US" altLang="zh-CN" sz="2800" dirty="0" smtClean="0"/>
          </a:p>
          <a:p>
            <a:pPr eaLnBrk="1" hangingPunct="1"/>
            <a:r>
              <a:rPr lang="zh-CN" altLang="en-US" sz="2800" dirty="0" smtClean="0"/>
              <a:t>八、排序</a:t>
            </a:r>
            <a:endParaRPr lang="zh-CN" altLang="en-US" sz="2800" dirty="0" smtClean="0"/>
          </a:p>
        </p:txBody>
      </p:sp>
      <p:sp>
        <p:nvSpPr>
          <p:cNvPr id="12291" name="标题 7173"/>
          <p:cNvSpPr>
            <a:spLocks noGrp="1" noRot="1" noChangeArrowheads="1"/>
          </p:cNvSpPr>
          <p:nvPr>
            <p:ph type="title" idx="4294967295"/>
          </p:nvPr>
        </p:nvSpPr>
        <p:spPr>
          <a:xfrm>
            <a:off x="611725" y="-16486"/>
            <a:ext cx="7772400" cy="1143000"/>
          </a:xfrm>
        </p:spPr>
        <p:txBody>
          <a:bodyPr/>
          <a:lstStyle/>
          <a:p>
            <a:pPr eaLnBrk="1" hangingPunct="1"/>
            <a:r>
              <a:rPr lang="zh-CN" altLang="en-US" noProof="1" smtClean="0">
                <a:solidFill>
                  <a:srgbClr val="FF0000"/>
                </a:solidFill>
              </a:rPr>
              <a:t>本课程讲述的主要内容</a:t>
            </a:r>
            <a:endParaRPr lang="zh-CN" altLang="en-US" noProof="1" smtClean="0">
              <a:solidFill>
                <a:srgbClr val="FF0000"/>
              </a:solidFill>
            </a:endParaRP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539115" y="414020"/>
            <a:ext cx="6494463" cy="1143000"/>
          </a:xfrm>
        </p:spPr>
        <p:txBody>
          <a:bodyPr/>
          <a:lstStyle/>
          <a:p>
            <a:pPr eaLnBrk="1" hangingPunct="1"/>
            <a:r>
              <a:rPr lang="zh-CN" altLang="en-US" noProof="1" smtClean="0">
                <a:solidFill>
                  <a:srgbClr val="0000FF"/>
                </a:solidFill>
              </a:rPr>
              <a:t>小结</a:t>
            </a:r>
            <a:endParaRPr lang="zh-CN" altLang="en-US" noProof="1" smtClean="0">
              <a:solidFill>
                <a:srgbClr val="0000FF"/>
              </a:solidFill>
            </a:endParaRPr>
          </a:p>
        </p:txBody>
      </p:sp>
      <p:sp>
        <p:nvSpPr>
          <p:cNvPr id="61443" name="Rectangle 3"/>
          <p:cNvSpPr>
            <a:spLocks noGrp="1" noChangeArrowheads="1"/>
          </p:cNvSpPr>
          <p:nvPr>
            <p:ph idx="4294967295"/>
          </p:nvPr>
        </p:nvSpPr>
        <p:spPr>
          <a:xfrm>
            <a:off x="755650" y="1556703"/>
            <a:ext cx="7772400" cy="4114800"/>
          </a:xfrm>
        </p:spPr>
        <p:txBody>
          <a:bodyPr/>
          <a:lstStyle/>
          <a:p>
            <a:pPr eaLnBrk="1" hangingPunct="1"/>
            <a:r>
              <a:rPr lang="zh-CN" altLang="en-US" smtClean="0">
                <a:latin typeface="黑体" panose="02010609060101010101" pitchFamily="49" charset="-122"/>
              </a:rPr>
              <a:t>数据结构的定义及其相关基本概念。</a:t>
            </a:r>
            <a:endParaRPr lang="zh-CN" altLang="en-US" smtClean="0">
              <a:latin typeface="黑体" panose="02010609060101010101" pitchFamily="49" charset="-122"/>
            </a:endParaRPr>
          </a:p>
          <a:p>
            <a:pPr eaLnBrk="1" hangingPunct="1"/>
            <a:r>
              <a:rPr lang="zh-CN" altLang="en-US" smtClean="0">
                <a:latin typeface="黑体" panose="02010609060101010101" pitchFamily="49" charset="-122"/>
              </a:rPr>
              <a:t>逻辑结构与存储结构</a:t>
            </a:r>
            <a:endParaRPr lang="zh-CN" altLang="en-US" smtClean="0">
              <a:latin typeface="黑体" panose="02010609060101010101" pitchFamily="49" charset="-122"/>
            </a:endParaRPr>
          </a:p>
          <a:p>
            <a:pPr eaLnBrk="1" hangingPunct="1"/>
            <a:r>
              <a:rPr lang="zh-CN" altLang="en-US" smtClean="0">
                <a:latin typeface="黑体" panose="02010609060101010101" pitchFamily="49" charset="-122"/>
              </a:rPr>
              <a:t>抽象数据类型的定义、表示和实现方法。</a:t>
            </a:r>
            <a:endParaRPr lang="zh-CN" altLang="en-US" smtClean="0">
              <a:latin typeface="黑体" panose="02010609060101010101" pitchFamily="49" charset="-122"/>
            </a:endParaRPr>
          </a:p>
          <a:p>
            <a:pPr eaLnBrk="1" hangingPunct="1"/>
            <a:r>
              <a:rPr lang="zh-CN" altLang="en-US" smtClean="0">
                <a:latin typeface="黑体" panose="02010609060101010101" pitchFamily="49" charset="-122"/>
              </a:rPr>
              <a:t>类</a:t>
            </a:r>
            <a:r>
              <a:rPr lang="en-US" altLang="zh-CN" smtClean="0">
                <a:latin typeface="黑体" panose="02010609060101010101" pitchFamily="49" charset="-122"/>
              </a:rPr>
              <a:t>C</a:t>
            </a:r>
            <a:r>
              <a:rPr lang="zh-CN" altLang="en-US" smtClean="0">
                <a:latin typeface="黑体" panose="02010609060101010101" pitchFamily="49" charset="-122"/>
              </a:rPr>
              <a:t>语言的书写规范</a:t>
            </a:r>
            <a:endParaRPr lang="zh-CN" altLang="en-US" smtClean="0">
              <a:latin typeface="黑体" panose="02010609060101010101" pitchFamily="49" charset="-122"/>
            </a:endParaRPr>
          </a:p>
          <a:p>
            <a:pPr eaLnBrk="1" hangingPunct="1"/>
            <a:r>
              <a:rPr lang="zh-CN" altLang="en-US" smtClean="0">
                <a:latin typeface="黑体" panose="02010609060101010101" pitchFamily="49" charset="-122"/>
              </a:rPr>
              <a:t>算法的五要素</a:t>
            </a:r>
            <a:endParaRPr lang="zh-CN" altLang="en-US" smtClean="0">
              <a:latin typeface="黑体" panose="02010609060101010101" pitchFamily="49" charset="-122"/>
            </a:endParaRPr>
          </a:p>
          <a:p>
            <a:pPr eaLnBrk="1" hangingPunct="1"/>
            <a:r>
              <a:rPr lang="zh-CN" altLang="en-US" smtClean="0">
                <a:latin typeface="黑体" panose="02010609060101010101" pitchFamily="49" charset="-122"/>
              </a:rPr>
              <a:t>算法的时间复杂度的估算方法   </a:t>
            </a:r>
            <a:endParaRPr lang="zh-CN" altLang="en-US" smtClean="0">
              <a:latin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标题 1025"/>
          <p:cNvSpPr>
            <a:spLocks noGrp="1" noChangeArrowheads="1"/>
          </p:cNvSpPr>
          <p:nvPr>
            <p:ph type="title" idx="4294967295"/>
          </p:nvPr>
        </p:nvSpPr>
        <p:spPr>
          <a:xfrm>
            <a:off x="684213" y="423863"/>
            <a:ext cx="6400800" cy="608012"/>
          </a:xfrm>
        </p:spPr>
        <p:txBody>
          <a:bodyPr anchor="b"/>
          <a:lstStyle/>
          <a:p>
            <a:pPr eaLnBrk="1" hangingPunct="1"/>
            <a:r>
              <a:rPr lang="zh-CN" altLang="en-US" smtClean="0">
                <a:solidFill>
                  <a:srgbClr val="FF0000"/>
                </a:solidFill>
                <a:latin typeface="楷体_GB2312" pitchFamily="49" charset="-122"/>
                <a:ea typeface="楷体_GB2312" pitchFamily="49" charset="-122"/>
              </a:rPr>
              <a:t>第1章  绪论</a:t>
            </a:r>
            <a:endParaRPr lang="zh-CN" altLang="en-US" smtClean="0">
              <a:solidFill>
                <a:srgbClr val="FF0000"/>
              </a:solidFill>
              <a:latin typeface="楷体_GB2312" pitchFamily="49" charset="-122"/>
              <a:ea typeface="楷体_GB2312" pitchFamily="49" charset="-122"/>
            </a:endParaRPr>
          </a:p>
        </p:txBody>
      </p:sp>
      <p:sp>
        <p:nvSpPr>
          <p:cNvPr id="13315" name="文本框 1030"/>
          <p:cNvSpPr txBox="1">
            <a:spLocks noChangeArrowheads="1"/>
          </p:cNvSpPr>
          <p:nvPr/>
        </p:nvSpPr>
        <p:spPr bwMode="auto">
          <a:xfrm>
            <a:off x="1403350" y="2420938"/>
            <a:ext cx="609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2800" b="1">
                <a:latin typeface="Times New Roman" panose="02020603050405020304" pitchFamily="18" charset="0"/>
                <a:ea typeface="宋体" panose="02010600030101010101" pitchFamily="2" charset="-122"/>
              </a:rPr>
              <a:t>主要知识点</a:t>
            </a:r>
            <a:endParaRPr lang="zh-CN" altLang="en-US" sz="2800" b="1">
              <a:latin typeface="Times New Roman" panose="02020603050405020304" pitchFamily="18" charset="0"/>
              <a:ea typeface="宋体" panose="02010600030101010101" pitchFamily="2" charset="-122"/>
            </a:endParaRPr>
          </a:p>
        </p:txBody>
      </p:sp>
      <p:sp>
        <p:nvSpPr>
          <p:cNvPr id="13316" name="左大括号 1031"/>
          <p:cNvSpPr/>
          <p:nvPr/>
        </p:nvSpPr>
        <p:spPr bwMode="auto">
          <a:xfrm>
            <a:off x="2339975" y="1557338"/>
            <a:ext cx="503238" cy="3239757"/>
          </a:xfrm>
          <a:prstGeom prst="leftBrace">
            <a:avLst>
              <a:gd name="adj1" fmla="val 69097"/>
              <a:gd name="adj2" fmla="val 50000"/>
            </a:avLst>
          </a:prstGeom>
          <a:noFill/>
          <a:ln w="25400">
            <a:solidFill>
              <a:srgbClr val="3333FF"/>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2400">
              <a:latin typeface="Times New Roman" panose="02020603050405020304" pitchFamily="18" charset="0"/>
              <a:ea typeface="宋体" panose="02010600030101010101" pitchFamily="2" charset="-122"/>
            </a:endParaRPr>
          </a:p>
        </p:txBody>
      </p:sp>
      <p:sp>
        <p:nvSpPr>
          <p:cNvPr id="13317" name="文本框 1032"/>
          <p:cNvSpPr txBox="1">
            <a:spLocks noChangeArrowheads="1"/>
          </p:cNvSpPr>
          <p:nvPr/>
        </p:nvSpPr>
        <p:spPr bwMode="auto">
          <a:xfrm>
            <a:off x="2680607" y="1569050"/>
            <a:ext cx="3979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2800" b="1" dirty="0" smtClean="0">
                <a:latin typeface="Times New Roman" panose="02020603050405020304" pitchFamily="18" charset="0"/>
                <a:ea typeface="宋体" panose="02010600030101010101" pitchFamily="2" charset="-122"/>
              </a:rPr>
              <a:t>为什么要学习数据结构</a:t>
            </a:r>
            <a:endParaRPr lang="zh-CN" altLang="en-US" sz="2800" b="1" dirty="0">
              <a:latin typeface="Times New Roman" panose="02020603050405020304" pitchFamily="18" charset="0"/>
              <a:ea typeface="宋体" panose="02010600030101010101" pitchFamily="2" charset="-122"/>
            </a:endParaRPr>
          </a:p>
        </p:txBody>
      </p:sp>
      <p:sp>
        <p:nvSpPr>
          <p:cNvPr id="13318" name="文本框 1033"/>
          <p:cNvSpPr txBox="1">
            <a:spLocks noChangeArrowheads="1"/>
          </p:cNvSpPr>
          <p:nvPr/>
        </p:nvSpPr>
        <p:spPr bwMode="auto">
          <a:xfrm>
            <a:off x="2737624" y="2486819"/>
            <a:ext cx="3098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2800" b="1" dirty="0">
                <a:latin typeface="Times New Roman" panose="02020603050405020304" pitchFamily="18" charset="0"/>
                <a:ea typeface="宋体" panose="02010600030101010101" pitchFamily="2" charset="-122"/>
              </a:rPr>
              <a:t>抽象数据类型</a:t>
            </a:r>
            <a:endParaRPr lang="zh-CN" altLang="en-US" sz="2800" b="1" dirty="0">
              <a:latin typeface="Times New Roman" panose="02020603050405020304" pitchFamily="18" charset="0"/>
              <a:ea typeface="宋体" panose="02010600030101010101" pitchFamily="2" charset="-122"/>
            </a:endParaRPr>
          </a:p>
        </p:txBody>
      </p:sp>
      <p:sp>
        <p:nvSpPr>
          <p:cNvPr id="13319" name="文本框 1034"/>
          <p:cNvSpPr txBox="1">
            <a:spLocks noChangeArrowheads="1"/>
          </p:cNvSpPr>
          <p:nvPr/>
        </p:nvSpPr>
        <p:spPr bwMode="auto">
          <a:xfrm>
            <a:off x="2770711" y="3379881"/>
            <a:ext cx="3175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2800" b="1" dirty="0" smtClean="0">
                <a:latin typeface="Times New Roman" panose="02020603050405020304" pitchFamily="18" charset="0"/>
                <a:ea typeface="宋体" panose="02010600030101010101" pitchFamily="2" charset="-122"/>
              </a:rPr>
              <a:t>数据结构基本术语</a:t>
            </a:r>
            <a:endParaRPr lang="zh-CN" altLang="zh-CN" sz="2800" b="1" dirty="0">
              <a:latin typeface="Times New Roman" panose="02020603050405020304" pitchFamily="18" charset="0"/>
              <a:ea typeface="宋体" panose="02010600030101010101" pitchFamily="2" charset="-122"/>
            </a:endParaRPr>
          </a:p>
        </p:txBody>
      </p:sp>
      <p:sp>
        <p:nvSpPr>
          <p:cNvPr id="8" name="文本框 1034"/>
          <p:cNvSpPr txBox="1">
            <a:spLocks noChangeArrowheads="1"/>
          </p:cNvSpPr>
          <p:nvPr/>
        </p:nvSpPr>
        <p:spPr bwMode="auto">
          <a:xfrm>
            <a:off x="2780019" y="4297749"/>
            <a:ext cx="3175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defTabSz="685800">
              <a:spcAft>
                <a:spcPts val="0"/>
              </a:spcAft>
              <a:buNone/>
              <a:defRPr/>
            </a:pPr>
            <a:r>
              <a:rPr lang="en-US" altLang="zh-CN" b="1" spc="-38" dirty="0">
                <a:latin typeface="微软雅黑" panose="020B0503020204020204" pitchFamily="34" charset="-122"/>
                <a:ea typeface="微软雅黑" panose="020B0503020204020204" pitchFamily="34" charset="-122"/>
              </a:rPr>
              <a:t> </a:t>
            </a:r>
            <a:r>
              <a:rPr lang="zh-CN" altLang="en-US" sz="2800" spc="-38" dirty="0">
                <a:latin typeface="微软雅黑" panose="020B0503020204020204" pitchFamily="34" charset="-122"/>
                <a:ea typeface="微软雅黑" panose="020B0503020204020204" pitchFamily="34" charset="-122"/>
              </a:rPr>
              <a:t>算法和算法效率</a:t>
            </a:r>
            <a:endParaRPr lang="zh-CN" altLang="en-US" sz="2800" spc="-38"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625023" y="1609876"/>
            <a:ext cx="7997428" cy="432197"/>
          </a:xfrm>
          <a:ln w="19050">
            <a:solidFill>
              <a:schemeClr val="tx1"/>
            </a:solidFill>
            <a:miter lim="800000"/>
          </a:ln>
        </p:spPr>
        <p:txBody>
          <a:bodyPr/>
          <a:lstStyle/>
          <a:p>
            <a:pPr eaLnBrk="1" hangingPunct="1">
              <a:buFont typeface="Monotype Sorts" pitchFamily="2" charset="2"/>
              <a:buNone/>
            </a:pPr>
            <a:r>
              <a:rPr lang="zh-CN" altLang="en-US" sz="2100" b="1" dirty="0">
                <a:solidFill>
                  <a:srgbClr val="00B050"/>
                </a:solidFill>
                <a:latin typeface="微软雅黑" panose="020B0503020204020204" pitchFamily="34" charset="-122"/>
                <a:ea typeface="微软雅黑" panose="020B0503020204020204" pitchFamily="34" charset="-122"/>
              </a:rPr>
              <a:t>数据结构</a:t>
            </a:r>
            <a:r>
              <a:rPr lang="zh-CN" altLang="en-US" sz="2100" b="1" dirty="0">
                <a:solidFill>
                  <a:srgbClr val="0000FF"/>
                </a:solidFill>
                <a:latin typeface="微软雅黑" panose="020B0503020204020204" pitchFamily="34" charset="-122"/>
                <a:ea typeface="微软雅黑" panose="020B0503020204020204" pitchFamily="34" charset="-122"/>
              </a:rPr>
              <a:t>和</a:t>
            </a:r>
            <a:r>
              <a:rPr lang="zh-CN" altLang="en-US" sz="2100" b="1" dirty="0">
                <a:solidFill>
                  <a:srgbClr val="00B050"/>
                </a:solidFill>
                <a:latin typeface="微软雅黑" panose="020B0503020204020204" pitchFamily="34" charset="-122"/>
                <a:ea typeface="微软雅黑" panose="020B0503020204020204" pitchFamily="34" charset="-122"/>
              </a:rPr>
              <a:t>算法</a:t>
            </a:r>
            <a:r>
              <a:rPr lang="zh-CN" altLang="en-US" sz="2100" b="1" dirty="0">
                <a:solidFill>
                  <a:srgbClr val="0000FF"/>
                </a:solidFill>
                <a:latin typeface="微软雅黑" panose="020B0503020204020204" pitchFamily="34" charset="-122"/>
                <a:ea typeface="微软雅黑" panose="020B0503020204020204" pitchFamily="34" charset="-122"/>
              </a:rPr>
              <a:t>是计算机科学的两大支柱，是程序设计的两个方面</a:t>
            </a:r>
            <a:endParaRPr lang="en-US" altLang="zh-CN" sz="2100" b="1" dirty="0">
              <a:solidFill>
                <a:srgbClr val="0000FF"/>
              </a:solidFill>
              <a:latin typeface="微软雅黑" panose="020B0503020204020204" pitchFamily="34" charset="-122"/>
              <a:ea typeface="微软雅黑" panose="020B0503020204020204" pitchFamily="34" charset="-122"/>
            </a:endParaRPr>
          </a:p>
        </p:txBody>
      </p:sp>
      <p:pic>
        <p:nvPicPr>
          <p:cNvPr id="18436"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408069" y="4563666"/>
            <a:ext cx="1735931"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任意多边形 2"/>
          <p:cNvSpPr/>
          <p:nvPr/>
        </p:nvSpPr>
        <p:spPr>
          <a:xfrm>
            <a:off x="1446840" y="2182507"/>
            <a:ext cx="1695821" cy="1306520"/>
          </a:xfrm>
          <a:custGeom>
            <a:avLst/>
            <a:gdLst>
              <a:gd name="connsiteX0" fmla="*/ 0 w 2261095"/>
              <a:gd name="connsiteY0" fmla="*/ 871014 h 1742027"/>
              <a:gd name="connsiteX1" fmla="*/ 1130548 w 2261095"/>
              <a:gd name="connsiteY1" fmla="*/ 0 h 1742027"/>
              <a:gd name="connsiteX2" fmla="*/ 2261096 w 2261095"/>
              <a:gd name="connsiteY2" fmla="*/ 871014 h 1742027"/>
              <a:gd name="connsiteX3" fmla="*/ 1130548 w 2261095"/>
              <a:gd name="connsiteY3" fmla="*/ 1742028 h 1742027"/>
              <a:gd name="connsiteX4" fmla="*/ 0 w 2261095"/>
              <a:gd name="connsiteY4" fmla="*/ 871014 h 1742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1095" h="1742027">
                <a:moveTo>
                  <a:pt x="0" y="871014"/>
                </a:moveTo>
                <a:cubicBezTo>
                  <a:pt x="0" y="389966"/>
                  <a:pt x="506164" y="0"/>
                  <a:pt x="1130548" y="0"/>
                </a:cubicBezTo>
                <a:cubicBezTo>
                  <a:pt x="1754932" y="0"/>
                  <a:pt x="2261096" y="389966"/>
                  <a:pt x="2261096" y="871014"/>
                </a:cubicBezTo>
                <a:cubicBezTo>
                  <a:pt x="2261096" y="1352062"/>
                  <a:pt x="1754932" y="1742028"/>
                  <a:pt x="1130548" y="1742028"/>
                </a:cubicBezTo>
                <a:cubicBezTo>
                  <a:pt x="506164" y="1742028"/>
                  <a:pt x="0" y="1352062"/>
                  <a:pt x="0" y="87101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5018" tIns="218006" rIns="275018" bIns="218006" numCol="1" spcCol="1270" anchor="ctr" anchorCtr="0">
            <a:noAutofit/>
          </a:bodyPr>
          <a:lstStyle/>
          <a:p>
            <a:pPr algn="ctr" defTabSz="933450">
              <a:lnSpc>
                <a:spcPct val="90000"/>
              </a:lnSpc>
              <a:spcAft>
                <a:spcPts val="25"/>
              </a:spcAft>
            </a:pPr>
            <a:r>
              <a:rPr lang="en-US" altLang="zh-CN" sz="2100" b="1" dirty="0">
                <a:solidFill>
                  <a:prstClr val="white"/>
                </a:solidFill>
                <a:latin typeface="Calibri" panose="020F0502020204030204"/>
                <a:ea typeface="宋体" panose="02010600030101010101" pitchFamily="2" charset="-122"/>
                <a:sym typeface="+mn-ea"/>
              </a:rPr>
              <a:t>Data</a:t>
            </a:r>
            <a:endParaRPr lang="en-US" altLang="zh-CN" sz="2100" b="1" dirty="0">
              <a:solidFill>
                <a:prstClr val="white"/>
              </a:solidFill>
              <a:latin typeface="Calibri" panose="020F0502020204030204"/>
              <a:ea typeface="宋体" panose="02010600030101010101" pitchFamily="2" charset="-122"/>
            </a:endParaRPr>
          </a:p>
          <a:p>
            <a:pPr algn="ctr" defTabSz="933450">
              <a:lnSpc>
                <a:spcPct val="90000"/>
              </a:lnSpc>
              <a:spcBef>
                <a:spcPts val="0"/>
              </a:spcBef>
              <a:spcAft>
                <a:spcPct val="35000"/>
              </a:spcAft>
            </a:pPr>
            <a:r>
              <a:rPr lang="en-US" altLang="zh-CN" sz="2100" b="1" dirty="0">
                <a:solidFill>
                  <a:prstClr val="white"/>
                </a:solidFill>
                <a:latin typeface="Calibri" panose="020F0502020204030204"/>
                <a:ea typeface="宋体" panose="02010600030101010101" pitchFamily="2" charset="-122"/>
                <a:sym typeface="+mn-ea"/>
              </a:rPr>
              <a:t>Structure</a:t>
            </a:r>
            <a:endParaRPr lang="zh-CN" altLang="en-US" sz="2100" b="1" dirty="0">
              <a:solidFill>
                <a:prstClr val="white"/>
              </a:solidFill>
              <a:latin typeface="Calibri" panose="020F0502020204030204"/>
              <a:ea typeface="宋体" panose="02010600030101010101" pitchFamily="2" charset="-122"/>
            </a:endParaRPr>
          </a:p>
        </p:txBody>
      </p:sp>
      <p:sp>
        <p:nvSpPr>
          <p:cNvPr id="4" name="任意多边形 3"/>
          <p:cNvSpPr/>
          <p:nvPr/>
        </p:nvSpPr>
        <p:spPr>
          <a:xfrm>
            <a:off x="1995407" y="3572844"/>
            <a:ext cx="598687" cy="598687"/>
          </a:xfrm>
          <a:custGeom>
            <a:avLst/>
            <a:gdLst>
              <a:gd name="connsiteX0" fmla="*/ 105808 w 798249"/>
              <a:gd name="connsiteY0" fmla="*/ 305250 h 798249"/>
              <a:gd name="connsiteX1" fmla="*/ 305250 w 798249"/>
              <a:gd name="connsiteY1" fmla="*/ 305250 h 798249"/>
              <a:gd name="connsiteX2" fmla="*/ 305250 w 798249"/>
              <a:gd name="connsiteY2" fmla="*/ 105808 h 798249"/>
              <a:gd name="connsiteX3" fmla="*/ 492999 w 798249"/>
              <a:gd name="connsiteY3" fmla="*/ 105808 h 798249"/>
              <a:gd name="connsiteX4" fmla="*/ 492999 w 798249"/>
              <a:gd name="connsiteY4" fmla="*/ 305250 h 798249"/>
              <a:gd name="connsiteX5" fmla="*/ 692441 w 798249"/>
              <a:gd name="connsiteY5" fmla="*/ 305250 h 798249"/>
              <a:gd name="connsiteX6" fmla="*/ 692441 w 798249"/>
              <a:gd name="connsiteY6" fmla="*/ 492999 h 798249"/>
              <a:gd name="connsiteX7" fmla="*/ 492999 w 798249"/>
              <a:gd name="connsiteY7" fmla="*/ 492999 h 798249"/>
              <a:gd name="connsiteX8" fmla="*/ 492999 w 798249"/>
              <a:gd name="connsiteY8" fmla="*/ 692441 h 798249"/>
              <a:gd name="connsiteX9" fmla="*/ 305250 w 798249"/>
              <a:gd name="connsiteY9" fmla="*/ 692441 h 798249"/>
              <a:gd name="connsiteX10" fmla="*/ 305250 w 798249"/>
              <a:gd name="connsiteY10" fmla="*/ 492999 h 798249"/>
              <a:gd name="connsiteX11" fmla="*/ 105808 w 798249"/>
              <a:gd name="connsiteY11" fmla="*/ 492999 h 798249"/>
              <a:gd name="connsiteX12" fmla="*/ 105808 w 798249"/>
              <a:gd name="connsiteY12" fmla="*/ 305250 h 79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8249" h="798249">
                <a:moveTo>
                  <a:pt x="105808" y="305250"/>
                </a:moveTo>
                <a:lnTo>
                  <a:pt x="305250" y="305250"/>
                </a:lnTo>
                <a:lnTo>
                  <a:pt x="305250" y="105808"/>
                </a:lnTo>
                <a:lnTo>
                  <a:pt x="492999" y="105808"/>
                </a:lnTo>
                <a:lnTo>
                  <a:pt x="492999" y="305250"/>
                </a:lnTo>
                <a:lnTo>
                  <a:pt x="692441" y="305250"/>
                </a:lnTo>
                <a:lnTo>
                  <a:pt x="692441" y="492999"/>
                </a:lnTo>
                <a:lnTo>
                  <a:pt x="492999" y="492999"/>
                </a:lnTo>
                <a:lnTo>
                  <a:pt x="492999" y="692441"/>
                </a:lnTo>
                <a:lnTo>
                  <a:pt x="305250" y="692441"/>
                </a:lnTo>
                <a:lnTo>
                  <a:pt x="305250" y="492999"/>
                </a:lnTo>
                <a:lnTo>
                  <a:pt x="105808" y="492999"/>
                </a:lnTo>
                <a:lnTo>
                  <a:pt x="105808" y="30525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9356" tIns="228938" rIns="79356" bIns="228938" numCol="1" spcCol="1270" anchor="ctr" anchorCtr="0">
            <a:noAutofit/>
          </a:bodyPr>
          <a:lstStyle/>
          <a:p>
            <a:pPr algn="ctr" defTabSz="433705">
              <a:lnSpc>
                <a:spcPct val="90000"/>
              </a:lnSpc>
              <a:spcAft>
                <a:spcPct val="35000"/>
              </a:spcAft>
            </a:pPr>
            <a:endParaRPr lang="zh-CN" altLang="en-US" sz="975">
              <a:solidFill>
                <a:prstClr val="white"/>
              </a:solidFill>
              <a:latin typeface="Calibri" panose="020F0502020204030204"/>
              <a:ea typeface="宋体" panose="02010600030101010101" pitchFamily="2" charset="-122"/>
            </a:endParaRPr>
          </a:p>
        </p:txBody>
      </p:sp>
      <p:sp>
        <p:nvSpPr>
          <p:cNvPr id="5" name="任意多边形 4"/>
          <p:cNvSpPr/>
          <p:nvPr/>
        </p:nvSpPr>
        <p:spPr>
          <a:xfrm>
            <a:off x="1446840" y="4255346"/>
            <a:ext cx="1695821" cy="1263260"/>
          </a:xfrm>
          <a:custGeom>
            <a:avLst/>
            <a:gdLst>
              <a:gd name="connsiteX0" fmla="*/ 0 w 2261095"/>
              <a:gd name="connsiteY0" fmla="*/ 842173 h 1684346"/>
              <a:gd name="connsiteX1" fmla="*/ 1130548 w 2261095"/>
              <a:gd name="connsiteY1" fmla="*/ 0 h 1684346"/>
              <a:gd name="connsiteX2" fmla="*/ 2261096 w 2261095"/>
              <a:gd name="connsiteY2" fmla="*/ 842173 h 1684346"/>
              <a:gd name="connsiteX3" fmla="*/ 1130548 w 2261095"/>
              <a:gd name="connsiteY3" fmla="*/ 1684346 h 1684346"/>
              <a:gd name="connsiteX4" fmla="*/ 0 w 2261095"/>
              <a:gd name="connsiteY4" fmla="*/ 842173 h 168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1095" h="1684346">
                <a:moveTo>
                  <a:pt x="0" y="842173"/>
                </a:moveTo>
                <a:cubicBezTo>
                  <a:pt x="0" y="377054"/>
                  <a:pt x="506164" y="0"/>
                  <a:pt x="1130548" y="0"/>
                </a:cubicBezTo>
                <a:cubicBezTo>
                  <a:pt x="1754932" y="0"/>
                  <a:pt x="2261096" y="377054"/>
                  <a:pt x="2261096" y="842173"/>
                </a:cubicBezTo>
                <a:cubicBezTo>
                  <a:pt x="2261096" y="1307292"/>
                  <a:pt x="1754932" y="1684346"/>
                  <a:pt x="1130548" y="1684346"/>
                </a:cubicBezTo>
                <a:cubicBezTo>
                  <a:pt x="506164" y="1684346"/>
                  <a:pt x="0" y="1307292"/>
                  <a:pt x="0" y="84217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5018" tIns="211670" rIns="275018" bIns="211670" numCol="1" spcCol="1270" anchor="ctr" anchorCtr="0">
            <a:noAutofit/>
          </a:bodyPr>
          <a:lstStyle/>
          <a:p>
            <a:pPr algn="ctr" defTabSz="933450">
              <a:lnSpc>
                <a:spcPct val="90000"/>
              </a:lnSpc>
              <a:spcAft>
                <a:spcPts val="25"/>
              </a:spcAft>
            </a:pPr>
            <a:r>
              <a:rPr lang="en-US" altLang="zh-CN" sz="2100" b="1" dirty="0">
                <a:solidFill>
                  <a:prstClr val="white"/>
                </a:solidFill>
                <a:latin typeface="Calibri" panose="020F0502020204030204"/>
                <a:ea typeface="宋体" panose="02010600030101010101" pitchFamily="2" charset="-122"/>
                <a:sym typeface="+mn-ea"/>
              </a:rPr>
              <a:t>Algorithm</a:t>
            </a:r>
            <a:endParaRPr lang="zh-CN" altLang="en-US" sz="2100" b="1" dirty="0">
              <a:solidFill>
                <a:prstClr val="white"/>
              </a:solidFill>
              <a:latin typeface="Calibri" panose="020F0502020204030204"/>
              <a:ea typeface="宋体" panose="02010600030101010101" pitchFamily="2" charset="-122"/>
            </a:endParaRPr>
          </a:p>
        </p:txBody>
      </p:sp>
      <p:sp>
        <p:nvSpPr>
          <p:cNvPr id="7" name="任意多边形 6"/>
          <p:cNvSpPr/>
          <p:nvPr/>
        </p:nvSpPr>
        <p:spPr>
          <a:xfrm>
            <a:off x="3297494" y="3658564"/>
            <a:ext cx="328245" cy="383985"/>
          </a:xfrm>
          <a:custGeom>
            <a:avLst/>
            <a:gdLst>
              <a:gd name="connsiteX0" fmla="*/ 0 w 437660"/>
              <a:gd name="connsiteY0" fmla="*/ 102396 h 511980"/>
              <a:gd name="connsiteX1" fmla="*/ 218830 w 437660"/>
              <a:gd name="connsiteY1" fmla="*/ 102396 h 511980"/>
              <a:gd name="connsiteX2" fmla="*/ 218830 w 437660"/>
              <a:gd name="connsiteY2" fmla="*/ 0 h 511980"/>
              <a:gd name="connsiteX3" fmla="*/ 437660 w 437660"/>
              <a:gd name="connsiteY3" fmla="*/ 255990 h 511980"/>
              <a:gd name="connsiteX4" fmla="*/ 218830 w 437660"/>
              <a:gd name="connsiteY4" fmla="*/ 511980 h 511980"/>
              <a:gd name="connsiteX5" fmla="*/ 218830 w 437660"/>
              <a:gd name="connsiteY5" fmla="*/ 409584 h 511980"/>
              <a:gd name="connsiteX6" fmla="*/ 0 w 437660"/>
              <a:gd name="connsiteY6" fmla="*/ 409584 h 511980"/>
              <a:gd name="connsiteX7" fmla="*/ 0 w 437660"/>
              <a:gd name="connsiteY7" fmla="*/ 102396 h 51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660" h="511980">
                <a:moveTo>
                  <a:pt x="0" y="102396"/>
                </a:moveTo>
                <a:lnTo>
                  <a:pt x="218830" y="102396"/>
                </a:lnTo>
                <a:lnTo>
                  <a:pt x="218830" y="0"/>
                </a:lnTo>
                <a:lnTo>
                  <a:pt x="437660" y="255990"/>
                </a:lnTo>
                <a:lnTo>
                  <a:pt x="218830" y="511980"/>
                </a:lnTo>
                <a:lnTo>
                  <a:pt x="218830" y="409584"/>
                </a:lnTo>
                <a:lnTo>
                  <a:pt x="0" y="409584"/>
                </a:lnTo>
                <a:lnTo>
                  <a:pt x="0" y="1023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6797" rIns="98474" bIns="76797" numCol="1" spcCol="1270" anchor="ctr" anchorCtr="0">
            <a:noAutofit/>
          </a:bodyPr>
          <a:lstStyle/>
          <a:p>
            <a:pPr algn="ctr" defTabSz="733425">
              <a:lnSpc>
                <a:spcPct val="90000"/>
              </a:lnSpc>
              <a:spcAft>
                <a:spcPct val="35000"/>
              </a:spcAft>
            </a:pPr>
            <a:endParaRPr lang="zh-CN" altLang="en-US" sz="1650">
              <a:solidFill>
                <a:prstClr val="white"/>
              </a:solidFill>
              <a:latin typeface="Calibri" panose="020F0502020204030204"/>
              <a:ea typeface="宋体" panose="02010600030101010101" pitchFamily="2" charset="-122"/>
            </a:endParaRPr>
          </a:p>
        </p:txBody>
      </p:sp>
      <p:sp>
        <p:nvSpPr>
          <p:cNvPr id="8" name="任意多边形 7"/>
          <p:cNvSpPr/>
          <p:nvPr/>
        </p:nvSpPr>
        <p:spPr>
          <a:xfrm>
            <a:off x="3761992" y="2818338"/>
            <a:ext cx="2064437" cy="2064437"/>
          </a:xfrm>
          <a:custGeom>
            <a:avLst/>
            <a:gdLst>
              <a:gd name="connsiteX0" fmla="*/ 0 w 2752583"/>
              <a:gd name="connsiteY0" fmla="*/ 1376292 h 2752583"/>
              <a:gd name="connsiteX1" fmla="*/ 1376292 w 2752583"/>
              <a:gd name="connsiteY1" fmla="*/ 0 h 2752583"/>
              <a:gd name="connsiteX2" fmla="*/ 2752584 w 2752583"/>
              <a:gd name="connsiteY2" fmla="*/ 1376292 h 2752583"/>
              <a:gd name="connsiteX3" fmla="*/ 1376292 w 2752583"/>
              <a:gd name="connsiteY3" fmla="*/ 2752584 h 2752583"/>
              <a:gd name="connsiteX4" fmla="*/ 0 w 2752583"/>
              <a:gd name="connsiteY4" fmla="*/ 1376292 h 275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583" h="2752583">
                <a:moveTo>
                  <a:pt x="0" y="1376292"/>
                </a:moveTo>
                <a:cubicBezTo>
                  <a:pt x="0" y="616187"/>
                  <a:pt x="616187" y="0"/>
                  <a:pt x="1376292" y="0"/>
                </a:cubicBezTo>
                <a:cubicBezTo>
                  <a:pt x="2136397" y="0"/>
                  <a:pt x="2752584" y="616187"/>
                  <a:pt x="2752584" y="1376292"/>
                </a:cubicBezTo>
                <a:cubicBezTo>
                  <a:pt x="2752584" y="2136397"/>
                  <a:pt x="2136397" y="2752584"/>
                  <a:pt x="1376292" y="2752584"/>
                </a:cubicBezTo>
                <a:cubicBezTo>
                  <a:pt x="616187" y="2752584"/>
                  <a:pt x="0" y="2136397"/>
                  <a:pt x="0" y="137629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382" tIns="341382" rIns="341382" bIns="341382" numCol="1" spcCol="1270" anchor="ctr" anchorCtr="0">
            <a:noAutofit/>
          </a:bodyPr>
          <a:lstStyle/>
          <a:p>
            <a:pPr algn="ctr" defTabSz="1367155">
              <a:lnSpc>
                <a:spcPct val="90000"/>
              </a:lnSpc>
              <a:spcAft>
                <a:spcPts val="25"/>
              </a:spcAft>
            </a:pPr>
            <a:r>
              <a:rPr lang="en-US" altLang="zh-CN" sz="3075" dirty="0">
                <a:solidFill>
                  <a:prstClr val="white"/>
                </a:solidFill>
                <a:latin typeface="Calibri" panose="020F0502020204030204"/>
                <a:ea typeface="宋体" panose="02010600030101010101" pitchFamily="2" charset="-122"/>
                <a:sym typeface="+mn-ea"/>
              </a:rPr>
              <a:t>DSA</a:t>
            </a:r>
            <a:endParaRPr lang="en-US" altLang="zh-CN" sz="3075" dirty="0">
              <a:solidFill>
                <a:prstClr val="white"/>
              </a:solidFill>
              <a:latin typeface="Calibri" panose="020F0502020204030204"/>
              <a:ea typeface="宋体" panose="02010600030101010101" pitchFamily="2" charset="-122"/>
            </a:endParaRPr>
          </a:p>
          <a:p>
            <a:pPr algn="ctr" defTabSz="1367155">
              <a:lnSpc>
                <a:spcPct val="90000"/>
              </a:lnSpc>
              <a:spcBef>
                <a:spcPts val="0"/>
              </a:spcBef>
              <a:spcAft>
                <a:spcPct val="35000"/>
              </a:spcAft>
            </a:pPr>
            <a:r>
              <a:rPr lang="en-US" altLang="zh-CN" sz="3075" dirty="0">
                <a:solidFill>
                  <a:prstClr val="white"/>
                </a:solidFill>
                <a:latin typeface="Calibri" panose="020F0502020204030204"/>
                <a:ea typeface="宋体" panose="02010600030101010101" pitchFamily="2" charset="-122"/>
                <a:sym typeface="+mn-ea"/>
              </a:rPr>
              <a:t>program</a:t>
            </a:r>
            <a:endParaRPr lang="zh-CN" altLang="en-US" sz="3075" dirty="0">
              <a:solidFill>
                <a:prstClr val="white"/>
              </a:solidFill>
              <a:latin typeface="Calibri" panose="020F0502020204030204"/>
              <a:ea typeface="宋体" panose="02010600030101010101" pitchFamily="2" charset="-122"/>
            </a:endParaRPr>
          </a:p>
        </p:txBody>
      </p:sp>
      <p:cxnSp>
        <p:nvCxnSpPr>
          <p:cNvPr id="9" name="直接连接符 8"/>
          <p:cNvCxnSpPr/>
          <p:nvPr/>
        </p:nvCxnSpPr>
        <p:spPr>
          <a:xfrm flipV="1">
            <a:off x="3539" y="1389106"/>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0" name="Rectangle 11"/>
          <p:cNvSpPr>
            <a:spLocks noChangeArrowheads="1"/>
          </p:cNvSpPr>
          <p:nvPr/>
        </p:nvSpPr>
        <p:spPr bwMode="auto">
          <a:xfrm>
            <a:off x="197515" y="890718"/>
            <a:ext cx="7560840" cy="5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en-US" altLang="zh-CN" sz="2700" b="1" dirty="0">
                <a:solidFill>
                  <a:prstClr val="black"/>
                </a:solidFill>
                <a:latin typeface="微软雅黑" panose="020B0503020204020204" pitchFamily="34" charset="-122"/>
                <a:ea typeface="微软雅黑" panose="020B0503020204020204" pitchFamily="34" charset="-122"/>
              </a:rPr>
              <a:t>1.1</a:t>
            </a:r>
            <a:r>
              <a:rPr kumimoji="1" lang="zh-CN" altLang="en-US" sz="2700" b="1" dirty="0">
                <a:solidFill>
                  <a:prstClr val="black"/>
                </a:solidFill>
                <a:latin typeface="微软雅黑" panose="020B0503020204020204" pitchFamily="34" charset="-122"/>
                <a:ea typeface="微软雅黑" panose="020B0503020204020204" pitchFamily="34" charset="-122"/>
              </a:rPr>
              <a:t>为什么要学习“数据结构与算法 ”这门课程 </a:t>
            </a:r>
            <a:endParaRPr kumimoji="1" lang="zh-CN" altLang="en-US" sz="27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3"/>
                                        </p:tgtEl>
                                        <p:attrNameLst>
                                          <p:attrName>style.color</p:attrName>
                                        </p:attrNameLst>
                                      </p:cBhvr>
                                      <p:by>
                                        <p:hsl h="7200000" s="0" l="0"/>
                                      </p:by>
                                    </p:animClr>
                                    <p:animClr clrSpc="hsl" dir="cw">
                                      <p:cBhvr>
                                        <p:cTn id="7" dur="500" fill="hold"/>
                                        <p:tgtEl>
                                          <p:spTgt spid="3"/>
                                        </p:tgtEl>
                                        <p:attrNameLst>
                                          <p:attrName>fillcolor</p:attrName>
                                        </p:attrNameLst>
                                      </p:cBhvr>
                                      <p:by>
                                        <p:hsl h="7200000" s="0" l="0"/>
                                      </p:by>
                                    </p:animClr>
                                    <p:animClr clrSpc="hsl" dir="cw">
                                      <p:cBhvr>
                                        <p:cTn id="8" dur="500" fill="hold"/>
                                        <p:tgtEl>
                                          <p:spTgt spid="3"/>
                                        </p:tgtEl>
                                        <p:attrNameLst>
                                          <p:attrName>stroke.color</p:attrName>
                                        </p:attrNameLst>
                                      </p:cBhvr>
                                      <p:by>
                                        <p:hsl h="7200000" s="0" l="0"/>
                                      </p:by>
                                    </p:animClr>
                                    <p:set>
                                      <p:cBhvr>
                                        <p:cTn id="9" dur="500" fill="hold"/>
                                        <p:tgtEl>
                                          <p:spTgt spid="3"/>
                                        </p:tgtEl>
                                        <p:attrNameLst>
                                          <p:attrName>fill.type</p:attrName>
                                        </p:attrNameLst>
                                      </p:cBhvr>
                                      <p:to>
                                        <p:strVal val="solid"/>
                                      </p:to>
                                    </p:set>
                                  </p:childTnLst>
                                </p:cTn>
                              </p:par>
                            </p:childTnLst>
                          </p:cTn>
                        </p:par>
                      </p:childTnLst>
                    </p:cTn>
                  </p:par>
                </p:childTnLst>
              </p:cTn>
              <p:nextCondLst>
                <p:cond evt="onClick" delay="0">
                  <p:tgtEl>
                    <p:spTgt spid="3"/>
                  </p:tgtEl>
                </p:cond>
              </p:nextCondLst>
            </p:seq>
            <p:seq concurrent="1" nextAc="seek">
              <p:cTn id="10" restart="whenNotActive" fill="hold" evtFilter="cancelBubble" nodeType="interactiveSeq">
                <p:stCondLst>
                  <p:cond evt="onClick" delay="0">
                    <p:tgtEl>
                      <p:spTgt spid="5"/>
                    </p:tgtEl>
                  </p:cond>
                </p:stCondLst>
                <p:endSync evt="end" delay="0">
                  <p:rtn val="all"/>
                </p:endSync>
                <p:childTnLst>
                  <p:par>
                    <p:cTn id="11" fill="hold">
                      <p:stCondLst>
                        <p:cond delay="0"/>
                      </p:stCondLst>
                      <p:childTnLst>
                        <p:par>
                          <p:cTn id="12" fill="hold">
                            <p:stCondLst>
                              <p:cond delay="0"/>
                            </p:stCondLst>
                            <p:childTnLst>
                              <p:par>
                                <p:cTn id="13" presetID="21" presetClass="emph" presetSubtype="0" fill="hold" grpId="0" nodeType="clickEffect">
                                  <p:stCondLst>
                                    <p:cond delay="0"/>
                                  </p:stCondLst>
                                  <p:childTnLst>
                                    <p:animClr clrSpc="hsl" dir="cw">
                                      <p:cBhvr override="childStyle">
                                        <p:cTn id="14" dur="500" fill="hold"/>
                                        <p:tgtEl>
                                          <p:spTgt spid="5"/>
                                        </p:tgtEl>
                                        <p:attrNameLst>
                                          <p:attrName>style.color</p:attrName>
                                        </p:attrNameLst>
                                      </p:cBhvr>
                                      <p:by>
                                        <p:hsl h="7200000" s="0" l="0"/>
                                      </p:by>
                                    </p:animClr>
                                    <p:animClr clrSpc="hsl" dir="cw">
                                      <p:cBhvr>
                                        <p:cTn id="15" dur="500" fill="hold"/>
                                        <p:tgtEl>
                                          <p:spTgt spid="5"/>
                                        </p:tgtEl>
                                        <p:attrNameLst>
                                          <p:attrName>fillcolor</p:attrName>
                                        </p:attrNameLst>
                                      </p:cBhvr>
                                      <p:by>
                                        <p:hsl h="7200000" s="0" l="0"/>
                                      </p:by>
                                    </p:animClr>
                                    <p:animClr clrSpc="hsl" dir="cw">
                                      <p:cBhvr>
                                        <p:cTn id="16" dur="500" fill="hold"/>
                                        <p:tgtEl>
                                          <p:spTgt spid="5"/>
                                        </p:tgtEl>
                                        <p:attrNameLst>
                                          <p:attrName>stroke.color</p:attrName>
                                        </p:attrNameLst>
                                      </p:cBhvr>
                                      <p:by>
                                        <p:hsl h="7200000" s="0" l="0"/>
                                      </p:by>
                                    </p:animClr>
                                    <p:set>
                                      <p:cBhvr>
                                        <p:cTn id="17" dur="500" fill="hold"/>
                                        <p:tgtEl>
                                          <p:spTgt spid="5"/>
                                        </p:tgtEl>
                                        <p:attrNameLst>
                                          <p:attrName>fill.type</p:attrName>
                                        </p:attrNameLst>
                                      </p:cBhvr>
                                      <p:to>
                                        <p:strVal val="solid"/>
                                      </p:to>
                                    </p:set>
                                  </p:childTnLst>
                                </p:cTn>
                              </p:par>
                            </p:childTnLst>
                          </p:cTn>
                        </p:par>
                      </p:childTnLst>
                    </p:cTn>
                  </p:par>
                </p:childTnLst>
              </p:cTn>
              <p:nextCondLst>
                <p:cond evt="onClick" delay="0">
                  <p:tgtEl>
                    <p:spTgt spid="5"/>
                  </p:tgtEl>
                </p:cond>
              </p:nextCondLst>
            </p:seq>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1" presetClass="emph" presetSubtype="0" fill="hold" grpId="0" nodeType="clickEffect">
                                  <p:stCondLst>
                                    <p:cond delay="0"/>
                                  </p:stCondLst>
                                  <p:childTnLst>
                                    <p:animClr clrSpc="hsl" dir="cw">
                                      <p:cBhvr override="childStyle">
                                        <p:cTn id="22" dur="500" fill="hold"/>
                                        <p:tgtEl>
                                          <p:spTgt spid="8"/>
                                        </p:tgtEl>
                                        <p:attrNameLst>
                                          <p:attrName>style.color</p:attrName>
                                        </p:attrNameLst>
                                      </p:cBhvr>
                                      <p:by>
                                        <p:hsl h="7200000" s="0" l="0"/>
                                      </p:by>
                                    </p:animClr>
                                    <p:animClr clrSpc="hsl" dir="cw">
                                      <p:cBhvr>
                                        <p:cTn id="23" dur="500" fill="hold"/>
                                        <p:tgtEl>
                                          <p:spTgt spid="8"/>
                                        </p:tgtEl>
                                        <p:attrNameLst>
                                          <p:attrName>fillcolor</p:attrName>
                                        </p:attrNameLst>
                                      </p:cBhvr>
                                      <p:by>
                                        <p:hsl h="7200000" s="0" l="0"/>
                                      </p:by>
                                    </p:animClr>
                                    <p:animClr clrSpc="hsl" dir="cw">
                                      <p:cBhvr>
                                        <p:cTn id="24" dur="500" fill="hold"/>
                                        <p:tgtEl>
                                          <p:spTgt spid="8"/>
                                        </p:tgtEl>
                                        <p:attrNameLst>
                                          <p:attrName>stroke.color</p:attrName>
                                        </p:attrNameLst>
                                      </p:cBhvr>
                                      <p:by>
                                        <p:hsl h="7200000" s="0" l="0"/>
                                      </p:by>
                                    </p:animClr>
                                    <p:set>
                                      <p:cBhvr>
                                        <p:cTn id="25" dur="500" fill="hold"/>
                                        <p:tgtEl>
                                          <p:spTgt spid="8"/>
                                        </p:tgtEl>
                                        <p:attrNameLst>
                                          <p:attrName>fill.type</p:attrName>
                                        </p:attrNameLst>
                                      </p:cBhvr>
                                      <p:to>
                                        <p:strVal val="solid"/>
                                      </p:to>
                                    </p:set>
                                  </p:childTnLst>
                                </p:cTn>
                              </p:par>
                            </p:childTnLst>
                          </p:cTn>
                        </p:par>
                      </p:childTnLst>
                    </p:cTn>
                  </p:par>
                </p:childTnLst>
              </p:cTn>
              <p:nextCondLst>
                <p:cond evt="onClick" delay="0">
                  <p:tgtEl>
                    <p:spTgt spid="8"/>
                  </p:tgtEl>
                </p:cond>
              </p:nextCondLst>
            </p:seq>
          </p:childTnLst>
        </p:cTn>
      </p:par>
    </p:tnLst>
    <p:bldLst>
      <p:bldP spid="3" grpId="0" animBg="1"/>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521550" y="2021082"/>
            <a:ext cx="6480720" cy="186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a:spcBef>
                <a:spcPts val="900"/>
              </a:spcBef>
              <a:spcAft>
                <a:spcPts val="150"/>
              </a:spcAft>
              <a:buClr>
                <a:srgbClr val="1CADE4"/>
              </a:buClr>
            </a:pPr>
            <a:r>
              <a:rPr kumimoji="1" lang="zh-CN" altLang="en-US" sz="2100" b="1" dirty="0">
                <a:solidFill>
                  <a:prstClr val="black"/>
                </a:solidFill>
                <a:latin typeface="黑体" panose="02010609060101010101" pitchFamily="49" charset="-122"/>
                <a:ea typeface="黑体" panose="02010609060101010101" pitchFamily="49" charset="-122"/>
              </a:rPr>
              <a:t>给定一个</a:t>
            </a:r>
            <a:r>
              <a:rPr kumimoji="1" lang="en-US" altLang="zh-CN" sz="2100" b="1" dirty="0">
                <a:solidFill>
                  <a:prstClr val="black"/>
                </a:solidFill>
                <a:latin typeface="黑体" panose="02010609060101010101" pitchFamily="49" charset="-122"/>
                <a:ea typeface="黑体" panose="02010609060101010101" pitchFamily="49" charset="-122"/>
              </a:rPr>
              <a:t>13</a:t>
            </a:r>
            <a:r>
              <a:rPr kumimoji="1" lang="zh-CN" altLang="en-US" sz="2100" b="1" dirty="0">
                <a:solidFill>
                  <a:prstClr val="black"/>
                </a:solidFill>
                <a:latin typeface="黑体" panose="02010609060101010101" pitchFamily="49" charset="-122"/>
                <a:ea typeface="黑体" panose="02010609060101010101" pitchFamily="49" charset="-122"/>
              </a:rPr>
              <a:t>亿个数的集合，请设计程序找出中位数。</a:t>
            </a:r>
            <a:endParaRPr kumimoji="1" lang="zh-CN" altLang="en-US" sz="2100" b="1" dirty="0">
              <a:solidFill>
                <a:prstClr val="black"/>
              </a:solidFill>
              <a:latin typeface="黑体" panose="02010609060101010101" pitchFamily="49" charset="-122"/>
              <a:ea typeface="黑体" panose="02010609060101010101" pitchFamily="49" charset="-122"/>
            </a:endParaRPr>
          </a:p>
          <a:p>
            <a:pPr defTabSz="685800" eaLnBrk="1" hangingPunct="1">
              <a:lnSpc>
                <a:spcPct val="100000"/>
              </a:lnSpc>
              <a:spcBef>
                <a:spcPct val="0"/>
              </a:spcBef>
              <a:spcAft>
                <a:spcPct val="0"/>
              </a:spcAft>
              <a:buClrTx/>
              <a:buSzTx/>
              <a:buNone/>
            </a:pPr>
            <a:endParaRPr kumimoji="1" lang="zh-CN" altLang="en-US" sz="2100" b="1" dirty="0">
              <a:solidFill>
                <a:prstClr val="black"/>
              </a:solidFill>
              <a:latin typeface="黑体" panose="02010609060101010101" pitchFamily="49" charset="-122"/>
              <a:ea typeface="黑体" panose="02010609060101010101" pitchFamily="49" charset="-122"/>
            </a:endParaRPr>
          </a:p>
          <a:p>
            <a:pPr marL="342900" indent="-342900" defTabSz="685800">
              <a:spcBef>
                <a:spcPts val="900"/>
              </a:spcBef>
              <a:spcAft>
                <a:spcPts val="150"/>
              </a:spcAft>
              <a:buClr>
                <a:srgbClr val="1CADE4"/>
              </a:buClr>
              <a:buFont typeface="Wingdings" panose="05000000000000000000" pitchFamily="2" charset="2"/>
              <a:buChar char="Ø"/>
            </a:pPr>
            <a:r>
              <a:rPr kumimoji="1" lang="zh-CN" altLang="en-US" sz="2100" b="1" dirty="0">
                <a:solidFill>
                  <a:prstClr val="black"/>
                </a:solidFill>
                <a:latin typeface="黑体" panose="02010609060101010101" pitchFamily="49" charset="-122"/>
                <a:ea typeface="黑体" panose="02010609060101010101" pitchFamily="49" charset="-122"/>
              </a:rPr>
              <a:t>如何存储这</a:t>
            </a:r>
            <a:r>
              <a:rPr kumimoji="1" lang="en-US" altLang="zh-CN" sz="2100" b="1" dirty="0">
                <a:solidFill>
                  <a:prstClr val="black"/>
                </a:solidFill>
                <a:latin typeface="黑体" panose="02010609060101010101" pitchFamily="49" charset="-122"/>
                <a:ea typeface="黑体" panose="02010609060101010101" pitchFamily="49" charset="-122"/>
              </a:rPr>
              <a:t>13</a:t>
            </a:r>
            <a:r>
              <a:rPr kumimoji="1" lang="zh-CN" altLang="en-US" sz="2100" b="1" dirty="0">
                <a:solidFill>
                  <a:prstClr val="black"/>
                </a:solidFill>
                <a:latin typeface="黑体" panose="02010609060101010101" pitchFamily="49" charset="-122"/>
                <a:ea typeface="黑体" panose="02010609060101010101" pitchFamily="49" charset="-122"/>
              </a:rPr>
              <a:t>亿个数？</a:t>
            </a:r>
            <a:endParaRPr kumimoji="1" lang="en-US" altLang="zh-CN" sz="2100" b="1" dirty="0">
              <a:solidFill>
                <a:prstClr val="black"/>
              </a:solidFill>
              <a:latin typeface="黑体" panose="02010609060101010101" pitchFamily="49" charset="-122"/>
              <a:ea typeface="黑体" panose="02010609060101010101" pitchFamily="49" charset="-122"/>
            </a:endParaRPr>
          </a:p>
          <a:p>
            <a:pPr marL="342900" indent="-342900" defTabSz="685800">
              <a:spcBef>
                <a:spcPts val="900"/>
              </a:spcBef>
              <a:spcAft>
                <a:spcPts val="150"/>
              </a:spcAft>
              <a:buClr>
                <a:srgbClr val="1CADE4"/>
              </a:buClr>
              <a:buFont typeface="Wingdings" panose="05000000000000000000" pitchFamily="2" charset="2"/>
              <a:buChar char="Ø"/>
            </a:pPr>
            <a:r>
              <a:rPr kumimoji="1" lang="zh-CN" altLang="en-US" sz="2100" b="1" dirty="0">
                <a:solidFill>
                  <a:prstClr val="black"/>
                </a:solidFill>
                <a:latin typeface="黑体" panose="02010609060101010101" pitchFamily="49" charset="-122"/>
                <a:ea typeface="黑体" panose="02010609060101010101" pitchFamily="49" charset="-122"/>
              </a:rPr>
              <a:t>采用什么方法能快速准确找到中位数？</a:t>
            </a:r>
            <a:endParaRPr kumimoji="1" lang="zh-CN" altLang="en-US" sz="2100" b="1" dirty="0">
              <a:solidFill>
                <a:prstClr val="black"/>
              </a:solidFill>
              <a:latin typeface="黑体" panose="02010609060101010101" pitchFamily="49" charset="-122"/>
              <a:ea typeface="黑体" panose="02010609060101010101" pitchFamily="49" charset="-122"/>
            </a:endParaRPr>
          </a:p>
        </p:txBody>
      </p:sp>
      <p:sp>
        <p:nvSpPr>
          <p:cNvPr id="15363" name="Rectangle 4"/>
          <p:cNvSpPr>
            <a:spLocks noChangeArrowheads="1"/>
          </p:cNvSpPr>
          <p:nvPr/>
        </p:nvSpPr>
        <p:spPr bwMode="auto">
          <a:xfrm>
            <a:off x="413538" y="1032203"/>
            <a:ext cx="28384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700" b="1" dirty="0">
                <a:solidFill>
                  <a:prstClr val="black"/>
                </a:solidFill>
                <a:latin typeface="黑体" panose="02010609060101010101" pitchFamily="49" charset="-122"/>
                <a:ea typeface="黑体" panose="02010609060101010101" pitchFamily="49" charset="-122"/>
              </a:rPr>
              <a:t>数值方面问题</a:t>
            </a:r>
            <a:endParaRPr kumimoji="1" lang="zh-CN" altLang="en-US" sz="2700" b="1" dirty="0">
              <a:solidFill>
                <a:prstClr val="black"/>
              </a:solidFill>
              <a:latin typeface="黑体" panose="02010609060101010101" pitchFamily="49" charset="-122"/>
              <a:ea typeface="黑体" panose="02010609060101010101" pitchFamily="49" charset="-122"/>
            </a:endParaRPr>
          </a:p>
        </p:txBody>
      </p:sp>
      <p:cxnSp>
        <p:nvCxnSpPr>
          <p:cNvPr id="4" name="直接连接符 3"/>
          <p:cNvCxnSpPr/>
          <p:nvPr/>
        </p:nvCxnSpPr>
        <p:spPr>
          <a:xfrm flipV="1">
            <a:off x="0" y="1499788"/>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21550" y="4022933"/>
            <a:ext cx="6048672" cy="738664"/>
          </a:xfrm>
          <a:prstGeom prst="rect">
            <a:avLst/>
          </a:prstGeom>
        </p:spPr>
        <p:txBody>
          <a:bodyPr wrap="square">
            <a:spAutoFit/>
          </a:bodyPr>
          <a:lstStyle/>
          <a:p>
            <a:pPr marL="342900" indent="-342900" defTabSz="685800">
              <a:spcAft>
                <a:spcPts val="0"/>
              </a:spcAft>
              <a:buFont typeface="Wingdings" panose="05000000000000000000" pitchFamily="2" charset="2"/>
              <a:buChar char="Ø"/>
            </a:pPr>
            <a:r>
              <a:rPr kumimoji="1" lang="zh-CN" altLang="en-US" sz="2100" b="1" dirty="0">
                <a:solidFill>
                  <a:prstClr val="black"/>
                </a:solidFill>
                <a:latin typeface="黑体" panose="02010609060101010101" pitchFamily="49" charset="-122"/>
                <a:ea typeface="黑体" panose="02010609060101010101" pitchFamily="49" charset="-122"/>
              </a:rPr>
              <a:t>存储挑战：</a:t>
            </a:r>
            <a:r>
              <a:rPr kumimoji="1" lang="en-US" altLang="zh-CN" sz="2100" b="1" dirty="0">
                <a:solidFill>
                  <a:prstClr val="black"/>
                </a:solidFill>
                <a:latin typeface="黑体" panose="02010609060101010101" pitchFamily="49" charset="-122"/>
                <a:ea typeface="黑体" panose="02010609060101010101" pitchFamily="49" charset="-122"/>
              </a:rPr>
              <a:t>13</a:t>
            </a:r>
            <a:r>
              <a:rPr kumimoji="1" lang="zh-CN" altLang="en-US" sz="2100" b="1" dirty="0">
                <a:solidFill>
                  <a:prstClr val="black"/>
                </a:solidFill>
                <a:latin typeface="黑体" panose="02010609060101010101" pitchFamily="49" charset="-122"/>
                <a:ea typeface="黑体" panose="02010609060101010101" pitchFamily="49" charset="-122"/>
              </a:rPr>
              <a:t>亿个浮点数约需</a:t>
            </a:r>
            <a:r>
              <a:rPr kumimoji="1" lang="en-US" altLang="zh-CN" sz="2100" b="1" dirty="0">
                <a:solidFill>
                  <a:prstClr val="black"/>
                </a:solidFill>
                <a:latin typeface="黑体" panose="02010609060101010101" pitchFamily="49" charset="-122"/>
                <a:ea typeface="黑体" panose="02010609060101010101" pitchFamily="49" charset="-122"/>
              </a:rPr>
              <a:t>9.69GB</a:t>
            </a:r>
            <a:r>
              <a:rPr kumimoji="1" lang="zh-CN" altLang="en-US" sz="2100" b="1" dirty="0">
                <a:solidFill>
                  <a:prstClr val="black"/>
                </a:solidFill>
                <a:latin typeface="黑体" panose="02010609060101010101" pitchFamily="49" charset="-122"/>
                <a:ea typeface="黑体" panose="02010609060101010101" pitchFamily="49" charset="-122"/>
              </a:rPr>
              <a:t>存储空间</a:t>
            </a:r>
            <a:endParaRPr kumimoji="1" lang="en-US" altLang="zh-CN" sz="2100" b="1" dirty="0">
              <a:solidFill>
                <a:prstClr val="black"/>
              </a:solidFill>
              <a:latin typeface="黑体" panose="02010609060101010101" pitchFamily="49" charset="-122"/>
              <a:ea typeface="黑体" panose="02010609060101010101" pitchFamily="49" charset="-122"/>
            </a:endParaRPr>
          </a:p>
          <a:p>
            <a:pPr marL="342900" indent="-342900" defTabSz="685800">
              <a:spcBef>
                <a:spcPts val="0"/>
              </a:spcBef>
              <a:buFont typeface="Wingdings" panose="05000000000000000000" pitchFamily="2" charset="2"/>
              <a:buChar char="Ø"/>
            </a:pPr>
            <a:r>
              <a:rPr kumimoji="1" lang="zh-CN" altLang="en-US" sz="2100" b="1" dirty="0">
                <a:solidFill>
                  <a:prstClr val="black"/>
                </a:solidFill>
                <a:latin typeface="黑体" panose="02010609060101010101" pitchFamily="49" charset="-122"/>
                <a:ea typeface="黑体" panose="02010609060101010101" pitchFamily="49" charset="-122"/>
              </a:rPr>
              <a:t>快速计算挑战：去重 </a:t>
            </a:r>
            <a:r>
              <a:rPr kumimoji="1" lang="en-US" altLang="zh-CN" sz="2100" b="1" dirty="0">
                <a:solidFill>
                  <a:prstClr val="black"/>
                </a:solidFill>
                <a:latin typeface="黑体" panose="02010609060101010101" pitchFamily="49" charset="-122"/>
                <a:ea typeface="黑体" panose="02010609060101010101" pitchFamily="49" charset="-122"/>
              </a:rPr>
              <a:t>+ </a:t>
            </a:r>
            <a:r>
              <a:rPr kumimoji="1" lang="zh-CN" altLang="en-US" sz="2100" b="1" dirty="0">
                <a:solidFill>
                  <a:prstClr val="black"/>
                </a:solidFill>
                <a:latin typeface="黑体" panose="02010609060101010101" pitchFamily="49" charset="-122"/>
                <a:ea typeface="黑体" panose="02010609060101010101" pitchFamily="49" charset="-122"/>
              </a:rPr>
              <a:t>排序</a:t>
            </a:r>
            <a:endParaRPr kumimoji="1" lang="zh-CN" altLang="en-US" sz="2100" b="1" dirty="0">
              <a:solidFill>
                <a:prstClr val="blac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59532" y="911425"/>
            <a:ext cx="261962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700" b="1" dirty="0">
                <a:solidFill>
                  <a:prstClr val="black"/>
                </a:solidFill>
                <a:latin typeface="黑体" panose="02010609060101010101" pitchFamily="49" charset="-122"/>
                <a:ea typeface="黑体" panose="02010609060101010101" pitchFamily="49" charset="-122"/>
              </a:rPr>
              <a:t>非数值方面问题</a:t>
            </a:r>
            <a:endParaRPr kumimoji="1" lang="zh-CN" altLang="en-US" sz="2700" b="1" dirty="0">
              <a:solidFill>
                <a:prstClr val="black"/>
              </a:solidFill>
              <a:latin typeface="黑体" panose="02010609060101010101" pitchFamily="49" charset="-122"/>
              <a:ea typeface="黑体" panose="02010609060101010101" pitchFamily="49" charset="-122"/>
            </a:endParaRPr>
          </a:p>
        </p:txBody>
      </p:sp>
      <p:sp>
        <p:nvSpPr>
          <p:cNvPr id="16388" name="Text Box 5"/>
          <p:cNvSpPr txBox="1">
            <a:spLocks noChangeArrowheads="1"/>
          </p:cNvSpPr>
          <p:nvPr/>
        </p:nvSpPr>
        <p:spPr bwMode="auto">
          <a:xfrm>
            <a:off x="2829205" y="42291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ct val="0"/>
              </a:spcAft>
              <a:buClrTx/>
              <a:buSzTx/>
              <a:buNone/>
            </a:pPr>
            <a:endParaRPr kumimoji="1" lang="zh-CN" altLang="zh-CN" sz="1800">
              <a:solidFill>
                <a:prstClr val="black"/>
              </a:solidFill>
              <a:latin typeface="Times New Roman" panose="02020603050405020304" pitchFamily="18" charset="0"/>
            </a:endParaRPr>
          </a:p>
        </p:txBody>
      </p:sp>
      <p:sp>
        <p:nvSpPr>
          <p:cNvPr id="16389" name="Text Box 6"/>
          <p:cNvSpPr txBox="1">
            <a:spLocks noChangeArrowheads="1"/>
          </p:cNvSpPr>
          <p:nvPr/>
        </p:nvSpPr>
        <p:spPr bwMode="auto">
          <a:xfrm>
            <a:off x="2886355" y="42291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ct val="0"/>
              </a:spcAft>
              <a:buClrTx/>
              <a:buSzTx/>
              <a:buNone/>
            </a:pPr>
            <a:endParaRPr kumimoji="1" lang="zh-CN" altLang="zh-CN" sz="1800">
              <a:solidFill>
                <a:prstClr val="black"/>
              </a:solidFill>
              <a:latin typeface="Times New Roman" panose="02020603050405020304" pitchFamily="18" charset="0"/>
            </a:endParaRPr>
          </a:p>
        </p:txBody>
      </p:sp>
      <p:sp>
        <p:nvSpPr>
          <p:cNvPr id="16390" name="Text Box 11"/>
          <p:cNvSpPr txBox="1">
            <a:spLocks noChangeArrowheads="1"/>
          </p:cNvSpPr>
          <p:nvPr/>
        </p:nvSpPr>
        <p:spPr bwMode="auto">
          <a:xfrm>
            <a:off x="4365111" y="1776422"/>
            <a:ext cx="378023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700" b="1" dirty="0">
                <a:solidFill>
                  <a:srgbClr val="CC0099"/>
                </a:solidFill>
                <a:latin typeface="黑体" panose="02010609060101010101" pitchFamily="49" charset="-122"/>
                <a:ea typeface="黑体" panose="02010609060101010101" pitchFamily="49" charset="-122"/>
              </a:rPr>
              <a:t>数学模型：线性表</a:t>
            </a:r>
            <a:endParaRPr kumimoji="1" lang="zh-CN" altLang="en-US" sz="2700" b="1" dirty="0">
              <a:solidFill>
                <a:srgbClr val="CC0099"/>
              </a:solidFill>
              <a:latin typeface="黑体" panose="02010609060101010101" pitchFamily="49" charset="-122"/>
              <a:ea typeface="黑体" panose="02010609060101010101" pitchFamily="49" charset="-122"/>
            </a:endParaRPr>
          </a:p>
        </p:txBody>
      </p:sp>
      <p:sp>
        <p:nvSpPr>
          <p:cNvPr id="16391" name="Text Box 12"/>
          <p:cNvSpPr txBox="1">
            <a:spLocks noChangeArrowheads="1"/>
          </p:cNvSpPr>
          <p:nvPr/>
        </p:nvSpPr>
        <p:spPr bwMode="auto">
          <a:xfrm>
            <a:off x="467545" y="1659138"/>
            <a:ext cx="36570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ea typeface="宋体" panose="02010600030101010101" pitchFamily="2" charset="-122"/>
              </a:defRPr>
            </a:lvl9pPr>
          </a:lstStyle>
          <a:p>
            <a:pPr defTabSz="685800" eaLnBrk="1" hangingPunct="1">
              <a:lnSpc>
                <a:spcPct val="100000"/>
              </a:lnSpc>
              <a:spcBef>
                <a:spcPct val="0"/>
              </a:spcBef>
              <a:spcAft>
                <a:spcPts val="0"/>
              </a:spcAft>
              <a:buClrTx/>
              <a:buSzTx/>
              <a:buNone/>
            </a:pPr>
            <a:r>
              <a:rPr kumimoji="1" lang="zh-CN" altLang="en-US" sz="2100" b="1" dirty="0">
                <a:solidFill>
                  <a:prstClr val="black"/>
                </a:solidFill>
                <a:latin typeface="黑体" panose="02010609060101010101" pitchFamily="49" charset="-122"/>
                <a:ea typeface="黑体" panose="02010609060101010101" pitchFamily="49" charset="-122"/>
              </a:rPr>
              <a:t>例</a:t>
            </a:r>
            <a:r>
              <a:rPr kumimoji="1" lang="en-US" altLang="zh-CN" sz="2100" b="1" dirty="0">
                <a:solidFill>
                  <a:prstClr val="black"/>
                </a:solidFill>
                <a:latin typeface="黑体" panose="02010609060101010101" pitchFamily="49" charset="-122"/>
                <a:ea typeface="黑体" panose="02010609060101010101" pitchFamily="49" charset="-122"/>
              </a:rPr>
              <a:t>1-1  </a:t>
            </a:r>
            <a:r>
              <a:rPr kumimoji="1" lang="zh-CN" altLang="en-US" sz="2100" b="1" dirty="0">
                <a:solidFill>
                  <a:prstClr val="black"/>
                </a:solidFill>
                <a:latin typeface="黑体" panose="02010609060101010101" pitchFamily="49" charset="-122"/>
                <a:ea typeface="黑体" panose="02010609060101010101" pitchFamily="49" charset="-122"/>
              </a:rPr>
              <a:t>职工信息管理系统</a:t>
            </a:r>
            <a:endParaRPr kumimoji="1" lang="zh-CN" altLang="en-US" sz="2100" b="1" dirty="0">
              <a:solidFill>
                <a:prstClr val="black"/>
              </a:solidFill>
              <a:latin typeface="黑体" panose="02010609060101010101" pitchFamily="49" charset="-122"/>
              <a:ea typeface="黑体" panose="02010609060101010101" pitchFamily="49" charset="-122"/>
            </a:endParaRPr>
          </a:p>
          <a:p>
            <a:pPr defTabSz="685800" eaLnBrk="1" hangingPunct="1">
              <a:lnSpc>
                <a:spcPct val="100000"/>
              </a:lnSpc>
              <a:spcBef>
                <a:spcPts val="0"/>
              </a:spcBef>
              <a:spcAft>
                <a:spcPct val="0"/>
              </a:spcAft>
              <a:buClrTx/>
              <a:buSzTx/>
              <a:buNone/>
            </a:pPr>
            <a:r>
              <a:rPr kumimoji="1" lang="zh-CN" altLang="en-US" sz="2100" b="1" dirty="0">
                <a:solidFill>
                  <a:srgbClr val="FF0000"/>
                </a:solidFill>
                <a:latin typeface="黑体" panose="02010609060101010101" pitchFamily="49" charset="-122"/>
                <a:ea typeface="黑体" panose="02010609060101010101" pitchFamily="49" charset="-122"/>
              </a:rPr>
              <a:t>关键：如何合理存放记录？</a:t>
            </a:r>
            <a:endParaRPr kumimoji="1" lang="zh-CN" altLang="en-US" sz="2100" b="1" dirty="0">
              <a:solidFill>
                <a:srgbClr val="FF0000"/>
              </a:solidFill>
              <a:latin typeface="黑体" panose="02010609060101010101" pitchFamily="49" charset="-122"/>
              <a:ea typeface="黑体" panose="02010609060101010101" pitchFamily="49" charset="-122"/>
            </a:endParaRPr>
          </a:p>
        </p:txBody>
      </p:sp>
      <p:cxnSp>
        <p:nvCxnSpPr>
          <p:cNvPr id="8" name="直接连接符 7"/>
          <p:cNvCxnSpPr/>
          <p:nvPr/>
        </p:nvCxnSpPr>
        <p:spPr>
          <a:xfrm flipV="1">
            <a:off x="0" y="1397319"/>
            <a:ext cx="9144000" cy="53709"/>
          </a:xfrm>
          <a:prstGeom prst="line">
            <a:avLst/>
          </a:prstGeom>
          <a:ln w="57150">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ln>
        </p:spPr>
        <p:style>
          <a:lnRef idx="1">
            <a:schemeClr val="accent1"/>
          </a:lnRef>
          <a:fillRef idx="0">
            <a:schemeClr val="accent1"/>
          </a:fillRef>
          <a:effectRef idx="0">
            <a:schemeClr val="accent1"/>
          </a:effectRef>
          <a:fontRef idx="minor">
            <a:schemeClr val="tx1"/>
          </a:fontRef>
        </p:style>
      </p:cxnSp>
      <p:graphicFrame>
        <p:nvGraphicFramePr>
          <p:cNvPr id="11" name="表格 10"/>
          <p:cNvGraphicFramePr>
            <a:graphicFrameLocks noGrp="1"/>
          </p:cNvGraphicFramePr>
          <p:nvPr/>
        </p:nvGraphicFramePr>
        <p:xfrm>
          <a:off x="1277634" y="2780928"/>
          <a:ext cx="6858761" cy="2453632"/>
        </p:xfrm>
        <a:graphic>
          <a:graphicData uri="http://schemas.openxmlformats.org/drawingml/2006/table">
            <a:tbl>
              <a:tblPr firstRow="1" firstCol="1" bandRow="1">
                <a:tableStyleId>{5C22544A-7EE6-4342-B048-85BDC9FD1C3A}</a:tableStyleId>
              </a:tblPr>
              <a:tblGrid>
                <a:gridCol w="1371157"/>
                <a:gridCol w="1371157"/>
                <a:gridCol w="1372149"/>
                <a:gridCol w="1372149"/>
                <a:gridCol w="1372149"/>
              </a:tblGrid>
              <a:tr h="644056">
                <a:tc>
                  <a:txBody>
                    <a:bodyPr/>
                    <a:lstStyle/>
                    <a:p>
                      <a:pPr algn="just">
                        <a:spcAft>
                          <a:spcPts val="0"/>
                        </a:spcAft>
                      </a:pPr>
                      <a:r>
                        <a:rPr lang="zh-CN" sz="2100" b="1" kern="100" dirty="0">
                          <a:solidFill>
                            <a:schemeClr val="tx1"/>
                          </a:solidFill>
                          <a:effectLst/>
                        </a:rPr>
                        <a:t>工号</a:t>
                      </a:r>
                      <a:endParaRPr lang="zh-CN" sz="21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dirty="0">
                          <a:solidFill>
                            <a:schemeClr val="tx1"/>
                          </a:solidFill>
                          <a:effectLst/>
                        </a:rPr>
                        <a:t>姓名</a:t>
                      </a:r>
                      <a:endParaRPr lang="zh-CN" sz="21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dirty="0">
                          <a:solidFill>
                            <a:schemeClr val="tx1"/>
                          </a:solidFill>
                          <a:effectLst/>
                        </a:rPr>
                        <a:t>性别</a:t>
                      </a:r>
                      <a:endParaRPr lang="zh-CN" sz="21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dirty="0">
                          <a:solidFill>
                            <a:schemeClr val="tx1"/>
                          </a:solidFill>
                          <a:effectLst/>
                        </a:rPr>
                        <a:t>工龄</a:t>
                      </a:r>
                      <a:endParaRPr lang="zh-CN" sz="21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dirty="0">
                          <a:solidFill>
                            <a:schemeClr val="tx1"/>
                          </a:solidFill>
                          <a:effectLst/>
                        </a:rPr>
                        <a:t>基本工资</a:t>
                      </a:r>
                      <a:endParaRPr lang="zh-CN" sz="21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452394">
                <a:tc>
                  <a:txBody>
                    <a:bodyPr/>
                    <a:lstStyle/>
                    <a:p>
                      <a:pPr algn="just">
                        <a:spcAft>
                          <a:spcPts val="0"/>
                        </a:spcAft>
                      </a:pPr>
                      <a:r>
                        <a:rPr lang="en-US" sz="2100" b="1" kern="100" dirty="0">
                          <a:solidFill>
                            <a:schemeClr val="tx1"/>
                          </a:solidFill>
                          <a:effectLst/>
                        </a:rPr>
                        <a:t>0001</a:t>
                      </a:r>
                      <a:endParaRPr lang="zh-CN" sz="21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dirty="0">
                          <a:effectLst/>
                        </a:rPr>
                        <a:t>张三</a:t>
                      </a:r>
                      <a:endParaRPr lang="zh-CN" sz="2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a:effectLst/>
                        </a:rPr>
                        <a:t>女</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a:effectLst/>
                        </a:rPr>
                        <a:t>15</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a:effectLst/>
                        </a:rPr>
                        <a:t>4100</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452394">
                <a:tc>
                  <a:txBody>
                    <a:bodyPr/>
                    <a:lstStyle/>
                    <a:p>
                      <a:pPr algn="just">
                        <a:spcAft>
                          <a:spcPts val="0"/>
                        </a:spcAft>
                      </a:pPr>
                      <a:r>
                        <a:rPr lang="en-US" sz="2100" b="1" kern="100">
                          <a:solidFill>
                            <a:schemeClr val="tx1"/>
                          </a:solidFill>
                          <a:effectLst/>
                        </a:rPr>
                        <a:t>0002</a:t>
                      </a:r>
                      <a:endParaRPr lang="zh-CN" sz="2100" b="1"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dirty="0">
                          <a:effectLst/>
                        </a:rPr>
                        <a:t>李四</a:t>
                      </a:r>
                      <a:endParaRPr lang="zh-CN" sz="2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dirty="0">
                          <a:effectLst/>
                        </a:rPr>
                        <a:t>男</a:t>
                      </a:r>
                      <a:endParaRPr lang="zh-CN" sz="2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a:effectLst/>
                        </a:rPr>
                        <a:t>6</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a:effectLst/>
                        </a:rPr>
                        <a:t>3500</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452394">
                <a:tc>
                  <a:txBody>
                    <a:bodyPr/>
                    <a:lstStyle/>
                    <a:p>
                      <a:pPr algn="just">
                        <a:spcAft>
                          <a:spcPts val="0"/>
                        </a:spcAft>
                      </a:pPr>
                      <a:r>
                        <a:rPr lang="en-US" sz="2100" b="1" kern="100" dirty="0">
                          <a:solidFill>
                            <a:schemeClr val="tx1"/>
                          </a:solidFill>
                          <a:effectLst/>
                        </a:rPr>
                        <a:t>0003</a:t>
                      </a:r>
                      <a:endParaRPr lang="zh-CN" sz="21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a:effectLst/>
                        </a:rPr>
                        <a:t>王五</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zh-CN" sz="2100" b="1" kern="100" dirty="0">
                          <a:effectLst/>
                        </a:rPr>
                        <a:t>男</a:t>
                      </a:r>
                      <a:endParaRPr lang="zh-CN" sz="2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dirty="0">
                          <a:effectLst/>
                        </a:rPr>
                        <a:t>23</a:t>
                      </a:r>
                      <a:endParaRPr lang="zh-CN" sz="2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dirty="0">
                          <a:effectLst/>
                        </a:rPr>
                        <a:t>5600</a:t>
                      </a:r>
                      <a:endParaRPr lang="zh-CN" sz="2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r h="452394">
                <a:tc>
                  <a:txBody>
                    <a:bodyPr/>
                    <a:lstStyle/>
                    <a:p>
                      <a:pPr algn="just">
                        <a:spcAft>
                          <a:spcPts val="0"/>
                        </a:spcAft>
                      </a:pPr>
                      <a:r>
                        <a:rPr lang="en-US" sz="2100" b="1" kern="100">
                          <a:effectLst/>
                        </a:rPr>
                        <a:t>……</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a:effectLst/>
                        </a:rPr>
                        <a:t>……</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a:effectLst/>
                        </a:rPr>
                        <a:t>……</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a:effectLst/>
                        </a:rPr>
                        <a:t>…..</a:t>
                      </a:r>
                      <a:endParaRPr lang="zh-CN" sz="21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just">
                        <a:spcAft>
                          <a:spcPts val="0"/>
                        </a:spcAft>
                      </a:pPr>
                      <a:r>
                        <a:rPr lang="en-US" sz="2100" b="1" kern="100" dirty="0">
                          <a:effectLst/>
                        </a:rPr>
                        <a:t>……</a:t>
                      </a:r>
                      <a:endParaRPr lang="zh-CN" sz="2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Bullet"/>
  <p:tag name="RAINPROBLEMTYPE" val="MultipleChoice"/>
  <p:tag name="RAINBULLET" val="Correct"/>
</p:tagLst>
</file>

<file path=ppt/tags/tag11.xml><?xml version="1.0" encoding="utf-8"?>
<p:tagLst xmlns:p="http://schemas.openxmlformats.org/presentationml/2006/main">
  <p:tag name="RAINPROBLEM" val="ProblemBody"/>
</p:tagLst>
</file>

<file path=ppt/tags/tag12.xml><?xml version="1.0" encoding="utf-8"?>
<p:tagLst xmlns:p="http://schemas.openxmlformats.org/presentationml/2006/main">
  <p:tag name="RAINPROBLEM" val="ProblemSubmit"/>
  <p:tag name="RAINPROBLEMTYPE" val="MultipleChoice"/>
</p:tagLst>
</file>

<file path=ppt/tags/tag13.xml><?xml version="1.0" encoding="utf-8"?>
<p:tagLst xmlns:p="http://schemas.openxmlformats.org/presentationml/2006/main">
  <p:tag name="RAINPROBLEM" val="ProblemItem"/>
</p:tagLst>
</file>

<file path=ppt/tags/tag14.xml><?xml version="1.0" encoding="utf-8"?>
<p:tagLst xmlns:p="http://schemas.openxmlformats.org/presentationml/2006/main">
  <p:tag name="RAINPROBLEM" val="ProblemItem"/>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Setting"/>
  <p:tag name="RAINPROBLEMTYPE" val="MultipleChoice"/>
</p:tagLst>
</file>

<file path=ppt/tags/tag21.xml><?xml version="1.0" encoding="utf-8"?>
<p:tagLst xmlns:p="http://schemas.openxmlformats.org/presentationml/2006/main">
  <p:tag name="RAINPROBLEM" val="MultipleChoice"/>
  <p:tag name="PROBLEMSCORE" val="5.0"/>
</p:tagLst>
</file>

<file path=ppt/tags/tag3.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5.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Item"/>
</p:tagLst>
</file>

<file path=ppt/tags/tag7.xml><?xml version="1.0" encoding="utf-8"?>
<p:tagLst xmlns:p="http://schemas.openxmlformats.org/presentationml/2006/main">
  <p:tag name="RAINPROBLEM" val="ProblemBullet"/>
  <p:tag name="RAINPROBLEMTYPE" val="MultipleChoice"/>
  <p:tag name="RAINBULLET" val="Wrong"/>
</p:tagLst>
</file>

<file path=ppt/tags/tag8.xml><?xml version="1.0" encoding="utf-8"?>
<p:tagLst xmlns:p="http://schemas.openxmlformats.org/presentationml/2006/main">
  <p:tag name="RAINPROBLEM" val="ProblemBullet"/>
  <p:tag name="RAINPROBLEMTYPE" val="MultipleChoice"/>
  <p:tag name="RAINBULLET" val="Wrong"/>
</p:tagLst>
</file>

<file path=ppt/tags/tag9.xml><?xml version="1.0" encoding="utf-8"?>
<p:tagLst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spPr>
      <a:bodyPr vert="horz" wrap="square" lIns="91440" tIns="45720" rIns="91440" bIns="45720" numCol="1" anchor="t" anchorCtr="0" compatLnSpc="1"/>
      <a:lstStyle>
        <a:defPPr marL="342900" marR="0" indent="-34290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defRPr kumimoji="1"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spPr>
      <a:bodyPr vert="horz" wrap="square" lIns="91440" tIns="45720" rIns="91440" bIns="45720" numCol="1" anchor="t" anchorCtr="0" compatLnSpc="1"/>
      <a:lstStyle>
        <a:defPPr marL="342900" marR="0" indent="-34290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defRPr kumimoji="1"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D:\新建文件夹\Templates\Presentation Designs\Soaring.pot</Template>
  <TotalTime>0</TotalTime>
  <Words>6750</Words>
  <Application>WPS 演示</Application>
  <PresentationFormat>全屏显示(4:3)</PresentationFormat>
  <Paragraphs>790</Paragraphs>
  <Slides>50</Slides>
  <Notes>18</Notes>
  <HiddenSlides>0</HiddenSlides>
  <MMClips>0</MMClips>
  <ScaleCrop>false</ScaleCrop>
  <HeadingPairs>
    <vt:vector size="8" baseType="variant">
      <vt:variant>
        <vt:lpstr>已用的字体</vt:lpstr>
      </vt:variant>
      <vt:variant>
        <vt:i4>23</vt:i4>
      </vt:variant>
      <vt:variant>
        <vt:lpstr>主题</vt:lpstr>
      </vt:variant>
      <vt:variant>
        <vt:i4>11</vt:i4>
      </vt:variant>
      <vt:variant>
        <vt:lpstr>嵌入 OLE 服务器</vt:lpstr>
      </vt:variant>
      <vt:variant>
        <vt:i4>1</vt:i4>
      </vt:variant>
      <vt:variant>
        <vt:lpstr>幻灯片标题</vt:lpstr>
      </vt:variant>
      <vt:variant>
        <vt:i4>50</vt:i4>
      </vt:variant>
    </vt:vector>
  </HeadingPairs>
  <TitlesOfParts>
    <vt:vector size="85" baseType="lpstr">
      <vt:lpstr>Arial</vt:lpstr>
      <vt:lpstr>宋体</vt:lpstr>
      <vt:lpstr>Wingdings</vt:lpstr>
      <vt:lpstr>Times New Roman</vt:lpstr>
      <vt:lpstr>楷体_GB2312</vt:lpstr>
      <vt:lpstr>新宋体</vt:lpstr>
      <vt:lpstr>黑体</vt:lpstr>
      <vt:lpstr>Calibri Light</vt:lpstr>
      <vt:lpstr>Calibri</vt:lpstr>
      <vt:lpstr>Comic Sans MS</vt:lpstr>
      <vt:lpstr>Symbol</vt:lpstr>
      <vt:lpstr>微软雅黑</vt:lpstr>
      <vt:lpstr>Monotype Sorts</vt:lpstr>
      <vt:lpstr>Wingdings</vt:lpstr>
      <vt:lpstr>Calibri</vt:lpstr>
      <vt:lpstr>等线</vt:lpstr>
      <vt:lpstr>Arial Unicode MS</vt:lpstr>
      <vt:lpstr>Courier New</vt:lpstr>
      <vt:lpstr>华文隶书</vt:lpstr>
      <vt:lpstr>Arial Unicode MS</vt:lpstr>
      <vt:lpstr>Consolas</vt:lpstr>
      <vt:lpstr>Lucida Sans Unicode</vt:lpstr>
      <vt:lpstr>Cambria Math</vt:lpstr>
      <vt:lpstr>Dad`s Tie</vt:lpstr>
      <vt:lpstr>回顾</vt:lpstr>
      <vt:lpstr>1_回顾</vt:lpstr>
      <vt:lpstr>2_回顾</vt:lpstr>
      <vt:lpstr>3_回顾</vt:lpstr>
      <vt:lpstr>4_回顾</vt:lpstr>
      <vt:lpstr>5_回顾</vt:lpstr>
      <vt:lpstr>6_回顾</vt:lpstr>
      <vt:lpstr>7_回顾</vt:lpstr>
      <vt:lpstr>8_回顾</vt:lpstr>
      <vt:lpstr>9_回顾</vt:lpstr>
      <vt:lpstr>Visio.Drawing.15</vt:lpstr>
      <vt:lpstr>数据结构与算法</vt:lpstr>
      <vt:lpstr>PowerPoint 演示文稿</vt:lpstr>
      <vt:lpstr>课程考核</vt:lpstr>
      <vt:lpstr>如何学好这门课</vt:lpstr>
      <vt:lpstr>本课程讲述的主要内容</vt:lpstr>
      <vt:lpstr>第1章  绪论</vt:lpstr>
      <vt:lpstr>PowerPoint 演示文稿</vt:lpstr>
      <vt:lpstr>PowerPoint 演示文稿</vt:lpstr>
      <vt:lpstr>PowerPoint 演示文稿</vt:lpstr>
      <vt:lpstr>PowerPoint 演示文稿</vt:lpstr>
      <vt:lpstr>PowerPoint 演示文稿</vt:lpstr>
      <vt:lpstr>PowerPoint 演示文稿</vt:lpstr>
      <vt:lpstr> 1.2 抽象数据类型（Abstract Data Type--ADT）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2、算法设计的要求</vt:lpstr>
      <vt:lpstr>PowerPoint 演示文稿</vt:lpstr>
      <vt:lpstr>PowerPoint 演示文稿</vt:lpstr>
      <vt:lpstr>算法分析应用举例</vt:lpstr>
      <vt:lpstr>常见函数增长率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5、算法的空间分析</vt:lpstr>
      <vt:lpstr>抽象数据类型的表示与实现</vt:lpstr>
      <vt:lpstr>PowerPoint 演示文稿</vt:lpstr>
      <vt:lpstr>PowerPoint 演示文稿</vt:lpstr>
      <vt:lpstr>PowerPoint 演示文稿</vt:lpstr>
      <vt:lpstr>PowerPoint 演示文稿</vt:lpstr>
      <vt:lpstr>PowerPoint 演示文稿</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数据结构与算法分析--绪论</dc:title>
  <dc:creator>欧阳骥</dc:creator>
  <cp:lastModifiedBy>小敏</cp:lastModifiedBy>
  <cp:revision>495</cp:revision>
  <dcterms:created xsi:type="dcterms:W3CDTF">2001-02-08T00:40:00Z</dcterms:created>
  <dcterms:modified xsi:type="dcterms:W3CDTF">2022-10-24T11:17:51Z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2052-11.1.0.11544</vt:lpwstr>
  </property>
  <property fmtid="{D5CDD505-2E9C-101B-9397-08002B2CF9AE}" pid="3" name="ICV">
    <vt:lpwstr>21CADAB5FFB448F1B9A3EC21AAA8F360</vt:lpwstr>
  </property>
</Properties>
</file>