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7" r:id="rId3"/>
    <p:sldId id="431" r:id="rId4"/>
    <p:sldId id="439" r:id="rId6"/>
    <p:sldId id="438" r:id="rId7"/>
    <p:sldId id="412" r:id="rId8"/>
    <p:sldId id="432" r:id="rId9"/>
    <p:sldId id="606" r:id="rId10"/>
    <p:sldId id="607" r:id="rId11"/>
    <p:sldId id="436" r:id="rId12"/>
    <p:sldId id="451" r:id="rId13"/>
    <p:sldId id="408" r:id="rId14"/>
    <p:sldId id="348" r:id="rId15"/>
    <p:sldId id="413" r:id="rId16"/>
    <p:sldId id="414" r:id="rId17"/>
    <p:sldId id="415" r:id="rId18"/>
    <p:sldId id="360" r:id="rId19"/>
    <p:sldId id="416" r:id="rId20"/>
    <p:sldId id="417" r:id="rId21"/>
    <p:sldId id="363" r:id="rId22"/>
    <p:sldId id="419" r:id="rId23"/>
    <p:sldId id="441" r:id="rId24"/>
    <p:sldId id="365" r:id="rId25"/>
    <p:sldId id="523" r:id="rId26"/>
    <p:sldId id="367" r:id="rId27"/>
    <p:sldId id="368" r:id="rId28"/>
    <p:sldId id="420" r:id="rId29"/>
    <p:sldId id="450" r:id="rId30"/>
    <p:sldId id="443" r:id="rId31"/>
    <p:sldId id="445" r:id="rId32"/>
    <p:sldId id="593" r:id="rId33"/>
    <p:sldId id="594" r:id="rId34"/>
    <p:sldId id="595" r:id="rId35"/>
    <p:sldId id="596" r:id="rId36"/>
    <p:sldId id="424" r:id="rId37"/>
    <p:sldId id="372" r:id="rId38"/>
    <p:sldId id="373" r:id="rId39"/>
    <p:sldId id="374" r:id="rId40"/>
    <p:sldId id="375" r:id="rId41"/>
    <p:sldId id="376" r:id="rId42"/>
    <p:sldId id="462" r:id="rId43"/>
    <p:sldId id="463" r:id="rId44"/>
    <p:sldId id="389" r:id="rId45"/>
  </p:sldIdLst>
  <p:sldSz cx="12192000" cy="6858000"/>
  <p:notesSz cx="6858000" cy="9144000"/>
  <p:custDataLst>
    <p:tags r:id="rId4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614" autoAdjust="0"/>
  </p:normalViewPr>
  <p:slideViewPr>
    <p:cSldViewPr>
      <p:cViewPr varScale="1">
        <p:scale>
          <a:sx n="110" d="100"/>
          <a:sy n="110" d="100"/>
        </p:scale>
        <p:origin x="80" y="168"/>
      </p:cViewPr>
      <p:guideLst>
        <p:guide orient="horz" pos="2159"/>
        <p:guide pos="3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gs" Target="tags/tag35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00016-8D8B-410E-B034-0BA8A2072F6A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涉及到</a:t>
            </a:r>
            <a:r>
              <a:rPr lang="en-US" altLang="zh-CN" dirty="0" err="1"/>
              <a:t>maxpl</a:t>
            </a:r>
            <a:r>
              <a:rPr lang="zh-CN" altLang="en-US" dirty="0"/>
              <a:t>的父节点逻辑变化，因此需要记录该结点，用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Parentp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记录。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Maxpl</a:t>
            </a:r>
            <a:r>
              <a:rPr lang="zh-CN" altLang="en-US" dirty="0"/>
              <a:t>的左分支处理</a:t>
            </a:r>
            <a:r>
              <a:rPr lang="en-US" altLang="zh-CN" dirty="0"/>
              <a:t>2 ,</a:t>
            </a:r>
            <a:r>
              <a:rPr lang="en-US" altLang="zh-CN" dirty="0" err="1"/>
              <a:t>parentp</a:t>
            </a:r>
            <a:r>
              <a:rPr lang="en-US" altLang="zh-CN" dirty="0"/>
              <a:t>!=p</a:t>
            </a:r>
            <a:endParaRPr lang="zh-CN" altLang="en-US" dirty="0"/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parentp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rightchild</a:t>
            </a:r>
            <a:r>
              <a:rPr lang="en-US" altLang="zh-CN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maxpl</a:t>
            </a:r>
            <a:r>
              <a:rPr lang="en-US" altLang="zh-CN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leftchild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Maxpl</a:t>
            </a:r>
            <a:r>
              <a:rPr lang="zh-CN" altLang="en-US" dirty="0"/>
              <a:t>的左分支处理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parentp</a:t>
            </a:r>
            <a:r>
              <a:rPr lang="en-US" altLang="zh-CN" dirty="0"/>
              <a:t>==p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p-&gt;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leftchild</a:t>
            </a:r>
            <a:r>
              <a:rPr lang="en-US" altLang="zh-CN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maxpl</a:t>
            </a:r>
            <a:r>
              <a:rPr lang="en-US" altLang="zh-CN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leftchild</a:t>
            </a:r>
            <a:endParaRPr lang="en-US" altLang="zh-CN" sz="1200" b="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parentp</a:t>
            </a:r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rightchild</a:t>
            </a:r>
            <a:r>
              <a:rPr lang="en-US" altLang="zh-CN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maxpl</a:t>
            </a:r>
            <a:r>
              <a:rPr lang="en-US" altLang="zh-CN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leftchild</a:t>
            </a:r>
            <a:r>
              <a:rPr lang="zh-CN" altLang="en-US" sz="1200" b="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投稿提交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(5,13,19,21,37,56,64,75,80,88,92)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 10 5  -1 -1 -1  55 45 -1 48 47 -1 -1 52 -1 -1 60 -1 70 -1 -1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52</a:t>
            </a:r>
            <a:r>
              <a:rPr lang="zh-CN" altLang="en-US" dirty="0"/>
              <a:t>有左</a:t>
            </a:r>
            <a:r>
              <a:rPr lang="zh-CN" altLang="en-US"/>
              <a:t>分支呢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桂林电子科技大学张瑞霞</a:t>
            </a:r>
            <a:endParaRPr lang="zh-CN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09745-F3EC-4DDC-9CCC-6687CD81EDB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tags" Target="../tags/tag4.xml"/><Relationship Id="rId37" Type="http://schemas.openxmlformats.org/officeDocument/2006/relationships/notesSlide" Target="../notesSlides/notesSlide4.x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slide" Target="slide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8.xml"/><Relationship Id="rId1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692696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730" y="116632"/>
            <a:ext cx="29001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搜索树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5"/>
          <p:cNvSpPr/>
          <p:nvPr/>
        </p:nvSpPr>
        <p:spPr>
          <a:xfrm>
            <a:off x="3143250" y="2204720"/>
            <a:ext cx="5432425" cy="2095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>
                <a:schemeClr val="accent1"/>
              </a:buClr>
              <a:buSzPct val="80000"/>
              <a:buFontTx/>
              <a:buNone/>
            </a:pPr>
            <a:r>
              <a:rPr lang="zh-CN" altLang="en-US" sz="2800" dirty="0">
                <a:solidFill>
                  <a:srgbClr val="010000"/>
                </a:solidFill>
                <a:latin typeface="楷体_GB2312" pitchFamily="1" charset="-122"/>
              </a:rPr>
              <a:t>二分查找判定</a:t>
            </a:r>
            <a:r>
              <a:rPr lang="zh-CN" sz="2800" dirty="0">
                <a:solidFill>
                  <a:srgbClr val="010000"/>
                </a:solidFill>
                <a:latin typeface="楷体_GB2312" pitchFamily="1" charset="-122"/>
              </a:rPr>
              <a:t>树</a:t>
            </a:r>
            <a:endParaRPr lang="zh-CN" sz="2800" dirty="0">
              <a:solidFill>
                <a:srgbClr val="010000"/>
              </a:solidFill>
              <a:latin typeface="楷体_GB2312" pitchFamily="1" charset="-122"/>
            </a:endParaRPr>
          </a:p>
          <a:p>
            <a:pPr marL="342900" lvl="0" indent="-342900" algn="just" eaLnBrk="1" hangingPunct="1">
              <a:buClr>
                <a:schemeClr val="accent1"/>
              </a:buClr>
              <a:buSzPct val="80000"/>
              <a:buFontTx/>
              <a:buNone/>
            </a:pPr>
            <a:r>
              <a:rPr lang="zh-CN" altLang="en-US" sz="2800" dirty="0">
                <a:solidFill>
                  <a:srgbClr val="010000"/>
                </a:solidFill>
                <a:latin typeface="楷体_GB2312" pitchFamily="1" charset="-122"/>
              </a:rPr>
              <a:t>二叉排序树的基本概念</a:t>
            </a:r>
            <a:endParaRPr lang="zh-CN" altLang="en-US" sz="2800" dirty="0">
              <a:solidFill>
                <a:srgbClr val="010000"/>
              </a:solidFill>
              <a:latin typeface="楷体_GB2312" pitchFamily="1" charset="-122"/>
            </a:endParaRPr>
          </a:p>
          <a:p>
            <a:pPr marL="342900" lvl="0" indent="-342900" algn="just" eaLnBrk="1" hangingPunct="1">
              <a:buClr>
                <a:schemeClr val="accent1"/>
              </a:buClr>
              <a:buSzPct val="80000"/>
              <a:buFontTx/>
              <a:buNone/>
            </a:pPr>
            <a:r>
              <a:rPr lang="zh-CN" altLang="en-US" sz="2800" dirty="0">
                <a:solidFill>
                  <a:srgbClr val="010000"/>
                </a:solidFill>
                <a:latin typeface="楷体_GB2312" pitchFamily="1" charset="-122"/>
              </a:rPr>
              <a:t>二叉排序树的查找、插入、删除</a:t>
            </a:r>
            <a:endParaRPr lang="zh-CN" altLang="en-US" sz="2800" dirty="0">
              <a:solidFill>
                <a:srgbClr val="010000"/>
              </a:solidFill>
              <a:latin typeface="楷体_GB2312" pitchFamily="1" charset="-122"/>
            </a:endParaRPr>
          </a:p>
        </p:txBody>
      </p:sp>
      <p:sp>
        <p:nvSpPr>
          <p:cNvPr id="15364" name="Text Box 6"/>
          <p:cNvSpPr txBox="1"/>
          <p:nvPr/>
        </p:nvSpPr>
        <p:spPr>
          <a:xfrm>
            <a:off x="1928813" y="1857375"/>
            <a:ext cx="671512" cy="2286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FF"/>
                </a:solidFill>
              </a:rPr>
              <a:t>主要知识点</a:t>
            </a:r>
            <a:endParaRPr lang="zh-CN" altLang="en-US" b="1" dirty="0">
              <a:solidFill>
                <a:srgbClr val="FF00FF"/>
              </a:solidFill>
            </a:endParaRPr>
          </a:p>
        </p:txBody>
      </p:sp>
      <p:sp>
        <p:nvSpPr>
          <p:cNvPr id="15365" name="AutoShape 7"/>
          <p:cNvSpPr/>
          <p:nvPr/>
        </p:nvSpPr>
        <p:spPr>
          <a:xfrm>
            <a:off x="2667000" y="2133600"/>
            <a:ext cx="476250" cy="1795463"/>
          </a:xfrm>
          <a:prstGeom prst="leftBrace">
            <a:avLst>
              <a:gd name="adj1" fmla="val 44960"/>
              <a:gd name="adj2" fmla="val 50000"/>
            </a:avLst>
          </a:prstGeom>
          <a:noFill/>
          <a:ln w="2540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2573000" y="-71755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19200" y="18859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假设在有序线性表</a:t>
            </a:r>
            <a:r>
              <a:rPr lang="en-US" altLang="zh-CN" sz="2800" b="1" dirty="0">
                <a:latin typeface="Arial" panose="020B0604020202020204" pitchFamily="34" charset="0"/>
              </a:rPr>
              <a:t>a[20]</a:t>
            </a:r>
            <a:r>
              <a:rPr lang="zh-CN" altLang="en-US" sz="2800" b="1" dirty="0">
                <a:latin typeface="Arial" panose="020B0604020202020204" pitchFamily="34" charset="0"/>
              </a:rPr>
              <a:t>上进行折半查找，其</a:t>
            </a:r>
            <a:r>
              <a:rPr lang="en-US" altLang="zh-CN" sz="2800" b="1" dirty="0">
                <a:latin typeface="Arial" panose="020B0604020202020204" pitchFamily="34" charset="0"/>
              </a:rPr>
              <a:t>ASL</a:t>
            </a:r>
            <a:r>
              <a:rPr lang="zh-CN" altLang="en-US" sz="2800" b="1" dirty="0">
                <a:latin typeface="Arial" panose="020B0604020202020204" pitchFamily="34" charset="0"/>
              </a:rPr>
              <a:t>为</a:t>
            </a:r>
            <a:r>
              <a:rPr lang="zh-CN" altLang="en-US" sz="2800" b="1" u="sng" dirty="0">
                <a:latin typeface="Arial" panose="020B0604020202020204" pitchFamily="34" charset="0"/>
              </a:rPr>
              <a:t>     </a:t>
            </a:r>
            <a:r>
              <a:rPr lang="zh-CN" altLang="en-US" sz="2800" b="1" dirty="0">
                <a:latin typeface="Arial" panose="020B0604020202020204" pitchFamily="34" charset="0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0685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</m:t>
                      </m:r>
                      <m:r>
                        <m:rPr>
                          <m:nor/>
                        </m:rP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log</m:t>
                      </m:r>
                      <m:r>
                        <m:rPr>
                          <m:nor/>
                        </m:rPr>
                        <a:rPr kumimoji="1" lang="en-US" altLang="zh-CN" sz="2800" baseline="-25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en-US" altLang="zh-CN" sz="2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kumimoji="1" lang="en-US" altLang="zh-CN" sz="2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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438400" y="2068513"/>
                <a:ext cx="8534400" cy="642938"/>
              </a:xfrm>
              <a:prstGeom prst="rect">
                <a:avLst/>
              </a:prstGeom>
              <a:blipFill rotWithShape="1">
                <a:blip r:embed="rId5"/>
                <a:stretch>
                  <a:fillRect t="-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14283" y="2861468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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log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n+1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438400" y="37830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74/20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438400" y="4640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73/20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2061051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2918301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3775551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632801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12661900" y="560928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12827000" y="552450"/>
            <a:ext cx="3332480" cy="39878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具体是多少次比较，则不应当按照公式来计算，因为这是在假设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＝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2i-1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的情况下推导出来的公式。针对具体的例子应当用穷举法罗列：
全部元素的查找次数为＝
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2×2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4×3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8×4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5×5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）＝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 
所以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ASL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＝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74/20=3.7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5"/>
            </p:custDataLst>
          </p:nvPr>
        </p:nvGrpSpPr>
        <p:grpSpPr>
          <a:xfrm>
            <a:off x="12585700" y="-717550"/>
            <a:ext cx="3815080" cy="647700"/>
            <a:chOff x="12585700" y="0"/>
            <a:chExt cx="3815080" cy="647700"/>
          </a:xfrm>
        </p:grpSpPr>
        <p:sp>
          <p:nvSpPr>
            <p:cNvPr id="19" name="RemarkBack"/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17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9"/>
            </p:custDataLst>
          </p:nvPr>
        </p:nvGrpSpPr>
        <p:grpSpPr>
          <a:xfrm>
            <a:off x="12585700" y="-717550"/>
            <a:ext cx="3813810" cy="647700"/>
            <a:chOff x="19820" y="0"/>
            <a:chExt cx="6006" cy="1020"/>
          </a:xfrm>
        </p:grpSpPr>
        <p:sp>
          <p:nvSpPr>
            <p:cNvPr id="25" name="RemarkBack"/>
            <p:cNvSpPr/>
            <p:nvPr>
              <p:custDataLst>
                <p:tags r:id="rId20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1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3"/>
            </p:custDataLst>
          </p:nvPr>
        </p:nvGrpSpPr>
        <p:grpSpPr>
          <a:xfrm>
            <a:off x="12585700" y="-717550"/>
            <a:ext cx="3813810" cy="647700"/>
            <a:chOff x="19820" y="0"/>
            <a:chExt cx="6006" cy="1020"/>
          </a:xfrm>
        </p:grpSpPr>
        <p:sp>
          <p:nvSpPr>
            <p:cNvPr id="29" name="RemarkBack"/>
            <p:cNvSpPr/>
            <p:nvPr>
              <p:custDataLst>
                <p:tags r:id="rId24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5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7"/>
            </p:custDataLst>
          </p:nvPr>
        </p:nvGrpSpPr>
        <p:grpSpPr>
          <a:xfrm>
            <a:off x="12585700" y="-717550"/>
            <a:ext cx="3813810" cy="647700"/>
            <a:chOff x="19820" y="0"/>
            <a:chExt cx="6006" cy="1020"/>
          </a:xfrm>
        </p:grpSpPr>
        <p:sp>
          <p:nvSpPr>
            <p:cNvPr id="33" name="RemarkBack"/>
            <p:cNvSpPr/>
            <p:nvPr>
              <p:custDataLst>
                <p:tags r:id="rId28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9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1"/>
            </p:custDataLst>
          </p:nvPr>
        </p:nvGrpSpPr>
        <p:grpSpPr>
          <a:xfrm>
            <a:off x="12585700" y="-717550"/>
            <a:ext cx="3813810" cy="647700"/>
            <a:chOff x="19820" y="0"/>
            <a:chExt cx="6006" cy="1020"/>
          </a:xfrm>
        </p:grpSpPr>
        <p:sp>
          <p:nvSpPr>
            <p:cNvPr id="37" name="RemarkBack"/>
            <p:cNvSpPr/>
            <p:nvPr>
              <p:custDataLst>
                <p:tags r:id="rId32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3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3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3352" y="44624"/>
            <a:ext cx="10378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二叉排序树的基本概念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Binary Sort Tree—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BST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kumimoji="1" lang="zh-CN" altLang="en-US" sz="32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640616" y="116620"/>
            <a:ext cx="360040" cy="504067"/>
            <a:chOff x="2000231" y="2114716"/>
            <a:chExt cx="2123898" cy="3523563"/>
          </a:xfrm>
          <a:solidFill>
            <a:srgbClr val="8439BD"/>
          </a:solidFill>
        </p:grpSpPr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054372" y="2961932"/>
              <a:ext cx="181546" cy="14055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6" y="8"/>
                </a:cxn>
                <a:cxn ang="0">
                  <a:pos x="13" y="1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28" y="8"/>
                </a:cxn>
                <a:cxn ang="0">
                  <a:pos x="26" y="27"/>
                </a:cxn>
                <a:cxn ang="0">
                  <a:pos x="24" y="26"/>
                </a:cxn>
                <a:cxn ang="0">
                  <a:pos x="27" y="27"/>
                </a:cxn>
                <a:cxn ang="0">
                  <a:pos x="26" y="27"/>
                </a:cxn>
                <a:cxn ang="0">
                  <a:pos x="33" y="24"/>
                </a:cxn>
                <a:cxn ang="0">
                  <a:pos x="21" y="18"/>
                </a:cxn>
                <a:cxn ang="0">
                  <a:pos x="38" y="19"/>
                </a:cxn>
                <a:cxn ang="0">
                  <a:pos x="33" y="24"/>
                </a:cxn>
              </a:cxnLst>
              <a:rect l="0" t="0" r="r" b="b"/>
              <a:pathLst>
                <a:path w="73" h="56">
                  <a:moveTo>
                    <a:pt x="28" y="8"/>
                  </a:moveTo>
                  <a:cubicBezTo>
                    <a:pt x="27" y="8"/>
                    <a:pt x="26" y="8"/>
                    <a:pt x="26" y="8"/>
                  </a:cubicBezTo>
                  <a:cubicBezTo>
                    <a:pt x="33" y="0"/>
                    <a:pt x="18" y="2"/>
                    <a:pt x="13" y="13"/>
                  </a:cubicBezTo>
                  <a:cubicBezTo>
                    <a:pt x="12" y="13"/>
                    <a:pt x="0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0" y="56"/>
                    <a:pt x="73" y="7"/>
                    <a:pt x="28" y="8"/>
                  </a:cubicBezTo>
                  <a:close/>
                  <a:moveTo>
                    <a:pt x="26" y="27"/>
                  </a:moveTo>
                  <a:cubicBezTo>
                    <a:pt x="25" y="27"/>
                    <a:pt x="24" y="27"/>
                    <a:pt x="24" y="26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lose/>
                  <a:moveTo>
                    <a:pt x="33" y="24"/>
                  </a:moveTo>
                  <a:cubicBezTo>
                    <a:pt x="35" y="18"/>
                    <a:pt x="24" y="18"/>
                    <a:pt x="21" y="18"/>
                  </a:cubicBezTo>
                  <a:cubicBezTo>
                    <a:pt x="27" y="15"/>
                    <a:pt x="32" y="16"/>
                    <a:pt x="38" y="19"/>
                  </a:cubicBezTo>
                  <a:cubicBezTo>
                    <a:pt x="36" y="21"/>
                    <a:pt x="35" y="23"/>
                    <a:pt x="33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2843543" y="2290406"/>
              <a:ext cx="370901" cy="579776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31" y="121"/>
                </a:cxn>
                <a:cxn ang="0">
                  <a:pos x="6" y="190"/>
                </a:cxn>
                <a:cxn ang="0">
                  <a:pos x="8" y="215"/>
                </a:cxn>
                <a:cxn ang="0">
                  <a:pos x="27" y="200"/>
                </a:cxn>
                <a:cxn ang="0">
                  <a:pos x="142" y="232"/>
                </a:cxn>
                <a:cxn ang="0">
                  <a:pos x="143" y="224"/>
                </a:cxn>
                <a:cxn ang="0">
                  <a:pos x="110" y="217"/>
                </a:cxn>
                <a:cxn ang="0">
                  <a:pos x="42" y="199"/>
                </a:cxn>
                <a:cxn ang="0">
                  <a:pos x="38" y="195"/>
                </a:cxn>
                <a:cxn ang="0">
                  <a:pos x="31" y="195"/>
                </a:cxn>
                <a:cxn ang="0">
                  <a:pos x="57" y="151"/>
                </a:cxn>
                <a:cxn ang="0">
                  <a:pos x="60" y="181"/>
                </a:cxn>
                <a:cxn ang="0">
                  <a:pos x="73" y="117"/>
                </a:cxn>
                <a:cxn ang="0">
                  <a:pos x="97" y="47"/>
                </a:cxn>
                <a:cxn ang="0">
                  <a:pos x="66" y="114"/>
                </a:cxn>
                <a:cxn ang="0">
                  <a:pos x="29" y="182"/>
                </a:cxn>
                <a:cxn ang="0">
                  <a:pos x="76" y="1"/>
                </a:cxn>
                <a:cxn ang="0">
                  <a:pos x="26" y="156"/>
                </a:cxn>
                <a:cxn ang="0">
                  <a:pos x="25" y="159"/>
                </a:cxn>
                <a:cxn ang="0">
                  <a:pos x="26" y="156"/>
                </a:cxn>
                <a:cxn ang="0">
                  <a:pos x="46" y="118"/>
                </a:cxn>
                <a:cxn ang="0">
                  <a:pos x="38" y="127"/>
                </a:cxn>
                <a:cxn ang="0">
                  <a:pos x="59" y="75"/>
                </a:cxn>
                <a:cxn ang="0">
                  <a:pos x="46" y="118"/>
                </a:cxn>
              </a:cxnLst>
              <a:rect l="0" t="0" r="r" b="b"/>
              <a:pathLst>
                <a:path w="148" h="232">
                  <a:moveTo>
                    <a:pt x="76" y="1"/>
                  </a:moveTo>
                  <a:cubicBezTo>
                    <a:pt x="74" y="0"/>
                    <a:pt x="36" y="109"/>
                    <a:pt x="31" y="121"/>
                  </a:cubicBezTo>
                  <a:cubicBezTo>
                    <a:pt x="22" y="143"/>
                    <a:pt x="13" y="166"/>
                    <a:pt x="6" y="190"/>
                  </a:cubicBezTo>
                  <a:cubicBezTo>
                    <a:pt x="5" y="192"/>
                    <a:pt x="0" y="230"/>
                    <a:pt x="8" y="215"/>
                  </a:cubicBezTo>
                  <a:cubicBezTo>
                    <a:pt x="12" y="225"/>
                    <a:pt x="26" y="202"/>
                    <a:pt x="27" y="200"/>
                  </a:cubicBezTo>
                  <a:cubicBezTo>
                    <a:pt x="32" y="217"/>
                    <a:pt x="126" y="232"/>
                    <a:pt x="142" y="232"/>
                  </a:cubicBezTo>
                  <a:cubicBezTo>
                    <a:pt x="148" y="232"/>
                    <a:pt x="147" y="225"/>
                    <a:pt x="143" y="224"/>
                  </a:cubicBezTo>
                  <a:cubicBezTo>
                    <a:pt x="132" y="222"/>
                    <a:pt x="121" y="219"/>
                    <a:pt x="110" y="217"/>
                  </a:cubicBezTo>
                  <a:cubicBezTo>
                    <a:pt x="87" y="213"/>
                    <a:pt x="64" y="208"/>
                    <a:pt x="42" y="199"/>
                  </a:cubicBezTo>
                  <a:cubicBezTo>
                    <a:pt x="43" y="197"/>
                    <a:pt x="41" y="195"/>
                    <a:pt x="38" y="195"/>
                  </a:cubicBezTo>
                  <a:cubicBezTo>
                    <a:pt x="36" y="195"/>
                    <a:pt x="33" y="195"/>
                    <a:pt x="31" y="195"/>
                  </a:cubicBezTo>
                  <a:cubicBezTo>
                    <a:pt x="40" y="180"/>
                    <a:pt x="49" y="166"/>
                    <a:pt x="57" y="151"/>
                  </a:cubicBezTo>
                  <a:cubicBezTo>
                    <a:pt x="57" y="152"/>
                    <a:pt x="49" y="190"/>
                    <a:pt x="60" y="181"/>
                  </a:cubicBezTo>
                  <a:cubicBezTo>
                    <a:pt x="68" y="174"/>
                    <a:pt x="70" y="129"/>
                    <a:pt x="73" y="117"/>
                  </a:cubicBezTo>
                  <a:cubicBezTo>
                    <a:pt x="78" y="105"/>
                    <a:pt x="103" y="59"/>
                    <a:pt x="97" y="47"/>
                  </a:cubicBezTo>
                  <a:cubicBezTo>
                    <a:pt x="93" y="40"/>
                    <a:pt x="68" y="106"/>
                    <a:pt x="66" y="114"/>
                  </a:cubicBezTo>
                  <a:cubicBezTo>
                    <a:pt x="56" y="136"/>
                    <a:pt x="44" y="159"/>
                    <a:pt x="29" y="182"/>
                  </a:cubicBezTo>
                  <a:cubicBezTo>
                    <a:pt x="36" y="166"/>
                    <a:pt x="96" y="3"/>
                    <a:pt x="76" y="1"/>
                  </a:cubicBezTo>
                  <a:close/>
                  <a:moveTo>
                    <a:pt x="26" y="156"/>
                  </a:moveTo>
                  <a:cubicBezTo>
                    <a:pt x="25" y="157"/>
                    <a:pt x="25" y="158"/>
                    <a:pt x="25" y="159"/>
                  </a:cubicBezTo>
                  <a:cubicBezTo>
                    <a:pt x="25" y="158"/>
                    <a:pt x="26" y="157"/>
                    <a:pt x="26" y="156"/>
                  </a:cubicBezTo>
                  <a:close/>
                  <a:moveTo>
                    <a:pt x="46" y="118"/>
                  </a:moveTo>
                  <a:cubicBezTo>
                    <a:pt x="43" y="118"/>
                    <a:pt x="40" y="122"/>
                    <a:pt x="38" y="127"/>
                  </a:cubicBezTo>
                  <a:cubicBezTo>
                    <a:pt x="45" y="110"/>
                    <a:pt x="52" y="92"/>
                    <a:pt x="59" y="75"/>
                  </a:cubicBezTo>
                  <a:cubicBezTo>
                    <a:pt x="55" y="89"/>
                    <a:pt x="51" y="103"/>
                    <a:pt x="46" y="1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444794" y="2427054"/>
              <a:ext cx="374805" cy="542687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55" y="95"/>
                </a:cxn>
                <a:cxn ang="0">
                  <a:pos x="8" y="158"/>
                </a:cxn>
                <a:cxn ang="0">
                  <a:pos x="11" y="170"/>
                </a:cxn>
                <a:cxn ang="0">
                  <a:pos x="35" y="158"/>
                </a:cxn>
                <a:cxn ang="0">
                  <a:pos x="7" y="210"/>
                </a:cxn>
                <a:cxn ang="0">
                  <a:pos x="10" y="217"/>
                </a:cxn>
                <a:cxn ang="0">
                  <a:pos x="25" y="204"/>
                </a:cxn>
                <a:cxn ang="0">
                  <a:pos x="70" y="152"/>
                </a:cxn>
                <a:cxn ang="0">
                  <a:pos x="146" y="50"/>
                </a:cxn>
                <a:cxn ang="0">
                  <a:pos x="148" y="42"/>
                </a:cxn>
                <a:cxn ang="0">
                  <a:pos x="130" y="56"/>
                </a:cxn>
                <a:cxn ang="0">
                  <a:pos x="119" y="58"/>
                </a:cxn>
                <a:cxn ang="0">
                  <a:pos x="113" y="48"/>
                </a:cxn>
                <a:cxn ang="0">
                  <a:pos x="122" y="39"/>
                </a:cxn>
                <a:cxn ang="0">
                  <a:pos x="88" y="16"/>
                </a:cxn>
                <a:cxn ang="0">
                  <a:pos x="60" y="5"/>
                </a:cxn>
                <a:cxn ang="0">
                  <a:pos x="80" y="32"/>
                </a:cxn>
                <a:cxn ang="0">
                  <a:pos x="98" y="46"/>
                </a:cxn>
                <a:cxn ang="0">
                  <a:pos x="99" y="57"/>
                </a:cxn>
                <a:cxn ang="0">
                  <a:pos x="88" y="64"/>
                </a:cxn>
                <a:cxn ang="0">
                  <a:pos x="94" y="46"/>
                </a:cxn>
                <a:cxn ang="0">
                  <a:pos x="76" y="20"/>
                </a:cxn>
                <a:cxn ang="0">
                  <a:pos x="71" y="15"/>
                </a:cxn>
                <a:cxn ang="0">
                  <a:pos x="78" y="19"/>
                </a:cxn>
                <a:cxn ang="0">
                  <a:pos x="76" y="20"/>
                </a:cxn>
                <a:cxn ang="0">
                  <a:pos x="85" y="26"/>
                </a:cxn>
                <a:cxn ang="0">
                  <a:pos x="84" y="25"/>
                </a:cxn>
                <a:cxn ang="0">
                  <a:pos x="86" y="24"/>
                </a:cxn>
                <a:cxn ang="0">
                  <a:pos x="90" y="28"/>
                </a:cxn>
                <a:cxn ang="0">
                  <a:pos x="85" y="26"/>
                </a:cxn>
                <a:cxn ang="0">
                  <a:pos x="42" y="170"/>
                </a:cxn>
                <a:cxn ang="0">
                  <a:pos x="20" y="196"/>
                </a:cxn>
                <a:cxn ang="0">
                  <a:pos x="49" y="160"/>
                </a:cxn>
                <a:cxn ang="0">
                  <a:pos x="42" y="170"/>
                </a:cxn>
                <a:cxn ang="0">
                  <a:pos x="116" y="62"/>
                </a:cxn>
                <a:cxn ang="0">
                  <a:pos x="116" y="62"/>
                </a:cxn>
                <a:cxn ang="0">
                  <a:pos x="102" y="77"/>
                </a:cxn>
                <a:cxn ang="0">
                  <a:pos x="106" y="63"/>
                </a:cxn>
                <a:cxn ang="0">
                  <a:pos x="116" y="62"/>
                </a:cxn>
                <a:cxn ang="0">
                  <a:pos x="107" y="55"/>
                </a:cxn>
                <a:cxn ang="0">
                  <a:pos x="107" y="53"/>
                </a:cxn>
                <a:cxn ang="0">
                  <a:pos x="108" y="55"/>
                </a:cxn>
                <a:cxn ang="0">
                  <a:pos x="107" y="55"/>
                </a:cxn>
                <a:cxn ang="0">
                  <a:pos x="112" y="39"/>
                </a:cxn>
                <a:cxn ang="0">
                  <a:pos x="103" y="34"/>
                </a:cxn>
                <a:cxn ang="0">
                  <a:pos x="99" y="27"/>
                </a:cxn>
                <a:cxn ang="0">
                  <a:pos x="112" y="39"/>
                </a:cxn>
                <a:cxn ang="0">
                  <a:pos x="104" y="87"/>
                </a:cxn>
                <a:cxn ang="0">
                  <a:pos x="95" y="101"/>
                </a:cxn>
                <a:cxn ang="0">
                  <a:pos x="72" y="123"/>
                </a:cxn>
                <a:cxn ang="0">
                  <a:pos x="104" y="87"/>
                </a:cxn>
                <a:cxn ang="0">
                  <a:pos x="97" y="67"/>
                </a:cxn>
                <a:cxn ang="0">
                  <a:pos x="72" y="111"/>
                </a:cxn>
                <a:cxn ang="0">
                  <a:pos x="22" y="157"/>
                </a:cxn>
                <a:cxn ang="0">
                  <a:pos x="85" y="69"/>
                </a:cxn>
                <a:cxn ang="0">
                  <a:pos x="87" y="73"/>
                </a:cxn>
                <a:cxn ang="0">
                  <a:pos x="97" y="67"/>
                </a:cxn>
              </a:cxnLst>
              <a:rect l="0" t="0" r="r" b="b"/>
              <a:pathLst>
                <a:path w="150" h="217">
                  <a:moveTo>
                    <a:pt x="94" y="46"/>
                  </a:moveTo>
                  <a:cubicBezTo>
                    <a:pt x="84" y="38"/>
                    <a:pt x="59" y="88"/>
                    <a:pt x="55" y="95"/>
                  </a:cubicBezTo>
                  <a:cubicBezTo>
                    <a:pt x="39" y="115"/>
                    <a:pt x="20" y="134"/>
                    <a:pt x="8" y="158"/>
                  </a:cubicBezTo>
                  <a:cubicBezTo>
                    <a:pt x="0" y="172"/>
                    <a:pt x="0" y="196"/>
                    <a:pt x="11" y="170"/>
                  </a:cubicBezTo>
                  <a:cubicBezTo>
                    <a:pt x="14" y="174"/>
                    <a:pt x="24" y="168"/>
                    <a:pt x="35" y="158"/>
                  </a:cubicBezTo>
                  <a:cubicBezTo>
                    <a:pt x="19" y="175"/>
                    <a:pt x="7" y="194"/>
                    <a:pt x="7" y="210"/>
                  </a:cubicBezTo>
                  <a:cubicBezTo>
                    <a:pt x="5" y="212"/>
                    <a:pt x="6" y="217"/>
                    <a:pt x="10" y="217"/>
                  </a:cubicBezTo>
                  <a:cubicBezTo>
                    <a:pt x="15" y="217"/>
                    <a:pt x="22" y="207"/>
                    <a:pt x="25" y="204"/>
                  </a:cubicBezTo>
                  <a:cubicBezTo>
                    <a:pt x="42" y="189"/>
                    <a:pt x="57" y="171"/>
                    <a:pt x="70" y="152"/>
                  </a:cubicBezTo>
                  <a:cubicBezTo>
                    <a:pt x="79" y="141"/>
                    <a:pt x="150" y="51"/>
                    <a:pt x="146" y="50"/>
                  </a:cubicBezTo>
                  <a:cubicBezTo>
                    <a:pt x="149" y="48"/>
                    <a:pt x="149" y="46"/>
                    <a:pt x="148" y="42"/>
                  </a:cubicBezTo>
                  <a:cubicBezTo>
                    <a:pt x="143" y="37"/>
                    <a:pt x="133" y="53"/>
                    <a:pt x="130" y="56"/>
                  </a:cubicBezTo>
                  <a:cubicBezTo>
                    <a:pt x="129" y="48"/>
                    <a:pt x="121" y="56"/>
                    <a:pt x="119" y="58"/>
                  </a:cubicBezTo>
                  <a:cubicBezTo>
                    <a:pt x="119" y="54"/>
                    <a:pt x="116" y="50"/>
                    <a:pt x="113" y="48"/>
                  </a:cubicBezTo>
                  <a:cubicBezTo>
                    <a:pt x="122" y="52"/>
                    <a:pt x="128" y="52"/>
                    <a:pt x="122" y="39"/>
                  </a:cubicBezTo>
                  <a:cubicBezTo>
                    <a:pt x="116" y="27"/>
                    <a:pt x="102" y="16"/>
                    <a:pt x="88" y="16"/>
                  </a:cubicBezTo>
                  <a:cubicBezTo>
                    <a:pt x="84" y="12"/>
                    <a:pt x="65" y="0"/>
                    <a:pt x="60" y="5"/>
                  </a:cubicBezTo>
                  <a:cubicBezTo>
                    <a:pt x="52" y="14"/>
                    <a:pt x="76" y="29"/>
                    <a:pt x="80" y="32"/>
                  </a:cubicBezTo>
                  <a:cubicBezTo>
                    <a:pt x="86" y="37"/>
                    <a:pt x="92" y="41"/>
                    <a:pt x="98" y="46"/>
                  </a:cubicBezTo>
                  <a:cubicBezTo>
                    <a:pt x="99" y="49"/>
                    <a:pt x="99" y="53"/>
                    <a:pt x="99" y="57"/>
                  </a:cubicBezTo>
                  <a:cubicBezTo>
                    <a:pt x="94" y="59"/>
                    <a:pt x="91" y="61"/>
                    <a:pt x="88" y="64"/>
                  </a:cubicBezTo>
                  <a:cubicBezTo>
                    <a:pt x="90" y="61"/>
                    <a:pt x="99" y="50"/>
                    <a:pt x="94" y="46"/>
                  </a:cubicBezTo>
                  <a:close/>
                  <a:moveTo>
                    <a:pt x="76" y="20"/>
                  </a:moveTo>
                  <a:cubicBezTo>
                    <a:pt x="75" y="18"/>
                    <a:pt x="73" y="17"/>
                    <a:pt x="71" y="15"/>
                  </a:cubicBezTo>
                  <a:cubicBezTo>
                    <a:pt x="74" y="16"/>
                    <a:pt x="76" y="17"/>
                    <a:pt x="78" y="19"/>
                  </a:cubicBezTo>
                  <a:cubicBezTo>
                    <a:pt x="78" y="19"/>
                    <a:pt x="77" y="19"/>
                    <a:pt x="76" y="20"/>
                  </a:cubicBezTo>
                  <a:close/>
                  <a:moveTo>
                    <a:pt x="85" y="26"/>
                  </a:moveTo>
                  <a:cubicBezTo>
                    <a:pt x="85" y="25"/>
                    <a:pt x="84" y="25"/>
                    <a:pt x="84" y="25"/>
                  </a:cubicBezTo>
                  <a:cubicBezTo>
                    <a:pt x="85" y="24"/>
                    <a:pt x="85" y="24"/>
                    <a:pt x="86" y="24"/>
                  </a:cubicBezTo>
                  <a:cubicBezTo>
                    <a:pt x="87" y="25"/>
                    <a:pt x="89" y="27"/>
                    <a:pt x="90" y="28"/>
                  </a:cubicBezTo>
                  <a:cubicBezTo>
                    <a:pt x="88" y="27"/>
                    <a:pt x="87" y="26"/>
                    <a:pt x="85" y="26"/>
                  </a:cubicBezTo>
                  <a:close/>
                  <a:moveTo>
                    <a:pt x="42" y="170"/>
                  </a:moveTo>
                  <a:cubicBezTo>
                    <a:pt x="35" y="179"/>
                    <a:pt x="28" y="188"/>
                    <a:pt x="20" y="196"/>
                  </a:cubicBezTo>
                  <a:cubicBezTo>
                    <a:pt x="27" y="184"/>
                    <a:pt x="38" y="171"/>
                    <a:pt x="49" y="160"/>
                  </a:cubicBezTo>
                  <a:cubicBezTo>
                    <a:pt x="47" y="163"/>
                    <a:pt x="44" y="167"/>
                    <a:pt x="42" y="170"/>
                  </a:cubicBezTo>
                  <a:close/>
                  <a:moveTo>
                    <a:pt x="116" y="62"/>
                  </a:moveTo>
                  <a:cubicBezTo>
                    <a:pt x="116" y="62"/>
                    <a:pt x="116" y="62"/>
                    <a:pt x="116" y="62"/>
                  </a:cubicBezTo>
                  <a:cubicBezTo>
                    <a:pt x="111" y="67"/>
                    <a:pt x="107" y="72"/>
                    <a:pt x="102" y="77"/>
                  </a:cubicBezTo>
                  <a:cubicBezTo>
                    <a:pt x="104" y="73"/>
                    <a:pt x="105" y="68"/>
                    <a:pt x="106" y="63"/>
                  </a:cubicBezTo>
                  <a:cubicBezTo>
                    <a:pt x="109" y="62"/>
                    <a:pt x="113" y="62"/>
                    <a:pt x="116" y="62"/>
                  </a:cubicBezTo>
                  <a:close/>
                  <a:moveTo>
                    <a:pt x="107" y="55"/>
                  </a:moveTo>
                  <a:cubicBezTo>
                    <a:pt x="107" y="54"/>
                    <a:pt x="107" y="54"/>
                    <a:pt x="107" y="53"/>
                  </a:cubicBezTo>
                  <a:cubicBezTo>
                    <a:pt x="107" y="54"/>
                    <a:pt x="108" y="54"/>
                    <a:pt x="108" y="55"/>
                  </a:cubicBezTo>
                  <a:cubicBezTo>
                    <a:pt x="108" y="55"/>
                    <a:pt x="107" y="55"/>
                    <a:pt x="107" y="55"/>
                  </a:cubicBezTo>
                  <a:close/>
                  <a:moveTo>
                    <a:pt x="112" y="39"/>
                  </a:moveTo>
                  <a:cubicBezTo>
                    <a:pt x="109" y="37"/>
                    <a:pt x="106" y="36"/>
                    <a:pt x="103" y="34"/>
                  </a:cubicBezTo>
                  <a:cubicBezTo>
                    <a:pt x="102" y="32"/>
                    <a:pt x="101" y="29"/>
                    <a:pt x="99" y="27"/>
                  </a:cubicBezTo>
                  <a:cubicBezTo>
                    <a:pt x="104" y="30"/>
                    <a:pt x="109" y="34"/>
                    <a:pt x="112" y="39"/>
                  </a:cubicBezTo>
                  <a:close/>
                  <a:moveTo>
                    <a:pt x="104" y="87"/>
                  </a:moveTo>
                  <a:cubicBezTo>
                    <a:pt x="101" y="92"/>
                    <a:pt x="98" y="96"/>
                    <a:pt x="95" y="101"/>
                  </a:cubicBezTo>
                  <a:cubicBezTo>
                    <a:pt x="89" y="107"/>
                    <a:pt x="81" y="114"/>
                    <a:pt x="72" y="123"/>
                  </a:cubicBezTo>
                  <a:cubicBezTo>
                    <a:pt x="87" y="106"/>
                    <a:pt x="101" y="91"/>
                    <a:pt x="104" y="87"/>
                  </a:cubicBezTo>
                  <a:close/>
                  <a:moveTo>
                    <a:pt x="97" y="67"/>
                  </a:moveTo>
                  <a:cubicBezTo>
                    <a:pt x="95" y="75"/>
                    <a:pt x="70" y="107"/>
                    <a:pt x="72" y="111"/>
                  </a:cubicBezTo>
                  <a:cubicBezTo>
                    <a:pt x="57" y="128"/>
                    <a:pt x="40" y="144"/>
                    <a:pt x="22" y="157"/>
                  </a:cubicBezTo>
                  <a:cubicBezTo>
                    <a:pt x="37" y="125"/>
                    <a:pt x="66" y="98"/>
                    <a:pt x="85" y="69"/>
                  </a:cubicBezTo>
                  <a:cubicBezTo>
                    <a:pt x="85" y="70"/>
                    <a:pt x="86" y="72"/>
                    <a:pt x="87" y="73"/>
                  </a:cubicBezTo>
                  <a:cubicBezTo>
                    <a:pt x="91" y="73"/>
                    <a:pt x="95" y="71"/>
                    <a:pt x="97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2417983" y="3512428"/>
              <a:ext cx="443129" cy="694951"/>
            </a:xfrm>
            <a:custGeom>
              <a:avLst/>
              <a:gdLst/>
              <a:ahLst/>
              <a:cxnLst>
                <a:cxn ang="0">
                  <a:pos x="108" y="80"/>
                </a:cxn>
                <a:cxn ang="0">
                  <a:pos x="85" y="118"/>
                </a:cxn>
                <a:cxn ang="0">
                  <a:pos x="54" y="175"/>
                </a:cxn>
                <a:cxn ang="0">
                  <a:pos x="15" y="248"/>
                </a:cxn>
                <a:cxn ang="0">
                  <a:pos x="24" y="251"/>
                </a:cxn>
                <a:cxn ang="0">
                  <a:pos x="70" y="189"/>
                </a:cxn>
                <a:cxn ang="0">
                  <a:pos x="110" y="97"/>
                </a:cxn>
                <a:cxn ang="0">
                  <a:pos x="132" y="63"/>
                </a:cxn>
                <a:cxn ang="0">
                  <a:pos x="160" y="97"/>
                </a:cxn>
                <a:cxn ang="0">
                  <a:pos x="132" y="52"/>
                </a:cxn>
                <a:cxn ang="0">
                  <a:pos x="175" y="41"/>
                </a:cxn>
                <a:cxn ang="0">
                  <a:pos x="119" y="18"/>
                </a:cxn>
                <a:cxn ang="0">
                  <a:pos x="88" y="5"/>
                </a:cxn>
                <a:cxn ang="0">
                  <a:pos x="91" y="16"/>
                </a:cxn>
                <a:cxn ang="0">
                  <a:pos x="159" y="38"/>
                </a:cxn>
                <a:cxn ang="0">
                  <a:pos x="123" y="44"/>
                </a:cxn>
                <a:cxn ang="0">
                  <a:pos x="121" y="53"/>
                </a:cxn>
                <a:cxn ang="0">
                  <a:pos x="126" y="56"/>
                </a:cxn>
                <a:cxn ang="0">
                  <a:pos x="114" y="72"/>
                </a:cxn>
                <a:cxn ang="0">
                  <a:pos x="108" y="80"/>
                </a:cxn>
                <a:cxn ang="0">
                  <a:pos x="34" y="233"/>
                </a:cxn>
                <a:cxn ang="0">
                  <a:pos x="91" y="126"/>
                </a:cxn>
                <a:cxn ang="0">
                  <a:pos x="34" y="233"/>
                </a:cxn>
              </a:cxnLst>
              <a:rect l="0" t="0" r="r" b="b"/>
              <a:pathLst>
                <a:path w="177" h="278">
                  <a:moveTo>
                    <a:pt x="108" y="80"/>
                  </a:moveTo>
                  <a:cubicBezTo>
                    <a:pt x="99" y="92"/>
                    <a:pt x="92" y="105"/>
                    <a:pt x="85" y="118"/>
                  </a:cubicBezTo>
                  <a:cubicBezTo>
                    <a:pt x="81" y="126"/>
                    <a:pt x="48" y="171"/>
                    <a:pt x="54" y="175"/>
                  </a:cubicBezTo>
                  <a:cubicBezTo>
                    <a:pt x="41" y="199"/>
                    <a:pt x="28" y="224"/>
                    <a:pt x="15" y="248"/>
                  </a:cubicBezTo>
                  <a:cubicBezTo>
                    <a:pt x="0" y="277"/>
                    <a:pt x="8" y="278"/>
                    <a:pt x="24" y="251"/>
                  </a:cubicBezTo>
                  <a:cubicBezTo>
                    <a:pt x="31" y="260"/>
                    <a:pt x="67" y="196"/>
                    <a:pt x="70" y="189"/>
                  </a:cubicBezTo>
                  <a:cubicBezTo>
                    <a:pt x="76" y="177"/>
                    <a:pt x="118" y="107"/>
                    <a:pt x="110" y="97"/>
                  </a:cubicBezTo>
                  <a:cubicBezTo>
                    <a:pt x="118" y="86"/>
                    <a:pt x="125" y="74"/>
                    <a:pt x="132" y="63"/>
                  </a:cubicBezTo>
                  <a:cubicBezTo>
                    <a:pt x="135" y="67"/>
                    <a:pt x="154" y="102"/>
                    <a:pt x="160" y="97"/>
                  </a:cubicBezTo>
                  <a:cubicBezTo>
                    <a:pt x="167" y="92"/>
                    <a:pt x="136" y="56"/>
                    <a:pt x="132" y="52"/>
                  </a:cubicBezTo>
                  <a:cubicBezTo>
                    <a:pt x="138" y="51"/>
                    <a:pt x="174" y="48"/>
                    <a:pt x="175" y="41"/>
                  </a:cubicBezTo>
                  <a:cubicBezTo>
                    <a:pt x="177" y="30"/>
                    <a:pt x="126" y="20"/>
                    <a:pt x="119" y="18"/>
                  </a:cubicBezTo>
                  <a:cubicBezTo>
                    <a:pt x="108" y="15"/>
                    <a:pt x="97" y="11"/>
                    <a:pt x="88" y="5"/>
                  </a:cubicBezTo>
                  <a:cubicBezTo>
                    <a:pt x="80" y="0"/>
                    <a:pt x="85" y="13"/>
                    <a:pt x="91" y="16"/>
                  </a:cubicBezTo>
                  <a:cubicBezTo>
                    <a:pt x="113" y="27"/>
                    <a:pt x="137" y="29"/>
                    <a:pt x="159" y="38"/>
                  </a:cubicBezTo>
                  <a:cubicBezTo>
                    <a:pt x="147" y="41"/>
                    <a:pt x="135" y="44"/>
                    <a:pt x="123" y="44"/>
                  </a:cubicBezTo>
                  <a:cubicBezTo>
                    <a:pt x="97" y="29"/>
                    <a:pt x="86" y="53"/>
                    <a:pt x="121" y="53"/>
                  </a:cubicBezTo>
                  <a:cubicBezTo>
                    <a:pt x="123" y="54"/>
                    <a:pt x="124" y="55"/>
                    <a:pt x="126" y="56"/>
                  </a:cubicBezTo>
                  <a:cubicBezTo>
                    <a:pt x="122" y="62"/>
                    <a:pt x="118" y="67"/>
                    <a:pt x="114" y="72"/>
                  </a:cubicBezTo>
                  <a:cubicBezTo>
                    <a:pt x="109" y="73"/>
                    <a:pt x="107" y="75"/>
                    <a:pt x="108" y="80"/>
                  </a:cubicBezTo>
                  <a:close/>
                  <a:moveTo>
                    <a:pt x="34" y="233"/>
                  </a:moveTo>
                  <a:cubicBezTo>
                    <a:pt x="53" y="198"/>
                    <a:pt x="69" y="159"/>
                    <a:pt x="91" y="126"/>
                  </a:cubicBezTo>
                  <a:cubicBezTo>
                    <a:pt x="75" y="163"/>
                    <a:pt x="57" y="202"/>
                    <a:pt x="34" y="2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2000231" y="2114716"/>
              <a:ext cx="2123898" cy="3170227"/>
            </a:xfrm>
            <a:custGeom>
              <a:avLst/>
              <a:gdLst/>
              <a:ahLst/>
              <a:cxnLst>
                <a:cxn ang="0">
                  <a:pos x="467" y="52"/>
                </a:cxn>
                <a:cxn ang="0">
                  <a:pos x="692" y="104"/>
                </a:cxn>
                <a:cxn ang="0">
                  <a:pos x="777" y="241"/>
                </a:cxn>
                <a:cxn ang="0">
                  <a:pos x="605" y="411"/>
                </a:cxn>
                <a:cxn ang="0">
                  <a:pos x="269" y="446"/>
                </a:cxn>
                <a:cxn ang="0">
                  <a:pos x="456" y="626"/>
                </a:cxn>
                <a:cxn ang="0">
                  <a:pos x="427" y="694"/>
                </a:cxn>
                <a:cxn ang="0">
                  <a:pos x="219" y="1035"/>
                </a:cxn>
                <a:cxn ang="0">
                  <a:pos x="133" y="740"/>
                </a:cxn>
                <a:cxn ang="0">
                  <a:pos x="30" y="996"/>
                </a:cxn>
                <a:cxn ang="0">
                  <a:pos x="230" y="1073"/>
                </a:cxn>
                <a:cxn ang="0">
                  <a:pos x="474" y="651"/>
                </a:cxn>
                <a:cxn ang="0">
                  <a:pos x="812" y="175"/>
                </a:cxn>
                <a:cxn ang="0">
                  <a:pos x="233" y="557"/>
                </a:cxn>
                <a:cxn ang="0">
                  <a:pos x="84" y="960"/>
                </a:cxn>
                <a:cxn ang="0">
                  <a:pos x="125" y="777"/>
                </a:cxn>
                <a:cxn ang="0">
                  <a:pos x="80" y="960"/>
                </a:cxn>
                <a:cxn ang="0">
                  <a:pos x="44" y="972"/>
                </a:cxn>
                <a:cxn ang="0">
                  <a:pos x="25" y="1224"/>
                </a:cxn>
                <a:cxn ang="0">
                  <a:pos x="43" y="1158"/>
                </a:cxn>
                <a:cxn ang="0">
                  <a:pos x="41" y="1230"/>
                </a:cxn>
                <a:cxn ang="0">
                  <a:pos x="56" y="1194"/>
                </a:cxn>
                <a:cxn ang="0">
                  <a:pos x="70" y="1184"/>
                </a:cxn>
                <a:cxn ang="0">
                  <a:pos x="26" y="1151"/>
                </a:cxn>
                <a:cxn ang="0">
                  <a:pos x="130" y="993"/>
                </a:cxn>
                <a:cxn ang="0">
                  <a:pos x="176" y="1009"/>
                </a:cxn>
                <a:cxn ang="0">
                  <a:pos x="264" y="992"/>
                </a:cxn>
                <a:cxn ang="0">
                  <a:pos x="604" y="448"/>
                </a:cxn>
                <a:cxn ang="0">
                  <a:pos x="575" y="403"/>
                </a:cxn>
                <a:cxn ang="0">
                  <a:pos x="534" y="355"/>
                </a:cxn>
                <a:cxn ang="0">
                  <a:pos x="404" y="324"/>
                </a:cxn>
                <a:cxn ang="0">
                  <a:pos x="316" y="367"/>
                </a:cxn>
                <a:cxn ang="0">
                  <a:pos x="302" y="401"/>
                </a:cxn>
                <a:cxn ang="0">
                  <a:pos x="289" y="429"/>
                </a:cxn>
                <a:cxn ang="0">
                  <a:pos x="289" y="460"/>
                </a:cxn>
                <a:cxn ang="0">
                  <a:pos x="294" y="525"/>
                </a:cxn>
                <a:cxn ang="0">
                  <a:pos x="445" y="653"/>
                </a:cxn>
                <a:cxn ang="0">
                  <a:pos x="462" y="648"/>
                </a:cxn>
                <a:cxn ang="0">
                  <a:pos x="262" y="503"/>
                </a:cxn>
                <a:cxn ang="0">
                  <a:pos x="310" y="457"/>
                </a:cxn>
                <a:cxn ang="0">
                  <a:pos x="469" y="528"/>
                </a:cxn>
                <a:cxn ang="0">
                  <a:pos x="450" y="448"/>
                </a:cxn>
                <a:cxn ang="0">
                  <a:pos x="542" y="458"/>
                </a:cxn>
                <a:cxn ang="0">
                  <a:pos x="380" y="320"/>
                </a:cxn>
                <a:cxn ang="0">
                  <a:pos x="543" y="419"/>
                </a:cxn>
                <a:cxn ang="0">
                  <a:pos x="524" y="546"/>
                </a:cxn>
                <a:cxn ang="0">
                  <a:pos x="317" y="488"/>
                </a:cxn>
                <a:cxn ang="0">
                  <a:pos x="468" y="539"/>
                </a:cxn>
                <a:cxn ang="0">
                  <a:pos x="560" y="423"/>
                </a:cxn>
                <a:cxn ang="0">
                  <a:pos x="524" y="572"/>
                </a:cxn>
                <a:cxn ang="0">
                  <a:pos x="605" y="421"/>
                </a:cxn>
                <a:cxn ang="0">
                  <a:pos x="751" y="313"/>
                </a:cxn>
                <a:cxn ang="0">
                  <a:pos x="790" y="245"/>
                </a:cxn>
                <a:cxn ang="0">
                  <a:pos x="789" y="218"/>
                </a:cxn>
                <a:cxn ang="0">
                  <a:pos x="485" y="43"/>
                </a:cxn>
                <a:cxn ang="0">
                  <a:pos x="540" y="52"/>
                </a:cxn>
                <a:cxn ang="0">
                  <a:pos x="605" y="66"/>
                </a:cxn>
                <a:cxn ang="0">
                  <a:pos x="781" y="218"/>
                </a:cxn>
                <a:cxn ang="0">
                  <a:pos x="693" y="86"/>
                </a:cxn>
                <a:cxn ang="0">
                  <a:pos x="578" y="26"/>
                </a:cxn>
              </a:cxnLst>
              <a:rect l="0" t="0" r="r" b="b"/>
              <a:pathLst>
                <a:path w="849" h="1268">
                  <a:moveTo>
                    <a:pt x="488" y="22"/>
                  </a:moveTo>
                  <a:cubicBezTo>
                    <a:pt x="485" y="22"/>
                    <a:pt x="458" y="23"/>
                    <a:pt x="460" y="31"/>
                  </a:cubicBezTo>
                  <a:cubicBezTo>
                    <a:pt x="443" y="32"/>
                    <a:pt x="427" y="39"/>
                    <a:pt x="413" y="48"/>
                  </a:cubicBezTo>
                  <a:cubicBezTo>
                    <a:pt x="412" y="49"/>
                    <a:pt x="400" y="60"/>
                    <a:pt x="410" y="60"/>
                  </a:cubicBezTo>
                  <a:cubicBezTo>
                    <a:pt x="415" y="60"/>
                    <a:pt x="426" y="50"/>
                    <a:pt x="430" y="48"/>
                  </a:cubicBezTo>
                  <a:cubicBezTo>
                    <a:pt x="428" y="50"/>
                    <a:pt x="428" y="52"/>
                    <a:pt x="429" y="54"/>
                  </a:cubicBezTo>
                  <a:cubicBezTo>
                    <a:pt x="424" y="56"/>
                    <a:pt x="419" y="59"/>
                    <a:pt x="415" y="63"/>
                  </a:cubicBezTo>
                  <a:cubicBezTo>
                    <a:pt x="413" y="69"/>
                    <a:pt x="415" y="71"/>
                    <a:pt x="421" y="69"/>
                  </a:cubicBezTo>
                  <a:cubicBezTo>
                    <a:pt x="430" y="60"/>
                    <a:pt x="443" y="56"/>
                    <a:pt x="455" y="54"/>
                  </a:cubicBezTo>
                  <a:cubicBezTo>
                    <a:pt x="438" y="75"/>
                    <a:pt x="460" y="60"/>
                    <a:pt x="467" y="52"/>
                  </a:cubicBezTo>
                  <a:cubicBezTo>
                    <a:pt x="467" y="52"/>
                    <a:pt x="468" y="52"/>
                    <a:pt x="468" y="52"/>
                  </a:cubicBezTo>
                  <a:cubicBezTo>
                    <a:pt x="471" y="54"/>
                    <a:pt x="482" y="57"/>
                    <a:pt x="483" y="51"/>
                  </a:cubicBezTo>
                  <a:cubicBezTo>
                    <a:pt x="489" y="51"/>
                    <a:pt x="495" y="50"/>
                    <a:pt x="501" y="50"/>
                  </a:cubicBezTo>
                  <a:cubicBezTo>
                    <a:pt x="484" y="58"/>
                    <a:pt x="468" y="69"/>
                    <a:pt x="451" y="78"/>
                  </a:cubicBezTo>
                  <a:cubicBezTo>
                    <a:pt x="428" y="90"/>
                    <a:pt x="452" y="88"/>
                    <a:pt x="464" y="81"/>
                  </a:cubicBezTo>
                  <a:cubicBezTo>
                    <a:pt x="505" y="68"/>
                    <a:pt x="555" y="86"/>
                    <a:pt x="593" y="101"/>
                  </a:cubicBezTo>
                  <a:cubicBezTo>
                    <a:pt x="608" y="108"/>
                    <a:pt x="609" y="99"/>
                    <a:pt x="596" y="94"/>
                  </a:cubicBezTo>
                  <a:cubicBezTo>
                    <a:pt x="576" y="85"/>
                    <a:pt x="554" y="78"/>
                    <a:pt x="532" y="74"/>
                  </a:cubicBezTo>
                  <a:cubicBezTo>
                    <a:pt x="580" y="79"/>
                    <a:pt x="628" y="79"/>
                    <a:pt x="676" y="92"/>
                  </a:cubicBezTo>
                  <a:cubicBezTo>
                    <a:pt x="681" y="96"/>
                    <a:pt x="687" y="100"/>
                    <a:pt x="692" y="104"/>
                  </a:cubicBezTo>
                  <a:cubicBezTo>
                    <a:pt x="692" y="104"/>
                    <a:pt x="692" y="104"/>
                    <a:pt x="692" y="104"/>
                  </a:cubicBezTo>
                  <a:cubicBezTo>
                    <a:pt x="680" y="101"/>
                    <a:pt x="628" y="85"/>
                    <a:pt x="618" y="95"/>
                  </a:cubicBezTo>
                  <a:cubicBezTo>
                    <a:pt x="610" y="104"/>
                    <a:pt x="634" y="103"/>
                    <a:pt x="632" y="103"/>
                  </a:cubicBezTo>
                  <a:cubicBezTo>
                    <a:pt x="651" y="103"/>
                    <a:pt x="670" y="107"/>
                    <a:pt x="689" y="112"/>
                  </a:cubicBezTo>
                  <a:cubicBezTo>
                    <a:pt x="678" y="119"/>
                    <a:pt x="690" y="124"/>
                    <a:pt x="697" y="114"/>
                  </a:cubicBezTo>
                  <a:cubicBezTo>
                    <a:pt x="701" y="116"/>
                    <a:pt x="705" y="117"/>
                    <a:pt x="709" y="119"/>
                  </a:cubicBezTo>
                  <a:cubicBezTo>
                    <a:pt x="728" y="137"/>
                    <a:pt x="745" y="158"/>
                    <a:pt x="757" y="181"/>
                  </a:cubicBezTo>
                  <a:cubicBezTo>
                    <a:pt x="760" y="186"/>
                    <a:pt x="779" y="233"/>
                    <a:pt x="782" y="222"/>
                  </a:cubicBezTo>
                  <a:cubicBezTo>
                    <a:pt x="782" y="223"/>
                    <a:pt x="782" y="224"/>
                    <a:pt x="782" y="225"/>
                  </a:cubicBezTo>
                  <a:cubicBezTo>
                    <a:pt x="780" y="227"/>
                    <a:pt x="769" y="238"/>
                    <a:pt x="777" y="241"/>
                  </a:cubicBezTo>
                  <a:cubicBezTo>
                    <a:pt x="748" y="283"/>
                    <a:pt x="712" y="324"/>
                    <a:pt x="675" y="359"/>
                  </a:cubicBezTo>
                  <a:cubicBezTo>
                    <a:pt x="678" y="354"/>
                    <a:pt x="702" y="326"/>
                    <a:pt x="698" y="322"/>
                  </a:cubicBezTo>
                  <a:cubicBezTo>
                    <a:pt x="691" y="314"/>
                    <a:pt x="672" y="349"/>
                    <a:pt x="669" y="353"/>
                  </a:cubicBezTo>
                  <a:cubicBezTo>
                    <a:pt x="659" y="371"/>
                    <a:pt x="630" y="418"/>
                    <a:pt x="664" y="382"/>
                  </a:cubicBezTo>
                  <a:cubicBezTo>
                    <a:pt x="670" y="386"/>
                    <a:pt x="687" y="360"/>
                    <a:pt x="690" y="356"/>
                  </a:cubicBezTo>
                  <a:cubicBezTo>
                    <a:pt x="694" y="353"/>
                    <a:pt x="698" y="349"/>
                    <a:pt x="702" y="346"/>
                  </a:cubicBezTo>
                  <a:cubicBezTo>
                    <a:pt x="689" y="361"/>
                    <a:pt x="677" y="377"/>
                    <a:pt x="666" y="392"/>
                  </a:cubicBezTo>
                  <a:cubicBezTo>
                    <a:pt x="664" y="395"/>
                    <a:pt x="637" y="433"/>
                    <a:pt x="650" y="427"/>
                  </a:cubicBezTo>
                  <a:cubicBezTo>
                    <a:pt x="645" y="433"/>
                    <a:pt x="641" y="439"/>
                    <a:pt x="637" y="444"/>
                  </a:cubicBezTo>
                  <a:cubicBezTo>
                    <a:pt x="632" y="430"/>
                    <a:pt x="618" y="419"/>
                    <a:pt x="605" y="411"/>
                  </a:cubicBezTo>
                  <a:cubicBezTo>
                    <a:pt x="588" y="400"/>
                    <a:pt x="574" y="381"/>
                    <a:pt x="559" y="366"/>
                  </a:cubicBezTo>
                  <a:cubicBezTo>
                    <a:pt x="531" y="337"/>
                    <a:pt x="490" y="322"/>
                    <a:pt x="451" y="317"/>
                  </a:cubicBezTo>
                  <a:cubicBezTo>
                    <a:pt x="442" y="315"/>
                    <a:pt x="433" y="314"/>
                    <a:pt x="424" y="314"/>
                  </a:cubicBezTo>
                  <a:cubicBezTo>
                    <a:pt x="397" y="302"/>
                    <a:pt x="355" y="307"/>
                    <a:pt x="328" y="318"/>
                  </a:cubicBezTo>
                  <a:cubicBezTo>
                    <a:pt x="325" y="314"/>
                    <a:pt x="321" y="318"/>
                    <a:pt x="320" y="321"/>
                  </a:cubicBezTo>
                  <a:cubicBezTo>
                    <a:pt x="313" y="325"/>
                    <a:pt x="291" y="349"/>
                    <a:pt x="312" y="342"/>
                  </a:cubicBezTo>
                  <a:cubicBezTo>
                    <a:pt x="307" y="356"/>
                    <a:pt x="302" y="370"/>
                    <a:pt x="297" y="384"/>
                  </a:cubicBezTo>
                  <a:cubicBezTo>
                    <a:pt x="294" y="386"/>
                    <a:pt x="288" y="390"/>
                    <a:pt x="287" y="394"/>
                  </a:cubicBezTo>
                  <a:cubicBezTo>
                    <a:pt x="280" y="395"/>
                    <a:pt x="278" y="424"/>
                    <a:pt x="277" y="430"/>
                  </a:cubicBezTo>
                  <a:cubicBezTo>
                    <a:pt x="274" y="435"/>
                    <a:pt x="271" y="440"/>
                    <a:pt x="269" y="446"/>
                  </a:cubicBezTo>
                  <a:cubicBezTo>
                    <a:pt x="267" y="446"/>
                    <a:pt x="251" y="456"/>
                    <a:pt x="264" y="456"/>
                  </a:cubicBezTo>
                  <a:cubicBezTo>
                    <a:pt x="261" y="464"/>
                    <a:pt x="258" y="471"/>
                    <a:pt x="255" y="478"/>
                  </a:cubicBezTo>
                  <a:cubicBezTo>
                    <a:pt x="248" y="484"/>
                    <a:pt x="245" y="491"/>
                    <a:pt x="249" y="500"/>
                  </a:cubicBezTo>
                  <a:cubicBezTo>
                    <a:pt x="248" y="503"/>
                    <a:pt x="245" y="512"/>
                    <a:pt x="247" y="516"/>
                  </a:cubicBezTo>
                  <a:cubicBezTo>
                    <a:pt x="209" y="543"/>
                    <a:pt x="280" y="536"/>
                    <a:pt x="294" y="533"/>
                  </a:cubicBezTo>
                  <a:cubicBezTo>
                    <a:pt x="323" y="543"/>
                    <a:pt x="354" y="545"/>
                    <a:pt x="384" y="555"/>
                  </a:cubicBezTo>
                  <a:cubicBezTo>
                    <a:pt x="400" y="565"/>
                    <a:pt x="415" y="578"/>
                    <a:pt x="425" y="594"/>
                  </a:cubicBezTo>
                  <a:cubicBezTo>
                    <a:pt x="431" y="597"/>
                    <a:pt x="433" y="595"/>
                    <a:pt x="432" y="589"/>
                  </a:cubicBezTo>
                  <a:cubicBezTo>
                    <a:pt x="428" y="582"/>
                    <a:pt x="422" y="576"/>
                    <a:pt x="416" y="570"/>
                  </a:cubicBezTo>
                  <a:cubicBezTo>
                    <a:pt x="437" y="584"/>
                    <a:pt x="448" y="603"/>
                    <a:pt x="456" y="626"/>
                  </a:cubicBezTo>
                  <a:cubicBezTo>
                    <a:pt x="456" y="627"/>
                    <a:pt x="456" y="628"/>
                    <a:pt x="455" y="628"/>
                  </a:cubicBezTo>
                  <a:cubicBezTo>
                    <a:pt x="452" y="632"/>
                    <a:pt x="448" y="636"/>
                    <a:pt x="445" y="640"/>
                  </a:cubicBezTo>
                  <a:cubicBezTo>
                    <a:pt x="444" y="637"/>
                    <a:pt x="433" y="592"/>
                    <a:pt x="428" y="606"/>
                  </a:cubicBezTo>
                  <a:cubicBezTo>
                    <a:pt x="426" y="611"/>
                    <a:pt x="435" y="627"/>
                    <a:pt x="436" y="633"/>
                  </a:cubicBezTo>
                  <a:cubicBezTo>
                    <a:pt x="438" y="644"/>
                    <a:pt x="437" y="656"/>
                    <a:pt x="435" y="668"/>
                  </a:cubicBezTo>
                  <a:cubicBezTo>
                    <a:pt x="416" y="692"/>
                    <a:pt x="392" y="712"/>
                    <a:pt x="372" y="736"/>
                  </a:cubicBezTo>
                  <a:cubicBezTo>
                    <a:pt x="371" y="740"/>
                    <a:pt x="372" y="742"/>
                    <a:pt x="375" y="742"/>
                  </a:cubicBezTo>
                  <a:cubicBezTo>
                    <a:pt x="380" y="742"/>
                    <a:pt x="388" y="730"/>
                    <a:pt x="391" y="727"/>
                  </a:cubicBezTo>
                  <a:cubicBezTo>
                    <a:pt x="404" y="714"/>
                    <a:pt x="417" y="701"/>
                    <a:pt x="430" y="686"/>
                  </a:cubicBezTo>
                  <a:cubicBezTo>
                    <a:pt x="429" y="689"/>
                    <a:pt x="428" y="691"/>
                    <a:pt x="427" y="694"/>
                  </a:cubicBezTo>
                  <a:cubicBezTo>
                    <a:pt x="423" y="700"/>
                    <a:pt x="400" y="721"/>
                    <a:pt x="401" y="728"/>
                  </a:cubicBezTo>
                  <a:cubicBezTo>
                    <a:pt x="400" y="729"/>
                    <a:pt x="399" y="731"/>
                    <a:pt x="398" y="732"/>
                  </a:cubicBezTo>
                  <a:cubicBezTo>
                    <a:pt x="396" y="733"/>
                    <a:pt x="396" y="734"/>
                    <a:pt x="395" y="735"/>
                  </a:cubicBezTo>
                  <a:cubicBezTo>
                    <a:pt x="354" y="789"/>
                    <a:pt x="315" y="845"/>
                    <a:pt x="277" y="900"/>
                  </a:cubicBezTo>
                  <a:cubicBezTo>
                    <a:pt x="267" y="915"/>
                    <a:pt x="274" y="919"/>
                    <a:pt x="284" y="905"/>
                  </a:cubicBezTo>
                  <a:cubicBezTo>
                    <a:pt x="292" y="892"/>
                    <a:pt x="301" y="879"/>
                    <a:pt x="310" y="866"/>
                  </a:cubicBezTo>
                  <a:cubicBezTo>
                    <a:pt x="331" y="836"/>
                    <a:pt x="353" y="805"/>
                    <a:pt x="375" y="775"/>
                  </a:cubicBezTo>
                  <a:cubicBezTo>
                    <a:pt x="363" y="798"/>
                    <a:pt x="220" y="1010"/>
                    <a:pt x="236" y="1019"/>
                  </a:cubicBezTo>
                  <a:cubicBezTo>
                    <a:pt x="231" y="1027"/>
                    <a:pt x="227" y="1035"/>
                    <a:pt x="224" y="1043"/>
                  </a:cubicBezTo>
                  <a:cubicBezTo>
                    <a:pt x="223" y="1040"/>
                    <a:pt x="221" y="1038"/>
                    <a:pt x="219" y="1035"/>
                  </a:cubicBezTo>
                  <a:cubicBezTo>
                    <a:pt x="214" y="1003"/>
                    <a:pt x="176" y="983"/>
                    <a:pt x="138" y="972"/>
                  </a:cubicBezTo>
                  <a:cubicBezTo>
                    <a:pt x="125" y="967"/>
                    <a:pt x="113" y="966"/>
                    <a:pt x="100" y="963"/>
                  </a:cubicBezTo>
                  <a:cubicBezTo>
                    <a:pt x="109" y="959"/>
                    <a:pt x="91" y="950"/>
                    <a:pt x="89" y="949"/>
                  </a:cubicBezTo>
                  <a:cubicBezTo>
                    <a:pt x="103" y="903"/>
                    <a:pt x="120" y="858"/>
                    <a:pt x="137" y="813"/>
                  </a:cubicBezTo>
                  <a:cubicBezTo>
                    <a:pt x="147" y="789"/>
                    <a:pt x="156" y="765"/>
                    <a:pt x="165" y="741"/>
                  </a:cubicBezTo>
                  <a:cubicBezTo>
                    <a:pt x="167" y="737"/>
                    <a:pt x="186" y="696"/>
                    <a:pt x="174" y="700"/>
                  </a:cubicBezTo>
                  <a:cubicBezTo>
                    <a:pt x="191" y="666"/>
                    <a:pt x="207" y="631"/>
                    <a:pt x="225" y="598"/>
                  </a:cubicBezTo>
                  <a:cubicBezTo>
                    <a:pt x="235" y="580"/>
                    <a:pt x="251" y="519"/>
                    <a:pt x="218" y="561"/>
                  </a:cubicBezTo>
                  <a:cubicBezTo>
                    <a:pt x="201" y="583"/>
                    <a:pt x="191" y="612"/>
                    <a:pt x="182" y="638"/>
                  </a:cubicBezTo>
                  <a:cubicBezTo>
                    <a:pt x="169" y="673"/>
                    <a:pt x="148" y="706"/>
                    <a:pt x="133" y="740"/>
                  </a:cubicBezTo>
                  <a:cubicBezTo>
                    <a:pt x="124" y="740"/>
                    <a:pt x="110" y="776"/>
                    <a:pt x="107" y="784"/>
                  </a:cubicBezTo>
                  <a:cubicBezTo>
                    <a:pt x="95" y="806"/>
                    <a:pt x="86" y="829"/>
                    <a:pt x="75" y="852"/>
                  </a:cubicBezTo>
                  <a:cubicBezTo>
                    <a:pt x="65" y="874"/>
                    <a:pt x="55" y="897"/>
                    <a:pt x="47" y="920"/>
                  </a:cubicBezTo>
                  <a:cubicBezTo>
                    <a:pt x="47" y="922"/>
                    <a:pt x="35" y="952"/>
                    <a:pt x="46" y="947"/>
                  </a:cubicBezTo>
                  <a:cubicBezTo>
                    <a:pt x="50" y="948"/>
                    <a:pt x="53" y="949"/>
                    <a:pt x="57" y="948"/>
                  </a:cubicBezTo>
                  <a:cubicBezTo>
                    <a:pt x="56" y="949"/>
                    <a:pt x="55" y="950"/>
                    <a:pt x="53" y="951"/>
                  </a:cubicBezTo>
                  <a:cubicBezTo>
                    <a:pt x="49" y="939"/>
                    <a:pt x="35" y="974"/>
                    <a:pt x="35" y="977"/>
                  </a:cubicBezTo>
                  <a:cubicBezTo>
                    <a:pt x="30" y="978"/>
                    <a:pt x="29" y="981"/>
                    <a:pt x="30" y="986"/>
                  </a:cubicBezTo>
                  <a:cubicBezTo>
                    <a:pt x="28" y="988"/>
                    <a:pt x="28" y="991"/>
                    <a:pt x="31" y="992"/>
                  </a:cubicBezTo>
                  <a:cubicBezTo>
                    <a:pt x="31" y="993"/>
                    <a:pt x="31" y="995"/>
                    <a:pt x="30" y="996"/>
                  </a:cubicBezTo>
                  <a:cubicBezTo>
                    <a:pt x="20" y="992"/>
                    <a:pt x="17" y="1046"/>
                    <a:pt x="17" y="1052"/>
                  </a:cubicBezTo>
                  <a:cubicBezTo>
                    <a:pt x="11" y="1076"/>
                    <a:pt x="12" y="1103"/>
                    <a:pt x="13" y="1127"/>
                  </a:cubicBezTo>
                  <a:cubicBezTo>
                    <a:pt x="14" y="1139"/>
                    <a:pt x="12" y="1228"/>
                    <a:pt x="20" y="1230"/>
                  </a:cubicBezTo>
                  <a:cubicBezTo>
                    <a:pt x="11" y="1241"/>
                    <a:pt x="0" y="1268"/>
                    <a:pt x="23" y="1253"/>
                  </a:cubicBezTo>
                  <a:cubicBezTo>
                    <a:pt x="49" y="1236"/>
                    <a:pt x="72" y="1216"/>
                    <a:pt x="94" y="1195"/>
                  </a:cubicBezTo>
                  <a:cubicBezTo>
                    <a:pt x="111" y="1178"/>
                    <a:pt x="128" y="1160"/>
                    <a:pt x="146" y="1145"/>
                  </a:cubicBezTo>
                  <a:cubicBezTo>
                    <a:pt x="161" y="1135"/>
                    <a:pt x="201" y="1111"/>
                    <a:pt x="206" y="1094"/>
                  </a:cubicBezTo>
                  <a:cubicBezTo>
                    <a:pt x="209" y="1093"/>
                    <a:pt x="216" y="1091"/>
                    <a:pt x="214" y="1086"/>
                  </a:cubicBezTo>
                  <a:cubicBezTo>
                    <a:pt x="217" y="1088"/>
                    <a:pt x="219" y="1084"/>
                    <a:pt x="220" y="1081"/>
                  </a:cubicBezTo>
                  <a:cubicBezTo>
                    <a:pt x="224" y="1079"/>
                    <a:pt x="228" y="1076"/>
                    <a:pt x="230" y="1073"/>
                  </a:cubicBezTo>
                  <a:cubicBezTo>
                    <a:pt x="236" y="1071"/>
                    <a:pt x="235" y="1054"/>
                    <a:pt x="234" y="1049"/>
                  </a:cubicBezTo>
                  <a:cubicBezTo>
                    <a:pt x="242" y="1036"/>
                    <a:pt x="322" y="930"/>
                    <a:pt x="316" y="927"/>
                  </a:cubicBezTo>
                  <a:cubicBezTo>
                    <a:pt x="311" y="923"/>
                    <a:pt x="290" y="958"/>
                    <a:pt x="286" y="963"/>
                  </a:cubicBezTo>
                  <a:cubicBezTo>
                    <a:pt x="288" y="959"/>
                    <a:pt x="289" y="955"/>
                    <a:pt x="291" y="951"/>
                  </a:cubicBezTo>
                  <a:cubicBezTo>
                    <a:pt x="314" y="917"/>
                    <a:pt x="335" y="880"/>
                    <a:pt x="357" y="845"/>
                  </a:cubicBezTo>
                  <a:cubicBezTo>
                    <a:pt x="370" y="826"/>
                    <a:pt x="382" y="807"/>
                    <a:pt x="394" y="788"/>
                  </a:cubicBezTo>
                  <a:cubicBezTo>
                    <a:pt x="401" y="778"/>
                    <a:pt x="408" y="767"/>
                    <a:pt x="415" y="757"/>
                  </a:cubicBezTo>
                  <a:cubicBezTo>
                    <a:pt x="415" y="756"/>
                    <a:pt x="437" y="722"/>
                    <a:pt x="424" y="729"/>
                  </a:cubicBezTo>
                  <a:cubicBezTo>
                    <a:pt x="426" y="725"/>
                    <a:pt x="428" y="721"/>
                    <a:pt x="430" y="717"/>
                  </a:cubicBezTo>
                  <a:cubicBezTo>
                    <a:pt x="444" y="697"/>
                    <a:pt x="470" y="676"/>
                    <a:pt x="474" y="651"/>
                  </a:cubicBezTo>
                  <a:cubicBezTo>
                    <a:pt x="477" y="646"/>
                    <a:pt x="481" y="641"/>
                    <a:pt x="484" y="636"/>
                  </a:cubicBezTo>
                  <a:cubicBezTo>
                    <a:pt x="489" y="645"/>
                    <a:pt x="511" y="615"/>
                    <a:pt x="514" y="611"/>
                  </a:cubicBezTo>
                  <a:cubicBezTo>
                    <a:pt x="530" y="594"/>
                    <a:pt x="547" y="578"/>
                    <a:pt x="565" y="561"/>
                  </a:cubicBezTo>
                  <a:cubicBezTo>
                    <a:pt x="580" y="546"/>
                    <a:pt x="594" y="529"/>
                    <a:pt x="603" y="510"/>
                  </a:cubicBezTo>
                  <a:cubicBezTo>
                    <a:pt x="611" y="499"/>
                    <a:pt x="646" y="463"/>
                    <a:pt x="643" y="449"/>
                  </a:cubicBezTo>
                  <a:cubicBezTo>
                    <a:pt x="675" y="406"/>
                    <a:pt x="711" y="367"/>
                    <a:pt x="748" y="328"/>
                  </a:cubicBezTo>
                  <a:cubicBezTo>
                    <a:pt x="766" y="309"/>
                    <a:pt x="778" y="285"/>
                    <a:pt x="796" y="267"/>
                  </a:cubicBezTo>
                  <a:cubicBezTo>
                    <a:pt x="802" y="261"/>
                    <a:pt x="842" y="204"/>
                    <a:pt x="815" y="221"/>
                  </a:cubicBezTo>
                  <a:cubicBezTo>
                    <a:pt x="828" y="208"/>
                    <a:pt x="781" y="151"/>
                    <a:pt x="774" y="140"/>
                  </a:cubicBezTo>
                  <a:cubicBezTo>
                    <a:pt x="788" y="150"/>
                    <a:pt x="801" y="162"/>
                    <a:pt x="812" y="175"/>
                  </a:cubicBezTo>
                  <a:cubicBezTo>
                    <a:pt x="817" y="180"/>
                    <a:pt x="832" y="209"/>
                    <a:pt x="838" y="209"/>
                  </a:cubicBezTo>
                  <a:cubicBezTo>
                    <a:pt x="849" y="209"/>
                    <a:pt x="803" y="142"/>
                    <a:pt x="797" y="134"/>
                  </a:cubicBezTo>
                  <a:cubicBezTo>
                    <a:pt x="777" y="110"/>
                    <a:pt x="752" y="90"/>
                    <a:pt x="725" y="75"/>
                  </a:cubicBezTo>
                  <a:cubicBezTo>
                    <a:pt x="694" y="59"/>
                    <a:pt x="659" y="39"/>
                    <a:pt x="626" y="31"/>
                  </a:cubicBezTo>
                  <a:cubicBezTo>
                    <a:pt x="586" y="17"/>
                    <a:pt x="529" y="0"/>
                    <a:pt x="488" y="22"/>
                  </a:cubicBezTo>
                  <a:close/>
                  <a:moveTo>
                    <a:pt x="233" y="557"/>
                  </a:moveTo>
                  <a:cubicBezTo>
                    <a:pt x="231" y="575"/>
                    <a:pt x="220" y="591"/>
                    <a:pt x="212" y="607"/>
                  </a:cubicBezTo>
                  <a:cubicBezTo>
                    <a:pt x="210" y="607"/>
                    <a:pt x="208" y="607"/>
                    <a:pt x="207" y="608"/>
                  </a:cubicBezTo>
                  <a:cubicBezTo>
                    <a:pt x="209" y="604"/>
                    <a:pt x="210" y="600"/>
                    <a:pt x="206" y="598"/>
                  </a:cubicBezTo>
                  <a:cubicBezTo>
                    <a:pt x="214" y="581"/>
                    <a:pt x="223" y="565"/>
                    <a:pt x="233" y="557"/>
                  </a:cubicBezTo>
                  <a:close/>
                  <a:moveTo>
                    <a:pt x="206" y="1022"/>
                  </a:moveTo>
                  <a:cubicBezTo>
                    <a:pt x="205" y="1022"/>
                    <a:pt x="205" y="1022"/>
                    <a:pt x="204" y="1022"/>
                  </a:cubicBezTo>
                  <a:cubicBezTo>
                    <a:pt x="201" y="1019"/>
                    <a:pt x="197" y="1015"/>
                    <a:pt x="192" y="1015"/>
                  </a:cubicBezTo>
                  <a:cubicBezTo>
                    <a:pt x="189" y="1010"/>
                    <a:pt x="186" y="1006"/>
                    <a:pt x="182" y="1003"/>
                  </a:cubicBezTo>
                  <a:cubicBezTo>
                    <a:pt x="182" y="1001"/>
                    <a:pt x="181" y="1000"/>
                    <a:pt x="180" y="999"/>
                  </a:cubicBezTo>
                  <a:cubicBezTo>
                    <a:pt x="176" y="997"/>
                    <a:pt x="176" y="997"/>
                    <a:pt x="176" y="997"/>
                  </a:cubicBezTo>
                  <a:cubicBezTo>
                    <a:pt x="176" y="996"/>
                    <a:pt x="175" y="995"/>
                    <a:pt x="174" y="995"/>
                  </a:cubicBezTo>
                  <a:cubicBezTo>
                    <a:pt x="188" y="1002"/>
                    <a:pt x="199" y="1011"/>
                    <a:pt x="206" y="1022"/>
                  </a:cubicBezTo>
                  <a:close/>
                  <a:moveTo>
                    <a:pt x="95" y="962"/>
                  </a:moveTo>
                  <a:cubicBezTo>
                    <a:pt x="91" y="961"/>
                    <a:pt x="87" y="961"/>
                    <a:pt x="84" y="960"/>
                  </a:cubicBezTo>
                  <a:cubicBezTo>
                    <a:pt x="85" y="959"/>
                    <a:pt x="86" y="958"/>
                    <a:pt x="86" y="957"/>
                  </a:cubicBezTo>
                  <a:cubicBezTo>
                    <a:pt x="89" y="958"/>
                    <a:pt x="92" y="960"/>
                    <a:pt x="95" y="962"/>
                  </a:cubicBezTo>
                  <a:close/>
                  <a:moveTo>
                    <a:pt x="167" y="715"/>
                  </a:moveTo>
                  <a:cubicBezTo>
                    <a:pt x="159" y="735"/>
                    <a:pt x="152" y="755"/>
                    <a:pt x="144" y="774"/>
                  </a:cubicBezTo>
                  <a:cubicBezTo>
                    <a:pt x="137" y="791"/>
                    <a:pt x="130" y="809"/>
                    <a:pt x="124" y="827"/>
                  </a:cubicBezTo>
                  <a:cubicBezTo>
                    <a:pt x="136" y="789"/>
                    <a:pt x="149" y="751"/>
                    <a:pt x="167" y="715"/>
                  </a:cubicBezTo>
                  <a:close/>
                  <a:moveTo>
                    <a:pt x="125" y="777"/>
                  </a:moveTo>
                  <a:cubicBezTo>
                    <a:pt x="120" y="790"/>
                    <a:pt x="115" y="803"/>
                    <a:pt x="110" y="815"/>
                  </a:cubicBezTo>
                  <a:cubicBezTo>
                    <a:pt x="110" y="814"/>
                    <a:pt x="109" y="813"/>
                    <a:pt x="109" y="812"/>
                  </a:cubicBezTo>
                  <a:cubicBezTo>
                    <a:pt x="114" y="800"/>
                    <a:pt x="119" y="788"/>
                    <a:pt x="125" y="777"/>
                  </a:cubicBezTo>
                  <a:close/>
                  <a:moveTo>
                    <a:pt x="112" y="837"/>
                  </a:moveTo>
                  <a:cubicBezTo>
                    <a:pt x="101" y="873"/>
                    <a:pt x="90" y="909"/>
                    <a:pt x="74" y="944"/>
                  </a:cubicBezTo>
                  <a:cubicBezTo>
                    <a:pt x="74" y="943"/>
                    <a:pt x="74" y="943"/>
                    <a:pt x="73" y="943"/>
                  </a:cubicBezTo>
                  <a:cubicBezTo>
                    <a:pt x="76" y="934"/>
                    <a:pt x="79" y="925"/>
                    <a:pt x="83" y="915"/>
                  </a:cubicBezTo>
                  <a:cubicBezTo>
                    <a:pt x="89" y="915"/>
                    <a:pt x="108" y="846"/>
                    <a:pt x="112" y="837"/>
                  </a:cubicBezTo>
                  <a:close/>
                  <a:moveTo>
                    <a:pt x="80" y="960"/>
                  </a:moveTo>
                  <a:cubicBezTo>
                    <a:pt x="78" y="960"/>
                    <a:pt x="77" y="960"/>
                    <a:pt x="75" y="960"/>
                  </a:cubicBezTo>
                  <a:cubicBezTo>
                    <a:pt x="76" y="958"/>
                    <a:pt x="78" y="956"/>
                    <a:pt x="79" y="953"/>
                  </a:cubicBezTo>
                  <a:cubicBezTo>
                    <a:pt x="79" y="953"/>
                    <a:pt x="79" y="953"/>
                    <a:pt x="79" y="953"/>
                  </a:cubicBezTo>
                  <a:cubicBezTo>
                    <a:pt x="78" y="956"/>
                    <a:pt x="78" y="958"/>
                    <a:pt x="80" y="960"/>
                  </a:cubicBezTo>
                  <a:close/>
                  <a:moveTo>
                    <a:pt x="95" y="845"/>
                  </a:moveTo>
                  <a:cubicBezTo>
                    <a:pt x="92" y="856"/>
                    <a:pt x="75" y="895"/>
                    <a:pt x="79" y="903"/>
                  </a:cubicBezTo>
                  <a:cubicBezTo>
                    <a:pt x="74" y="916"/>
                    <a:pt x="69" y="929"/>
                    <a:pt x="65" y="941"/>
                  </a:cubicBezTo>
                  <a:cubicBezTo>
                    <a:pt x="63" y="941"/>
                    <a:pt x="60" y="941"/>
                    <a:pt x="57" y="940"/>
                  </a:cubicBezTo>
                  <a:cubicBezTo>
                    <a:pt x="69" y="909"/>
                    <a:pt x="81" y="878"/>
                    <a:pt x="95" y="845"/>
                  </a:cubicBezTo>
                  <a:close/>
                  <a:moveTo>
                    <a:pt x="54" y="927"/>
                  </a:moveTo>
                  <a:cubicBezTo>
                    <a:pt x="57" y="917"/>
                    <a:pt x="60" y="907"/>
                    <a:pt x="64" y="896"/>
                  </a:cubicBezTo>
                  <a:cubicBezTo>
                    <a:pt x="65" y="897"/>
                    <a:pt x="65" y="897"/>
                    <a:pt x="65" y="897"/>
                  </a:cubicBezTo>
                  <a:cubicBezTo>
                    <a:pt x="61" y="907"/>
                    <a:pt x="57" y="917"/>
                    <a:pt x="54" y="927"/>
                  </a:cubicBezTo>
                  <a:close/>
                  <a:moveTo>
                    <a:pt x="44" y="972"/>
                  </a:moveTo>
                  <a:cubicBezTo>
                    <a:pt x="45" y="972"/>
                    <a:pt x="45" y="972"/>
                    <a:pt x="45" y="972"/>
                  </a:cubicBezTo>
                  <a:cubicBezTo>
                    <a:pt x="48" y="966"/>
                    <a:pt x="54" y="960"/>
                    <a:pt x="61" y="956"/>
                  </a:cubicBezTo>
                  <a:cubicBezTo>
                    <a:pt x="60" y="957"/>
                    <a:pt x="58" y="965"/>
                    <a:pt x="58" y="966"/>
                  </a:cubicBezTo>
                  <a:cubicBezTo>
                    <a:pt x="57" y="967"/>
                    <a:pt x="57" y="968"/>
                    <a:pt x="56" y="969"/>
                  </a:cubicBezTo>
                  <a:cubicBezTo>
                    <a:pt x="53" y="973"/>
                    <a:pt x="46" y="977"/>
                    <a:pt x="52" y="983"/>
                  </a:cubicBezTo>
                  <a:cubicBezTo>
                    <a:pt x="52" y="983"/>
                    <a:pt x="52" y="983"/>
                    <a:pt x="52" y="983"/>
                  </a:cubicBezTo>
                  <a:cubicBezTo>
                    <a:pt x="52" y="983"/>
                    <a:pt x="52" y="983"/>
                    <a:pt x="51" y="983"/>
                  </a:cubicBezTo>
                  <a:cubicBezTo>
                    <a:pt x="51" y="978"/>
                    <a:pt x="45" y="980"/>
                    <a:pt x="42" y="981"/>
                  </a:cubicBezTo>
                  <a:cubicBezTo>
                    <a:pt x="43" y="978"/>
                    <a:pt x="43" y="975"/>
                    <a:pt x="44" y="972"/>
                  </a:cubicBezTo>
                  <a:close/>
                  <a:moveTo>
                    <a:pt x="25" y="1224"/>
                  </a:moveTo>
                  <a:cubicBezTo>
                    <a:pt x="24" y="1216"/>
                    <a:pt x="24" y="1209"/>
                    <a:pt x="24" y="1201"/>
                  </a:cubicBezTo>
                  <a:cubicBezTo>
                    <a:pt x="27" y="1195"/>
                    <a:pt x="25" y="1181"/>
                    <a:pt x="25" y="1174"/>
                  </a:cubicBezTo>
                  <a:cubicBezTo>
                    <a:pt x="32" y="1176"/>
                    <a:pt x="32" y="1161"/>
                    <a:pt x="33" y="1158"/>
                  </a:cubicBezTo>
                  <a:cubicBezTo>
                    <a:pt x="35" y="1161"/>
                    <a:pt x="38" y="1164"/>
                    <a:pt x="41" y="1167"/>
                  </a:cubicBezTo>
                  <a:cubicBezTo>
                    <a:pt x="34" y="1174"/>
                    <a:pt x="34" y="1183"/>
                    <a:pt x="45" y="1182"/>
                  </a:cubicBezTo>
                  <a:cubicBezTo>
                    <a:pt x="45" y="1184"/>
                    <a:pt x="46" y="1186"/>
                    <a:pt x="46" y="1188"/>
                  </a:cubicBezTo>
                  <a:cubicBezTo>
                    <a:pt x="43" y="1192"/>
                    <a:pt x="27" y="1211"/>
                    <a:pt x="32" y="1215"/>
                  </a:cubicBezTo>
                  <a:cubicBezTo>
                    <a:pt x="30" y="1218"/>
                    <a:pt x="27" y="1221"/>
                    <a:pt x="25" y="1224"/>
                  </a:cubicBezTo>
                  <a:close/>
                  <a:moveTo>
                    <a:pt x="48" y="1162"/>
                  </a:moveTo>
                  <a:cubicBezTo>
                    <a:pt x="47" y="1161"/>
                    <a:pt x="45" y="1159"/>
                    <a:pt x="43" y="1158"/>
                  </a:cubicBezTo>
                  <a:cubicBezTo>
                    <a:pt x="47" y="1159"/>
                    <a:pt x="51" y="1160"/>
                    <a:pt x="55" y="1161"/>
                  </a:cubicBezTo>
                  <a:cubicBezTo>
                    <a:pt x="54" y="1161"/>
                    <a:pt x="53" y="1161"/>
                    <a:pt x="53" y="1162"/>
                  </a:cubicBezTo>
                  <a:cubicBezTo>
                    <a:pt x="52" y="1161"/>
                    <a:pt x="51" y="1161"/>
                    <a:pt x="51" y="1161"/>
                  </a:cubicBezTo>
                  <a:cubicBezTo>
                    <a:pt x="50" y="1161"/>
                    <a:pt x="49" y="1162"/>
                    <a:pt x="48" y="1162"/>
                  </a:cubicBezTo>
                  <a:close/>
                  <a:moveTo>
                    <a:pt x="49" y="1200"/>
                  </a:moveTo>
                  <a:cubicBezTo>
                    <a:pt x="48" y="1201"/>
                    <a:pt x="48" y="1201"/>
                    <a:pt x="47" y="1202"/>
                  </a:cubicBezTo>
                  <a:cubicBezTo>
                    <a:pt x="47" y="1202"/>
                    <a:pt x="47" y="1201"/>
                    <a:pt x="47" y="1201"/>
                  </a:cubicBezTo>
                  <a:cubicBezTo>
                    <a:pt x="47" y="1201"/>
                    <a:pt x="48" y="1200"/>
                    <a:pt x="48" y="1199"/>
                  </a:cubicBezTo>
                  <a:cubicBezTo>
                    <a:pt x="48" y="1200"/>
                    <a:pt x="49" y="1200"/>
                    <a:pt x="49" y="1200"/>
                  </a:cubicBezTo>
                  <a:close/>
                  <a:moveTo>
                    <a:pt x="41" y="1230"/>
                  </a:moveTo>
                  <a:cubicBezTo>
                    <a:pt x="41" y="1230"/>
                    <a:pt x="41" y="1230"/>
                    <a:pt x="41" y="1230"/>
                  </a:cubicBezTo>
                  <a:cubicBezTo>
                    <a:pt x="45" y="1225"/>
                    <a:pt x="50" y="1221"/>
                    <a:pt x="54" y="1216"/>
                  </a:cubicBezTo>
                  <a:cubicBezTo>
                    <a:pt x="54" y="1215"/>
                    <a:pt x="55" y="1215"/>
                    <a:pt x="55" y="1214"/>
                  </a:cubicBezTo>
                  <a:cubicBezTo>
                    <a:pt x="58" y="1214"/>
                    <a:pt x="59" y="1212"/>
                    <a:pt x="60" y="1210"/>
                  </a:cubicBezTo>
                  <a:cubicBezTo>
                    <a:pt x="62" y="1209"/>
                    <a:pt x="63" y="1207"/>
                    <a:pt x="65" y="1206"/>
                  </a:cubicBezTo>
                  <a:cubicBezTo>
                    <a:pt x="65" y="1207"/>
                    <a:pt x="66" y="1208"/>
                    <a:pt x="67" y="1208"/>
                  </a:cubicBezTo>
                  <a:cubicBezTo>
                    <a:pt x="58" y="1216"/>
                    <a:pt x="49" y="1223"/>
                    <a:pt x="41" y="1230"/>
                  </a:cubicBezTo>
                  <a:close/>
                  <a:moveTo>
                    <a:pt x="59" y="1187"/>
                  </a:moveTo>
                  <a:cubicBezTo>
                    <a:pt x="59" y="1189"/>
                    <a:pt x="59" y="1190"/>
                    <a:pt x="59" y="1192"/>
                  </a:cubicBezTo>
                  <a:cubicBezTo>
                    <a:pt x="58" y="1192"/>
                    <a:pt x="57" y="1193"/>
                    <a:pt x="56" y="1194"/>
                  </a:cubicBezTo>
                  <a:cubicBezTo>
                    <a:pt x="57" y="1192"/>
                    <a:pt x="58" y="1189"/>
                    <a:pt x="59" y="1187"/>
                  </a:cubicBezTo>
                  <a:close/>
                  <a:moveTo>
                    <a:pt x="58" y="1162"/>
                  </a:moveTo>
                  <a:cubicBezTo>
                    <a:pt x="58" y="1163"/>
                    <a:pt x="59" y="1163"/>
                    <a:pt x="60" y="1163"/>
                  </a:cubicBezTo>
                  <a:cubicBezTo>
                    <a:pt x="60" y="1164"/>
                    <a:pt x="60" y="1164"/>
                    <a:pt x="59" y="1165"/>
                  </a:cubicBezTo>
                  <a:cubicBezTo>
                    <a:pt x="59" y="1164"/>
                    <a:pt x="58" y="1163"/>
                    <a:pt x="58" y="1162"/>
                  </a:cubicBezTo>
                  <a:close/>
                  <a:moveTo>
                    <a:pt x="70" y="1184"/>
                  </a:moveTo>
                  <a:cubicBezTo>
                    <a:pt x="69" y="1181"/>
                    <a:pt x="68" y="1179"/>
                    <a:pt x="65" y="1177"/>
                  </a:cubicBezTo>
                  <a:cubicBezTo>
                    <a:pt x="67" y="1176"/>
                    <a:pt x="69" y="1175"/>
                    <a:pt x="71" y="1173"/>
                  </a:cubicBezTo>
                  <a:cubicBezTo>
                    <a:pt x="73" y="1175"/>
                    <a:pt x="75" y="1177"/>
                    <a:pt x="77" y="1179"/>
                  </a:cubicBezTo>
                  <a:cubicBezTo>
                    <a:pt x="75" y="1180"/>
                    <a:pt x="72" y="1182"/>
                    <a:pt x="70" y="1184"/>
                  </a:cubicBezTo>
                  <a:close/>
                  <a:moveTo>
                    <a:pt x="212" y="1077"/>
                  </a:moveTo>
                  <a:cubicBezTo>
                    <a:pt x="207" y="1080"/>
                    <a:pt x="202" y="1084"/>
                    <a:pt x="198" y="1089"/>
                  </a:cubicBezTo>
                  <a:cubicBezTo>
                    <a:pt x="156" y="1111"/>
                    <a:pt x="124" y="1147"/>
                    <a:pt x="86" y="1173"/>
                  </a:cubicBezTo>
                  <a:cubicBezTo>
                    <a:pt x="83" y="1169"/>
                    <a:pt x="81" y="1167"/>
                    <a:pt x="78" y="1164"/>
                  </a:cubicBezTo>
                  <a:cubicBezTo>
                    <a:pt x="77" y="1162"/>
                    <a:pt x="71" y="1160"/>
                    <a:pt x="69" y="1159"/>
                  </a:cubicBezTo>
                  <a:cubicBezTo>
                    <a:pt x="60" y="1148"/>
                    <a:pt x="46" y="1143"/>
                    <a:pt x="34" y="1146"/>
                  </a:cubicBezTo>
                  <a:cubicBezTo>
                    <a:pt x="35" y="1142"/>
                    <a:pt x="35" y="1138"/>
                    <a:pt x="35" y="1134"/>
                  </a:cubicBezTo>
                  <a:cubicBezTo>
                    <a:pt x="37" y="1134"/>
                    <a:pt x="38" y="1132"/>
                    <a:pt x="38" y="1130"/>
                  </a:cubicBezTo>
                  <a:cubicBezTo>
                    <a:pt x="38" y="1120"/>
                    <a:pt x="42" y="1074"/>
                    <a:pt x="35" y="1073"/>
                  </a:cubicBezTo>
                  <a:cubicBezTo>
                    <a:pt x="25" y="1073"/>
                    <a:pt x="27" y="1142"/>
                    <a:pt x="26" y="1151"/>
                  </a:cubicBezTo>
                  <a:cubicBezTo>
                    <a:pt x="26" y="1124"/>
                    <a:pt x="21" y="1096"/>
                    <a:pt x="23" y="1070"/>
                  </a:cubicBezTo>
                  <a:cubicBezTo>
                    <a:pt x="27" y="1067"/>
                    <a:pt x="25" y="1055"/>
                    <a:pt x="25" y="1051"/>
                  </a:cubicBezTo>
                  <a:cubicBezTo>
                    <a:pt x="29" y="1049"/>
                    <a:pt x="35" y="1009"/>
                    <a:pt x="31" y="1007"/>
                  </a:cubicBezTo>
                  <a:cubicBezTo>
                    <a:pt x="32" y="1005"/>
                    <a:pt x="32" y="1003"/>
                    <a:pt x="33" y="1001"/>
                  </a:cubicBezTo>
                  <a:cubicBezTo>
                    <a:pt x="34" y="1001"/>
                    <a:pt x="35" y="1001"/>
                    <a:pt x="37" y="1000"/>
                  </a:cubicBezTo>
                  <a:cubicBezTo>
                    <a:pt x="40" y="1002"/>
                    <a:pt x="46" y="998"/>
                    <a:pt x="42" y="994"/>
                  </a:cubicBezTo>
                  <a:cubicBezTo>
                    <a:pt x="43" y="994"/>
                    <a:pt x="43" y="993"/>
                    <a:pt x="43" y="992"/>
                  </a:cubicBezTo>
                  <a:cubicBezTo>
                    <a:pt x="63" y="991"/>
                    <a:pt x="84" y="991"/>
                    <a:pt x="103" y="994"/>
                  </a:cubicBezTo>
                  <a:cubicBezTo>
                    <a:pt x="121" y="997"/>
                    <a:pt x="144" y="1014"/>
                    <a:pt x="159" y="1014"/>
                  </a:cubicBezTo>
                  <a:cubicBezTo>
                    <a:pt x="175" y="1014"/>
                    <a:pt x="133" y="994"/>
                    <a:pt x="130" y="993"/>
                  </a:cubicBezTo>
                  <a:cubicBezTo>
                    <a:pt x="108" y="985"/>
                    <a:pt x="85" y="983"/>
                    <a:pt x="61" y="983"/>
                  </a:cubicBezTo>
                  <a:cubicBezTo>
                    <a:pt x="64" y="980"/>
                    <a:pt x="66" y="977"/>
                    <a:pt x="68" y="973"/>
                  </a:cubicBezTo>
                  <a:cubicBezTo>
                    <a:pt x="74" y="971"/>
                    <a:pt x="82" y="970"/>
                    <a:pt x="91" y="971"/>
                  </a:cubicBezTo>
                  <a:cubicBezTo>
                    <a:pt x="94" y="971"/>
                    <a:pt x="98" y="972"/>
                    <a:pt x="102" y="972"/>
                  </a:cubicBezTo>
                  <a:cubicBezTo>
                    <a:pt x="101" y="980"/>
                    <a:pt x="139" y="987"/>
                    <a:pt x="143" y="988"/>
                  </a:cubicBezTo>
                  <a:cubicBezTo>
                    <a:pt x="144" y="989"/>
                    <a:pt x="145" y="989"/>
                    <a:pt x="146" y="989"/>
                  </a:cubicBezTo>
                  <a:cubicBezTo>
                    <a:pt x="146" y="992"/>
                    <a:pt x="160" y="1007"/>
                    <a:pt x="161" y="997"/>
                  </a:cubicBezTo>
                  <a:cubicBezTo>
                    <a:pt x="163" y="999"/>
                    <a:pt x="166" y="1000"/>
                    <a:pt x="168" y="1001"/>
                  </a:cubicBezTo>
                  <a:cubicBezTo>
                    <a:pt x="168" y="1002"/>
                    <a:pt x="169" y="1002"/>
                    <a:pt x="169" y="1002"/>
                  </a:cubicBezTo>
                  <a:cubicBezTo>
                    <a:pt x="170" y="1004"/>
                    <a:pt x="172" y="1010"/>
                    <a:pt x="176" y="1009"/>
                  </a:cubicBezTo>
                  <a:cubicBezTo>
                    <a:pt x="186" y="1019"/>
                    <a:pt x="192" y="1050"/>
                    <a:pt x="206" y="1054"/>
                  </a:cubicBezTo>
                  <a:cubicBezTo>
                    <a:pt x="210" y="1066"/>
                    <a:pt x="212" y="1042"/>
                    <a:pt x="210" y="1037"/>
                  </a:cubicBezTo>
                  <a:cubicBezTo>
                    <a:pt x="211" y="1038"/>
                    <a:pt x="211" y="1038"/>
                    <a:pt x="211" y="1038"/>
                  </a:cubicBezTo>
                  <a:cubicBezTo>
                    <a:pt x="211" y="1041"/>
                    <a:pt x="212" y="1042"/>
                    <a:pt x="215" y="1043"/>
                  </a:cubicBezTo>
                  <a:cubicBezTo>
                    <a:pt x="217" y="1046"/>
                    <a:pt x="218" y="1049"/>
                    <a:pt x="219" y="1051"/>
                  </a:cubicBezTo>
                  <a:cubicBezTo>
                    <a:pt x="215" y="1059"/>
                    <a:pt x="213" y="1067"/>
                    <a:pt x="212" y="1077"/>
                  </a:cubicBezTo>
                  <a:close/>
                  <a:moveTo>
                    <a:pt x="264" y="992"/>
                  </a:moveTo>
                  <a:cubicBezTo>
                    <a:pt x="267" y="987"/>
                    <a:pt x="270" y="982"/>
                    <a:pt x="273" y="977"/>
                  </a:cubicBezTo>
                  <a:cubicBezTo>
                    <a:pt x="273" y="978"/>
                    <a:pt x="273" y="979"/>
                    <a:pt x="273" y="980"/>
                  </a:cubicBezTo>
                  <a:cubicBezTo>
                    <a:pt x="270" y="984"/>
                    <a:pt x="267" y="988"/>
                    <a:pt x="264" y="992"/>
                  </a:cubicBezTo>
                  <a:close/>
                  <a:moveTo>
                    <a:pt x="257" y="979"/>
                  </a:moveTo>
                  <a:cubicBezTo>
                    <a:pt x="255" y="983"/>
                    <a:pt x="253" y="987"/>
                    <a:pt x="251" y="991"/>
                  </a:cubicBezTo>
                  <a:cubicBezTo>
                    <a:pt x="257" y="976"/>
                    <a:pt x="265" y="962"/>
                    <a:pt x="274" y="948"/>
                  </a:cubicBezTo>
                  <a:cubicBezTo>
                    <a:pt x="268" y="958"/>
                    <a:pt x="263" y="969"/>
                    <a:pt x="257" y="979"/>
                  </a:cubicBezTo>
                  <a:close/>
                  <a:moveTo>
                    <a:pt x="601" y="431"/>
                  </a:moveTo>
                  <a:cubicBezTo>
                    <a:pt x="600" y="430"/>
                    <a:pt x="600" y="430"/>
                    <a:pt x="599" y="430"/>
                  </a:cubicBezTo>
                  <a:cubicBezTo>
                    <a:pt x="597" y="428"/>
                    <a:pt x="595" y="425"/>
                    <a:pt x="593" y="423"/>
                  </a:cubicBezTo>
                  <a:cubicBezTo>
                    <a:pt x="593" y="419"/>
                    <a:pt x="592" y="416"/>
                    <a:pt x="591" y="412"/>
                  </a:cubicBezTo>
                  <a:cubicBezTo>
                    <a:pt x="595" y="418"/>
                    <a:pt x="598" y="424"/>
                    <a:pt x="601" y="431"/>
                  </a:cubicBezTo>
                  <a:close/>
                  <a:moveTo>
                    <a:pt x="604" y="448"/>
                  </a:moveTo>
                  <a:cubicBezTo>
                    <a:pt x="598" y="456"/>
                    <a:pt x="591" y="463"/>
                    <a:pt x="584" y="470"/>
                  </a:cubicBezTo>
                  <a:cubicBezTo>
                    <a:pt x="589" y="461"/>
                    <a:pt x="594" y="452"/>
                    <a:pt x="599" y="443"/>
                  </a:cubicBezTo>
                  <a:cubicBezTo>
                    <a:pt x="601" y="444"/>
                    <a:pt x="602" y="446"/>
                    <a:pt x="604" y="448"/>
                  </a:cubicBezTo>
                  <a:close/>
                  <a:moveTo>
                    <a:pt x="585" y="426"/>
                  </a:moveTo>
                  <a:cubicBezTo>
                    <a:pt x="585" y="426"/>
                    <a:pt x="584" y="427"/>
                    <a:pt x="584" y="428"/>
                  </a:cubicBezTo>
                  <a:cubicBezTo>
                    <a:pt x="584" y="426"/>
                    <a:pt x="583" y="425"/>
                    <a:pt x="583" y="423"/>
                  </a:cubicBezTo>
                  <a:cubicBezTo>
                    <a:pt x="583" y="424"/>
                    <a:pt x="584" y="425"/>
                    <a:pt x="585" y="426"/>
                  </a:cubicBezTo>
                  <a:close/>
                  <a:moveTo>
                    <a:pt x="579" y="405"/>
                  </a:moveTo>
                  <a:cubicBezTo>
                    <a:pt x="580" y="407"/>
                    <a:pt x="580" y="408"/>
                    <a:pt x="581" y="410"/>
                  </a:cubicBezTo>
                  <a:cubicBezTo>
                    <a:pt x="579" y="407"/>
                    <a:pt x="577" y="405"/>
                    <a:pt x="575" y="403"/>
                  </a:cubicBezTo>
                  <a:cubicBezTo>
                    <a:pt x="577" y="404"/>
                    <a:pt x="578" y="404"/>
                    <a:pt x="579" y="405"/>
                  </a:cubicBezTo>
                  <a:close/>
                  <a:moveTo>
                    <a:pt x="567" y="387"/>
                  </a:moveTo>
                  <a:cubicBezTo>
                    <a:pt x="568" y="388"/>
                    <a:pt x="569" y="390"/>
                    <a:pt x="571" y="392"/>
                  </a:cubicBezTo>
                  <a:cubicBezTo>
                    <a:pt x="567" y="390"/>
                    <a:pt x="564" y="388"/>
                    <a:pt x="560" y="387"/>
                  </a:cubicBezTo>
                  <a:cubicBezTo>
                    <a:pt x="555" y="381"/>
                    <a:pt x="549" y="376"/>
                    <a:pt x="544" y="370"/>
                  </a:cubicBezTo>
                  <a:cubicBezTo>
                    <a:pt x="552" y="375"/>
                    <a:pt x="560" y="381"/>
                    <a:pt x="567" y="387"/>
                  </a:cubicBezTo>
                  <a:close/>
                  <a:moveTo>
                    <a:pt x="534" y="355"/>
                  </a:moveTo>
                  <a:cubicBezTo>
                    <a:pt x="528" y="352"/>
                    <a:pt x="522" y="349"/>
                    <a:pt x="516" y="347"/>
                  </a:cubicBezTo>
                  <a:cubicBezTo>
                    <a:pt x="513" y="345"/>
                    <a:pt x="510" y="342"/>
                    <a:pt x="507" y="340"/>
                  </a:cubicBezTo>
                  <a:cubicBezTo>
                    <a:pt x="516" y="345"/>
                    <a:pt x="526" y="350"/>
                    <a:pt x="534" y="355"/>
                  </a:cubicBezTo>
                  <a:close/>
                  <a:moveTo>
                    <a:pt x="531" y="374"/>
                  </a:moveTo>
                  <a:cubicBezTo>
                    <a:pt x="518" y="368"/>
                    <a:pt x="506" y="361"/>
                    <a:pt x="495" y="353"/>
                  </a:cubicBezTo>
                  <a:cubicBezTo>
                    <a:pt x="508" y="359"/>
                    <a:pt x="520" y="366"/>
                    <a:pt x="531" y="374"/>
                  </a:cubicBezTo>
                  <a:close/>
                  <a:moveTo>
                    <a:pt x="475" y="332"/>
                  </a:moveTo>
                  <a:cubicBezTo>
                    <a:pt x="467" y="330"/>
                    <a:pt x="460" y="328"/>
                    <a:pt x="452" y="326"/>
                  </a:cubicBezTo>
                  <a:cubicBezTo>
                    <a:pt x="451" y="326"/>
                    <a:pt x="451" y="325"/>
                    <a:pt x="450" y="325"/>
                  </a:cubicBezTo>
                  <a:cubicBezTo>
                    <a:pt x="459" y="327"/>
                    <a:pt x="467" y="329"/>
                    <a:pt x="475" y="332"/>
                  </a:cubicBezTo>
                  <a:close/>
                  <a:moveTo>
                    <a:pt x="408" y="324"/>
                  </a:moveTo>
                  <a:cubicBezTo>
                    <a:pt x="410" y="324"/>
                    <a:pt x="412" y="325"/>
                    <a:pt x="414" y="325"/>
                  </a:cubicBezTo>
                  <a:cubicBezTo>
                    <a:pt x="411" y="325"/>
                    <a:pt x="407" y="325"/>
                    <a:pt x="404" y="324"/>
                  </a:cubicBezTo>
                  <a:cubicBezTo>
                    <a:pt x="405" y="324"/>
                    <a:pt x="406" y="324"/>
                    <a:pt x="408" y="324"/>
                  </a:cubicBezTo>
                  <a:close/>
                  <a:moveTo>
                    <a:pt x="328" y="327"/>
                  </a:moveTo>
                  <a:cubicBezTo>
                    <a:pt x="331" y="325"/>
                    <a:pt x="335" y="324"/>
                    <a:pt x="338" y="323"/>
                  </a:cubicBezTo>
                  <a:cubicBezTo>
                    <a:pt x="335" y="324"/>
                    <a:pt x="331" y="326"/>
                    <a:pt x="328" y="327"/>
                  </a:cubicBezTo>
                  <a:cubicBezTo>
                    <a:pt x="328" y="327"/>
                    <a:pt x="328" y="327"/>
                    <a:pt x="328" y="327"/>
                  </a:cubicBezTo>
                  <a:close/>
                  <a:moveTo>
                    <a:pt x="316" y="367"/>
                  </a:moveTo>
                  <a:cubicBezTo>
                    <a:pt x="318" y="367"/>
                    <a:pt x="320" y="366"/>
                    <a:pt x="321" y="365"/>
                  </a:cubicBezTo>
                  <a:cubicBezTo>
                    <a:pt x="318" y="370"/>
                    <a:pt x="316" y="375"/>
                    <a:pt x="313" y="380"/>
                  </a:cubicBezTo>
                  <a:cubicBezTo>
                    <a:pt x="312" y="380"/>
                    <a:pt x="311" y="379"/>
                    <a:pt x="311" y="380"/>
                  </a:cubicBezTo>
                  <a:cubicBezTo>
                    <a:pt x="312" y="376"/>
                    <a:pt x="314" y="371"/>
                    <a:pt x="316" y="367"/>
                  </a:cubicBezTo>
                  <a:close/>
                  <a:moveTo>
                    <a:pt x="309" y="409"/>
                  </a:moveTo>
                  <a:cubicBezTo>
                    <a:pt x="308" y="408"/>
                    <a:pt x="308" y="408"/>
                    <a:pt x="308" y="408"/>
                  </a:cubicBezTo>
                  <a:cubicBezTo>
                    <a:pt x="315" y="392"/>
                    <a:pt x="322" y="377"/>
                    <a:pt x="332" y="364"/>
                  </a:cubicBezTo>
                  <a:cubicBezTo>
                    <a:pt x="333" y="364"/>
                    <a:pt x="333" y="364"/>
                    <a:pt x="334" y="365"/>
                  </a:cubicBezTo>
                  <a:cubicBezTo>
                    <a:pt x="331" y="383"/>
                    <a:pt x="322" y="401"/>
                    <a:pt x="313" y="418"/>
                  </a:cubicBezTo>
                  <a:cubicBezTo>
                    <a:pt x="313" y="417"/>
                    <a:pt x="313" y="416"/>
                    <a:pt x="312" y="415"/>
                  </a:cubicBezTo>
                  <a:cubicBezTo>
                    <a:pt x="312" y="413"/>
                    <a:pt x="312" y="409"/>
                    <a:pt x="309" y="409"/>
                  </a:cubicBezTo>
                  <a:close/>
                  <a:moveTo>
                    <a:pt x="306" y="389"/>
                  </a:moveTo>
                  <a:cubicBezTo>
                    <a:pt x="307" y="388"/>
                    <a:pt x="308" y="388"/>
                    <a:pt x="308" y="388"/>
                  </a:cubicBezTo>
                  <a:cubicBezTo>
                    <a:pt x="306" y="392"/>
                    <a:pt x="304" y="396"/>
                    <a:pt x="302" y="401"/>
                  </a:cubicBezTo>
                  <a:cubicBezTo>
                    <a:pt x="302" y="400"/>
                    <a:pt x="302" y="400"/>
                    <a:pt x="301" y="399"/>
                  </a:cubicBezTo>
                  <a:cubicBezTo>
                    <a:pt x="303" y="396"/>
                    <a:pt x="305" y="392"/>
                    <a:pt x="306" y="389"/>
                  </a:cubicBezTo>
                  <a:close/>
                  <a:moveTo>
                    <a:pt x="308" y="433"/>
                  </a:moveTo>
                  <a:cubicBezTo>
                    <a:pt x="308" y="433"/>
                    <a:pt x="308" y="433"/>
                    <a:pt x="307" y="433"/>
                  </a:cubicBezTo>
                  <a:cubicBezTo>
                    <a:pt x="307" y="433"/>
                    <a:pt x="308" y="433"/>
                    <a:pt x="308" y="433"/>
                  </a:cubicBezTo>
                  <a:cubicBezTo>
                    <a:pt x="308" y="433"/>
                    <a:pt x="308" y="433"/>
                    <a:pt x="308" y="433"/>
                  </a:cubicBezTo>
                  <a:close/>
                  <a:moveTo>
                    <a:pt x="289" y="428"/>
                  </a:moveTo>
                  <a:cubicBezTo>
                    <a:pt x="291" y="421"/>
                    <a:pt x="294" y="414"/>
                    <a:pt x="297" y="407"/>
                  </a:cubicBezTo>
                  <a:cubicBezTo>
                    <a:pt x="298" y="408"/>
                    <a:pt x="298" y="408"/>
                    <a:pt x="299" y="409"/>
                  </a:cubicBezTo>
                  <a:cubicBezTo>
                    <a:pt x="296" y="415"/>
                    <a:pt x="293" y="422"/>
                    <a:pt x="289" y="429"/>
                  </a:cubicBezTo>
                  <a:cubicBezTo>
                    <a:pt x="289" y="429"/>
                    <a:pt x="289" y="429"/>
                    <a:pt x="289" y="429"/>
                  </a:cubicBezTo>
                  <a:cubicBezTo>
                    <a:pt x="289" y="429"/>
                    <a:pt x="289" y="429"/>
                    <a:pt x="289" y="428"/>
                  </a:cubicBezTo>
                  <a:close/>
                  <a:moveTo>
                    <a:pt x="298" y="461"/>
                  </a:move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7" y="461"/>
                  </a:cubicBezTo>
                  <a:cubicBezTo>
                    <a:pt x="297" y="461"/>
                    <a:pt x="297" y="461"/>
                    <a:pt x="298" y="461"/>
                  </a:cubicBezTo>
                  <a:close/>
                  <a:moveTo>
                    <a:pt x="289" y="460"/>
                  </a:moveTo>
                  <a:cubicBezTo>
                    <a:pt x="289" y="462"/>
                    <a:pt x="289" y="463"/>
                    <a:pt x="290" y="463"/>
                  </a:cubicBezTo>
                  <a:cubicBezTo>
                    <a:pt x="288" y="464"/>
                    <a:pt x="286" y="465"/>
                    <a:pt x="284" y="465"/>
                  </a:cubicBezTo>
                  <a:cubicBezTo>
                    <a:pt x="286" y="464"/>
                    <a:pt x="287" y="462"/>
                    <a:pt x="289" y="460"/>
                  </a:cubicBezTo>
                  <a:close/>
                  <a:moveTo>
                    <a:pt x="246" y="528"/>
                  </a:moveTo>
                  <a:cubicBezTo>
                    <a:pt x="250" y="523"/>
                    <a:pt x="255" y="520"/>
                    <a:pt x="261" y="518"/>
                  </a:cubicBezTo>
                  <a:cubicBezTo>
                    <a:pt x="266" y="522"/>
                    <a:pt x="272" y="525"/>
                    <a:pt x="279" y="528"/>
                  </a:cubicBezTo>
                  <a:cubicBezTo>
                    <a:pt x="267" y="529"/>
                    <a:pt x="257" y="530"/>
                    <a:pt x="246" y="528"/>
                  </a:cubicBezTo>
                  <a:close/>
                  <a:moveTo>
                    <a:pt x="342" y="537"/>
                  </a:moveTo>
                  <a:cubicBezTo>
                    <a:pt x="333" y="535"/>
                    <a:pt x="324" y="533"/>
                    <a:pt x="315" y="531"/>
                  </a:cubicBezTo>
                  <a:cubicBezTo>
                    <a:pt x="329" y="531"/>
                    <a:pt x="342" y="534"/>
                    <a:pt x="355" y="539"/>
                  </a:cubicBezTo>
                  <a:cubicBezTo>
                    <a:pt x="351" y="538"/>
                    <a:pt x="346" y="538"/>
                    <a:pt x="342" y="537"/>
                  </a:cubicBezTo>
                  <a:close/>
                  <a:moveTo>
                    <a:pt x="388" y="548"/>
                  </a:moveTo>
                  <a:cubicBezTo>
                    <a:pt x="358" y="529"/>
                    <a:pt x="329" y="520"/>
                    <a:pt x="294" y="525"/>
                  </a:cubicBezTo>
                  <a:cubicBezTo>
                    <a:pt x="286" y="522"/>
                    <a:pt x="278" y="519"/>
                    <a:pt x="271" y="515"/>
                  </a:cubicBezTo>
                  <a:cubicBezTo>
                    <a:pt x="311" y="507"/>
                    <a:pt x="356" y="528"/>
                    <a:pt x="390" y="548"/>
                  </a:cubicBezTo>
                  <a:cubicBezTo>
                    <a:pt x="389" y="548"/>
                    <a:pt x="388" y="548"/>
                    <a:pt x="388" y="548"/>
                  </a:cubicBezTo>
                  <a:close/>
                  <a:moveTo>
                    <a:pt x="365" y="526"/>
                  </a:moveTo>
                  <a:cubicBezTo>
                    <a:pt x="346" y="517"/>
                    <a:pt x="324" y="509"/>
                    <a:pt x="303" y="507"/>
                  </a:cubicBezTo>
                  <a:cubicBezTo>
                    <a:pt x="356" y="509"/>
                    <a:pt x="428" y="535"/>
                    <a:pt x="450" y="588"/>
                  </a:cubicBezTo>
                  <a:cubicBezTo>
                    <a:pt x="429" y="564"/>
                    <a:pt x="398" y="541"/>
                    <a:pt x="365" y="526"/>
                  </a:cubicBezTo>
                  <a:close/>
                  <a:moveTo>
                    <a:pt x="445" y="649"/>
                  </a:moveTo>
                  <a:cubicBezTo>
                    <a:pt x="446" y="650"/>
                    <a:pt x="446" y="649"/>
                    <a:pt x="447" y="649"/>
                  </a:cubicBezTo>
                  <a:cubicBezTo>
                    <a:pt x="446" y="651"/>
                    <a:pt x="446" y="652"/>
                    <a:pt x="445" y="653"/>
                  </a:cubicBezTo>
                  <a:cubicBezTo>
                    <a:pt x="445" y="652"/>
                    <a:pt x="445" y="651"/>
                    <a:pt x="445" y="649"/>
                  </a:cubicBezTo>
                  <a:close/>
                  <a:moveTo>
                    <a:pt x="441" y="688"/>
                  </a:moveTo>
                  <a:cubicBezTo>
                    <a:pt x="442" y="688"/>
                    <a:pt x="442" y="688"/>
                    <a:pt x="442" y="687"/>
                  </a:cubicBezTo>
                  <a:cubicBezTo>
                    <a:pt x="442" y="688"/>
                    <a:pt x="442" y="688"/>
                    <a:pt x="442" y="688"/>
                  </a:cubicBezTo>
                  <a:cubicBezTo>
                    <a:pt x="442" y="688"/>
                    <a:pt x="442" y="688"/>
                    <a:pt x="441" y="688"/>
                  </a:cubicBezTo>
                  <a:close/>
                  <a:moveTo>
                    <a:pt x="460" y="653"/>
                  </a:moveTo>
                  <a:cubicBezTo>
                    <a:pt x="453" y="659"/>
                    <a:pt x="447" y="666"/>
                    <a:pt x="442" y="674"/>
                  </a:cubicBezTo>
                  <a:cubicBezTo>
                    <a:pt x="442" y="673"/>
                    <a:pt x="442" y="672"/>
                    <a:pt x="442" y="671"/>
                  </a:cubicBezTo>
                  <a:cubicBezTo>
                    <a:pt x="450" y="661"/>
                    <a:pt x="456" y="651"/>
                    <a:pt x="460" y="640"/>
                  </a:cubicBezTo>
                  <a:cubicBezTo>
                    <a:pt x="461" y="643"/>
                    <a:pt x="461" y="645"/>
                    <a:pt x="462" y="648"/>
                  </a:cubicBezTo>
                  <a:cubicBezTo>
                    <a:pt x="461" y="649"/>
                    <a:pt x="460" y="651"/>
                    <a:pt x="460" y="653"/>
                  </a:cubicBezTo>
                  <a:close/>
                  <a:moveTo>
                    <a:pt x="485" y="620"/>
                  </a:moveTo>
                  <a:cubicBezTo>
                    <a:pt x="481" y="624"/>
                    <a:pt x="477" y="628"/>
                    <a:pt x="473" y="633"/>
                  </a:cubicBezTo>
                  <a:cubicBezTo>
                    <a:pt x="473" y="631"/>
                    <a:pt x="473" y="629"/>
                    <a:pt x="472" y="627"/>
                  </a:cubicBezTo>
                  <a:cubicBezTo>
                    <a:pt x="480" y="619"/>
                    <a:pt x="488" y="611"/>
                    <a:pt x="496" y="603"/>
                  </a:cubicBezTo>
                  <a:cubicBezTo>
                    <a:pt x="493" y="608"/>
                    <a:pt x="489" y="614"/>
                    <a:pt x="485" y="620"/>
                  </a:cubicBezTo>
                  <a:close/>
                  <a:moveTo>
                    <a:pt x="468" y="616"/>
                  </a:moveTo>
                  <a:cubicBezTo>
                    <a:pt x="465" y="609"/>
                    <a:pt x="461" y="602"/>
                    <a:pt x="456" y="596"/>
                  </a:cubicBezTo>
                  <a:cubicBezTo>
                    <a:pt x="458" y="595"/>
                    <a:pt x="460" y="593"/>
                    <a:pt x="459" y="590"/>
                  </a:cubicBezTo>
                  <a:cubicBezTo>
                    <a:pt x="437" y="521"/>
                    <a:pt x="328" y="485"/>
                    <a:pt x="262" y="503"/>
                  </a:cubicBezTo>
                  <a:cubicBezTo>
                    <a:pt x="266" y="496"/>
                    <a:pt x="269" y="490"/>
                    <a:pt x="271" y="482"/>
                  </a:cubicBezTo>
                  <a:cubicBezTo>
                    <a:pt x="276" y="487"/>
                    <a:pt x="279" y="478"/>
                    <a:pt x="279" y="476"/>
                  </a:cubicBezTo>
                  <a:cubicBezTo>
                    <a:pt x="286" y="473"/>
                    <a:pt x="293" y="471"/>
                    <a:pt x="300" y="468"/>
                  </a:cubicBezTo>
                  <a:cubicBezTo>
                    <a:pt x="296" y="476"/>
                    <a:pt x="296" y="480"/>
                    <a:pt x="305" y="484"/>
                  </a:cubicBezTo>
                  <a:cubicBezTo>
                    <a:pt x="305" y="485"/>
                    <a:pt x="305" y="486"/>
                    <a:pt x="305" y="487"/>
                  </a:cubicBezTo>
                  <a:cubicBezTo>
                    <a:pt x="306" y="488"/>
                    <a:pt x="307" y="489"/>
                    <a:pt x="308" y="490"/>
                  </a:cubicBezTo>
                  <a:cubicBezTo>
                    <a:pt x="307" y="494"/>
                    <a:pt x="310" y="499"/>
                    <a:pt x="314" y="496"/>
                  </a:cubicBezTo>
                  <a:cubicBezTo>
                    <a:pt x="325" y="501"/>
                    <a:pt x="326" y="486"/>
                    <a:pt x="326" y="480"/>
                  </a:cubicBezTo>
                  <a:cubicBezTo>
                    <a:pt x="332" y="473"/>
                    <a:pt x="333" y="463"/>
                    <a:pt x="322" y="466"/>
                  </a:cubicBezTo>
                  <a:cubicBezTo>
                    <a:pt x="320" y="461"/>
                    <a:pt x="316" y="455"/>
                    <a:pt x="310" y="457"/>
                  </a:cubicBezTo>
                  <a:cubicBezTo>
                    <a:pt x="307" y="455"/>
                    <a:pt x="304" y="454"/>
                    <a:pt x="301" y="453"/>
                  </a:cubicBezTo>
                  <a:cubicBezTo>
                    <a:pt x="301" y="453"/>
                    <a:pt x="302" y="452"/>
                    <a:pt x="302" y="452"/>
                  </a:cubicBezTo>
                  <a:cubicBezTo>
                    <a:pt x="305" y="452"/>
                    <a:pt x="307" y="452"/>
                    <a:pt x="310" y="452"/>
                  </a:cubicBezTo>
                  <a:cubicBezTo>
                    <a:pt x="310" y="459"/>
                    <a:pt x="317" y="454"/>
                    <a:pt x="319" y="452"/>
                  </a:cubicBezTo>
                  <a:cubicBezTo>
                    <a:pt x="334" y="451"/>
                    <a:pt x="349" y="452"/>
                    <a:pt x="364" y="454"/>
                  </a:cubicBezTo>
                  <a:cubicBezTo>
                    <a:pt x="360" y="464"/>
                    <a:pt x="377" y="456"/>
                    <a:pt x="377" y="456"/>
                  </a:cubicBezTo>
                  <a:cubicBezTo>
                    <a:pt x="386" y="458"/>
                    <a:pt x="395" y="460"/>
                    <a:pt x="404" y="464"/>
                  </a:cubicBezTo>
                  <a:cubicBezTo>
                    <a:pt x="426" y="481"/>
                    <a:pt x="436" y="519"/>
                    <a:pt x="464" y="528"/>
                  </a:cubicBezTo>
                  <a:cubicBezTo>
                    <a:pt x="459" y="529"/>
                    <a:pt x="441" y="542"/>
                    <a:pt x="451" y="547"/>
                  </a:cubicBezTo>
                  <a:cubicBezTo>
                    <a:pt x="463" y="583"/>
                    <a:pt x="513" y="532"/>
                    <a:pt x="469" y="528"/>
                  </a:cubicBezTo>
                  <a:cubicBezTo>
                    <a:pt x="474" y="524"/>
                    <a:pt x="470" y="507"/>
                    <a:pt x="470" y="501"/>
                  </a:cubicBezTo>
                  <a:cubicBezTo>
                    <a:pt x="476" y="512"/>
                    <a:pt x="485" y="522"/>
                    <a:pt x="493" y="532"/>
                  </a:cubicBezTo>
                  <a:cubicBezTo>
                    <a:pt x="502" y="543"/>
                    <a:pt x="508" y="538"/>
                    <a:pt x="499" y="527"/>
                  </a:cubicBezTo>
                  <a:cubicBezTo>
                    <a:pt x="489" y="513"/>
                    <a:pt x="476" y="500"/>
                    <a:pt x="470" y="484"/>
                  </a:cubicBezTo>
                  <a:cubicBezTo>
                    <a:pt x="462" y="463"/>
                    <a:pt x="459" y="475"/>
                    <a:pt x="460" y="490"/>
                  </a:cubicBezTo>
                  <a:cubicBezTo>
                    <a:pt x="445" y="474"/>
                    <a:pt x="427" y="463"/>
                    <a:pt x="408" y="456"/>
                  </a:cubicBezTo>
                  <a:cubicBezTo>
                    <a:pt x="395" y="447"/>
                    <a:pt x="383" y="450"/>
                    <a:pt x="369" y="445"/>
                  </a:cubicBezTo>
                  <a:cubicBezTo>
                    <a:pt x="367" y="441"/>
                    <a:pt x="364" y="438"/>
                    <a:pt x="359" y="438"/>
                  </a:cubicBezTo>
                  <a:cubicBezTo>
                    <a:pt x="361" y="438"/>
                    <a:pt x="363" y="438"/>
                    <a:pt x="366" y="438"/>
                  </a:cubicBezTo>
                  <a:cubicBezTo>
                    <a:pt x="393" y="438"/>
                    <a:pt x="423" y="441"/>
                    <a:pt x="450" y="448"/>
                  </a:cubicBezTo>
                  <a:cubicBezTo>
                    <a:pt x="458" y="451"/>
                    <a:pt x="514" y="489"/>
                    <a:pt x="516" y="487"/>
                  </a:cubicBezTo>
                  <a:cubicBezTo>
                    <a:pt x="530" y="474"/>
                    <a:pt x="495" y="456"/>
                    <a:pt x="485" y="451"/>
                  </a:cubicBezTo>
                  <a:cubicBezTo>
                    <a:pt x="435" y="429"/>
                    <a:pt x="377" y="425"/>
                    <a:pt x="323" y="432"/>
                  </a:cubicBezTo>
                  <a:cubicBezTo>
                    <a:pt x="323" y="429"/>
                    <a:pt x="320" y="428"/>
                    <a:pt x="317" y="428"/>
                  </a:cubicBezTo>
                  <a:cubicBezTo>
                    <a:pt x="326" y="408"/>
                    <a:pt x="338" y="389"/>
                    <a:pt x="342" y="367"/>
                  </a:cubicBezTo>
                  <a:cubicBezTo>
                    <a:pt x="356" y="372"/>
                    <a:pt x="371" y="376"/>
                    <a:pt x="385" y="381"/>
                  </a:cubicBezTo>
                  <a:cubicBezTo>
                    <a:pt x="405" y="393"/>
                    <a:pt x="422" y="408"/>
                    <a:pt x="441" y="420"/>
                  </a:cubicBezTo>
                  <a:cubicBezTo>
                    <a:pt x="470" y="439"/>
                    <a:pt x="463" y="417"/>
                    <a:pt x="445" y="402"/>
                  </a:cubicBezTo>
                  <a:cubicBezTo>
                    <a:pt x="451" y="404"/>
                    <a:pt x="483" y="425"/>
                    <a:pt x="488" y="421"/>
                  </a:cubicBezTo>
                  <a:cubicBezTo>
                    <a:pt x="503" y="436"/>
                    <a:pt x="520" y="452"/>
                    <a:pt x="542" y="458"/>
                  </a:cubicBezTo>
                  <a:cubicBezTo>
                    <a:pt x="545" y="459"/>
                    <a:pt x="549" y="453"/>
                    <a:pt x="545" y="451"/>
                  </a:cubicBezTo>
                  <a:cubicBezTo>
                    <a:pt x="533" y="442"/>
                    <a:pt x="521" y="433"/>
                    <a:pt x="509" y="424"/>
                  </a:cubicBezTo>
                  <a:cubicBezTo>
                    <a:pt x="469" y="392"/>
                    <a:pt x="428" y="365"/>
                    <a:pt x="376" y="358"/>
                  </a:cubicBezTo>
                  <a:cubicBezTo>
                    <a:pt x="365" y="356"/>
                    <a:pt x="353" y="354"/>
                    <a:pt x="343" y="354"/>
                  </a:cubicBezTo>
                  <a:cubicBezTo>
                    <a:pt x="342" y="340"/>
                    <a:pt x="334" y="348"/>
                    <a:pt x="329" y="355"/>
                  </a:cubicBezTo>
                  <a:cubicBezTo>
                    <a:pt x="328" y="355"/>
                    <a:pt x="328" y="355"/>
                    <a:pt x="327" y="356"/>
                  </a:cubicBezTo>
                  <a:cubicBezTo>
                    <a:pt x="325" y="356"/>
                    <a:pt x="323" y="356"/>
                    <a:pt x="320" y="355"/>
                  </a:cubicBezTo>
                  <a:cubicBezTo>
                    <a:pt x="322" y="349"/>
                    <a:pt x="324" y="343"/>
                    <a:pt x="326" y="337"/>
                  </a:cubicBezTo>
                  <a:cubicBezTo>
                    <a:pt x="340" y="331"/>
                    <a:pt x="353" y="324"/>
                    <a:pt x="367" y="320"/>
                  </a:cubicBezTo>
                  <a:cubicBezTo>
                    <a:pt x="372" y="320"/>
                    <a:pt x="376" y="320"/>
                    <a:pt x="380" y="320"/>
                  </a:cubicBezTo>
                  <a:cubicBezTo>
                    <a:pt x="377" y="321"/>
                    <a:pt x="367" y="322"/>
                    <a:pt x="365" y="325"/>
                  </a:cubicBezTo>
                  <a:cubicBezTo>
                    <a:pt x="361" y="327"/>
                    <a:pt x="344" y="331"/>
                    <a:pt x="348" y="337"/>
                  </a:cubicBezTo>
                  <a:cubicBezTo>
                    <a:pt x="351" y="344"/>
                    <a:pt x="367" y="333"/>
                    <a:pt x="371" y="332"/>
                  </a:cubicBezTo>
                  <a:cubicBezTo>
                    <a:pt x="398" y="331"/>
                    <a:pt x="426" y="334"/>
                    <a:pt x="452" y="340"/>
                  </a:cubicBezTo>
                  <a:cubicBezTo>
                    <a:pt x="478" y="359"/>
                    <a:pt x="503" y="384"/>
                    <a:pt x="519" y="412"/>
                  </a:cubicBezTo>
                  <a:cubicBezTo>
                    <a:pt x="523" y="420"/>
                    <a:pt x="526" y="408"/>
                    <a:pt x="521" y="401"/>
                  </a:cubicBezTo>
                  <a:cubicBezTo>
                    <a:pt x="510" y="383"/>
                    <a:pt x="496" y="367"/>
                    <a:pt x="480" y="353"/>
                  </a:cubicBezTo>
                  <a:cubicBezTo>
                    <a:pt x="503" y="369"/>
                    <a:pt x="527" y="380"/>
                    <a:pt x="552" y="392"/>
                  </a:cubicBezTo>
                  <a:cubicBezTo>
                    <a:pt x="556" y="396"/>
                    <a:pt x="563" y="411"/>
                    <a:pt x="571" y="423"/>
                  </a:cubicBezTo>
                  <a:cubicBezTo>
                    <a:pt x="563" y="414"/>
                    <a:pt x="551" y="402"/>
                    <a:pt x="543" y="419"/>
                  </a:cubicBezTo>
                  <a:cubicBezTo>
                    <a:pt x="538" y="430"/>
                    <a:pt x="546" y="437"/>
                    <a:pt x="547" y="430"/>
                  </a:cubicBezTo>
                  <a:cubicBezTo>
                    <a:pt x="547" y="430"/>
                    <a:pt x="550" y="417"/>
                    <a:pt x="554" y="418"/>
                  </a:cubicBezTo>
                  <a:cubicBezTo>
                    <a:pt x="537" y="432"/>
                    <a:pt x="579" y="440"/>
                    <a:pt x="573" y="426"/>
                  </a:cubicBezTo>
                  <a:cubicBezTo>
                    <a:pt x="580" y="437"/>
                    <a:pt x="587" y="443"/>
                    <a:pt x="591" y="433"/>
                  </a:cubicBezTo>
                  <a:cubicBezTo>
                    <a:pt x="592" y="434"/>
                    <a:pt x="593" y="435"/>
                    <a:pt x="594" y="436"/>
                  </a:cubicBezTo>
                  <a:cubicBezTo>
                    <a:pt x="588" y="446"/>
                    <a:pt x="582" y="455"/>
                    <a:pt x="577" y="465"/>
                  </a:cubicBezTo>
                  <a:cubicBezTo>
                    <a:pt x="569" y="467"/>
                    <a:pt x="557" y="493"/>
                    <a:pt x="553" y="500"/>
                  </a:cubicBezTo>
                  <a:cubicBezTo>
                    <a:pt x="541" y="513"/>
                    <a:pt x="530" y="527"/>
                    <a:pt x="518" y="541"/>
                  </a:cubicBezTo>
                  <a:cubicBezTo>
                    <a:pt x="515" y="545"/>
                    <a:pt x="486" y="570"/>
                    <a:pt x="493" y="575"/>
                  </a:cubicBezTo>
                  <a:cubicBezTo>
                    <a:pt x="500" y="581"/>
                    <a:pt x="520" y="550"/>
                    <a:pt x="524" y="546"/>
                  </a:cubicBezTo>
                  <a:cubicBezTo>
                    <a:pt x="508" y="572"/>
                    <a:pt x="490" y="595"/>
                    <a:pt x="468" y="616"/>
                  </a:cubicBezTo>
                  <a:close/>
                  <a:moveTo>
                    <a:pt x="306" y="476"/>
                  </a:moveTo>
                  <a:cubicBezTo>
                    <a:pt x="309" y="466"/>
                    <a:pt x="312" y="465"/>
                    <a:pt x="312" y="465"/>
                  </a:cubicBezTo>
                  <a:cubicBezTo>
                    <a:pt x="312" y="465"/>
                    <a:pt x="314" y="466"/>
                    <a:pt x="315" y="470"/>
                  </a:cubicBezTo>
                  <a:cubicBezTo>
                    <a:pt x="313" y="472"/>
                    <a:pt x="311" y="474"/>
                    <a:pt x="309" y="477"/>
                  </a:cubicBezTo>
                  <a:cubicBezTo>
                    <a:pt x="308" y="477"/>
                    <a:pt x="307" y="476"/>
                    <a:pt x="306" y="476"/>
                  </a:cubicBezTo>
                  <a:close/>
                  <a:moveTo>
                    <a:pt x="317" y="488"/>
                  </a:moveTo>
                  <a:cubicBezTo>
                    <a:pt x="317" y="487"/>
                    <a:pt x="318" y="486"/>
                    <a:pt x="318" y="484"/>
                  </a:cubicBezTo>
                  <a:cubicBezTo>
                    <a:pt x="318" y="484"/>
                    <a:pt x="318" y="484"/>
                    <a:pt x="318" y="484"/>
                  </a:cubicBezTo>
                  <a:cubicBezTo>
                    <a:pt x="318" y="486"/>
                    <a:pt x="318" y="488"/>
                    <a:pt x="317" y="488"/>
                  </a:cubicBezTo>
                  <a:cubicBezTo>
                    <a:pt x="317" y="488"/>
                    <a:pt x="317" y="488"/>
                    <a:pt x="317" y="488"/>
                  </a:cubicBezTo>
                  <a:close/>
                  <a:moveTo>
                    <a:pt x="423" y="472"/>
                  </a:moveTo>
                  <a:cubicBezTo>
                    <a:pt x="438" y="480"/>
                    <a:pt x="451" y="490"/>
                    <a:pt x="462" y="505"/>
                  </a:cubicBezTo>
                  <a:cubicBezTo>
                    <a:pt x="462" y="510"/>
                    <a:pt x="463" y="515"/>
                    <a:pt x="463" y="519"/>
                  </a:cubicBezTo>
                  <a:cubicBezTo>
                    <a:pt x="445" y="509"/>
                    <a:pt x="435" y="487"/>
                    <a:pt x="423" y="472"/>
                  </a:cubicBezTo>
                  <a:close/>
                  <a:moveTo>
                    <a:pt x="468" y="539"/>
                  </a:moveTo>
                  <a:cubicBezTo>
                    <a:pt x="470" y="540"/>
                    <a:pt x="472" y="539"/>
                    <a:pt x="472" y="537"/>
                  </a:cubicBezTo>
                  <a:cubicBezTo>
                    <a:pt x="484" y="544"/>
                    <a:pt x="474" y="553"/>
                    <a:pt x="465" y="550"/>
                  </a:cubicBezTo>
                  <a:cubicBezTo>
                    <a:pt x="466" y="550"/>
                    <a:pt x="467" y="550"/>
                    <a:pt x="469" y="550"/>
                  </a:cubicBezTo>
                  <a:cubicBezTo>
                    <a:pt x="477" y="549"/>
                    <a:pt x="469" y="541"/>
                    <a:pt x="468" y="539"/>
                  </a:cubicBezTo>
                  <a:close/>
                  <a:moveTo>
                    <a:pt x="379" y="367"/>
                  </a:moveTo>
                  <a:cubicBezTo>
                    <a:pt x="409" y="374"/>
                    <a:pt x="440" y="385"/>
                    <a:pt x="466" y="403"/>
                  </a:cubicBezTo>
                  <a:cubicBezTo>
                    <a:pt x="439" y="389"/>
                    <a:pt x="408" y="377"/>
                    <a:pt x="379" y="367"/>
                  </a:cubicBezTo>
                  <a:close/>
                  <a:moveTo>
                    <a:pt x="414" y="391"/>
                  </a:moveTo>
                  <a:cubicBezTo>
                    <a:pt x="427" y="398"/>
                    <a:pt x="438" y="405"/>
                    <a:pt x="446" y="414"/>
                  </a:cubicBezTo>
                  <a:cubicBezTo>
                    <a:pt x="435" y="407"/>
                    <a:pt x="425" y="399"/>
                    <a:pt x="414" y="391"/>
                  </a:cubicBezTo>
                  <a:close/>
                  <a:moveTo>
                    <a:pt x="562" y="425"/>
                  </a:moveTo>
                  <a:cubicBezTo>
                    <a:pt x="561" y="425"/>
                    <a:pt x="560" y="424"/>
                    <a:pt x="559" y="424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0" y="424"/>
                    <a:pt x="560" y="423"/>
                    <a:pt x="560" y="423"/>
                  </a:cubicBezTo>
                  <a:cubicBezTo>
                    <a:pt x="561" y="423"/>
                    <a:pt x="561" y="424"/>
                    <a:pt x="562" y="425"/>
                  </a:cubicBezTo>
                  <a:close/>
                  <a:moveTo>
                    <a:pt x="574" y="502"/>
                  </a:moveTo>
                  <a:cubicBezTo>
                    <a:pt x="564" y="513"/>
                    <a:pt x="554" y="526"/>
                    <a:pt x="545" y="538"/>
                  </a:cubicBezTo>
                  <a:cubicBezTo>
                    <a:pt x="548" y="533"/>
                    <a:pt x="551" y="527"/>
                    <a:pt x="554" y="522"/>
                  </a:cubicBezTo>
                  <a:cubicBezTo>
                    <a:pt x="557" y="519"/>
                    <a:pt x="559" y="516"/>
                    <a:pt x="561" y="513"/>
                  </a:cubicBezTo>
                  <a:cubicBezTo>
                    <a:pt x="566" y="509"/>
                    <a:pt x="570" y="506"/>
                    <a:pt x="574" y="502"/>
                  </a:cubicBezTo>
                  <a:close/>
                  <a:moveTo>
                    <a:pt x="596" y="505"/>
                  </a:moveTo>
                  <a:cubicBezTo>
                    <a:pt x="577" y="530"/>
                    <a:pt x="555" y="554"/>
                    <a:pt x="534" y="578"/>
                  </a:cubicBezTo>
                  <a:cubicBezTo>
                    <a:pt x="525" y="585"/>
                    <a:pt x="516" y="592"/>
                    <a:pt x="508" y="600"/>
                  </a:cubicBezTo>
                  <a:cubicBezTo>
                    <a:pt x="513" y="590"/>
                    <a:pt x="519" y="581"/>
                    <a:pt x="524" y="572"/>
                  </a:cubicBezTo>
                  <a:cubicBezTo>
                    <a:pt x="549" y="545"/>
                    <a:pt x="571" y="507"/>
                    <a:pt x="602" y="487"/>
                  </a:cubicBezTo>
                  <a:cubicBezTo>
                    <a:pt x="601" y="493"/>
                    <a:pt x="599" y="500"/>
                    <a:pt x="596" y="505"/>
                  </a:cubicBezTo>
                  <a:close/>
                  <a:moveTo>
                    <a:pt x="625" y="465"/>
                  </a:moveTo>
                  <a:cubicBezTo>
                    <a:pt x="620" y="473"/>
                    <a:pt x="615" y="480"/>
                    <a:pt x="610" y="487"/>
                  </a:cubicBezTo>
                  <a:cubicBezTo>
                    <a:pt x="612" y="483"/>
                    <a:pt x="612" y="480"/>
                    <a:pt x="610" y="476"/>
                  </a:cubicBezTo>
                  <a:cubicBezTo>
                    <a:pt x="605" y="473"/>
                    <a:pt x="597" y="480"/>
                    <a:pt x="595" y="482"/>
                  </a:cubicBezTo>
                  <a:cubicBezTo>
                    <a:pt x="597" y="480"/>
                    <a:pt x="618" y="450"/>
                    <a:pt x="604" y="461"/>
                  </a:cubicBezTo>
                  <a:cubicBezTo>
                    <a:pt x="606" y="458"/>
                    <a:pt x="608" y="456"/>
                    <a:pt x="610" y="453"/>
                  </a:cubicBezTo>
                  <a:cubicBezTo>
                    <a:pt x="615" y="454"/>
                    <a:pt x="616" y="445"/>
                    <a:pt x="613" y="442"/>
                  </a:cubicBezTo>
                  <a:cubicBezTo>
                    <a:pt x="611" y="435"/>
                    <a:pt x="609" y="428"/>
                    <a:pt x="605" y="421"/>
                  </a:cubicBezTo>
                  <a:cubicBezTo>
                    <a:pt x="620" y="431"/>
                    <a:pt x="631" y="443"/>
                    <a:pt x="631" y="453"/>
                  </a:cubicBezTo>
                  <a:cubicBezTo>
                    <a:pt x="627" y="457"/>
                    <a:pt x="625" y="461"/>
                    <a:pt x="625" y="465"/>
                  </a:cubicBezTo>
                  <a:close/>
                  <a:moveTo>
                    <a:pt x="709" y="356"/>
                  </a:moveTo>
                  <a:cubicBezTo>
                    <a:pt x="703" y="361"/>
                    <a:pt x="697" y="367"/>
                    <a:pt x="691" y="373"/>
                  </a:cubicBezTo>
                  <a:cubicBezTo>
                    <a:pt x="706" y="353"/>
                    <a:pt x="721" y="335"/>
                    <a:pt x="738" y="318"/>
                  </a:cubicBezTo>
                  <a:cubicBezTo>
                    <a:pt x="729" y="331"/>
                    <a:pt x="719" y="343"/>
                    <a:pt x="709" y="356"/>
                  </a:cubicBezTo>
                  <a:close/>
                  <a:moveTo>
                    <a:pt x="751" y="313"/>
                  </a:moveTo>
                  <a:cubicBezTo>
                    <a:pt x="754" y="308"/>
                    <a:pt x="757" y="303"/>
                    <a:pt x="760" y="299"/>
                  </a:cubicBezTo>
                  <a:cubicBezTo>
                    <a:pt x="762" y="297"/>
                    <a:pt x="765" y="295"/>
                    <a:pt x="767" y="293"/>
                  </a:cubicBezTo>
                  <a:cubicBezTo>
                    <a:pt x="762" y="299"/>
                    <a:pt x="757" y="306"/>
                    <a:pt x="751" y="313"/>
                  </a:cubicBezTo>
                  <a:close/>
                  <a:moveTo>
                    <a:pt x="810" y="221"/>
                  </a:moveTo>
                  <a:cubicBezTo>
                    <a:pt x="811" y="222"/>
                    <a:pt x="812" y="222"/>
                    <a:pt x="814" y="222"/>
                  </a:cubicBezTo>
                  <a:cubicBezTo>
                    <a:pt x="809" y="225"/>
                    <a:pt x="804" y="229"/>
                    <a:pt x="801" y="233"/>
                  </a:cubicBezTo>
                  <a:cubicBezTo>
                    <a:pt x="801" y="226"/>
                    <a:pt x="801" y="219"/>
                    <a:pt x="800" y="211"/>
                  </a:cubicBezTo>
                  <a:cubicBezTo>
                    <a:pt x="803" y="215"/>
                    <a:pt x="806" y="218"/>
                    <a:pt x="810" y="221"/>
                  </a:cubicBezTo>
                  <a:close/>
                  <a:moveTo>
                    <a:pt x="798" y="248"/>
                  </a:moveTo>
                  <a:cubicBezTo>
                    <a:pt x="804" y="241"/>
                    <a:pt x="809" y="235"/>
                    <a:pt x="816" y="230"/>
                  </a:cubicBezTo>
                  <a:cubicBezTo>
                    <a:pt x="811" y="239"/>
                    <a:pt x="804" y="248"/>
                    <a:pt x="795" y="257"/>
                  </a:cubicBezTo>
                  <a:cubicBezTo>
                    <a:pt x="796" y="254"/>
                    <a:pt x="797" y="251"/>
                    <a:pt x="798" y="248"/>
                  </a:cubicBezTo>
                  <a:close/>
                  <a:moveTo>
                    <a:pt x="790" y="245"/>
                  </a:moveTo>
                  <a:cubicBezTo>
                    <a:pt x="789" y="246"/>
                    <a:pt x="781" y="253"/>
                    <a:pt x="787" y="256"/>
                  </a:cubicBezTo>
                  <a:cubicBezTo>
                    <a:pt x="785" y="261"/>
                    <a:pt x="783" y="266"/>
                    <a:pt x="781" y="271"/>
                  </a:cubicBezTo>
                  <a:cubicBezTo>
                    <a:pt x="773" y="277"/>
                    <a:pt x="766" y="283"/>
                    <a:pt x="759" y="289"/>
                  </a:cubicBezTo>
                  <a:cubicBezTo>
                    <a:pt x="751" y="288"/>
                    <a:pt x="733" y="311"/>
                    <a:pt x="726" y="316"/>
                  </a:cubicBezTo>
                  <a:cubicBezTo>
                    <a:pt x="750" y="289"/>
                    <a:pt x="774" y="261"/>
                    <a:pt x="792" y="231"/>
                  </a:cubicBezTo>
                  <a:cubicBezTo>
                    <a:pt x="792" y="236"/>
                    <a:pt x="791" y="240"/>
                    <a:pt x="790" y="245"/>
                  </a:cubicBezTo>
                  <a:close/>
                  <a:moveTo>
                    <a:pt x="789" y="218"/>
                  </a:moveTo>
                  <a:cubicBezTo>
                    <a:pt x="788" y="210"/>
                    <a:pt x="788" y="202"/>
                    <a:pt x="787" y="194"/>
                  </a:cubicBezTo>
                  <a:cubicBezTo>
                    <a:pt x="790" y="201"/>
                    <a:pt x="792" y="208"/>
                    <a:pt x="792" y="215"/>
                  </a:cubicBezTo>
                  <a:cubicBezTo>
                    <a:pt x="791" y="216"/>
                    <a:pt x="790" y="217"/>
                    <a:pt x="789" y="218"/>
                  </a:cubicBezTo>
                  <a:close/>
                  <a:moveTo>
                    <a:pt x="791" y="180"/>
                  </a:moveTo>
                  <a:cubicBezTo>
                    <a:pt x="791" y="180"/>
                    <a:pt x="791" y="180"/>
                    <a:pt x="790" y="180"/>
                  </a:cubicBezTo>
                  <a:cubicBezTo>
                    <a:pt x="789" y="178"/>
                    <a:pt x="788" y="176"/>
                    <a:pt x="787" y="174"/>
                  </a:cubicBezTo>
                  <a:cubicBezTo>
                    <a:pt x="789" y="176"/>
                    <a:pt x="790" y="178"/>
                    <a:pt x="791" y="180"/>
                  </a:cubicBezTo>
                  <a:close/>
                  <a:moveTo>
                    <a:pt x="485" y="34"/>
                  </a:moveTo>
                  <a:cubicBezTo>
                    <a:pt x="487" y="33"/>
                    <a:pt x="489" y="31"/>
                    <a:pt x="491" y="30"/>
                  </a:cubicBezTo>
                  <a:cubicBezTo>
                    <a:pt x="494" y="30"/>
                    <a:pt x="498" y="31"/>
                    <a:pt x="500" y="32"/>
                  </a:cubicBezTo>
                  <a:cubicBezTo>
                    <a:pt x="495" y="33"/>
                    <a:pt x="490" y="34"/>
                    <a:pt x="485" y="35"/>
                  </a:cubicBezTo>
                  <a:cubicBezTo>
                    <a:pt x="485" y="35"/>
                    <a:pt x="485" y="34"/>
                    <a:pt x="485" y="34"/>
                  </a:cubicBezTo>
                  <a:close/>
                  <a:moveTo>
                    <a:pt x="485" y="43"/>
                  </a:moveTo>
                  <a:cubicBezTo>
                    <a:pt x="500" y="40"/>
                    <a:pt x="517" y="37"/>
                    <a:pt x="533" y="36"/>
                  </a:cubicBezTo>
                  <a:cubicBezTo>
                    <a:pt x="542" y="36"/>
                    <a:pt x="551" y="36"/>
                    <a:pt x="561" y="36"/>
                  </a:cubicBezTo>
                  <a:cubicBezTo>
                    <a:pt x="548" y="37"/>
                    <a:pt x="535" y="40"/>
                    <a:pt x="522" y="43"/>
                  </a:cubicBezTo>
                  <a:cubicBezTo>
                    <a:pt x="511" y="42"/>
                    <a:pt x="498" y="42"/>
                    <a:pt x="485" y="43"/>
                  </a:cubicBezTo>
                  <a:close/>
                  <a:moveTo>
                    <a:pt x="483" y="69"/>
                  </a:moveTo>
                  <a:cubicBezTo>
                    <a:pt x="486" y="68"/>
                    <a:pt x="489" y="66"/>
                    <a:pt x="492" y="64"/>
                  </a:cubicBezTo>
                  <a:cubicBezTo>
                    <a:pt x="494" y="67"/>
                    <a:pt x="496" y="68"/>
                    <a:pt x="499" y="69"/>
                  </a:cubicBezTo>
                  <a:cubicBezTo>
                    <a:pt x="493" y="69"/>
                    <a:pt x="488" y="69"/>
                    <a:pt x="483" y="69"/>
                  </a:cubicBezTo>
                  <a:close/>
                  <a:moveTo>
                    <a:pt x="523" y="51"/>
                  </a:moveTo>
                  <a:cubicBezTo>
                    <a:pt x="529" y="51"/>
                    <a:pt x="535" y="52"/>
                    <a:pt x="540" y="52"/>
                  </a:cubicBezTo>
                  <a:cubicBezTo>
                    <a:pt x="530" y="53"/>
                    <a:pt x="520" y="55"/>
                    <a:pt x="510" y="56"/>
                  </a:cubicBezTo>
                  <a:cubicBezTo>
                    <a:pt x="514" y="54"/>
                    <a:pt x="519" y="52"/>
                    <a:pt x="523" y="51"/>
                  </a:cubicBezTo>
                  <a:close/>
                  <a:moveTo>
                    <a:pt x="577" y="68"/>
                  </a:moveTo>
                  <a:cubicBezTo>
                    <a:pt x="558" y="66"/>
                    <a:pt x="539" y="65"/>
                    <a:pt x="520" y="63"/>
                  </a:cubicBezTo>
                  <a:cubicBezTo>
                    <a:pt x="538" y="61"/>
                    <a:pt x="557" y="58"/>
                    <a:pt x="575" y="58"/>
                  </a:cubicBezTo>
                  <a:cubicBezTo>
                    <a:pt x="583" y="61"/>
                    <a:pt x="589" y="63"/>
                    <a:pt x="595" y="68"/>
                  </a:cubicBezTo>
                  <a:cubicBezTo>
                    <a:pt x="589" y="68"/>
                    <a:pt x="583" y="68"/>
                    <a:pt x="577" y="68"/>
                  </a:cubicBezTo>
                  <a:close/>
                  <a:moveTo>
                    <a:pt x="609" y="72"/>
                  </a:moveTo>
                  <a:cubicBezTo>
                    <a:pt x="609" y="71"/>
                    <a:pt x="608" y="69"/>
                    <a:pt x="608" y="68"/>
                  </a:cubicBezTo>
                  <a:cubicBezTo>
                    <a:pt x="607" y="67"/>
                    <a:pt x="606" y="67"/>
                    <a:pt x="605" y="66"/>
                  </a:cubicBezTo>
                  <a:cubicBezTo>
                    <a:pt x="619" y="69"/>
                    <a:pt x="632" y="73"/>
                    <a:pt x="645" y="77"/>
                  </a:cubicBezTo>
                  <a:cubicBezTo>
                    <a:pt x="633" y="75"/>
                    <a:pt x="621" y="73"/>
                    <a:pt x="609" y="72"/>
                  </a:cubicBezTo>
                  <a:close/>
                  <a:moveTo>
                    <a:pt x="713" y="111"/>
                  </a:moveTo>
                  <a:cubicBezTo>
                    <a:pt x="708" y="107"/>
                    <a:pt x="704" y="103"/>
                    <a:pt x="699" y="99"/>
                  </a:cubicBezTo>
                  <a:cubicBezTo>
                    <a:pt x="699" y="99"/>
                    <a:pt x="699" y="99"/>
                    <a:pt x="699" y="99"/>
                  </a:cubicBezTo>
                  <a:cubicBezTo>
                    <a:pt x="713" y="104"/>
                    <a:pt x="726" y="110"/>
                    <a:pt x="738" y="117"/>
                  </a:cubicBezTo>
                  <a:cubicBezTo>
                    <a:pt x="741" y="120"/>
                    <a:pt x="744" y="124"/>
                    <a:pt x="747" y="127"/>
                  </a:cubicBezTo>
                  <a:cubicBezTo>
                    <a:pt x="736" y="121"/>
                    <a:pt x="725" y="115"/>
                    <a:pt x="713" y="111"/>
                  </a:cubicBezTo>
                  <a:close/>
                  <a:moveTo>
                    <a:pt x="777" y="172"/>
                  </a:moveTo>
                  <a:cubicBezTo>
                    <a:pt x="780" y="187"/>
                    <a:pt x="780" y="203"/>
                    <a:pt x="781" y="218"/>
                  </a:cubicBezTo>
                  <a:cubicBezTo>
                    <a:pt x="771" y="185"/>
                    <a:pt x="753" y="154"/>
                    <a:pt x="728" y="127"/>
                  </a:cubicBezTo>
                  <a:cubicBezTo>
                    <a:pt x="741" y="133"/>
                    <a:pt x="753" y="141"/>
                    <a:pt x="764" y="150"/>
                  </a:cubicBezTo>
                  <a:cubicBezTo>
                    <a:pt x="769" y="157"/>
                    <a:pt x="773" y="165"/>
                    <a:pt x="777" y="172"/>
                  </a:cubicBezTo>
                  <a:close/>
                  <a:moveTo>
                    <a:pt x="797" y="149"/>
                  </a:moveTo>
                  <a:cubicBezTo>
                    <a:pt x="783" y="136"/>
                    <a:pt x="768" y="125"/>
                    <a:pt x="752" y="115"/>
                  </a:cubicBezTo>
                  <a:cubicBezTo>
                    <a:pt x="732" y="103"/>
                    <a:pt x="718" y="85"/>
                    <a:pt x="699" y="71"/>
                  </a:cubicBezTo>
                  <a:cubicBezTo>
                    <a:pt x="743" y="91"/>
                    <a:pt x="774" y="115"/>
                    <a:pt x="797" y="149"/>
                  </a:cubicBezTo>
                  <a:close/>
                  <a:moveTo>
                    <a:pt x="689" y="74"/>
                  </a:moveTo>
                  <a:cubicBezTo>
                    <a:pt x="699" y="81"/>
                    <a:pt x="709" y="89"/>
                    <a:pt x="717" y="97"/>
                  </a:cubicBezTo>
                  <a:cubicBezTo>
                    <a:pt x="710" y="93"/>
                    <a:pt x="702" y="89"/>
                    <a:pt x="693" y="86"/>
                  </a:cubicBezTo>
                  <a:cubicBezTo>
                    <a:pt x="691" y="82"/>
                    <a:pt x="688" y="78"/>
                    <a:pt x="686" y="75"/>
                  </a:cubicBezTo>
                  <a:cubicBezTo>
                    <a:pt x="687" y="75"/>
                    <a:pt x="688" y="75"/>
                    <a:pt x="689" y="74"/>
                  </a:cubicBezTo>
                  <a:close/>
                  <a:moveTo>
                    <a:pt x="637" y="50"/>
                  </a:moveTo>
                  <a:cubicBezTo>
                    <a:pt x="653" y="57"/>
                    <a:pt x="668" y="67"/>
                    <a:pt x="680" y="81"/>
                  </a:cubicBezTo>
                  <a:cubicBezTo>
                    <a:pt x="636" y="64"/>
                    <a:pt x="597" y="51"/>
                    <a:pt x="550" y="45"/>
                  </a:cubicBezTo>
                  <a:cubicBezTo>
                    <a:pt x="578" y="41"/>
                    <a:pt x="607" y="43"/>
                    <a:pt x="637" y="50"/>
                  </a:cubicBezTo>
                  <a:close/>
                  <a:moveTo>
                    <a:pt x="513" y="30"/>
                  </a:moveTo>
                  <a:cubicBezTo>
                    <a:pt x="511" y="30"/>
                    <a:pt x="509" y="31"/>
                    <a:pt x="507" y="31"/>
                  </a:cubicBezTo>
                  <a:cubicBezTo>
                    <a:pt x="509" y="28"/>
                    <a:pt x="506" y="26"/>
                    <a:pt x="503" y="25"/>
                  </a:cubicBezTo>
                  <a:cubicBezTo>
                    <a:pt x="524" y="18"/>
                    <a:pt x="551" y="20"/>
                    <a:pt x="578" y="26"/>
                  </a:cubicBezTo>
                  <a:cubicBezTo>
                    <a:pt x="569" y="26"/>
                    <a:pt x="517" y="21"/>
                    <a:pt x="513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4"/>
            <p:cNvSpPr/>
            <p:nvPr/>
          </p:nvSpPr>
          <p:spPr bwMode="auto">
            <a:xfrm>
              <a:off x="2269622" y="4730543"/>
              <a:ext cx="216685" cy="195210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69" y="15"/>
                </a:cxn>
                <a:cxn ang="0">
                  <a:pos x="59" y="12"/>
                </a:cxn>
                <a:cxn ang="0">
                  <a:pos x="21" y="48"/>
                </a:cxn>
                <a:cxn ang="0">
                  <a:pos x="5" y="71"/>
                </a:cxn>
                <a:cxn ang="0">
                  <a:pos x="27" y="57"/>
                </a:cxn>
                <a:cxn ang="0">
                  <a:pos x="32" y="63"/>
                </a:cxn>
                <a:cxn ang="0">
                  <a:pos x="56" y="35"/>
                </a:cxn>
                <a:cxn ang="0">
                  <a:pos x="73" y="14"/>
                </a:cxn>
              </a:cxnLst>
              <a:rect l="0" t="0" r="r" b="b"/>
              <a:pathLst>
                <a:path w="87" h="78">
                  <a:moveTo>
                    <a:pt x="73" y="14"/>
                  </a:moveTo>
                  <a:cubicBezTo>
                    <a:pt x="72" y="14"/>
                    <a:pt x="70" y="14"/>
                    <a:pt x="69" y="15"/>
                  </a:cubicBezTo>
                  <a:cubicBezTo>
                    <a:pt x="75" y="6"/>
                    <a:pt x="61" y="11"/>
                    <a:pt x="59" y="12"/>
                  </a:cubicBezTo>
                  <a:cubicBezTo>
                    <a:pt x="59" y="0"/>
                    <a:pt x="24" y="44"/>
                    <a:pt x="21" y="48"/>
                  </a:cubicBezTo>
                  <a:cubicBezTo>
                    <a:pt x="18" y="51"/>
                    <a:pt x="0" y="66"/>
                    <a:pt x="5" y="71"/>
                  </a:cubicBezTo>
                  <a:cubicBezTo>
                    <a:pt x="11" y="78"/>
                    <a:pt x="24" y="60"/>
                    <a:pt x="27" y="57"/>
                  </a:cubicBezTo>
                  <a:cubicBezTo>
                    <a:pt x="25" y="60"/>
                    <a:pt x="27" y="68"/>
                    <a:pt x="32" y="63"/>
                  </a:cubicBezTo>
                  <a:cubicBezTo>
                    <a:pt x="41" y="54"/>
                    <a:pt x="48" y="44"/>
                    <a:pt x="56" y="35"/>
                  </a:cubicBezTo>
                  <a:cubicBezTo>
                    <a:pt x="57" y="35"/>
                    <a:pt x="87" y="12"/>
                    <a:pt x="73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>
              <a:off x="2033417" y="5076072"/>
              <a:ext cx="1417233" cy="562207"/>
            </a:xfrm>
            <a:custGeom>
              <a:avLst/>
              <a:gdLst/>
              <a:ahLst/>
              <a:cxnLst>
                <a:cxn ang="0">
                  <a:pos x="555" y="219"/>
                </a:cxn>
                <a:cxn ang="0">
                  <a:pos x="565" y="182"/>
                </a:cxn>
                <a:cxn ang="0">
                  <a:pos x="536" y="156"/>
                </a:cxn>
                <a:cxn ang="0">
                  <a:pos x="428" y="146"/>
                </a:cxn>
                <a:cxn ang="0">
                  <a:pos x="279" y="149"/>
                </a:cxn>
                <a:cxn ang="0">
                  <a:pos x="148" y="147"/>
                </a:cxn>
                <a:cxn ang="0">
                  <a:pos x="300" y="87"/>
                </a:cxn>
                <a:cxn ang="0">
                  <a:pos x="488" y="41"/>
                </a:cxn>
                <a:cxn ang="0">
                  <a:pos x="539" y="9"/>
                </a:cxn>
                <a:cxn ang="0">
                  <a:pos x="440" y="1"/>
                </a:cxn>
                <a:cxn ang="0">
                  <a:pos x="240" y="33"/>
                </a:cxn>
                <a:cxn ang="0">
                  <a:pos x="46" y="74"/>
                </a:cxn>
                <a:cxn ang="0">
                  <a:pos x="7" y="83"/>
                </a:cxn>
                <a:cxn ang="0">
                  <a:pos x="23" y="87"/>
                </a:cxn>
                <a:cxn ang="0">
                  <a:pos x="132" y="63"/>
                </a:cxn>
                <a:cxn ang="0">
                  <a:pos x="335" y="22"/>
                </a:cxn>
                <a:cxn ang="0">
                  <a:pos x="528" y="15"/>
                </a:cxn>
                <a:cxn ang="0">
                  <a:pos x="411" y="49"/>
                </a:cxn>
                <a:cxn ang="0">
                  <a:pos x="277" y="86"/>
                </a:cxn>
                <a:cxn ang="0">
                  <a:pos x="175" y="120"/>
                </a:cxn>
                <a:cxn ang="0">
                  <a:pos x="137" y="149"/>
                </a:cxn>
                <a:cxn ang="0">
                  <a:pos x="190" y="159"/>
                </a:cxn>
                <a:cxn ang="0">
                  <a:pos x="428" y="154"/>
                </a:cxn>
                <a:cxn ang="0">
                  <a:pos x="522" y="160"/>
                </a:cxn>
                <a:cxn ang="0">
                  <a:pos x="555" y="179"/>
                </a:cxn>
                <a:cxn ang="0">
                  <a:pos x="555" y="219"/>
                </a:cxn>
              </a:cxnLst>
              <a:rect l="0" t="0" r="r" b="b"/>
              <a:pathLst>
                <a:path w="567" h="225">
                  <a:moveTo>
                    <a:pt x="555" y="219"/>
                  </a:moveTo>
                  <a:cubicBezTo>
                    <a:pt x="567" y="225"/>
                    <a:pt x="567" y="187"/>
                    <a:pt x="565" y="182"/>
                  </a:cubicBezTo>
                  <a:cubicBezTo>
                    <a:pt x="561" y="168"/>
                    <a:pt x="548" y="161"/>
                    <a:pt x="536" y="156"/>
                  </a:cubicBezTo>
                  <a:cubicBezTo>
                    <a:pt x="502" y="143"/>
                    <a:pt x="463" y="145"/>
                    <a:pt x="428" y="146"/>
                  </a:cubicBezTo>
                  <a:cubicBezTo>
                    <a:pt x="378" y="148"/>
                    <a:pt x="329" y="148"/>
                    <a:pt x="279" y="149"/>
                  </a:cubicBezTo>
                  <a:cubicBezTo>
                    <a:pt x="239" y="150"/>
                    <a:pt x="188" y="158"/>
                    <a:pt x="148" y="147"/>
                  </a:cubicBezTo>
                  <a:cubicBezTo>
                    <a:pt x="185" y="113"/>
                    <a:pt x="253" y="101"/>
                    <a:pt x="300" y="87"/>
                  </a:cubicBezTo>
                  <a:cubicBezTo>
                    <a:pt x="362" y="68"/>
                    <a:pt x="426" y="59"/>
                    <a:pt x="488" y="41"/>
                  </a:cubicBezTo>
                  <a:cubicBezTo>
                    <a:pt x="494" y="39"/>
                    <a:pt x="552" y="12"/>
                    <a:pt x="539" y="9"/>
                  </a:cubicBezTo>
                  <a:cubicBezTo>
                    <a:pt x="507" y="1"/>
                    <a:pt x="473" y="0"/>
                    <a:pt x="440" y="1"/>
                  </a:cubicBezTo>
                  <a:cubicBezTo>
                    <a:pt x="372" y="4"/>
                    <a:pt x="306" y="20"/>
                    <a:pt x="240" y="33"/>
                  </a:cubicBezTo>
                  <a:cubicBezTo>
                    <a:pt x="175" y="46"/>
                    <a:pt x="111" y="61"/>
                    <a:pt x="46" y="74"/>
                  </a:cubicBezTo>
                  <a:cubicBezTo>
                    <a:pt x="39" y="76"/>
                    <a:pt x="11" y="77"/>
                    <a:pt x="7" y="83"/>
                  </a:cubicBezTo>
                  <a:cubicBezTo>
                    <a:pt x="0" y="93"/>
                    <a:pt x="26" y="86"/>
                    <a:pt x="23" y="87"/>
                  </a:cubicBezTo>
                  <a:cubicBezTo>
                    <a:pt x="60" y="80"/>
                    <a:pt x="96" y="71"/>
                    <a:pt x="132" y="63"/>
                  </a:cubicBezTo>
                  <a:cubicBezTo>
                    <a:pt x="199" y="47"/>
                    <a:pt x="267" y="34"/>
                    <a:pt x="335" y="22"/>
                  </a:cubicBezTo>
                  <a:cubicBezTo>
                    <a:pt x="398" y="11"/>
                    <a:pt x="465" y="2"/>
                    <a:pt x="528" y="15"/>
                  </a:cubicBezTo>
                  <a:cubicBezTo>
                    <a:pt x="494" y="37"/>
                    <a:pt x="450" y="42"/>
                    <a:pt x="411" y="49"/>
                  </a:cubicBezTo>
                  <a:cubicBezTo>
                    <a:pt x="366" y="58"/>
                    <a:pt x="321" y="72"/>
                    <a:pt x="277" y="86"/>
                  </a:cubicBezTo>
                  <a:cubicBezTo>
                    <a:pt x="243" y="96"/>
                    <a:pt x="207" y="106"/>
                    <a:pt x="175" y="120"/>
                  </a:cubicBezTo>
                  <a:cubicBezTo>
                    <a:pt x="168" y="124"/>
                    <a:pt x="135" y="139"/>
                    <a:pt x="137" y="149"/>
                  </a:cubicBezTo>
                  <a:cubicBezTo>
                    <a:pt x="140" y="161"/>
                    <a:pt x="181" y="159"/>
                    <a:pt x="190" y="159"/>
                  </a:cubicBezTo>
                  <a:cubicBezTo>
                    <a:pt x="269" y="158"/>
                    <a:pt x="349" y="157"/>
                    <a:pt x="428" y="154"/>
                  </a:cubicBezTo>
                  <a:cubicBezTo>
                    <a:pt x="459" y="153"/>
                    <a:pt x="491" y="152"/>
                    <a:pt x="522" y="160"/>
                  </a:cubicBezTo>
                  <a:cubicBezTo>
                    <a:pt x="534" y="163"/>
                    <a:pt x="548" y="168"/>
                    <a:pt x="555" y="179"/>
                  </a:cubicBezTo>
                  <a:cubicBezTo>
                    <a:pt x="561" y="188"/>
                    <a:pt x="551" y="217"/>
                    <a:pt x="555" y="2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10525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077331" y="1700808"/>
            <a:ext cx="576064" cy="61633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接连接符 21"/>
          <p:cNvCxnSpPr>
            <a:stCxn id="21" idx="3"/>
            <a:endCxn id="26" idx="7"/>
          </p:cNvCxnSpPr>
          <p:nvPr/>
        </p:nvCxnSpPr>
        <p:spPr>
          <a:xfrm flipH="1">
            <a:off x="8553630" y="2226881"/>
            <a:ext cx="608064" cy="638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>
            <a:off x="7668436" y="3108358"/>
            <a:ext cx="1440160" cy="1584176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1" idx="5"/>
            <a:endCxn id="27" idx="1"/>
          </p:cNvCxnSpPr>
          <p:nvPr/>
        </p:nvCxnSpPr>
        <p:spPr>
          <a:xfrm>
            <a:off x="9569032" y="2226881"/>
            <a:ext cx="579135" cy="633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>
            <a:off x="9757153" y="3098836"/>
            <a:ext cx="1401970" cy="1593699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047060" y="2780928"/>
            <a:ext cx="593484" cy="57606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56440" y="2780928"/>
            <a:ext cx="626349" cy="5434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83655" y="1052736"/>
            <a:ext cx="6616729" cy="418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二叉排序树也称二叉搜索树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或者是一棵空二叉树；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或者具有下列性质的二叉树：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若它的左子树不空，则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上所有结点的值均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结点的值；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若它的右子树不空，则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上所有结点的值均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它的根结点的值；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左右子树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也分别为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9899" y="46365"/>
            <a:ext cx="1928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0525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37991" y="5656871"/>
          <a:ext cx="10798569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9821"/>
                <a:gridCol w="1349821"/>
                <a:gridCol w="1349821"/>
                <a:gridCol w="2297262"/>
                <a:gridCol w="402381"/>
                <a:gridCol w="1349821"/>
                <a:gridCol w="1349821"/>
                <a:gridCol w="1349821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4" name="椭圆 63"/>
          <p:cNvSpPr/>
          <p:nvPr/>
        </p:nvSpPr>
        <p:spPr>
          <a:xfrm>
            <a:off x="126014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705811" y="5680504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47160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106384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294702" y="5680504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889135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27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018144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49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4158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570921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40025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66104" y="5679648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05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0802" y="498600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对称遍历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56610" y="498600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9135" y="764704"/>
            <a:ext cx="5782602" cy="4302356"/>
            <a:chOff x="2833678" y="926844"/>
            <a:chExt cx="5517057" cy="3891020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4826958" y="926844"/>
              <a:ext cx="616789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30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3610207" y="1737552"/>
              <a:ext cx="60074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10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6146046" y="1661465"/>
              <a:ext cx="595540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55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7097635" y="2448707"/>
              <a:ext cx="606519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60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5467803" y="2519257"/>
              <a:ext cx="660493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45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3897369" y="3471690"/>
              <a:ext cx="59873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25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5930022" y="3419332"/>
              <a:ext cx="646581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50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4797166" y="3419333"/>
              <a:ext cx="646581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35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4157067" y="2589013"/>
              <a:ext cx="685953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27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2833678" y="2515071"/>
              <a:ext cx="63887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+mn-lt"/>
                  <a:ea typeface="+mn-ea"/>
                </a:rPr>
                <a:t>05</a:t>
              </a:r>
              <a:endParaRPr lang="en-US" altLang="zh-CN" sz="1600" b="1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H="1">
              <a:off x="4157066" y="1270710"/>
              <a:ext cx="748069" cy="533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>
              <a:off x="3206369" y="2088378"/>
              <a:ext cx="474241" cy="4266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 flipH="1">
              <a:off x="5843364" y="2040726"/>
              <a:ext cx="422142" cy="4743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4172382" y="2993485"/>
              <a:ext cx="311468" cy="4910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5430851" y="1238101"/>
              <a:ext cx="748069" cy="520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26"/>
            <p:cNvSpPr>
              <a:spLocks noChangeShapeType="1"/>
            </p:cNvSpPr>
            <p:nvPr/>
          </p:nvSpPr>
          <p:spPr bwMode="auto">
            <a:xfrm>
              <a:off x="6644422" y="2040726"/>
              <a:ext cx="573339" cy="475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5921405" y="2930043"/>
              <a:ext cx="309622" cy="489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4157066" y="2088378"/>
              <a:ext cx="398666" cy="500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 flipH="1">
              <a:off x="5156336" y="2876194"/>
              <a:ext cx="371196" cy="543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Oval 13"/>
            <p:cNvSpPr>
              <a:spLocks noChangeArrowheads="1"/>
            </p:cNvSpPr>
            <p:nvPr/>
          </p:nvSpPr>
          <p:spPr bwMode="auto">
            <a:xfrm>
              <a:off x="5330069" y="4386753"/>
              <a:ext cx="63887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49</a:t>
              </a:r>
              <a:endParaRPr lang="en-US" altLang="zh-CN" sz="16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H="1">
              <a:off x="5678698" y="3850443"/>
              <a:ext cx="425775" cy="532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9"/>
            <p:cNvSpPr>
              <a:spLocks noChangeArrowheads="1"/>
            </p:cNvSpPr>
            <p:nvPr/>
          </p:nvSpPr>
          <p:spPr bwMode="auto">
            <a:xfrm>
              <a:off x="6680432" y="4337916"/>
              <a:ext cx="59873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52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7704154" y="3373908"/>
              <a:ext cx="646581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70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>
              <a:off x="6330685" y="3842043"/>
              <a:ext cx="472131" cy="537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7516303" y="2879818"/>
              <a:ext cx="438015" cy="489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椭圆 89"/>
          <p:cNvSpPr/>
          <p:nvPr/>
        </p:nvSpPr>
        <p:spPr>
          <a:xfrm>
            <a:off x="9153358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60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0023640" y="5692136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70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8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9899" y="81150"/>
            <a:ext cx="1928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0525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37991" y="5656871"/>
          <a:ext cx="10798569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9821"/>
                <a:gridCol w="1349821"/>
                <a:gridCol w="1349821"/>
                <a:gridCol w="2297262"/>
                <a:gridCol w="402381"/>
                <a:gridCol w="1349821"/>
                <a:gridCol w="1349821"/>
                <a:gridCol w="1349821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4" name="椭圆 63"/>
          <p:cNvSpPr/>
          <p:nvPr/>
        </p:nvSpPr>
        <p:spPr>
          <a:xfrm>
            <a:off x="126014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705811" y="5680504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47160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106384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294702" y="5680504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889135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27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018144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49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4158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570921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40025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66104" y="5679648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05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5484673" y="1089117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267922" y="1899825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803761" y="1823738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7755350" y="2610980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6125518" y="2681530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555084" y="3633963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6587737" y="3581605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454881" y="3581606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4814782" y="2751286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3491393" y="2677344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H="1">
            <a:off x="4814781" y="1432983"/>
            <a:ext cx="748069" cy="5334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>
            <a:off x="3864084" y="2250651"/>
            <a:ext cx="474241" cy="426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H="1">
            <a:off x="6501079" y="2202999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4830097" y="3155758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6101462" y="1400373"/>
            <a:ext cx="735173" cy="5208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7302137" y="2202999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6579120" y="3092316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4854452" y="2250650"/>
            <a:ext cx="398666" cy="500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H="1">
            <a:off x="5642036" y="3038467"/>
            <a:ext cx="543211" cy="564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87784" y="4549026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49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6336413" y="3963991"/>
            <a:ext cx="449597" cy="5810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7338147" y="4500189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7" name="Oval 11"/>
          <p:cNvSpPr>
            <a:spLocks noChangeArrowheads="1"/>
          </p:cNvSpPr>
          <p:nvPr/>
        </p:nvSpPr>
        <p:spPr bwMode="auto">
          <a:xfrm>
            <a:off x="8361869" y="3536181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>
            <a:off x="6988400" y="4004316"/>
            <a:ext cx="472131" cy="537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4"/>
          <p:cNvSpPr>
            <a:spLocks noChangeShapeType="1"/>
          </p:cNvSpPr>
          <p:nvPr/>
        </p:nvSpPr>
        <p:spPr bwMode="auto">
          <a:xfrm>
            <a:off x="8174019" y="3042091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153358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60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0023640" y="5692136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70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34556" y="14545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5291" y="22807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折半查找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2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5" fill="hold">
                      <p:stCondLst>
                        <p:cond delay="0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9899" y="81150"/>
            <a:ext cx="1928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50046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37991" y="5656871"/>
          <a:ext cx="10798569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9821"/>
                <a:gridCol w="1349821"/>
                <a:gridCol w="1349821"/>
                <a:gridCol w="2297262"/>
                <a:gridCol w="402381"/>
                <a:gridCol w="1349821"/>
                <a:gridCol w="1349821"/>
                <a:gridCol w="1349821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4" name="椭圆 63"/>
          <p:cNvSpPr/>
          <p:nvPr/>
        </p:nvSpPr>
        <p:spPr>
          <a:xfrm>
            <a:off x="126014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705811" y="5680504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47160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106384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294702" y="5680504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889135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27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018144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49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4158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570921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40025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66104" y="5679648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05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5954063" y="1051397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737312" y="1862105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7273151" y="1786018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224740" y="2573260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6594908" y="2643810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5024474" y="3596243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7057127" y="3543885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24271" y="3543886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5284172" y="2713566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3960783" y="2639624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H="1">
            <a:off x="5284171" y="1395263"/>
            <a:ext cx="748069" cy="5334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>
            <a:off x="4333474" y="2212931"/>
            <a:ext cx="474241" cy="426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H="1">
            <a:off x="6970469" y="2165279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5299487" y="3118038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6570852" y="1362653"/>
            <a:ext cx="735173" cy="5208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7771527" y="2165279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7048510" y="3054596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5323842" y="2212930"/>
            <a:ext cx="398666" cy="500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H="1">
            <a:off x="6111426" y="3000747"/>
            <a:ext cx="543211" cy="564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6457174" y="4511306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49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6805803" y="3926271"/>
            <a:ext cx="449597" cy="5810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7807537" y="4462469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7" name="Oval 11"/>
          <p:cNvSpPr>
            <a:spLocks noChangeArrowheads="1"/>
          </p:cNvSpPr>
          <p:nvPr/>
        </p:nvSpPr>
        <p:spPr bwMode="auto">
          <a:xfrm>
            <a:off x="8831259" y="3498461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>
            <a:off x="7457790" y="3966596"/>
            <a:ext cx="472131" cy="537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4"/>
          <p:cNvSpPr>
            <a:spLocks noChangeShapeType="1"/>
          </p:cNvSpPr>
          <p:nvPr/>
        </p:nvSpPr>
        <p:spPr bwMode="auto">
          <a:xfrm>
            <a:off x="8643409" y="3004371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153358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60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0023640" y="5692136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70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4904" y="22386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叶子结点插入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72393" y="141679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2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5" fill="hold">
                      <p:stCondLst>
                        <p:cond delay="0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9899" y="81150"/>
            <a:ext cx="1928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0525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37991" y="5656871"/>
          <a:ext cx="10798569" cy="56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9821"/>
                <a:gridCol w="1349821"/>
                <a:gridCol w="1349821"/>
                <a:gridCol w="2297262"/>
                <a:gridCol w="402381"/>
                <a:gridCol w="1349821"/>
                <a:gridCol w="1349821"/>
                <a:gridCol w="1349821"/>
              </a:tblGrid>
              <a:tr h="56872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4" name="椭圆 63"/>
          <p:cNvSpPr/>
          <p:nvPr/>
        </p:nvSpPr>
        <p:spPr>
          <a:xfrm>
            <a:off x="126014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705811" y="5680504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471600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35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106384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294702" y="5680504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889135" y="5692136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27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018144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49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4158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570921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400256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66104" y="5679648"/>
            <a:ext cx="609397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05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7209153" y="1031110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5992402" y="1841818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8528241" y="1765731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9479830" y="2552973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849998" y="2623523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6279564" y="3575956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8312217" y="352359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7179361" y="3523599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6539262" y="2693279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15873" y="2619337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H="1">
            <a:off x="6539261" y="1374976"/>
            <a:ext cx="748069" cy="5334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>
            <a:off x="5588564" y="2192644"/>
            <a:ext cx="474241" cy="426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H="1">
            <a:off x="8225559" y="2144992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6554576" y="3144844"/>
            <a:ext cx="323723" cy="4439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7825942" y="1342366"/>
            <a:ext cx="735173" cy="5208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9026617" y="2144992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8303600" y="3034309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6578932" y="2192643"/>
            <a:ext cx="398666" cy="500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H="1">
            <a:off x="7366516" y="2980460"/>
            <a:ext cx="543211" cy="564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7712264" y="4491019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49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8044612" y="3926697"/>
            <a:ext cx="449597" cy="5810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9062627" y="4442182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7" name="Oval 11"/>
          <p:cNvSpPr>
            <a:spLocks noChangeArrowheads="1"/>
          </p:cNvSpPr>
          <p:nvPr/>
        </p:nvSpPr>
        <p:spPr bwMode="auto">
          <a:xfrm>
            <a:off x="10086349" y="347817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>
            <a:off x="8712880" y="3946309"/>
            <a:ext cx="472131" cy="537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4"/>
          <p:cNvSpPr>
            <a:spLocks noChangeShapeType="1"/>
          </p:cNvSpPr>
          <p:nvPr/>
        </p:nvSpPr>
        <p:spPr bwMode="auto">
          <a:xfrm>
            <a:off x="9898499" y="2984084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153358" y="5674819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60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0023640" y="5692136"/>
            <a:ext cx="538803" cy="504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70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02129" y="12260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6101" y="203056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需要修改结点逻辑关系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2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5" fill="hold">
                      <p:stCondLst>
                        <p:cond delay="0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051"/>
          <p:cNvSpPr txBox="1">
            <a:spLocks noChangeArrowheads="1"/>
          </p:cNvSpPr>
          <p:nvPr/>
        </p:nvSpPr>
        <p:spPr bwMode="auto">
          <a:xfrm>
            <a:off x="746533" y="1526941"/>
            <a:ext cx="6213955" cy="380411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while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T 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非空）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{</a:t>
            </a: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if (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T.key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==key)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    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查到；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else  if (</a:t>
            </a:r>
            <a:r>
              <a:rPr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T.key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&gt;key)</a:t>
            </a:r>
            <a:endParaRPr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            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查左子树；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  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else 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查右子树；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}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18436" name="Rectangle 1052"/>
          <p:cNvSpPr>
            <a:spLocks noChangeArrowheads="1"/>
          </p:cNvSpPr>
          <p:nvPr/>
        </p:nvSpPr>
        <p:spPr bwMode="auto">
          <a:xfrm>
            <a:off x="191344" y="113109"/>
            <a:ext cx="718906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二叉排序树的查找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BST--Search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0" y="62627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077331" y="1700808"/>
            <a:ext cx="576064" cy="61633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接连接符 18"/>
          <p:cNvCxnSpPr>
            <a:stCxn id="18" idx="3"/>
            <a:endCxn id="23" idx="7"/>
          </p:cNvCxnSpPr>
          <p:nvPr/>
        </p:nvCxnSpPr>
        <p:spPr>
          <a:xfrm flipH="1">
            <a:off x="8553630" y="2226881"/>
            <a:ext cx="608064" cy="638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7668436" y="3108358"/>
            <a:ext cx="1440160" cy="1584176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8" idx="5"/>
            <a:endCxn id="24" idx="1"/>
          </p:cNvCxnSpPr>
          <p:nvPr/>
        </p:nvCxnSpPr>
        <p:spPr>
          <a:xfrm>
            <a:off x="9569032" y="2226881"/>
            <a:ext cx="579135" cy="633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>
            <a:off x="9757153" y="3098836"/>
            <a:ext cx="1401970" cy="1593699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047060" y="2780928"/>
            <a:ext cx="593484" cy="57606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056440" y="2780928"/>
            <a:ext cx="626349" cy="54345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3432" y="1772816"/>
          <a:ext cx="10058400" cy="341376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29836"/>
                <a:gridCol w="952856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typedef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int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DataType</a:t>
                      </a:r>
                      <a:r>
                        <a:rPr lang="en-US" sz="2800" kern="100" dirty="0">
                          <a:effectLst/>
                        </a:rPr>
                        <a:t>;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typedef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struct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BinSearTreeNode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{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</a:t>
                      </a:r>
                      <a:r>
                        <a:rPr lang="en-US" sz="2800" kern="100" dirty="0" err="1">
                          <a:effectLst/>
                        </a:rPr>
                        <a:t>DataType</a:t>
                      </a:r>
                      <a:r>
                        <a:rPr lang="en-US" sz="2800" kern="100" dirty="0">
                          <a:effectLst/>
                        </a:rPr>
                        <a:t> data;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</a:t>
                      </a:r>
                      <a:r>
                        <a:rPr lang="en-US" sz="2800" kern="100" dirty="0" err="1">
                          <a:effectLst/>
                        </a:rPr>
                        <a:t>struct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BinSearTreeNode</a:t>
                      </a:r>
                      <a:r>
                        <a:rPr lang="en-US" sz="2800" kern="100" dirty="0">
                          <a:effectLst/>
                        </a:rPr>
                        <a:t> *</a:t>
                      </a:r>
                      <a:r>
                        <a:rPr lang="en-US" sz="2800" kern="100" dirty="0" err="1">
                          <a:effectLst/>
                        </a:rPr>
                        <a:t>leftchild</a:t>
                      </a:r>
                      <a:r>
                        <a:rPr lang="en-US" sz="2800" kern="100" dirty="0">
                          <a:effectLst/>
                        </a:rPr>
                        <a:t>;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	</a:t>
                      </a:r>
                      <a:r>
                        <a:rPr lang="en-US" sz="2800" kern="100" dirty="0" err="1">
                          <a:effectLst/>
                        </a:rPr>
                        <a:t>struct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BinSearTreeNode</a:t>
                      </a:r>
                      <a:r>
                        <a:rPr lang="en-US" sz="2800" kern="100" dirty="0">
                          <a:effectLst/>
                        </a:rPr>
                        <a:t> *</a:t>
                      </a:r>
                      <a:r>
                        <a:rPr lang="en-US" sz="2800" kern="100" dirty="0" err="1">
                          <a:effectLst/>
                        </a:rPr>
                        <a:t>rightchild</a:t>
                      </a:r>
                      <a:r>
                        <a:rPr lang="en-US" sz="2800" kern="100" dirty="0">
                          <a:effectLst/>
                        </a:rPr>
                        <a:t>;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}</a:t>
                      </a:r>
                      <a:r>
                        <a:rPr lang="en-US" sz="2800" kern="100" dirty="0" err="1">
                          <a:effectLst/>
                        </a:rPr>
                        <a:t>BSTreeNode</a:t>
                      </a:r>
                      <a:r>
                        <a:rPr lang="en-US" sz="2800" kern="100" dirty="0">
                          <a:effectLst/>
                        </a:rPr>
                        <a:t>;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typedef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BSTreeNode</a:t>
                      </a:r>
                      <a:r>
                        <a:rPr lang="en-US" sz="2800" kern="100" dirty="0">
                          <a:effectLst/>
                        </a:rPr>
                        <a:t> *</a:t>
                      </a:r>
                      <a:r>
                        <a:rPr lang="en-US" sz="2800" kern="100" dirty="0" err="1">
                          <a:effectLst/>
                        </a:rPr>
                        <a:t>BinSearTree</a:t>
                      </a:r>
                      <a:r>
                        <a:rPr lang="en-US" sz="2800" kern="100" dirty="0">
                          <a:effectLst/>
                        </a:rPr>
                        <a:t>;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0" y="616215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59" y="103052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二叉排序树的类型定义</a:t>
            </a:r>
            <a:endParaRPr kumimoji="1"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-24680" y="-27384"/>
          <a:ext cx="12241360" cy="702144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04056"/>
                <a:gridCol w="11737304"/>
              </a:tblGrid>
              <a:tr h="7021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19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BSTreeNode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BSTSearch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BinSearTree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bt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DataType</a:t>
                      </a:r>
                      <a:r>
                        <a:rPr lang="en-US" sz="2400" kern="100" dirty="0">
                          <a:effectLst/>
                        </a:rPr>
                        <a:t> key)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BSTreeNode</a:t>
                      </a:r>
                      <a:r>
                        <a:rPr lang="en-US" sz="2400" kern="100" dirty="0">
                          <a:effectLst/>
                        </a:rPr>
                        <a:t> p, parent;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p = </a:t>
                      </a:r>
                      <a:r>
                        <a:rPr lang="en-US" sz="2400" kern="100" dirty="0" err="1">
                          <a:effectLst/>
                        </a:rPr>
                        <a:t>bt</a:t>
                      </a:r>
                      <a:r>
                        <a:rPr lang="en-US" sz="2400" kern="100" dirty="0">
                          <a:effectLst/>
                        </a:rPr>
                        <a:t>; 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F0"/>
                          </a:solidFill>
                          <a:effectLst/>
                        </a:rPr>
                        <a:t>        parent = p;//</a:t>
                      </a:r>
                      <a:r>
                        <a:rPr lang="zh-CN" sz="2400" kern="100" dirty="0">
                          <a:solidFill>
                            <a:srgbClr val="00B0F0"/>
                          </a:solidFill>
                          <a:effectLst/>
                        </a:rPr>
                        <a:t>记录待插入结点的父结点</a:t>
                      </a:r>
                      <a:endParaRPr lang="zh-CN" sz="2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while (p)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	{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>
                          <a:solidFill>
                            <a:srgbClr val="0070C0"/>
                          </a:solidFill>
                          <a:effectLst/>
                        </a:rPr>
                        <a:t>parent = p;</a:t>
                      </a:r>
                      <a:endParaRPr lang="zh-CN" sz="2400" kern="100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if (p-&gt;data == key) {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			</a:t>
                      </a:r>
                      <a:r>
                        <a:rPr lang="en-US" sz="2400" kern="100" dirty="0" err="1">
                          <a:solidFill>
                            <a:srgbClr val="7030A0"/>
                          </a:solidFill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("exist this key\n");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			return NULL;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		}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if (p-&gt;data &gt; key) 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	p = p-&gt;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leftchild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else 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			p = p-&gt;</a:t>
                      </a:r>
                      <a:r>
                        <a:rPr lang="en-US" sz="2400" kern="100" dirty="0" err="1">
                          <a:solidFill>
                            <a:srgbClr val="00B050"/>
                          </a:solidFill>
                          <a:effectLst/>
                        </a:rPr>
                        <a:t>rightchild</a:t>
                      </a: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;</a:t>
                      </a:r>
                      <a:endParaRPr lang="zh-CN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return parent;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8665344" y="1340768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448593" y="2151476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9984432" y="2075389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936021" y="2862631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9306189" y="2933181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735755" y="3885614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768408" y="3833256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635552" y="383325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995453" y="3002937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672064" y="2928995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995452" y="1684634"/>
            <a:ext cx="748069" cy="5334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7044755" y="2502302"/>
            <a:ext cx="474241" cy="426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9681750" y="2454650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8010768" y="3407409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9282133" y="1652024"/>
            <a:ext cx="735173" cy="5208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10482808" y="2454650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9759791" y="3343967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7967169" y="2470960"/>
            <a:ext cx="398666" cy="500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8822707" y="3290118"/>
            <a:ext cx="543211" cy="564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9168455" y="4800677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49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9517084" y="4215642"/>
            <a:ext cx="449597" cy="5810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10518818" y="4751840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11542540" y="3787832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0169071" y="4255967"/>
            <a:ext cx="472131" cy="537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1354690" y="3293742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6256020" y="6014085"/>
            <a:ext cx="5179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思考：时间复杂度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17713" y="5098270"/>
            <a:ext cx="1474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O(h)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14206" y="-38461"/>
            <a:ext cx="189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算法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5-1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91344" y="1292516"/>
            <a:ext cx="6192688" cy="388414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二叉排序树中查不到该结点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建立新结点；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原二叉排序树是空树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新结点作为根结点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if 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新结点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父结点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插入左子树；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插入右子树；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052"/>
          <p:cNvSpPr>
            <a:spLocks noChangeArrowheads="1"/>
          </p:cNvSpPr>
          <p:nvPr/>
        </p:nvSpPr>
        <p:spPr bwMode="auto">
          <a:xfrm>
            <a:off x="191344" y="113109"/>
            <a:ext cx="778387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二叉排序树的插入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BST--insert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0" y="62108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25" y="1292516"/>
            <a:ext cx="5670762" cy="3884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6075" y="44624"/>
            <a:ext cx="103374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检索效率：平均检索长度</a:t>
            </a:r>
            <a:r>
              <a:rPr kumimoji="1"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verage </a:t>
            </a:r>
            <a:r>
              <a:rPr kumimoji="1"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earch </a:t>
            </a:r>
            <a:r>
              <a:rPr kumimoji="1"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ength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497" y="996783"/>
            <a:ext cx="11101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查找或搜索是指从一组数据元素中找到需要的数据元素。衡量查找效率的主要标准是查找过程中平均比较次数，即平均检索长度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ASL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，定义如下：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863752" y="1802453"/>
                <a:ext cx="2706895" cy="109889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𝐒𝐋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1802453"/>
                <a:ext cx="2706895" cy="1098891"/>
              </a:xfrm>
              <a:prstGeom prst="rect">
                <a:avLst/>
              </a:prstGeom>
              <a:blipFill rotWithShape="1">
                <a:blip r:embed="rId1"/>
                <a:stretch>
                  <a:fillRect l="-15" t="-29" r="1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11424" y="3084698"/>
                <a:ext cx="972108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是结点的个数，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是查找第</a:t>
                </a:r>
                <a:r>
                  <a:rPr lang="en-US" altLang="zh-CN" sz="2400" kern="10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个结点的概率，若不特别声明，一般认为每个结点的查找概率是相等的，即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=…=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endParaRPr lang="en-US" altLang="zh-CN" sz="2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是查找</a:t>
                </a:r>
                <a:r>
                  <a:rPr lang="zh-CN" altLang="en-US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成功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到第</a:t>
                </a:r>
                <a:r>
                  <a:rPr lang="en-US" altLang="zh-CN" sz="2400" kern="100" dirty="0" err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个结点所需要比较的次数。</a:t>
                </a:r>
                <a:endParaRPr lang="en-US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是查找</a:t>
                </a:r>
                <a:r>
                  <a:rPr lang="zh-CN" altLang="en-US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失败</a:t>
                </a:r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4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个结点所需要比较的次数。</a:t>
                </a:r>
                <a:endParaRPr lang="zh-CN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zh-CN" altLang="zh-CN" sz="2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3084698"/>
                <a:ext cx="972108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2" t="-26"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126789" y="4789532"/>
                <a:ext cx="3058979" cy="109889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𝑨𝑺𝑳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失败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𝒖𝒄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89" y="4789532"/>
                <a:ext cx="3058979" cy="1098891"/>
              </a:xfrm>
              <a:prstGeom prst="rect">
                <a:avLst/>
              </a:prstGeom>
              <a:blipFill rotWithShape="1">
                <a:blip r:embed="rId3"/>
                <a:stretch>
                  <a:fillRect l="-10" t="-33" r="1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534591" y="4802850"/>
                <a:ext cx="2860206" cy="109889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𝑨𝑺𝑳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成功</m:t>
                          </m:r>
                        </m:sub>
                      </m:sSub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91" y="4802850"/>
                <a:ext cx="2860206" cy="1098891"/>
              </a:xfrm>
              <a:prstGeom prst="rect">
                <a:avLst/>
              </a:prstGeom>
              <a:blipFill rotWithShape="1">
                <a:blip r:embed="rId4"/>
                <a:stretch>
                  <a:fillRect l="-11" t="-31" r="1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2184" y="113109"/>
            <a:ext cx="189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算法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5-2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1052"/>
          <p:cNvSpPr>
            <a:spLocks noChangeArrowheads="1"/>
          </p:cNvSpPr>
          <p:nvPr/>
        </p:nvSpPr>
        <p:spPr bwMode="auto">
          <a:xfrm>
            <a:off x="31102" y="46257"/>
            <a:ext cx="734481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二叉排序树的插入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BST--insert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62108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621083"/>
          <a:ext cx="12192000" cy="570202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846125"/>
                <a:gridCol w="11345875"/>
              </a:tblGrid>
              <a:tr h="5702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6/7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11/12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13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14/15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17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18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19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BSTInsert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BinSearTree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bt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DataType</a:t>
                      </a:r>
                      <a:r>
                        <a:rPr lang="en-US" sz="2000" kern="100" dirty="0">
                          <a:effectLst/>
                        </a:rPr>
                        <a:t> key) //</a:t>
                      </a:r>
                      <a:r>
                        <a:rPr lang="zh-CN" sz="2000" kern="100" dirty="0">
                          <a:effectLst/>
                        </a:rPr>
                        <a:t>二叉排序树插入过程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BSTreeNode</a:t>
                      </a:r>
                      <a:r>
                        <a:rPr lang="en-US" sz="2000" kern="100" dirty="0">
                          <a:effectLst/>
                        </a:rPr>
                        <a:t> p, temp;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temp = 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BSTSearch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bt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, key); //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调用查找算法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5-1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if ( temp == NULL) 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("exist this key\n");</a:t>
                      </a:r>
                      <a:r>
                        <a:rPr lang="en-US" sz="2000" kern="100" baseline="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return 0;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p = (</a:t>
                      </a:r>
                      <a:r>
                        <a:rPr lang="en-US" sz="2000" kern="100" dirty="0" err="1">
                          <a:effectLst/>
                        </a:rPr>
                        <a:t>BSTreeNode</a:t>
                      </a:r>
                      <a:r>
                        <a:rPr lang="en-US" sz="2000" kern="100" dirty="0">
                          <a:effectLst/>
                        </a:rPr>
                        <a:t>*)</a:t>
                      </a:r>
                      <a:r>
                        <a:rPr lang="en-US" sz="2000" kern="100" dirty="0" err="1">
                          <a:effectLst/>
                        </a:rPr>
                        <a:t>malloc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sizeof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struct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BinSearTreeNode</a:t>
                      </a:r>
                      <a:r>
                        <a:rPr lang="en-US" sz="2000" kern="100" dirty="0">
                          <a:effectLst/>
                        </a:rPr>
                        <a:t>));//</a:t>
                      </a:r>
                      <a:r>
                        <a:rPr lang="zh-CN" sz="2000" kern="100" dirty="0">
                          <a:effectLst/>
                        </a:rPr>
                        <a:t>申请结点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if (p == NULL) 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</a:t>
                      </a:r>
                      <a:r>
                        <a:rPr lang="en-US" sz="2000" kern="100" dirty="0" err="1">
                          <a:effectLst/>
                        </a:rPr>
                        <a:t>Alloc</a:t>
                      </a:r>
                      <a:r>
                        <a:rPr lang="en-US" sz="2000" kern="100" dirty="0">
                          <a:effectLst/>
                        </a:rPr>
                        <a:t> Failure!\n");</a:t>
                      </a:r>
                      <a:r>
                        <a:rPr lang="en-US" sz="2000" kern="100" baseline="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return 0;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p-&gt;data = key; //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</a:rPr>
                        <a:t>数据域赋值</a:t>
                      </a:r>
                      <a:r>
                        <a:rPr lang="en-US" altLang="zh-CN" sz="2000" kern="100" baseline="0" dirty="0">
                          <a:solidFill>
                            <a:srgbClr val="00B050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p-&gt;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leftchild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 = p-&gt;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rightchild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 = NULL; //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</a:rPr>
                        <a:t>指针域赋值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if (key &lt; temp-&gt;data)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temp-&gt;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leftchild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= p;  //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作为左孩子插入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rgbClr val="FF0000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else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temp-&gt;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rightchild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= p; //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作为右孩子插入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</a:t>
                      </a:r>
                      <a:r>
                        <a:rPr lang="en-US" sz="2000" kern="100" dirty="0">
                          <a:effectLst/>
                        </a:rPr>
                        <a:t>return 1;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2184" y="113109"/>
            <a:ext cx="189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算法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5-2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1052"/>
          <p:cNvSpPr>
            <a:spLocks noChangeArrowheads="1"/>
          </p:cNvSpPr>
          <p:nvPr/>
        </p:nvSpPr>
        <p:spPr bwMode="auto">
          <a:xfrm>
            <a:off x="31102" y="46257"/>
            <a:ext cx="734481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二叉排序树的插入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BST--insert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4016" y="598951"/>
            <a:ext cx="12192000" cy="7161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621083"/>
          <a:ext cx="12192000" cy="5702029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192000"/>
              </a:tblGrid>
              <a:tr h="5702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BSTInsert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BinSearTree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bt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DataType</a:t>
                      </a:r>
                      <a:r>
                        <a:rPr lang="en-US" sz="2000" kern="100" dirty="0">
                          <a:effectLst/>
                        </a:rPr>
                        <a:t> key) //</a:t>
                      </a:r>
                      <a:r>
                        <a:rPr lang="zh-CN" sz="2000" kern="100" dirty="0">
                          <a:effectLst/>
                        </a:rPr>
                        <a:t>二叉排序树插入过程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BSTreeNode</a:t>
                      </a:r>
                      <a:r>
                        <a:rPr lang="en-US" sz="2000" kern="100" dirty="0">
                          <a:effectLst/>
                        </a:rPr>
                        <a:t> p, temp;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temp = 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BSTSearch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bt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, key); //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调用查找算法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5-1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if ( temp == NULL) 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("exist this key\n");</a:t>
                      </a:r>
                      <a:r>
                        <a:rPr lang="en-US" sz="2000" kern="100" baseline="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return 0;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p = (</a:t>
                      </a:r>
                      <a:r>
                        <a:rPr lang="en-US" sz="2000" kern="100" dirty="0" err="1">
                          <a:effectLst/>
                        </a:rPr>
                        <a:t>BSTreeNode</a:t>
                      </a:r>
                      <a:r>
                        <a:rPr lang="en-US" sz="2000" kern="100" dirty="0">
                          <a:effectLst/>
                        </a:rPr>
                        <a:t>*)malloc(</a:t>
                      </a:r>
                      <a:r>
                        <a:rPr lang="en-US" sz="2000" kern="100" dirty="0" err="1">
                          <a:effectLst/>
                        </a:rPr>
                        <a:t>sizeof</a:t>
                      </a:r>
                      <a:r>
                        <a:rPr lang="en-US" sz="2000" kern="100" dirty="0">
                          <a:effectLst/>
                        </a:rPr>
                        <a:t>(struct </a:t>
                      </a:r>
                      <a:r>
                        <a:rPr lang="en-US" sz="2000" kern="100" dirty="0" err="1">
                          <a:effectLst/>
                        </a:rPr>
                        <a:t>BinSearTreeNode</a:t>
                      </a:r>
                      <a:r>
                        <a:rPr lang="en-US" sz="2000" kern="100" dirty="0">
                          <a:effectLst/>
                        </a:rPr>
                        <a:t>));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if (p == NULL) 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</a:t>
                      </a:r>
                      <a:r>
                        <a:rPr lang="en-US" sz="2000" kern="100" dirty="0" err="1">
                          <a:effectLst/>
                        </a:rPr>
                        <a:t>Alloc</a:t>
                      </a:r>
                      <a:r>
                        <a:rPr lang="en-US" sz="2000" kern="100" dirty="0">
                          <a:effectLst/>
                        </a:rPr>
                        <a:t> Failure!\n");</a:t>
                      </a:r>
                      <a:r>
                        <a:rPr lang="en-US" sz="2000" kern="100" baseline="0" dirty="0">
                          <a:effectLst/>
                        </a:rPr>
                        <a:t> </a:t>
                      </a:r>
                      <a:r>
                        <a:rPr lang="en-US" sz="2000" kern="100" dirty="0">
                          <a:effectLst/>
                        </a:rPr>
                        <a:t>return 0;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 </a:t>
                      </a: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p-&gt;data = key; //</a:t>
                      </a:r>
                      <a:r>
                        <a:rPr lang="zh-CN" sz="2000" kern="100" dirty="0">
                          <a:solidFill>
                            <a:srgbClr val="00B050"/>
                          </a:solidFill>
                          <a:effectLst/>
                        </a:rPr>
                        <a:t>数据域赋值</a:t>
                      </a:r>
                      <a:r>
                        <a:rPr lang="en-US" altLang="zh-CN" sz="2000" kern="100" baseline="0" dirty="0">
                          <a:solidFill>
                            <a:srgbClr val="00B050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p-&gt;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leftchild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 = p-&gt;</a:t>
                      </a:r>
                      <a:r>
                        <a:rPr lang="en-US" sz="2000" kern="100" dirty="0" err="1">
                          <a:solidFill>
                            <a:srgbClr val="00B050"/>
                          </a:solidFill>
                          <a:effectLst/>
                        </a:rPr>
                        <a:t>rightchild</a:t>
                      </a:r>
                      <a:r>
                        <a:rPr lang="en-US" sz="2000" kern="100" dirty="0">
                          <a:solidFill>
                            <a:srgbClr val="00B050"/>
                          </a:solidFill>
                          <a:effectLst/>
                        </a:rPr>
                        <a:t> = NULL; </a:t>
                      </a:r>
                      <a:endParaRPr lang="zh-CN" sz="20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if (key &lt; temp-&gt;data)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temp-&gt;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leftchild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= p;  //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作为左孩子插入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rgbClr val="FF0000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else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	temp-&gt;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</a:rPr>
                        <a:t>rightchild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 = p; //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作为右孩子插入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</a:rPr>
                        <a:t>   </a:t>
                      </a:r>
                      <a:r>
                        <a:rPr lang="en-US" sz="2000" kern="100" dirty="0">
                          <a:effectLst/>
                        </a:rPr>
                        <a:t>return 1;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688288" y="697884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471537" y="1508592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0007376" y="1432505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0958965" y="2219747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9329133" y="2290297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758699" y="3242730"/>
            <a:ext cx="598736" cy="43111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9791352" y="3190372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658496" y="3190373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8018397" y="2360053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695008" y="2286111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8018396" y="1041750"/>
            <a:ext cx="748069" cy="5334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7067699" y="1859418"/>
            <a:ext cx="474241" cy="426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9704694" y="1811766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8033711" y="2777732"/>
            <a:ext cx="372579" cy="4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9305077" y="1009140"/>
            <a:ext cx="735173" cy="5208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10505752" y="1811766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9782735" y="2701083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990113" y="1828076"/>
            <a:ext cx="398666" cy="500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8845651" y="2647234"/>
            <a:ext cx="543211" cy="564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9191399" y="415779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49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9540028" y="3572758"/>
            <a:ext cx="449597" cy="5810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0541762" y="4108956"/>
            <a:ext cx="598736" cy="43111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11565484" y="314494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10192015" y="3613083"/>
            <a:ext cx="472131" cy="537352"/>
          </a:xfrm>
          <a:prstGeom prst="lin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1377634" y="2650858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7990205" y="5283835"/>
            <a:ext cx="3260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52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5" grpId="0" animBg="1"/>
      <p:bldP spid="25" grpId="1" animBg="1"/>
      <p:bldP spid="28" grpId="0" animBg="1"/>
      <p:bldP spid="28" grpId="1" animBg="1"/>
      <p:bldP spid="11" grpId="0" bldLvl="0" animBg="1"/>
      <p:bldP spid="11" grpId="1" animBg="1"/>
      <p:bldP spid="27" grpId="0" bldLvl="0" animBg="1"/>
      <p:bldP spid="27" grpId="1" animBg="1"/>
      <p:bldP spid="31" grpId="0"/>
      <p:bldP spid="3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88595" y="808260"/>
            <a:ext cx="111612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若从空树出发，经过一系列插入操作后，可生成一棵二叉排序树。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例如，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K={18, 73, 10, 05, 68, 99, 27, 41, 51, 32, 25}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Oval 46"/>
          <p:cNvSpPr>
            <a:spLocks noChangeArrowheads="1"/>
          </p:cNvSpPr>
          <p:nvPr/>
        </p:nvSpPr>
        <p:spPr bwMode="auto">
          <a:xfrm>
            <a:off x="5212015" y="1900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18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33" name="Oval 47"/>
          <p:cNvSpPr>
            <a:spLocks noChangeArrowheads="1"/>
          </p:cNvSpPr>
          <p:nvPr/>
        </p:nvSpPr>
        <p:spPr bwMode="auto">
          <a:xfrm>
            <a:off x="5974015" y="2662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73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34" name="Line 48"/>
          <p:cNvSpPr>
            <a:spLocks noChangeShapeType="1"/>
          </p:cNvSpPr>
          <p:nvPr/>
        </p:nvSpPr>
        <p:spPr bwMode="auto">
          <a:xfrm>
            <a:off x="5631114" y="2297354"/>
            <a:ext cx="419099" cy="413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35" name="Oval 49"/>
          <p:cNvSpPr>
            <a:spLocks noChangeArrowheads="1"/>
          </p:cNvSpPr>
          <p:nvPr/>
        </p:nvSpPr>
        <p:spPr bwMode="auto">
          <a:xfrm>
            <a:off x="4297615" y="2662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10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36" name="Line 50"/>
          <p:cNvSpPr>
            <a:spLocks noChangeShapeType="1"/>
          </p:cNvSpPr>
          <p:nvPr/>
        </p:nvSpPr>
        <p:spPr bwMode="auto">
          <a:xfrm flipH="1">
            <a:off x="4754815" y="2297355"/>
            <a:ext cx="495299" cy="413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37" name="Oval 51"/>
          <p:cNvSpPr>
            <a:spLocks noChangeArrowheads="1"/>
          </p:cNvSpPr>
          <p:nvPr/>
        </p:nvSpPr>
        <p:spPr bwMode="auto">
          <a:xfrm>
            <a:off x="3383215" y="35010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05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38" name="Line 52"/>
          <p:cNvSpPr>
            <a:spLocks noChangeShapeType="1"/>
          </p:cNvSpPr>
          <p:nvPr/>
        </p:nvSpPr>
        <p:spPr bwMode="auto">
          <a:xfrm flipH="1">
            <a:off x="3764215" y="3091434"/>
            <a:ext cx="609600" cy="423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39" name="Oval 53"/>
          <p:cNvSpPr>
            <a:spLocks noChangeArrowheads="1"/>
          </p:cNvSpPr>
          <p:nvPr/>
        </p:nvSpPr>
        <p:spPr bwMode="auto">
          <a:xfrm>
            <a:off x="5364415" y="3424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68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40" name="Line 54"/>
          <p:cNvSpPr>
            <a:spLocks noChangeShapeType="1"/>
          </p:cNvSpPr>
          <p:nvPr/>
        </p:nvSpPr>
        <p:spPr bwMode="auto">
          <a:xfrm flipH="1">
            <a:off x="5728511" y="3091434"/>
            <a:ext cx="336962" cy="333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1" name="Oval 55"/>
          <p:cNvSpPr>
            <a:spLocks noChangeArrowheads="1"/>
          </p:cNvSpPr>
          <p:nvPr/>
        </p:nvSpPr>
        <p:spPr bwMode="auto">
          <a:xfrm>
            <a:off x="6600520" y="3424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99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42" name="Line 56"/>
          <p:cNvSpPr>
            <a:spLocks noChangeShapeType="1"/>
          </p:cNvSpPr>
          <p:nvPr/>
        </p:nvSpPr>
        <p:spPr bwMode="auto">
          <a:xfrm>
            <a:off x="6417253" y="3084112"/>
            <a:ext cx="335666" cy="40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3" name="Oval 57"/>
          <p:cNvSpPr>
            <a:spLocks noChangeArrowheads="1"/>
          </p:cNvSpPr>
          <p:nvPr/>
        </p:nvSpPr>
        <p:spPr bwMode="auto">
          <a:xfrm>
            <a:off x="4754815" y="4186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27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44" name="Line 58"/>
          <p:cNvSpPr>
            <a:spLocks noChangeShapeType="1"/>
          </p:cNvSpPr>
          <p:nvPr/>
        </p:nvSpPr>
        <p:spPr bwMode="auto">
          <a:xfrm flipH="1">
            <a:off x="5135815" y="3805808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5" name="Oval 59"/>
          <p:cNvSpPr>
            <a:spLocks noChangeArrowheads="1"/>
          </p:cNvSpPr>
          <p:nvPr/>
        </p:nvSpPr>
        <p:spPr bwMode="auto">
          <a:xfrm>
            <a:off x="5364415" y="48726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41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46" name="Line 60"/>
          <p:cNvSpPr>
            <a:spLocks noChangeShapeType="1"/>
          </p:cNvSpPr>
          <p:nvPr/>
        </p:nvSpPr>
        <p:spPr bwMode="auto">
          <a:xfrm>
            <a:off x="5221541" y="4567808"/>
            <a:ext cx="21907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7" name="Oval 61"/>
          <p:cNvSpPr>
            <a:spLocks noChangeArrowheads="1"/>
          </p:cNvSpPr>
          <p:nvPr/>
        </p:nvSpPr>
        <p:spPr bwMode="auto">
          <a:xfrm>
            <a:off x="5821615" y="5710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51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48" name="Line 62"/>
          <p:cNvSpPr>
            <a:spLocks noChangeShapeType="1"/>
          </p:cNvSpPr>
          <p:nvPr/>
        </p:nvSpPr>
        <p:spPr bwMode="auto">
          <a:xfrm>
            <a:off x="5745416" y="5329808"/>
            <a:ext cx="220663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9" name="Oval 63"/>
          <p:cNvSpPr>
            <a:spLocks noChangeArrowheads="1"/>
          </p:cNvSpPr>
          <p:nvPr/>
        </p:nvSpPr>
        <p:spPr bwMode="auto">
          <a:xfrm>
            <a:off x="4792915" y="57108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32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50" name="Line 64"/>
          <p:cNvSpPr>
            <a:spLocks noChangeShapeType="1"/>
          </p:cNvSpPr>
          <p:nvPr/>
        </p:nvSpPr>
        <p:spPr bwMode="auto">
          <a:xfrm flipH="1">
            <a:off x="5059615" y="5253608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51" name="Oval 65"/>
          <p:cNvSpPr>
            <a:spLocks noChangeArrowheads="1"/>
          </p:cNvSpPr>
          <p:nvPr/>
        </p:nvSpPr>
        <p:spPr bwMode="auto">
          <a:xfrm>
            <a:off x="3992815" y="5025008"/>
            <a:ext cx="533400" cy="4572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25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52" name="Line 66"/>
          <p:cNvSpPr>
            <a:spLocks noChangeShapeType="1"/>
          </p:cNvSpPr>
          <p:nvPr/>
        </p:nvSpPr>
        <p:spPr bwMode="auto">
          <a:xfrm flipH="1">
            <a:off x="4373815" y="45678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53" name="Text Box 67"/>
          <p:cNvSpPr txBox="1">
            <a:spLocks noChangeArrowheads="1"/>
          </p:cNvSpPr>
          <p:nvPr/>
        </p:nvSpPr>
        <p:spPr bwMode="auto">
          <a:xfrm>
            <a:off x="166511" y="2036"/>
            <a:ext cx="520940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 的生成过程示例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0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3" grpId="0" animBg="1" autoUpdateAnimBg="0"/>
      <p:bldP spid="22534" grpId="0" animBg="1"/>
      <p:bldP spid="22535" grpId="0" animBg="1" autoUpdateAnimBg="0"/>
      <p:bldP spid="22536" grpId="0" animBg="1"/>
      <p:bldP spid="22537" grpId="0" animBg="1" autoUpdateAnimBg="0"/>
      <p:bldP spid="22538" grpId="0" animBg="1"/>
      <p:bldP spid="22539" grpId="0" animBg="1" autoUpdateAnimBg="0"/>
      <p:bldP spid="22540" grpId="0" animBg="1"/>
      <p:bldP spid="22541" grpId="0" animBg="1" autoUpdateAnimBg="0"/>
      <p:bldP spid="22542" grpId="0" animBg="1"/>
      <p:bldP spid="22543" grpId="0" animBg="1" autoUpdateAnimBg="0"/>
      <p:bldP spid="22544" grpId="0" animBg="1"/>
      <p:bldP spid="22545" grpId="0" animBg="1" autoUpdateAnimBg="0"/>
      <p:bldP spid="22546" grpId="0" animBg="1"/>
      <p:bldP spid="22547" grpId="0" animBg="1" autoUpdateAnimBg="0"/>
      <p:bldP spid="22548" grpId="0" animBg="1"/>
      <p:bldP spid="22549" grpId="0" animBg="1" autoUpdateAnimBg="0"/>
      <p:bldP spid="22550" grpId="0" animBg="1"/>
      <p:bldP spid="22551" grpId="0" animBg="1" autoUpdateAnimBg="0"/>
      <p:bldP spid="225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01109112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374015"/>
            <a:ext cx="10058400" cy="5527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4"/>
          <p:cNvSpPr txBox="1"/>
          <p:nvPr/>
        </p:nvSpPr>
        <p:spPr>
          <a:xfrm>
            <a:off x="3813174" y="1627056"/>
            <a:ext cx="1922786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 err="1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Parentp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78219" y="1040693"/>
            <a:ext cx="868942" cy="8874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69283" y="2051511"/>
            <a:ext cx="924310" cy="9380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2177651" y="3129847"/>
            <a:ext cx="1009870" cy="8070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>
            <a:stCxn id="4" idx="5"/>
            <a:endCxn id="10" idx="0"/>
          </p:cNvCxnSpPr>
          <p:nvPr/>
        </p:nvCxnSpPr>
        <p:spPr>
          <a:xfrm>
            <a:off x="3958231" y="2852229"/>
            <a:ext cx="443465" cy="382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 flipH="1">
            <a:off x="3039629" y="2852229"/>
            <a:ext cx="265016" cy="39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9" idx="0"/>
          </p:cNvCxnSpPr>
          <p:nvPr/>
        </p:nvCxnSpPr>
        <p:spPr>
          <a:xfrm>
            <a:off x="3033135" y="3878933"/>
            <a:ext cx="318770" cy="376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2670804" y="4255925"/>
            <a:ext cx="1362202" cy="811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</a:t>
            </a:r>
            <a:endParaRPr lang="zh-CN" sz="20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814173" y="3234922"/>
            <a:ext cx="1175045" cy="702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1" name="文本框 54"/>
          <p:cNvSpPr txBox="1"/>
          <p:nvPr/>
        </p:nvSpPr>
        <p:spPr>
          <a:xfrm>
            <a:off x="8700481" y="1604525"/>
            <a:ext cx="1863967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 err="1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Parentp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3114" y="897549"/>
            <a:ext cx="868942" cy="8874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078432" y="2027505"/>
            <a:ext cx="940930" cy="9380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969339" y="3118189"/>
            <a:ext cx="1009870" cy="8070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stCxn id="13" idx="5"/>
            <a:endCxn id="19" idx="0"/>
          </p:cNvCxnSpPr>
          <p:nvPr/>
        </p:nvCxnSpPr>
        <p:spPr>
          <a:xfrm>
            <a:off x="8881566" y="2828223"/>
            <a:ext cx="725319" cy="516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3"/>
          </p:cNvCxnSpPr>
          <p:nvPr/>
        </p:nvCxnSpPr>
        <p:spPr>
          <a:xfrm flipH="1">
            <a:off x="7746210" y="2828223"/>
            <a:ext cx="470018" cy="393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8" idx="0"/>
          </p:cNvCxnSpPr>
          <p:nvPr/>
        </p:nvCxnSpPr>
        <p:spPr>
          <a:xfrm>
            <a:off x="7874920" y="3783306"/>
            <a:ext cx="602844" cy="411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>
            <a:off x="7796663" y="4195184"/>
            <a:ext cx="1362202" cy="811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</a:t>
            </a:r>
            <a:endParaRPr lang="zh-CN" sz="24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9019362" y="3344640"/>
            <a:ext cx="1175045" cy="702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20" name="直接连接符 19"/>
          <p:cNvCxnSpPr>
            <a:stCxn id="3" idx="5"/>
          </p:cNvCxnSpPr>
          <p:nvPr/>
        </p:nvCxnSpPr>
        <p:spPr>
          <a:xfrm>
            <a:off x="2919907" y="1798171"/>
            <a:ext cx="431998" cy="35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5895224" y="4251061"/>
            <a:ext cx="1362202" cy="811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</a:t>
            </a:r>
            <a:endParaRPr lang="zh-CN" sz="24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>
            <a:stCxn id="14" idx="5"/>
            <a:endCxn id="21" idx="0"/>
          </p:cNvCxnSpPr>
          <p:nvPr/>
        </p:nvCxnSpPr>
        <p:spPr>
          <a:xfrm flipH="1">
            <a:off x="6576325" y="3807076"/>
            <a:ext cx="540906" cy="44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5"/>
          </p:cNvCxnSpPr>
          <p:nvPr/>
        </p:nvCxnSpPr>
        <p:spPr>
          <a:xfrm>
            <a:off x="7744802" y="1655027"/>
            <a:ext cx="623457" cy="459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54"/>
          <p:cNvSpPr txBox="1"/>
          <p:nvPr/>
        </p:nvSpPr>
        <p:spPr>
          <a:xfrm>
            <a:off x="1601411" y="3367346"/>
            <a:ext cx="525687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54"/>
          <p:cNvSpPr txBox="1"/>
          <p:nvPr/>
        </p:nvSpPr>
        <p:spPr>
          <a:xfrm>
            <a:off x="6311420" y="3305628"/>
            <a:ext cx="525687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459231" y="5663450"/>
            <a:ext cx="10657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注意：删除二叉排序树的某个指定结点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后，仍然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要是二叉排序树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052"/>
          <p:cNvSpPr>
            <a:spLocks noChangeArrowheads="1"/>
          </p:cNvSpPr>
          <p:nvPr/>
        </p:nvSpPr>
        <p:spPr bwMode="auto">
          <a:xfrm>
            <a:off x="191344" y="113109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BST--delete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0" y="62663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Text Box 38"/>
          <p:cNvSpPr txBox="1">
            <a:spLocks noChangeArrowheads="1"/>
          </p:cNvSpPr>
          <p:nvPr/>
        </p:nvSpPr>
        <p:spPr bwMode="auto">
          <a:xfrm>
            <a:off x="158385" y="411006"/>
            <a:ext cx="9381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+mj-ea"/>
              <a:buAutoNum type="circleNumDbPlai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为空，此时，只要令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的根结点直接代替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33" name="Text Box 39"/>
          <p:cNvSpPr txBox="1">
            <a:spLocks noChangeArrowheads="1"/>
          </p:cNvSpPr>
          <p:nvPr/>
        </p:nvSpPr>
        <p:spPr bwMode="auto">
          <a:xfrm>
            <a:off x="261086" y="1136993"/>
            <a:ext cx="8499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假设指针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指向要删除的结点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parentp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的父结点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7581585" y="2162093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9" name="Oval 4"/>
          <p:cNvSpPr>
            <a:spLocks noChangeArrowheads="1"/>
          </p:cNvSpPr>
          <p:nvPr/>
        </p:nvSpPr>
        <p:spPr bwMode="auto">
          <a:xfrm>
            <a:off x="6733023" y="3017963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709205" y="2956232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9660794" y="3743474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8030962" y="3814024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8915614" y="4601489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9" name="Oval 11"/>
          <p:cNvSpPr>
            <a:spLocks noChangeArrowheads="1"/>
          </p:cNvSpPr>
          <p:nvPr/>
        </p:nvSpPr>
        <p:spPr bwMode="auto">
          <a:xfrm>
            <a:off x="8360394" y="551758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9707784" y="5509842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1" name="Oval 13"/>
          <p:cNvSpPr>
            <a:spLocks noChangeArrowheads="1"/>
          </p:cNvSpPr>
          <p:nvPr/>
        </p:nvSpPr>
        <p:spPr bwMode="auto">
          <a:xfrm>
            <a:off x="6060493" y="3809838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>
            <a:off x="7176669" y="2541571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433185" y="3387343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21"/>
          <p:cNvSpPr>
            <a:spLocks noChangeShapeType="1"/>
          </p:cNvSpPr>
          <p:nvPr/>
        </p:nvSpPr>
        <p:spPr bwMode="auto">
          <a:xfrm flipH="1">
            <a:off x="8406523" y="3335493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25"/>
          <p:cNvSpPr>
            <a:spLocks noChangeShapeType="1"/>
          </p:cNvSpPr>
          <p:nvPr/>
        </p:nvSpPr>
        <p:spPr bwMode="auto">
          <a:xfrm>
            <a:off x="8127114" y="2525121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>
            <a:off x="9207581" y="3335493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8590533" y="4164077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9463112" y="4980871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 flipH="1">
            <a:off x="8691454" y="5002215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10179418" y="4132391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0338106" y="4658363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0" name="文本框 54"/>
          <p:cNvSpPr txBox="1"/>
          <p:nvPr/>
        </p:nvSpPr>
        <p:spPr>
          <a:xfrm>
            <a:off x="2304677" y="2593204"/>
            <a:ext cx="1922786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 err="1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Parentp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69722" y="2006841"/>
            <a:ext cx="868942" cy="8874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60786" y="3017659"/>
            <a:ext cx="924310" cy="9380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flipH="1">
            <a:off x="669154" y="4095995"/>
            <a:ext cx="1009870" cy="8070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6" name="直接连接符 95"/>
          <p:cNvCxnSpPr>
            <a:stCxn id="94" idx="5"/>
            <a:endCxn id="112" idx="0"/>
          </p:cNvCxnSpPr>
          <p:nvPr/>
        </p:nvCxnSpPr>
        <p:spPr>
          <a:xfrm>
            <a:off x="2449734" y="3818377"/>
            <a:ext cx="443465" cy="382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4" idx="3"/>
            <a:endCxn id="95" idx="1"/>
          </p:cNvCxnSpPr>
          <p:nvPr/>
        </p:nvCxnSpPr>
        <p:spPr>
          <a:xfrm flipH="1">
            <a:off x="1531132" y="3818377"/>
            <a:ext cx="265016" cy="39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1" idx="0"/>
          </p:cNvCxnSpPr>
          <p:nvPr/>
        </p:nvCxnSpPr>
        <p:spPr>
          <a:xfrm>
            <a:off x="1524638" y="4845081"/>
            <a:ext cx="318770" cy="376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等腰三角形 110"/>
          <p:cNvSpPr/>
          <p:nvPr/>
        </p:nvSpPr>
        <p:spPr>
          <a:xfrm>
            <a:off x="1162307" y="5222073"/>
            <a:ext cx="1362202" cy="811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</a:t>
            </a:r>
            <a:endParaRPr lang="zh-CN" sz="20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等腰三角形 111"/>
          <p:cNvSpPr/>
          <p:nvPr/>
        </p:nvSpPr>
        <p:spPr>
          <a:xfrm>
            <a:off x="2305676" y="4201070"/>
            <a:ext cx="1175045" cy="702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113" name="直接连接符 112"/>
          <p:cNvCxnSpPr>
            <a:stCxn id="92" idx="5"/>
          </p:cNvCxnSpPr>
          <p:nvPr/>
        </p:nvCxnSpPr>
        <p:spPr>
          <a:xfrm>
            <a:off x="1411410" y="2764319"/>
            <a:ext cx="431998" cy="35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54"/>
          <p:cNvSpPr txBox="1"/>
          <p:nvPr/>
        </p:nvSpPr>
        <p:spPr>
          <a:xfrm>
            <a:off x="92914" y="4333494"/>
            <a:ext cx="525687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9" grpId="0" animBg="1"/>
      <p:bldP spid="79" grpId="1" animBg="1"/>
      <p:bldP spid="82" grpId="0" animBg="1"/>
      <p:bldP spid="82" grpId="1" animBg="1"/>
      <p:bldP spid="91" grpId="0" animBg="1"/>
      <p:bldP spid="91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43" grpId="0" animBg="1"/>
      <p:bldP spid="43" grpId="1" animBg="1"/>
      <p:bldP spid="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Text Box 38"/>
          <p:cNvSpPr txBox="1">
            <a:spLocks noChangeArrowheads="1"/>
          </p:cNvSpPr>
          <p:nvPr/>
        </p:nvSpPr>
        <p:spPr bwMode="auto">
          <a:xfrm>
            <a:off x="158385" y="411006"/>
            <a:ext cx="9381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+mj-ea"/>
              <a:buAutoNum type="circleNumDbPlai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为空，此时，只要令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的根结点直接代替*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33" name="Text Box 39"/>
          <p:cNvSpPr txBox="1">
            <a:spLocks noChangeArrowheads="1"/>
          </p:cNvSpPr>
          <p:nvPr/>
        </p:nvSpPr>
        <p:spPr bwMode="auto">
          <a:xfrm>
            <a:off x="261086" y="1136993"/>
            <a:ext cx="8499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假设指针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指向要删除的结点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parentp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父结点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8193156" y="1930888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9" name="Oval 4"/>
          <p:cNvSpPr>
            <a:spLocks noChangeArrowheads="1"/>
          </p:cNvSpPr>
          <p:nvPr/>
        </p:nvSpPr>
        <p:spPr bwMode="auto">
          <a:xfrm>
            <a:off x="7344594" y="2786758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9320776" y="2725027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0272365" y="3512269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8711113" y="359395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9" name="Oval 11"/>
          <p:cNvSpPr>
            <a:spLocks noChangeArrowheads="1"/>
          </p:cNvSpPr>
          <p:nvPr/>
        </p:nvSpPr>
        <p:spPr bwMode="auto">
          <a:xfrm>
            <a:off x="8155893" y="451005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9503283" y="4502311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1" name="Oval 13"/>
          <p:cNvSpPr>
            <a:spLocks noChangeArrowheads="1"/>
          </p:cNvSpPr>
          <p:nvPr/>
        </p:nvSpPr>
        <p:spPr bwMode="auto">
          <a:xfrm>
            <a:off x="6672064" y="357863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>
            <a:off x="7788240" y="2310366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7044756" y="3156138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21"/>
          <p:cNvSpPr>
            <a:spLocks noChangeShapeType="1"/>
          </p:cNvSpPr>
          <p:nvPr/>
        </p:nvSpPr>
        <p:spPr bwMode="auto">
          <a:xfrm flipH="1">
            <a:off x="9018094" y="3104288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25"/>
          <p:cNvSpPr>
            <a:spLocks noChangeShapeType="1"/>
          </p:cNvSpPr>
          <p:nvPr/>
        </p:nvSpPr>
        <p:spPr bwMode="auto">
          <a:xfrm>
            <a:off x="8738685" y="2293916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>
            <a:off x="9819152" y="3104288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9258611" y="397334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 flipH="1">
            <a:off x="8486953" y="3994684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10790989" y="3901186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0949677" y="442715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2390934" y="1862980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1542372" y="2718850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3518554" y="2657119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4470143" y="3444361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2840311" y="3514911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3724963" y="4302376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169743" y="5218475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4517133" y="5210729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869842" y="3510725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H="1">
            <a:off x="1986018" y="2242458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>
            <a:off x="1242534" y="3088230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3215872" y="3036380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2936463" y="2226008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4016930" y="3036380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3399882" y="3864964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4272461" y="4681758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 flipH="1">
            <a:off x="3500803" y="4703102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>
            <a:off x="4988767" y="3833278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5147455" y="4359250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8385" y="5441460"/>
            <a:ext cx="238031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之前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36087" y="5441459"/>
            <a:ext cx="230028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之后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9" grpId="0" animBg="1"/>
      <p:bldP spid="79" grpId="1" animBg="1"/>
      <p:bldP spid="82" grpId="0" animBg="1"/>
      <p:bldP spid="82" grpId="1" animBg="1"/>
      <p:bldP spid="91" grpId="0" animBg="1"/>
      <p:bldP spid="91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84" grpId="0" animBg="1"/>
      <p:bldP spid="8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4"/>
          <p:cNvSpPr txBox="1"/>
          <p:nvPr/>
        </p:nvSpPr>
        <p:spPr>
          <a:xfrm>
            <a:off x="5561119" y="2119752"/>
            <a:ext cx="1863967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 err="1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Parentp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63752" y="1412776"/>
            <a:ext cx="868942" cy="8874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39070" y="2542732"/>
            <a:ext cx="940930" cy="9380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3829977" y="3633416"/>
            <a:ext cx="1009870" cy="8070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stCxn id="13" idx="5"/>
            <a:endCxn id="19" idx="0"/>
          </p:cNvCxnSpPr>
          <p:nvPr/>
        </p:nvCxnSpPr>
        <p:spPr>
          <a:xfrm>
            <a:off x="5742204" y="3343450"/>
            <a:ext cx="725319" cy="516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3"/>
          </p:cNvCxnSpPr>
          <p:nvPr/>
        </p:nvCxnSpPr>
        <p:spPr>
          <a:xfrm flipH="1">
            <a:off x="4606848" y="3343450"/>
            <a:ext cx="470018" cy="393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8" idx="0"/>
          </p:cNvCxnSpPr>
          <p:nvPr/>
        </p:nvCxnSpPr>
        <p:spPr>
          <a:xfrm>
            <a:off x="4735558" y="4298533"/>
            <a:ext cx="602844" cy="411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>
            <a:off x="4657301" y="4710411"/>
            <a:ext cx="1362202" cy="811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</a:t>
            </a:r>
            <a:endParaRPr lang="zh-CN" sz="24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5880000" y="3859867"/>
            <a:ext cx="1175045" cy="7020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755862" y="4766288"/>
            <a:ext cx="1362202" cy="811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</a:t>
            </a:r>
            <a:endParaRPr lang="zh-CN" sz="24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>
            <a:stCxn id="14" idx="5"/>
            <a:endCxn id="21" idx="0"/>
          </p:cNvCxnSpPr>
          <p:nvPr/>
        </p:nvCxnSpPr>
        <p:spPr>
          <a:xfrm flipH="1">
            <a:off x="3436963" y="4322303"/>
            <a:ext cx="540906" cy="443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5"/>
          </p:cNvCxnSpPr>
          <p:nvPr/>
        </p:nvCxnSpPr>
        <p:spPr>
          <a:xfrm>
            <a:off x="4605440" y="2170254"/>
            <a:ext cx="623457" cy="459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54"/>
          <p:cNvSpPr txBox="1"/>
          <p:nvPr/>
        </p:nvSpPr>
        <p:spPr>
          <a:xfrm>
            <a:off x="3172058" y="3820855"/>
            <a:ext cx="525687" cy="52169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sz="2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1052"/>
          <p:cNvSpPr>
            <a:spLocks noChangeArrowheads="1"/>
          </p:cNvSpPr>
          <p:nvPr/>
        </p:nvSpPr>
        <p:spPr bwMode="auto">
          <a:xfrm>
            <a:off x="191344" y="113109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BST--delete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0" y="626639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3" name="Rectangle 1046"/>
          <p:cNvSpPr>
            <a:spLocks noChangeArrowheads="1"/>
          </p:cNvSpPr>
          <p:nvPr/>
        </p:nvSpPr>
        <p:spPr bwMode="auto">
          <a:xfrm>
            <a:off x="481265" y="28035"/>
            <a:ext cx="10153128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的左子树的根结点代替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的右子树是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左子树中最大的结点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7" name="Oval 1029"/>
          <p:cNvSpPr>
            <a:spLocks noChangeArrowheads="1"/>
          </p:cNvSpPr>
          <p:nvPr/>
        </p:nvSpPr>
        <p:spPr bwMode="auto">
          <a:xfrm>
            <a:off x="2779530" y="2989642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0" name="AutoShape 1032"/>
          <p:cNvSpPr>
            <a:spLocks noChangeArrowheads="1"/>
          </p:cNvSpPr>
          <p:nvPr/>
        </p:nvSpPr>
        <p:spPr bwMode="auto">
          <a:xfrm>
            <a:off x="1788930" y="3962408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1" name="AutoShape 1033"/>
          <p:cNvSpPr>
            <a:spLocks noChangeArrowheads="1"/>
          </p:cNvSpPr>
          <p:nvPr/>
        </p:nvSpPr>
        <p:spPr bwMode="auto">
          <a:xfrm>
            <a:off x="3465330" y="3962408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3" name="Line 1035"/>
          <p:cNvSpPr>
            <a:spLocks noChangeShapeType="1"/>
          </p:cNvSpPr>
          <p:nvPr/>
        </p:nvSpPr>
        <p:spPr bwMode="auto">
          <a:xfrm flipH="1">
            <a:off x="2293254" y="3433855"/>
            <a:ext cx="533400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036"/>
          <p:cNvSpPr>
            <a:spLocks noChangeShapeType="1"/>
          </p:cNvSpPr>
          <p:nvPr/>
        </p:nvSpPr>
        <p:spPr bwMode="auto">
          <a:xfrm>
            <a:off x="3312930" y="3394962"/>
            <a:ext cx="685799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Text Box 1037"/>
          <p:cNvSpPr txBox="1">
            <a:spLocks noChangeArrowheads="1"/>
          </p:cNvSpPr>
          <p:nvPr/>
        </p:nvSpPr>
        <p:spPr bwMode="auto">
          <a:xfrm>
            <a:off x="3389131" y="2868046"/>
            <a:ext cx="609600" cy="51847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7667" name="AutoShape 1039"/>
          <p:cNvSpPr>
            <a:spLocks noChangeArrowheads="1"/>
          </p:cNvSpPr>
          <p:nvPr/>
        </p:nvSpPr>
        <p:spPr bwMode="auto">
          <a:xfrm>
            <a:off x="5885621" y="4067103"/>
            <a:ext cx="860854" cy="389515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8" name="AutoShape 1040"/>
          <p:cNvSpPr>
            <a:spLocks noChangeArrowheads="1"/>
          </p:cNvSpPr>
          <p:nvPr/>
        </p:nvSpPr>
        <p:spPr bwMode="auto">
          <a:xfrm>
            <a:off x="7190624" y="2960705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9" name="AutoShape 1041"/>
          <p:cNvSpPr>
            <a:spLocks noChangeArrowheads="1"/>
          </p:cNvSpPr>
          <p:nvPr/>
        </p:nvSpPr>
        <p:spPr bwMode="auto">
          <a:xfrm>
            <a:off x="8697162" y="4609482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71" name="Line 1043"/>
          <p:cNvSpPr>
            <a:spLocks noChangeShapeType="1"/>
          </p:cNvSpPr>
          <p:nvPr/>
        </p:nvSpPr>
        <p:spPr bwMode="auto">
          <a:xfrm flipH="1">
            <a:off x="7724022" y="2578997"/>
            <a:ext cx="453651" cy="3817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Line 1044"/>
          <p:cNvSpPr>
            <a:spLocks noChangeShapeType="1"/>
          </p:cNvSpPr>
          <p:nvPr/>
        </p:nvSpPr>
        <p:spPr bwMode="auto">
          <a:xfrm>
            <a:off x="8562224" y="4206318"/>
            <a:ext cx="685800" cy="4205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Text Box 1050"/>
          <p:cNvSpPr txBox="1">
            <a:spLocks noChangeArrowheads="1"/>
          </p:cNvSpPr>
          <p:nvPr/>
        </p:nvSpPr>
        <p:spPr bwMode="auto">
          <a:xfrm>
            <a:off x="1567897" y="5551472"/>
            <a:ext cx="35597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L  </a:t>
            </a:r>
            <a:r>
              <a:rPr lang="en-US" altLang="zh-CN" b="1" dirty="0" err="1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maxpl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R</a:t>
            </a:r>
            <a:endParaRPr lang="en-US" altLang="zh-CN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7654" name="Text Box 1052"/>
          <p:cNvSpPr txBox="1">
            <a:spLocks noChangeArrowheads="1"/>
          </p:cNvSpPr>
          <p:nvPr/>
        </p:nvSpPr>
        <p:spPr bwMode="auto">
          <a:xfrm>
            <a:off x="7544321" y="5602777"/>
            <a:ext cx="308495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 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maxpl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R</a:t>
            </a:r>
            <a:endParaRPr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1151"/>
          <p:cNvSpPr>
            <a:spLocks noChangeArrowheads="1"/>
          </p:cNvSpPr>
          <p:nvPr/>
        </p:nvSpPr>
        <p:spPr bwMode="auto">
          <a:xfrm>
            <a:off x="5879998" y="-27037"/>
            <a:ext cx="858870" cy="81193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楷体_GB2312" pitchFamily="1" charset="-122"/>
              </a:rPr>
              <a:t>maxp</a:t>
            </a:r>
            <a:r>
              <a:rPr lang="en-US" altLang="zh-CN" sz="1600" b="1" dirty="0" err="1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16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" name="Oval 1151"/>
          <p:cNvSpPr>
            <a:spLocks noChangeArrowheads="1"/>
          </p:cNvSpPr>
          <p:nvPr/>
        </p:nvSpPr>
        <p:spPr bwMode="auto">
          <a:xfrm>
            <a:off x="2495081" y="4808665"/>
            <a:ext cx="817848" cy="7817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3" name="Oval 1151"/>
          <p:cNvSpPr>
            <a:spLocks noChangeArrowheads="1"/>
          </p:cNvSpPr>
          <p:nvPr/>
        </p:nvSpPr>
        <p:spPr bwMode="auto">
          <a:xfrm>
            <a:off x="8046286" y="3730157"/>
            <a:ext cx="744537" cy="77773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" name="Oval 1151"/>
          <p:cNvSpPr>
            <a:spLocks noChangeArrowheads="1"/>
          </p:cNvSpPr>
          <p:nvPr/>
        </p:nvSpPr>
        <p:spPr bwMode="auto">
          <a:xfrm>
            <a:off x="712808" y="452643"/>
            <a:ext cx="858870" cy="81193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" name="Line 1038"/>
          <p:cNvSpPr>
            <a:spLocks noChangeShapeType="1"/>
          </p:cNvSpPr>
          <p:nvPr/>
        </p:nvSpPr>
        <p:spPr bwMode="auto">
          <a:xfrm flipH="1">
            <a:off x="3312929" y="2510874"/>
            <a:ext cx="642024" cy="5795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029"/>
          <p:cNvSpPr>
            <a:spLocks noChangeArrowheads="1"/>
          </p:cNvSpPr>
          <p:nvPr/>
        </p:nvSpPr>
        <p:spPr bwMode="auto">
          <a:xfrm>
            <a:off x="3865265" y="2013802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" name="Text Box 1037"/>
          <p:cNvSpPr txBox="1">
            <a:spLocks noChangeArrowheads="1"/>
          </p:cNvSpPr>
          <p:nvPr/>
        </p:nvSpPr>
        <p:spPr bwMode="auto">
          <a:xfrm>
            <a:off x="4507291" y="1861284"/>
            <a:ext cx="148090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8" name="Oval 1029"/>
          <p:cNvSpPr>
            <a:spLocks noChangeArrowheads="1"/>
          </p:cNvSpPr>
          <p:nvPr/>
        </p:nvSpPr>
        <p:spPr bwMode="auto">
          <a:xfrm>
            <a:off x="2964355" y="1367536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9" name="Line 1036"/>
          <p:cNvSpPr>
            <a:spLocks noChangeShapeType="1"/>
          </p:cNvSpPr>
          <p:nvPr/>
        </p:nvSpPr>
        <p:spPr bwMode="auto">
          <a:xfrm>
            <a:off x="3457352" y="1721634"/>
            <a:ext cx="497603" cy="3369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037"/>
          <p:cNvSpPr txBox="1">
            <a:spLocks noChangeArrowheads="1"/>
          </p:cNvSpPr>
          <p:nvPr/>
        </p:nvSpPr>
        <p:spPr bwMode="auto">
          <a:xfrm>
            <a:off x="8944072" y="1880500"/>
            <a:ext cx="148090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31" name="Oval 1029"/>
          <p:cNvSpPr>
            <a:spLocks noChangeArrowheads="1"/>
          </p:cNvSpPr>
          <p:nvPr/>
        </p:nvSpPr>
        <p:spPr bwMode="auto">
          <a:xfrm>
            <a:off x="8149143" y="2091688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2" name="Line 1036"/>
          <p:cNvSpPr>
            <a:spLocks noChangeShapeType="1"/>
          </p:cNvSpPr>
          <p:nvPr/>
        </p:nvSpPr>
        <p:spPr bwMode="auto">
          <a:xfrm>
            <a:off x="7724022" y="1704650"/>
            <a:ext cx="567941" cy="448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1029"/>
          <p:cNvSpPr>
            <a:spLocks noChangeArrowheads="1"/>
          </p:cNvSpPr>
          <p:nvPr/>
        </p:nvSpPr>
        <p:spPr bwMode="auto">
          <a:xfrm>
            <a:off x="7252537" y="1242099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" name="AutoShape 1033"/>
          <p:cNvSpPr>
            <a:spLocks noChangeArrowheads="1"/>
          </p:cNvSpPr>
          <p:nvPr/>
        </p:nvSpPr>
        <p:spPr bwMode="auto">
          <a:xfrm>
            <a:off x="4444921" y="2858988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5" name="Line 1036"/>
          <p:cNvSpPr>
            <a:spLocks noChangeShapeType="1"/>
          </p:cNvSpPr>
          <p:nvPr/>
        </p:nvSpPr>
        <p:spPr bwMode="auto">
          <a:xfrm>
            <a:off x="4325628" y="2490363"/>
            <a:ext cx="625373" cy="395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041"/>
          <p:cNvSpPr>
            <a:spLocks noChangeArrowheads="1"/>
          </p:cNvSpPr>
          <p:nvPr/>
        </p:nvSpPr>
        <p:spPr bwMode="auto">
          <a:xfrm>
            <a:off x="8835650" y="2920148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7" name="Line 1044"/>
          <p:cNvSpPr>
            <a:spLocks noChangeShapeType="1"/>
          </p:cNvSpPr>
          <p:nvPr/>
        </p:nvSpPr>
        <p:spPr bwMode="auto">
          <a:xfrm>
            <a:off x="8697162" y="2494318"/>
            <a:ext cx="685800" cy="4205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动作按钮: 前进或下一项 1">
            <a:hlinkClick r:id="rId1" action="ppaction://hlinksldjump" highlightClick="1"/>
          </p:cNvPr>
          <p:cNvSpPr/>
          <p:nvPr/>
        </p:nvSpPr>
        <p:spPr>
          <a:xfrm>
            <a:off x="263352" y="5805264"/>
            <a:ext cx="4494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6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0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76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7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6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6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57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7660" grpId="0" animBg="1"/>
      <p:bldP spid="27661" grpId="0" animBg="1"/>
      <p:bldP spid="27668" grpId="0" animBg="1"/>
      <p:bldP spid="276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784444" y="1514602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935882" y="2370472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912064" y="2308741"/>
            <a:ext cx="595540" cy="43111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863653" y="3095983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33821" y="3166533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118473" y="395399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563253" y="487009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863653" y="4870097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63352" y="3162347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1379528" y="1894080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636044" y="2739852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2609382" y="2688002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329973" y="1877630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3410440" y="2688002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2793392" y="3516586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3618981" y="4341126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2894313" y="4354724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382277" y="348490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540965" y="4010872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7113036" y="1292648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6264474" y="2148518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205559" y="2106160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45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10557087" y="4531272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9108768" y="2916223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8553548" y="3832322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5591944" y="294039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6708120" y="1672126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flipH="1">
            <a:off x="5964636" y="2517898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7658565" y="1655676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>
            <a:off x="8739032" y="2465178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10385925" y="4169552"/>
            <a:ext cx="415833" cy="3617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H="1">
            <a:off x="8884608" y="3316949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11075711" y="4920189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1234399" y="5446161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9871134" y="3806991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9626462" y="327802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052"/>
          <p:cNvSpPr>
            <a:spLocks noChangeArrowheads="1"/>
          </p:cNvSpPr>
          <p:nvPr/>
        </p:nvSpPr>
        <p:spPr bwMode="auto">
          <a:xfrm>
            <a:off x="191344" y="44624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BST--delete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0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928314" y="802207"/>
            <a:ext cx="2380316" cy="58477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之前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503329" y="831960"/>
            <a:ext cx="2300288" cy="58477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之后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20" grpId="0" animBg="1"/>
      <p:bldP spid="20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58" grpId="0" animBg="1"/>
      <p:bldP spid="5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6075" y="44624"/>
            <a:ext cx="2909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r>
              <a:rPr kumimoji="1"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endParaRPr kumimoji="1"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384" y="948789"/>
            <a:ext cx="10585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有序表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5, 10,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27, 30, 35,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49, 50, 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55, 60, 70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）进行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二分查找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3432" y="2154051"/>
            <a:ext cx="93610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次成功的是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次成功的是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次成功的是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次成功的是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487488" y="4581128"/>
                <a:ext cx="700480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𝐒𝐋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𝟒𝟏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4581128"/>
                <a:ext cx="7004803" cy="901785"/>
              </a:xfrm>
              <a:prstGeom prst="rect">
                <a:avLst/>
              </a:prstGeom>
              <a:blipFill rotWithShape="1">
                <a:blip r:embed="rId1"/>
                <a:stretch>
                  <a:fillRect l="-5" t="-26" r="-299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1029"/>
          <p:cNvSpPr txBox="1">
            <a:spLocks noChangeArrowheads="1"/>
          </p:cNvSpPr>
          <p:nvPr/>
        </p:nvSpPr>
        <p:spPr bwMode="auto">
          <a:xfrm>
            <a:off x="263352" y="-81434"/>
            <a:ext cx="115932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）按对称序周游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的左子树，找到关键码最大的结点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（用的左子女代替它）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结点代替被删除结点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3" name="Text Box 1154"/>
          <p:cNvSpPr txBox="1">
            <a:spLocks noChangeArrowheads="1"/>
          </p:cNvSpPr>
          <p:nvPr/>
        </p:nvSpPr>
        <p:spPr bwMode="auto">
          <a:xfrm>
            <a:off x="1532848" y="5689242"/>
            <a:ext cx="34183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L </a:t>
            </a:r>
            <a:r>
              <a:rPr lang="en-US" altLang="zh-CN" b="1" dirty="0" err="1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maxpl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R</a:t>
            </a:r>
            <a:endParaRPr lang="en-US" altLang="zh-CN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8694" name="Text Box 1155"/>
          <p:cNvSpPr txBox="1">
            <a:spLocks noChangeArrowheads="1"/>
          </p:cNvSpPr>
          <p:nvPr/>
        </p:nvSpPr>
        <p:spPr bwMode="auto">
          <a:xfrm>
            <a:off x="7029282" y="5704258"/>
            <a:ext cx="30924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L  </a:t>
            </a:r>
            <a:r>
              <a:rPr lang="en-US" altLang="zh-CN" b="1" dirty="0" err="1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maxpl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 R</a:t>
            </a:r>
            <a:endParaRPr lang="en-US" altLang="zh-CN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1" name="Oval 1029"/>
          <p:cNvSpPr>
            <a:spLocks noChangeArrowheads="1"/>
          </p:cNvSpPr>
          <p:nvPr/>
        </p:nvSpPr>
        <p:spPr bwMode="auto">
          <a:xfrm>
            <a:off x="3153611" y="3189776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" name="AutoShape 1032"/>
          <p:cNvSpPr>
            <a:spLocks noChangeArrowheads="1"/>
          </p:cNvSpPr>
          <p:nvPr/>
        </p:nvSpPr>
        <p:spPr bwMode="auto">
          <a:xfrm>
            <a:off x="2163011" y="4162542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3" name="AutoShape 1033"/>
          <p:cNvSpPr>
            <a:spLocks noChangeArrowheads="1"/>
          </p:cNvSpPr>
          <p:nvPr/>
        </p:nvSpPr>
        <p:spPr bwMode="auto">
          <a:xfrm>
            <a:off x="3839411" y="4162542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" name="Line 1035"/>
          <p:cNvSpPr>
            <a:spLocks noChangeShapeType="1"/>
          </p:cNvSpPr>
          <p:nvPr/>
        </p:nvSpPr>
        <p:spPr bwMode="auto">
          <a:xfrm flipH="1">
            <a:off x="2667335" y="3633989"/>
            <a:ext cx="533400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036"/>
          <p:cNvSpPr>
            <a:spLocks noChangeShapeType="1"/>
          </p:cNvSpPr>
          <p:nvPr/>
        </p:nvSpPr>
        <p:spPr bwMode="auto">
          <a:xfrm>
            <a:off x="3687011" y="3595096"/>
            <a:ext cx="685799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037"/>
          <p:cNvSpPr txBox="1">
            <a:spLocks noChangeArrowheads="1"/>
          </p:cNvSpPr>
          <p:nvPr/>
        </p:nvSpPr>
        <p:spPr bwMode="auto">
          <a:xfrm>
            <a:off x="3763212" y="3068180"/>
            <a:ext cx="609600" cy="51847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7" name="Line 1038"/>
          <p:cNvSpPr>
            <a:spLocks noChangeShapeType="1"/>
          </p:cNvSpPr>
          <p:nvPr/>
        </p:nvSpPr>
        <p:spPr bwMode="auto">
          <a:xfrm flipH="1">
            <a:off x="3458409" y="2784456"/>
            <a:ext cx="304802" cy="4053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1039"/>
          <p:cNvSpPr>
            <a:spLocks noChangeArrowheads="1"/>
          </p:cNvSpPr>
          <p:nvPr/>
        </p:nvSpPr>
        <p:spPr bwMode="auto">
          <a:xfrm>
            <a:off x="5305779" y="4302606"/>
            <a:ext cx="887606" cy="28858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9" name="AutoShape 1040"/>
          <p:cNvSpPr>
            <a:spLocks noChangeArrowheads="1"/>
          </p:cNvSpPr>
          <p:nvPr/>
        </p:nvSpPr>
        <p:spPr bwMode="auto">
          <a:xfrm>
            <a:off x="6495882" y="4302605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0" name="AutoShape 1041"/>
          <p:cNvSpPr>
            <a:spLocks noChangeArrowheads="1"/>
          </p:cNvSpPr>
          <p:nvPr/>
        </p:nvSpPr>
        <p:spPr bwMode="auto">
          <a:xfrm>
            <a:off x="8108591" y="4263392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1" name="Line 1043"/>
          <p:cNvSpPr>
            <a:spLocks noChangeShapeType="1"/>
          </p:cNvSpPr>
          <p:nvPr/>
        </p:nvSpPr>
        <p:spPr bwMode="auto">
          <a:xfrm flipH="1">
            <a:off x="7818055" y="2778784"/>
            <a:ext cx="308405" cy="4863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044"/>
          <p:cNvSpPr>
            <a:spLocks noChangeShapeType="1"/>
          </p:cNvSpPr>
          <p:nvPr/>
        </p:nvSpPr>
        <p:spPr bwMode="auto">
          <a:xfrm>
            <a:off x="7974995" y="3784553"/>
            <a:ext cx="642936" cy="4508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1151"/>
          <p:cNvSpPr>
            <a:spLocks noChangeArrowheads="1"/>
          </p:cNvSpPr>
          <p:nvPr/>
        </p:nvSpPr>
        <p:spPr bwMode="auto">
          <a:xfrm>
            <a:off x="2869162" y="5008799"/>
            <a:ext cx="663146" cy="67389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16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" name="Oval 1151"/>
          <p:cNvSpPr>
            <a:spLocks noChangeArrowheads="1"/>
          </p:cNvSpPr>
          <p:nvPr/>
        </p:nvSpPr>
        <p:spPr bwMode="auto">
          <a:xfrm>
            <a:off x="7398731" y="3215803"/>
            <a:ext cx="663146" cy="67389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16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5" name="Oval 1029"/>
          <p:cNvSpPr>
            <a:spLocks noChangeArrowheads="1"/>
          </p:cNvSpPr>
          <p:nvPr/>
        </p:nvSpPr>
        <p:spPr bwMode="auto">
          <a:xfrm>
            <a:off x="3597321" y="2334383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6" name="Text Box 1037"/>
          <p:cNvSpPr txBox="1">
            <a:spLocks noChangeArrowheads="1"/>
          </p:cNvSpPr>
          <p:nvPr/>
        </p:nvSpPr>
        <p:spPr bwMode="auto">
          <a:xfrm>
            <a:off x="4180945" y="2265897"/>
            <a:ext cx="148090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37" name="Oval 1029"/>
          <p:cNvSpPr>
            <a:spLocks noChangeArrowheads="1"/>
          </p:cNvSpPr>
          <p:nvPr/>
        </p:nvSpPr>
        <p:spPr bwMode="auto">
          <a:xfrm>
            <a:off x="2696411" y="1688117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8" name="Line 1036"/>
          <p:cNvSpPr>
            <a:spLocks noChangeShapeType="1"/>
          </p:cNvSpPr>
          <p:nvPr/>
        </p:nvSpPr>
        <p:spPr bwMode="auto">
          <a:xfrm>
            <a:off x="3189408" y="2042215"/>
            <a:ext cx="497603" cy="3369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029"/>
          <p:cNvSpPr>
            <a:spLocks noChangeArrowheads="1"/>
          </p:cNvSpPr>
          <p:nvPr/>
        </p:nvSpPr>
        <p:spPr bwMode="auto">
          <a:xfrm>
            <a:off x="7968208" y="2211337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0" name="Line 1035"/>
          <p:cNvSpPr>
            <a:spLocks noChangeShapeType="1"/>
          </p:cNvSpPr>
          <p:nvPr/>
        </p:nvSpPr>
        <p:spPr bwMode="auto">
          <a:xfrm flipH="1">
            <a:off x="6994301" y="3797612"/>
            <a:ext cx="533400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037"/>
          <p:cNvSpPr txBox="1">
            <a:spLocks noChangeArrowheads="1"/>
          </p:cNvSpPr>
          <p:nvPr/>
        </p:nvSpPr>
        <p:spPr bwMode="auto">
          <a:xfrm>
            <a:off x="8517924" y="2255564"/>
            <a:ext cx="1736284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42" name="Line 1036"/>
          <p:cNvSpPr>
            <a:spLocks noChangeShapeType="1"/>
          </p:cNvSpPr>
          <p:nvPr/>
        </p:nvSpPr>
        <p:spPr bwMode="auto">
          <a:xfrm>
            <a:off x="7582678" y="1931912"/>
            <a:ext cx="497603" cy="3369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029"/>
          <p:cNvSpPr>
            <a:spLocks noChangeArrowheads="1"/>
          </p:cNvSpPr>
          <p:nvPr/>
        </p:nvSpPr>
        <p:spPr bwMode="auto">
          <a:xfrm>
            <a:off x="7125478" y="1497364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4" name="AutoShape 1033"/>
          <p:cNvSpPr>
            <a:spLocks noChangeArrowheads="1"/>
          </p:cNvSpPr>
          <p:nvPr/>
        </p:nvSpPr>
        <p:spPr bwMode="auto">
          <a:xfrm>
            <a:off x="4256354" y="3035016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5" name="Line 1036"/>
          <p:cNvSpPr>
            <a:spLocks noChangeShapeType="1"/>
          </p:cNvSpPr>
          <p:nvPr/>
        </p:nvSpPr>
        <p:spPr bwMode="auto">
          <a:xfrm>
            <a:off x="4137061" y="2666391"/>
            <a:ext cx="625373" cy="395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1033"/>
          <p:cNvSpPr>
            <a:spLocks noChangeArrowheads="1"/>
          </p:cNvSpPr>
          <p:nvPr/>
        </p:nvSpPr>
        <p:spPr bwMode="auto">
          <a:xfrm>
            <a:off x="8634247" y="3041161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7" name="Line 1036"/>
          <p:cNvSpPr>
            <a:spLocks noChangeShapeType="1"/>
          </p:cNvSpPr>
          <p:nvPr/>
        </p:nvSpPr>
        <p:spPr bwMode="auto">
          <a:xfrm>
            <a:off x="8514954" y="2672536"/>
            <a:ext cx="625373" cy="395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动作按钮: 前进或下一项 1">
            <a:hlinkClick r:id="rId1" action="ppaction://hlinksldjump" highlightClick="1"/>
          </p:cNvPr>
          <p:cNvSpPr/>
          <p:nvPr/>
        </p:nvSpPr>
        <p:spPr>
          <a:xfrm>
            <a:off x="191344" y="580526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9" grpId="0" bldLvl="0" animBg="1"/>
      <p:bldP spid="3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2000468" y="1514602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151906" y="2370472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128088" y="2308741"/>
            <a:ext cx="595540" cy="43111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079677" y="3095983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449845" y="3166533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334497" y="395399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779277" y="487009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126667" y="4862351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79376" y="3162347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1595552" y="1894080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852068" y="2739852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2825406" y="2688002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545997" y="1877630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3626464" y="2688002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3009416" y="3516586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3881995" y="433338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3110337" y="4354724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598301" y="348490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56989" y="4010872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7683009" y="1472408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6834447" y="2328278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810629" y="2266547"/>
            <a:ext cx="595540" cy="43111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9762218" y="3053789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8132386" y="3124339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9017038" y="391180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8461818" y="4827903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6161917" y="312015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278093" y="1851886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flipH="1">
            <a:off x="6534609" y="2697658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8507947" y="2645808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8228538" y="1835436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>
            <a:off x="9309005" y="2645808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8691957" y="3474392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H="1">
            <a:off x="8792878" y="4312530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10280842" y="3442706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0439530" y="396867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8" name="Rectangle 1052"/>
          <p:cNvSpPr>
            <a:spLocks noChangeArrowheads="1"/>
          </p:cNvSpPr>
          <p:nvPr/>
        </p:nvSpPr>
        <p:spPr bwMode="auto">
          <a:xfrm>
            <a:off x="191344" y="113109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BST--delete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62626" y="917614"/>
            <a:ext cx="238031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之前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40328" y="917613"/>
            <a:ext cx="230028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之后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20" grpId="0" bldLvl="0" animBg="1"/>
      <p:bldP spid="20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8" grpId="0" bldLvl="0" animBg="1"/>
      <p:bldP spid="48" grpId="1" bldLvl="0" animBg="1"/>
      <p:bldP spid="58" grpId="0" bldLvl="0" animBg="1"/>
      <p:bldP spid="58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2000468" y="1514602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151906" y="2370472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128088" y="2308741"/>
            <a:ext cx="595540" cy="43111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079677" y="3095983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449845" y="3166533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334497" y="395399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779277" y="487009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126667" y="4862351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79376" y="3162347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1595552" y="1894080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852068" y="2739852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2825406" y="2688002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545997" y="1877630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3626464" y="2688002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3009416" y="3516586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3881995" y="433338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3110337" y="4354724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598301" y="348490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56989" y="4010872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7683009" y="1472408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6834447" y="2328278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810629" y="2266547"/>
            <a:ext cx="595540" cy="43111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9762218" y="3053789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8132386" y="3124339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9017038" y="391180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8461818" y="4827903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6161917" y="312015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278093" y="1851886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flipH="1">
            <a:off x="6534609" y="2697658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8507947" y="2645808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8228538" y="1835436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>
            <a:off x="9309005" y="2645808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8691957" y="3474392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H="1">
            <a:off x="8792878" y="4312530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10280842" y="3442706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0439530" y="396867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8" name="Rectangle 1052"/>
          <p:cNvSpPr>
            <a:spLocks noChangeArrowheads="1"/>
          </p:cNvSpPr>
          <p:nvPr/>
        </p:nvSpPr>
        <p:spPr bwMode="auto">
          <a:xfrm>
            <a:off x="191344" y="113109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BST--delete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62626" y="917614"/>
            <a:ext cx="2380316" cy="58477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之前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40328" y="917613"/>
            <a:ext cx="2300288" cy="58477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之后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>
            <a:off x="3932769" y="5259014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3517950" y="5746451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9539548" y="4305827"/>
            <a:ext cx="449152" cy="5565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9676912" y="487009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0" y="605957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500230" y="5680962"/>
            <a:ext cx="7599136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Parentp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记录</a:t>
            </a:r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maxpl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的父结点</a:t>
            </a:r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parentp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!=p</a:t>
            </a:r>
            <a:endParaRPr lang="zh-CN" altLang="en-US" sz="36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20" grpId="0" bldLvl="0" animBg="1"/>
      <p:bldP spid="20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8" grpId="0" bldLvl="0" animBg="1"/>
      <p:bldP spid="48" grpId="1" bldLvl="0" animBg="1"/>
      <p:bldP spid="58" grpId="0" bldLvl="0" animBg="1"/>
      <p:bldP spid="58" grpId="1" bldLvl="0" animBg="1"/>
      <p:bldP spid="60" grpId="0" bldLvl="0" animBg="1"/>
      <p:bldP spid="60" grpId="1" bldLvl="0" animBg="1"/>
      <p:bldP spid="62" grpId="0" bldLvl="0" animBg="1"/>
      <p:bldP spid="62" grpId="1" bldLvl="0" animBg="1"/>
      <p:bldP spid="6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2000468" y="1514602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151906" y="2370472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128088" y="2308741"/>
            <a:ext cx="595540" cy="43111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079677" y="3095983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449845" y="3166533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045981" y="491769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705263" y="402367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79376" y="3162347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1595552" y="1894080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852068" y="2739852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2825406" y="2688002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545997" y="1877630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3626464" y="2688002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1473815" y="4441983"/>
            <a:ext cx="390134" cy="485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2195496" y="3551264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598301" y="3484900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56989" y="4010872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7683009" y="1472408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6834447" y="2328278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810629" y="2266547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45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9762218" y="3053789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8132386" y="3124339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7616639" y="4083911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6161917" y="312015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278093" y="1851886"/>
            <a:ext cx="545529" cy="51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flipH="1">
            <a:off x="6534609" y="2697658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8507947" y="2645808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8228538" y="1835436"/>
            <a:ext cx="614965" cy="52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>
            <a:off x="9309005" y="2645808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>
            <a:off x="7995176" y="3559635"/>
            <a:ext cx="347214" cy="5070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10280842" y="3442706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0439530" y="396867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8" name="Rectangle 1052"/>
          <p:cNvSpPr>
            <a:spLocks noChangeArrowheads="1"/>
          </p:cNvSpPr>
          <p:nvPr/>
        </p:nvSpPr>
        <p:spPr bwMode="auto">
          <a:xfrm>
            <a:off x="191344" y="113109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en-US" altLang="zh-CN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BST--delete</a:t>
            </a:r>
            <a:r>
              <a:rPr lang="zh-CN" altLang="en-US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 </a:t>
            </a:r>
            <a:endParaRPr lang="zh-CN" altLang="en-US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0" y="55944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62626" y="917614"/>
            <a:ext cx="2380316" cy="58477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之前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40328" y="917613"/>
            <a:ext cx="2300288" cy="58477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删除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zh-CN" alt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之后</a:t>
            </a:r>
            <a:endParaRPr lang="zh-CN" alt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6424" y="5596575"/>
            <a:ext cx="8289958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Parentp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记录</a:t>
            </a:r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maxpl</a:t>
            </a:r>
            <a:r>
              <a:rPr lang="zh-CN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的父节点，</a:t>
            </a:r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parentp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==p</a:t>
            </a:r>
            <a:endParaRPr lang="zh-CN" altLang="en-US" sz="36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20" grpId="0" bldLvl="0" animBg="1"/>
      <p:bldP spid="20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8" grpId="0" bldLvl="0" animBg="1"/>
      <p:bldP spid="48" grpId="1" bldLvl="0" animBg="1"/>
      <p:bldP spid="58" grpId="0" bldLvl="0" animBg="1"/>
      <p:bldP spid="58" grpId="1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878977" y="1424532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18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183454" y="2122579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168008" y="2060848"/>
            <a:ext cx="595540" cy="43111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73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111225" y="2848090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99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481393" y="2918640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842340" y="3770332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366045" y="3706105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810825" y="462220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32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158215" y="461445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51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510924" y="2914454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H="1">
            <a:off x="4627101" y="1799202"/>
            <a:ext cx="369126" cy="359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>
            <a:off x="3883616" y="2491959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>
            <a:off x="5856954" y="2440109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>
            <a:off x="5178711" y="3313569"/>
            <a:ext cx="409039" cy="45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5481393" y="1731898"/>
            <a:ext cx="711117" cy="426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6658012" y="2440109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040964" y="3268693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913543" y="4085487"/>
            <a:ext cx="541108" cy="5367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6141885" y="4106831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2746249" y="3753849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03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222793" y="3279201"/>
            <a:ext cx="420394" cy="4888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052"/>
          <p:cNvSpPr>
            <a:spLocks noChangeArrowheads="1"/>
          </p:cNvSpPr>
          <p:nvPr/>
        </p:nvSpPr>
        <p:spPr bwMode="auto">
          <a:xfrm>
            <a:off x="191344" y="113109"/>
            <a:ext cx="76351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练习：删除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0" y="62108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1" grpId="0" animBg="1"/>
      <p:bldP spid="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9161889" y="2394313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18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466366" y="3092360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0442548" y="3030629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51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1394137" y="3817871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99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9764305" y="3888421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9125252" y="4740113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10648957" y="4675886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10093737" y="5591985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32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7793836" y="3884235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H="1">
            <a:off x="8910013" y="2768983"/>
            <a:ext cx="369126" cy="359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 flipH="1">
            <a:off x="8166528" y="3461740"/>
            <a:ext cx="396519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H="1">
            <a:off x="10139866" y="3409890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 flipH="1">
            <a:off x="9461623" y="4283350"/>
            <a:ext cx="409039" cy="45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9764305" y="2701679"/>
            <a:ext cx="711117" cy="426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10940924" y="3409890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10323876" y="4238474"/>
            <a:ext cx="554136" cy="473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 flipH="1">
            <a:off x="10424797" y="5076612"/>
            <a:ext cx="387796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7029161" y="4723630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03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 flipH="1">
            <a:off x="7505705" y="4248982"/>
            <a:ext cx="420394" cy="4888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5503092" y="3233456"/>
            <a:ext cx="60059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51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6420432" y="4078009"/>
            <a:ext cx="611672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99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3724442" y="1529893"/>
            <a:ext cx="666104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3079960" y="2381585"/>
            <a:ext cx="603822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25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4616609" y="2317358"/>
            <a:ext cx="652074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4056673" y="3233457"/>
            <a:ext cx="652074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n-lt"/>
                <a:ea typeface="+mn-ea"/>
              </a:rPr>
              <a:t>32</a:t>
            </a:r>
            <a:endParaRPr lang="en-US" altLang="zh-CN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H="1">
            <a:off x="3419189" y="1924822"/>
            <a:ext cx="412514" cy="45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>
            <a:off x="6040340" y="3610022"/>
            <a:ext cx="588365" cy="475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>
            <a:off x="4288766" y="1908239"/>
            <a:ext cx="566538" cy="4534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 flipH="1">
            <a:off x="4390545" y="2718084"/>
            <a:ext cx="391090" cy="515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3"/>
          <p:cNvSpPr>
            <a:spLocks noChangeArrowheads="1"/>
          </p:cNvSpPr>
          <p:nvPr/>
        </p:nvSpPr>
        <p:spPr bwMode="auto">
          <a:xfrm>
            <a:off x="2582594" y="849594"/>
            <a:ext cx="62202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18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7" name="Oval 4"/>
          <p:cNvSpPr>
            <a:spLocks noChangeArrowheads="1"/>
          </p:cNvSpPr>
          <p:nvPr/>
        </p:nvSpPr>
        <p:spPr bwMode="auto">
          <a:xfrm>
            <a:off x="1881163" y="1547641"/>
            <a:ext cx="60585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68" name="Oval 13"/>
          <p:cNvSpPr>
            <a:spLocks noChangeArrowheads="1"/>
          </p:cNvSpPr>
          <p:nvPr/>
        </p:nvSpPr>
        <p:spPr bwMode="auto">
          <a:xfrm>
            <a:off x="1202919" y="2339516"/>
            <a:ext cx="64430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H="1">
            <a:off x="2328578" y="1224264"/>
            <a:ext cx="372262" cy="359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>
            <a:off x="1578777" y="1917021"/>
            <a:ext cx="399888" cy="422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3190129" y="1156960"/>
            <a:ext cx="641574" cy="42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13"/>
          <p:cNvSpPr>
            <a:spLocks noChangeArrowheads="1"/>
          </p:cNvSpPr>
          <p:nvPr/>
        </p:nvSpPr>
        <p:spPr bwMode="auto">
          <a:xfrm>
            <a:off x="431748" y="3178911"/>
            <a:ext cx="64430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03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 flipH="1">
            <a:off x="912340" y="2704263"/>
            <a:ext cx="423965" cy="4888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5129820" y="2706987"/>
            <a:ext cx="584643" cy="526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472916" y="4058360"/>
            <a:ext cx="18925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413046" y="1487533"/>
            <a:ext cx="18925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42" grpId="0" animBg="1"/>
      <p:bldP spid="42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51384" y="1556792"/>
            <a:ext cx="1036915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已知字典为以下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zhao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sun, li,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zhou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wu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试按照元素的次序依次插入生成一棵二叉排序树，并求其在等概率下检索成功的平均检索长度，即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并画出采用两种方法删除</a:t>
            </a:r>
            <a:r>
              <a:rPr lang="en-US" altLang="zh-CN" b="1" dirty="0" err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的二叉排序树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052"/>
          <p:cNvSpPr>
            <a:spLocks noChangeArrowheads="1"/>
          </p:cNvSpPr>
          <p:nvPr/>
        </p:nvSpPr>
        <p:spPr bwMode="auto">
          <a:xfrm>
            <a:off x="191344" y="113109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练习：删除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zhao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62108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val 2"/>
          <p:cNvSpPr>
            <a:spLocks noChangeArrowheads="1"/>
          </p:cNvSpPr>
          <p:nvPr/>
        </p:nvSpPr>
        <p:spPr bwMode="auto">
          <a:xfrm>
            <a:off x="5232402" y="44450"/>
            <a:ext cx="1223962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zhao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3287715" y="1123950"/>
            <a:ext cx="1223963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qian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7177090" y="1195388"/>
            <a:ext cx="1223963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zhou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1776415" y="2635250"/>
            <a:ext cx="1223963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li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4224340" y="2492375"/>
            <a:ext cx="1223963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sun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096002" y="2563813"/>
            <a:ext cx="1223962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zheng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160965" y="4076700"/>
            <a:ext cx="1223963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latin typeface="Arial" panose="020B0604020202020204" pitchFamily="34" charset="0"/>
              </a:rPr>
              <a:t>wu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3863977" y="5300663"/>
            <a:ext cx="1223962" cy="9366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wang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4368802" y="763587"/>
            <a:ext cx="100806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2495552" y="1987549"/>
            <a:ext cx="10080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4259265" y="1961146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6456364" y="692149"/>
            <a:ext cx="8636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6888164" y="2060575"/>
            <a:ext cx="5413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5232402" y="3284537"/>
            <a:ext cx="504826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4872040" y="4940300"/>
            <a:ext cx="576263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7032104" y="4098404"/>
            <a:ext cx="44641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ASL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=(1+2*2+3*3+4+5)/8=23/8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" name="动作按钮: 后退或前一项 1">
            <a:hlinkClick r:id="rId1" action="ppaction://hlinksldjump" highlightClick="1"/>
          </p:cNvPr>
          <p:cNvSpPr/>
          <p:nvPr/>
        </p:nvSpPr>
        <p:spPr>
          <a:xfrm>
            <a:off x="191344" y="5877272"/>
            <a:ext cx="360040" cy="3600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1127448" y="5877272"/>
            <a:ext cx="360040" cy="36001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58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3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58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58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58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58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6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58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58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5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358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7"/>
                  </p:tgtEl>
                </p:cond>
              </p:nextCondLst>
            </p:seq>
          </p:childTnLst>
        </p:cTn>
      </p:par>
    </p:tnLst>
    <p:bldLst>
      <p:bldP spid="35843" grpId="0" animBg="1"/>
      <p:bldP spid="35843" grpId="1" animBg="1"/>
      <p:bldP spid="35844" grpId="0" animBg="1"/>
      <p:bldP spid="35844" grpId="1" animBg="1"/>
      <p:bldP spid="35845" grpId="0" animBg="1"/>
      <p:bldP spid="35845" grpId="1" animBg="1"/>
      <p:bldP spid="35846" grpId="0" animBg="1"/>
      <p:bldP spid="35846" grpId="1" animBg="1"/>
      <p:bldP spid="35847" grpId="0" animBg="1"/>
      <p:bldP spid="35847" grpId="1" animBg="1"/>
      <p:bldP spid="35848" grpId="0" animBg="1"/>
      <p:bldP spid="35848" grpId="1" animBg="1"/>
      <p:bldP spid="35849" grpId="0" animBg="1"/>
      <p:bldP spid="35849" grpId="1" animBg="1"/>
      <p:bldP spid="35850" grpId="0" animBg="1"/>
      <p:bldP spid="3585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52118" y="1677784"/>
            <a:ext cx="4220734" cy="4061187"/>
            <a:chOff x="3614771" y="692696"/>
            <a:chExt cx="6593032" cy="5455864"/>
          </a:xfrm>
        </p:grpSpPr>
        <p:sp>
          <p:nvSpPr>
            <p:cNvPr id="35843" name="Oval 2"/>
            <p:cNvSpPr>
              <a:spLocks noChangeArrowheads="1"/>
            </p:cNvSpPr>
            <p:nvPr/>
          </p:nvSpPr>
          <p:spPr bwMode="auto">
            <a:xfrm>
              <a:off x="5195888" y="692696"/>
              <a:ext cx="1223962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latin typeface="Arial" panose="020B0604020202020204" pitchFamily="34" charset="0"/>
                </a:rPr>
                <a:t>qian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5844" name="Oval 3"/>
            <p:cNvSpPr>
              <a:spLocks noChangeArrowheads="1"/>
            </p:cNvSpPr>
            <p:nvPr/>
          </p:nvSpPr>
          <p:spPr bwMode="auto">
            <a:xfrm>
              <a:off x="3614771" y="1833627"/>
              <a:ext cx="1223963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li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6784976" y="1839419"/>
              <a:ext cx="1223963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sun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8161338" y="2925330"/>
              <a:ext cx="1223962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wu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7805730" y="5294310"/>
              <a:ext cx="1222375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zheng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8983841" y="4242420"/>
              <a:ext cx="1223962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zhou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50" name="Oval 9"/>
            <p:cNvSpPr>
              <a:spLocks noChangeArrowheads="1"/>
            </p:cNvSpPr>
            <p:nvPr/>
          </p:nvSpPr>
          <p:spPr bwMode="auto">
            <a:xfrm>
              <a:off x="6869113" y="4089427"/>
              <a:ext cx="1223962" cy="8542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wang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 flipH="1">
              <a:off x="4583633" y="1308044"/>
              <a:ext cx="650354" cy="6087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7805731" y="2560237"/>
              <a:ext cx="558816" cy="534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6384927" y="1308046"/>
              <a:ext cx="647178" cy="6087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8721959" y="4929218"/>
              <a:ext cx="445170" cy="4107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9018945" y="3721183"/>
              <a:ext cx="461963" cy="521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7805730" y="3616194"/>
              <a:ext cx="507580" cy="528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43633" y="925540"/>
            <a:ext cx="3612464" cy="460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删除</a:t>
            </a:r>
            <a:r>
              <a:rPr lang="en-US" altLang="zh-CN" sz="2400" b="1" dirty="0" err="1">
                <a:latin typeface="Arial" panose="020B0604020202020204" pitchFamily="34" charset="0"/>
              </a:rPr>
              <a:t>zhao</a:t>
            </a:r>
            <a:r>
              <a:rPr lang="zh-CN" altLang="en-US" sz="2400" b="1" dirty="0">
                <a:latin typeface="Arial" panose="020B0604020202020204" pitchFamily="34" charset="0"/>
              </a:rPr>
              <a:t>：第一种方法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39416" y="1700809"/>
            <a:ext cx="4069394" cy="4038162"/>
            <a:chOff x="1776415" y="44450"/>
            <a:chExt cx="6624638" cy="6192838"/>
          </a:xfrm>
        </p:grpSpPr>
        <p:sp>
          <p:nvSpPr>
            <p:cNvPr id="18" name="Oval 2"/>
            <p:cNvSpPr>
              <a:spLocks noChangeArrowheads="1"/>
            </p:cNvSpPr>
            <p:nvPr/>
          </p:nvSpPr>
          <p:spPr bwMode="auto">
            <a:xfrm>
              <a:off x="5232402" y="44450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latin typeface="Arial" panose="020B0604020202020204" pitchFamily="34" charset="0"/>
                </a:rPr>
                <a:t>zhao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3287715" y="1123950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qian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7177090" y="1195388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zhou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776415" y="2635250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li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4224340" y="2492375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sun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6096002" y="2563813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zheng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5160965" y="4076700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latin typeface="Arial" panose="020B0604020202020204" pitchFamily="34" charset="0"/>
                </a:rPr>
                <a:t>wu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3863977" y="5300663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wang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4368802" y="763587"/>
              <a:ext cx="100806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2495552" y="1987549"/>
              <a:ext cx="1008062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4295778" y="1987550"/>
              <a:ext cx="504825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456364" y="692149"/>
              <a:ext cx="8636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6888165" y="1987550"/>
              <a:ext cx="576263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5232402" y="3284537"/>
              <a:ext cx="576262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H="1">
              <a:off x="4872040" y="4940300"/>
              <a:ext cx="576263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8305" y="44624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练习：删除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zhao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0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50562" y="1700809"/>
            <a:ext cx="4129814" cy="4104778"/>
            <a:chOff x="1955801" y="333376"/>
            <a:chExt cx="6516688" cy="4968875"/>
          </a:xfrm>
        </p:grpSpPr>
        <p:sp>
          <p:nvSpPr>
            <p:cNvPr id="35843" name="Oval 2"/>
            <p:cNvSpPr>
              <a:spLocks noChangeArrowheads="1"/>
            </p:cNvSpPr>
            <p:nvPr/>
          </p:nvSpPr>
          <p:spPr bwMode="auto">
            <a:xfrm>
              <a:off x="5303838" y="333376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wu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4" name="Oval 3"/>
            <p:cNvSpPr>
              <a:spLocks noChangeArrowheads="1"/>
            </p:cNvSpPr>
            <p:nvPr/>
          </p:nvSpPr>
          <p:spPr bwMode="auto">
            <a:xfrm>
              <a:off x="3359151" y="1412876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qian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7248526" y="1484314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zhou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1955801" y="2852739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li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4295776" y="2781301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sun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6167438" y="2852739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zheng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5232401" y="4365626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wang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 flipH="1">
              <a:off x="4440238" y="1052513"/>
              <a:ext cx="1008062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 flipH="1">
              <a:off x="2855914" y="2276475"/>
              <a:ext cx="719137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4367213" y="2276476"/>
              <a:ext cx="43180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6527800" y="981075"/>
              <a:ext cx="86360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6959601" y="2276476"/>
              <a:ext cx="5762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5303839" y="3573463"/>
              <a:ext cx="504825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33457" y="966529"/>
            <a:ext cx="3609975" cy="460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删除</a:t>
            </a:r>
            <a:r>
              <a:rPr lang="en-US" altLang="zh-CN" sz="2400" b="1" dirty="0" err="1">
                <a:latin typeface="Arial" panose="020B0604020202020204" pitchFamily="34" charset="0"/>
              </a:rPr>
              <a:t>zhao</a:t>
            </a:r>
            <a:r>
              <a:rPr lang="zh-CN" altLang="en-US" sz="2400" b="1" dirty="0">
                <a:latin typeface="Arial" panose="020B0604020202020204" pitchFamily="34" charset="0"/>
              </a:rPr>
              <a:t>：第二种方法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39416" y="1628800"/>
            <a:ext cx="4069394" cy="4038162"/>
            <a:chOff x="1776415" y="44450"/>
            <a:chExt cx="6624638" cy="6192838"/>
          </a:xfrm>
        </p:grpSpPr>
        <p:sp>
          <p:nvSpPr>
            <p:cNvPr id="18" name="Oval 2"/>
            <p:cNvSpPr>
              <a:spLocks noChangeArrowheads="1"/>
            </p:cNvSpPr>
            <p:nvPr/>
          </p:nvSpPr>
          <p:spPr bwMode="auto">
            <a:xfrm>
              <a:off x="5232402" y="44450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latin typeface="Arial" panose="020B0604020202020204" pitchFamily="34" charset="0"/>
                </a:rPr>
                <a:t>zhao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3287715" y="1123950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qian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7177090" y="1195388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zhou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776415" y="2635250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li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4224340" y="2492375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sun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6096002" y="2563813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zheng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5160965" y="4076700"/>
              <a:ext cx="1223963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>
                  <a:latin typeface="Arial" panose="020B0604020202020204" pitchFamily="34" charset="0"/>
                </a:rPr>
                <a:t>wu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3863977" y="5300663"/>
              <a:ext cx="1223962" cy="9366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wang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4368802" y="763587"/>
              <a:ext cx="100806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2495552" y="1987549"/>
              <a:ext cx="1008062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4295778" y="1987550"/>
              <a:ext cx="504825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456364" y="692149"/>
              <a:ext cx="8636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6888165" y="1987550"/>
              <a:ext cx="576263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5232402" y="3284537"/>
              <a:ext cx="576262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H="1">
              <a:off x="4872040" y="4940300"/>
              <a:ext cx="576263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</p:grpSp>
      <p:sp>
        <p:nvSpPr>
          <p:cNvPr id="34" name="Rectangle 1052"/>
          <p:cNvSpPr>
            <a:spLocks noChangeArrowheads="1"/>
          </p:cNvSpPr>
          <p:nvPr/>
        </p:nvSpPr>
        <p:spPr bwMode="auto">
          <a:xfrm>
            <a:off x="191344" y="113109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5.5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二叉排序树的删除  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练习：删除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zhao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0" y="62108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6075" y="44624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二分查找判定树</a:t>
            </a:r>
            <a:endParaRPr kumimoji="1"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9120" y="873731"/>
            <a:ext cx="10838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对有序表（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5, 10, 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27, 30, 35,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49, 50, 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55, 60, 70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）进行二分查找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312164" y="1496989"/>
            <a:ext cx="10968412" cy="121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的元素作为二叉树的根，二次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是前半区间和后半区间中间的元素，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分别作为根的左右子树，依次类推，由此得到的二叉树称为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二分查找判定树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087305" y="3445372"/>
            <a:ext cx="674314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25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33687" y="3347796"/>
            <a:ext cx="668470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01810" y="4357371"/>
            <a:ext cx="680795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72386" y="4447845"/>
            <a:ext cx="741379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409632" y="5669263"/>
            <a:ext cx="672059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691209" y="5602118"/>
            <a:ext cx="725762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419621" y="5602119"/>
            <a:ext cx="725762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701134" y="4537301"/>
            <a:ext cx="769955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215680" y="4442476"/>
            <a:ext cx="717114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4701134" y="2846684"/>
            <a:ext cx="839678" cy="6841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3634012" y="3895277"/>
            <a:ext cx="532318" cy="547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6593939" y="3834167"/>
            <a:ext cx="473837" cy="6083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4718325" y="5056004"/>
            <a:ext cx="349611" cy="6296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145385" y="2804864"/>
            <a:ext cx="825203" cy="6679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7493097" y="3834167"/>
            <a:ext cx="643552" cy="60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681537" y="4974643"/>
            <a:ext cx="443079" cy="636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4745663" y="3895275"/>
            <a:ext cx="447488" cy="64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316021" y="5049253"/>
            <a:ext cx="313677" cy="5799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3583190" y="5641761"/>
            <a:ext cx="717114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583190" y="4995338"/>
            <a:ext cx="397519" cy="6610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672615" y="5611006"/>
            <a:ext cx="672059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682606" y="5543860"/>
            <a:ext cx="725762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8001809" y="4937754"/>
            <a:ext cx="331110" cy="69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8471755" y="4910229"/>
            <a:ext cx="420930" cy="6607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8001810" y="4377415"/>
            <a:ext cx="680795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6172386" y="4467889"/>
            <a:ext cx="741379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49</a:t>
            </a:r>
            <a:endParaRPr lang="en-US" altLang="zh-CN" sz="1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4701134" y="4557345"/>
            <a:ext cx="769955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3215680" y="4462520"/>
            <a:ext cx="717114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7672615" y="5631050"/>
            <a:ext cx="672059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5471282" y="2493721"/>
            <a:ext cx="668470" cy="55286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" grpId="0" animBg="1"/>
      <p:bldP spid="23" grpId="1" animBg="1"/>
      <p:bldP spid="28" grpId="0" animBg="1"/>
      <p:bldP spid="28" grpId="1" animBg="1"/>
      <p:bldP spid="33" grpId="0" animBg="1"/>
      <p:bldP spid="33" grpId="1" animBg="1"/>
      <p:bldP spid="34" grpId="0" bldLvl="0" animBg="1"/>
      <p:bldP spid="34" grpId="1" bldLvl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1" grpId="0" bldLvl="0" animBg="1"/>
      <p:bldP spid="31" grpId="1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Oval 1029"/>
          <p:cNvSpPr>
            <a:spLocks noChangeArrowheads="1"/>
          </p:cNvSpPr>
          <p:nvPr/>
        </p:nvSpPr>
        <p:spPr bwMode="auto">
          <a:xfrm>
            <a:off x="5862187" y="3523841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0" name="AutoShape 1032"/>
          <p:cNvSpPr>
            <a:spLocks noChangeArrowheads="1"/>
          </p:cNvSpPr>
          <p:nvPr/>
        </p:nvSpPr>
        <p:spPr bwMode="auto">
          <a:xfrm>
            <a:off x="4871587" y="4496607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1" name="AutoShape 1033"/>
          <p:cNvSpPr>
            <a:spLocks noChangeArrowheads="1"/>
          </p:cNvSpPr>
          <p:nvPr/>
        </p:nvSpPr>
        <p:spPr bwMode="auto">
          <a:xfrm>
            <a:off x="6547987" y="4496607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3" name="Line 1035"/>
          <p:cNvSpPr>
            <a:spLocks noChangeShapeType="1"/>
          </p:cNvSpPr>
          <p:nvPr/>
        </p:nvSpPr>
        <p:spPr bwMode="auto">
          <a:xfrm flipH="1">
            <a:off x="5375911" y="3968054"/>
            <a:ext cx="533400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036"/>
          <p:cNvSpPr>
            <a:spLocks noChangeShapeType="1"/>
          </p:cNvSpPr>
          <p:nvPr/>
        </p:nvSpPr>
        <p:spPr bwMode="auto">
          <a:xfrm>
            <a:off x="6395587" y="3929161"/>
            <a:ext cx="685799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Text Box 1037"/>
          <p:cNvSpPr txBox="1">
            <a:spLocks noChangeArrowheads="1"/>
          </p:cNvSpPr>
          <p:nvPr/>
        </p:nvSpPr>
        <p:spPr bwMode="auto">
          <a:xfrm>
            <a:off x="6471788" y="3402245"/>
            <a:ext cx="609600" cy="51847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7667" name="AutoShape 1039"/>
          <p:cNvSpPr>
            <a:spLocks noChangeArrowheads="1"/>
          </p:cNvSpPr>
          <p:nvPr/>
        </p:nvSpPr>
        <p:spPr bwMode="auto">
          <a:xfrm>
            <a:off x="7408285" y="807437"/>
            <a:ext cx="1250881" cy="359406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8" name="AutoShape 1040"/>
          <p:cNvSpPr>
            <a:spLocks noChangeArrowheads="1"/>
          </p:cNvSpPr>
          <p:nvPr/>
        </p:nvSpPr>
        <p:spPr bwMode="auto">
          <a:xfrm>
            <a:off x="9134637" y="1887641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69" name="AutoShape 1041"/>
          <p:cNvSpPr>
            <a:spLocks noChangeArrowheads="1"/>
          </p:cNvSpPr>
          <p:nvPr/>
        </p:nvSpPr>
        <p:spPr bwMode="auto">
          <a:xfrm>
            <a:off x="10641175" y="3536418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671" name="Line 1043"/>
          <p:cNvSpPr>
            <a:spLocks noChangeShapeType="1"/>
          </p:cNvSpPr>
          <p:nvPr/>
        </p:nvSpPr>
        <p:spPr bwMode="auto">
          <a:xfrm flipH="1">
            <a:off x="9668035" y="1505933"/>
            <a:ext cx="453651" cy="3817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Line 1044"/>
          <p:cNvSpPr>
            <a:spLocks noChangeShapeType="1"/>
          </p:cNvSpPr>
          <p:nvPr/>
        </p:nvSpPr>
        <p:spPr bwMode="auto">
          <a:xfrm>
            <a:off x="10506237" y="3133254"/>
            <a:ext cx="685800" cy="4205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151"/>
          <p:cNvSpPr>
            <a:spLocks noChangeArrowheads="1"/>
          </p:cNvSpPr>
          <p:nvPr/>
        </p:nvSpPr>
        <p:spPr bwMode="auto">
          <a:xfrm>
            <a:off x="5577738" y="5342864"/>
            <a:ext cx="817848" cy="7817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3" name="Oval 1151"/>
          <p:cNvSpPr>
            <a:spLocks noChangeArrowheads="1"/>
          </p:cNvSpPr>
          <p:nvPr/>
        </p:nvSpPr>
        <p:spPr bwMode="auto">
          <a:xfrm>
            <a:off x="9990299" y="2657093"/>
            <a:ext cx="744537" cy="777732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" name="Line 1038"/>
          <p:cNvSpPr>
            <a:spLocks noChangeShapeType="1"/>
          </p:cNvSpPr>
          <p:nvPr/>
        </p:nvSpPr>
        <p:spPr bwMode="auto">
          <a:xfrm flipH="1">
            <a:off x="6395586" y="3045073"/>
            <a:ext cx="642024" cy="5795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029"/>
          <p:cNvSpPr>
            <a:spLocks noChangeArrowheads="1"/>
          </p:cNvSpPr>
          <p:nvPr/>
        </p:nvSpPr>
        <p:spPr bwMode="auto">
          <a:xfrm>
            <a:off x="6947922" y="2548001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7" name="Text Box 1037"/>
          <p:cNvSpPr txBox="1">
            <a:spLocks noChangeArrowheads="1"/>
          </p:cNvSpPr>
          <p:nvPr/>
        </p:nvSpPr>
        <p:spPr bwMode="auto">
          <a:xfrm>
            <a:off x="7589948" y="2395483"/>
            <a:ext cx="148090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8" name="Oval 1029"/>
          <p:cNvSpPr>
            <a:spLocks noChangeArrowheads="1"/>
          </p:cNvSpPr>
          <p:nvPr/>
        </p:nvSpPr>
        <p:spPr bwMode="auto">
          <a:xfrm>
            <a:off x="6047012" y="1901735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9" name="Line 1036"/>
          <p:cNvSpPr>
            <a:spLocks noChangeShapeType="1"/>
          </p:cNvSpPr>
          <p:nvPr/>
        </p:nvSpPr>
        <p:spPr bwMode="auto">
          <a:xfrm>
            <a:off x="6540009" y="2255833"/>
            <a:ext cx="497603" cy="3369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037"/>
          <p:cNvSpPr txBox="1">
            <a:spLocks noChangeArrowheads="1"/>
          </p:cNvSpPr>
          <p:nvPr/>
        </p:nvSpPr>
        <p:spPr bwMode="auto">
          <a:xfrm>
            <a:off x="10888085" y="807436"/>
            <a:ext cx="148090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31" name="Oval 1029"/>
          <p:cNvSpPr>
            <a:spLocks noChangeArrowheads="1"/>
          </p:cNvSpPr>
          <p:nvPr/>
        </p:nvSpPr>
        <p:spPr bwMode="auto">
          <a:xfrm>
            <a:off x="10093156" y="1018624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2" name="Line 1036"/>
          <p:cNvSpPr>
            <a:spLocks noChangeShapeType="1"/>
          </p:cNvSpPr>
          <p:nvPr/>
        </p:nvSpPr>
        <p:spPr bwMode="auto">
          <a:xfrm>
            <a:off x="9668035" y="631586"/>
            <a:ext cx="567941" cy="4486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1029"/>
          <p:cNvSpPr>
            <a:spLocks noChangeArrowheads="1"/>
          </p:cNvSpPr>
          <p:nvPr/>
        </p:nvSpPr>
        <p:spPr bwMode="auto">
          <a:xfrm>
            <a:off x="9196550" y="169035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" name="AutoShape 1033"/>
          <p:cNvSpPr>
            <a:spLocks noChangeArrowheads="1"/>
          </p:cNvSpPr>
          <p:nvPr/>
        </p:nvSpPr>
        <p:spPr bwMode="auto">
          <a:xfrm>
            <a:off x="7527578" y="3393187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5" name="Line 1036"/>
          <p:cNvSpPr>
            <a:spLocks noChangeShapeType="1"/>
          </p:cNvSpPr>
          <p:nvPr/>
        </p:nvSpPr>
        <p:spPr bwMode="auto">
          <a:xfrm>
            <a:off x="7408285" y="3024562"/>
            <a:ext cx="625373" cy="395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041"/>
          <p:cNvSpPr>
            <a:spLocks noChangeArrowheads="1"/>
          </p:cNvSpPr>
          <p:nvPr/>
        </p:nvSpPr>
        <p:spPr bwMode="auto">
          <a:xfrm>
            <a:off x="10779663" y="1847084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7" name="Line 1044"/>
          <p:cNvSpPr>
            <a:spLocks noChangeShapeType="1"/>
          </p:cNvSpPr>
          <p:nvPr/>
        </p:nvSpPr>
        <p:spPr bwMode="auto">
          <a:xfrm>
            <a:off x="10641175" y="1421254"/>
            <a:ext cx="685800" cy="4205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1026"/>
          <p:cNvSpPr txBox="1">
            <a:spLocks noChangeArrowheads="1"/>
          </p:cNvSpPr>
          <p:nvPr/>
        </p:nvSpPr>
        <p:spPr bwMode="auto">
          <a:xfrm>
            <a:off x="84463" y="153474"/>
            <a:ext cx="5467538" cy="3477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查找被删除结点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无左子女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的右子女代替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 {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的左子树中最右下结点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的右指针指向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的右子女；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的左子女代替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82280" y="4251777"/>
            <a:ext cx="265006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具体见算法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5-3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6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0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76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7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6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6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6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57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7660" grpId="0" animBg="1"/>
      <p:bldP spid="27661" grpId="0" animBg="1"/>
      <p:bldP spid="27668" grpId="0" animBg="1"/>
      <p:bldP spid="276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1029"/>
          <p:cNvSpPr>
            <a:spLocks noChangeArrowheads="1"/>
          </p:cNvSpPr>
          <p:nvPr/>
        </p:nvSpPr>
        <p:spPr bwMode="auto">
          <a:xfrm>
            <a:off x="6222248" y="3539775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" name="AutoShape 1032"/>
          <p:cNvSpPr>
            <a:spLocks noChangeArrowheads="1"/>
          </p:cNvSpPr>
          <p:nvPr/>
        </p:nvSpPr>
        <p:spPr bwMode="auto">
          <a:xfrm>
            <a:off x="5231648" y="4512541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3" name="AutoShape 1033"/>
          <p:cNvSpPr>
            <a:spLocks noChangeArrowheads="1"/>
          </p:cNvSpPr>
          <p:nvPr/>
        </p:nvSpPr>
        <p:spPr bwMode="auto">
          <a:xfrm>
            <a:off x="6908048" y="4512541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" name="Line 1035"/>
          <p:cNvSpPr>
            <a:spLocks noChangeShapeType="1"/>
          </p:cNvSpPr>
          <p:nvPr/>
        </p:nvSpPr>
        <p:spPr bwMode="auto">
          <a:xfrm flipH="1">
            <a:off x="5735972" y="3983988"/>
            <a:ext cx="533400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036"/>
          <p:cNvSpPr>
            <a:spLocks noChangeShapeType="1"/>
          </p:cNvSpPr>
          <p:nvPr/>
        </p:nvSpPr>
        <p:spPr bwMode="auto">
          <a:xfrm>
            <a:off x="6755648" y="3945095"/>
            <a:ext cx="685799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037"/>
          <p:cNvSpPr txBox="1">
            <a:spLocks noChangeArrowheads="1"/>
          </p:cNvSpPr>
          <p:nvPr/>
        </p:nvSpPr>
        <p:spPr bwMode="auto">
          <a:xfrm>
            <a:off x="6831849" y="3418179"/>
            <a:ext cx="609600" cy="51847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27" name="Line 1038"/>
          <p:cNvSpPr>
            <a:spLocks noChangeShapeType="1"/>
          </p:cNvSpPr>
          <p:nvPr/>
        </p:nvSpPr>
        <p:spPr bwMode="auto">
          <a:xfrm flipH="1">
            <a:off x="6527046" y="3134455"/>
            <a:ext cx="304802" cy="4053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1039"/>
          <p:cNvSpPr>
            <a:spLocks noChangeArrowheads="1"/>
          </p:cNvSpPr>
          <p:nvPr/>
        </p:nvSpPr>
        <p:spPr bwMode="auto">
          <a:xfrm>
            <a:off x="7324991" y="1065105"/>
            <a:ext cx="1314799" cy="2885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9" name="AutoShape 1040"/>
          <p:cNvSpPr>
            <a:spLocks noChangeArrowheads="1"/>
          </p:cNvSpPr>
          <p:nvPr/>
        </p:nvSpPr>
        <p:spPr bwMode="auto">
          <a:xfrm>
            <a:off x="8754478" y="2877506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L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0" name="AutoShape 1041"/>
          <p:cNvSpPr>
            <a:spLocks noChangeArrowheads="1"/>
          </p:cNvSpPr>
          <p:nvPr/>
        </p:nvSpPr>
        <p:spPr bwMode="auto">
          <a:xfrm>
            <a:off x="10367187" y="2838293"/>
            <a:ext cx="1066800" cy="891702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1" name="Line 1043"/>
          <p:cNvSpPr>
            <a:spLocks noChangeShapeType="1"/>
          </p:cNvSpPr>
          <p:nvPr/>
        </p:nvSpPr>
        <p:spPr bwMode="auto">
          <a:xfrm flipH="1">
            <a:off x="10076651" y="1353685"/>
            <a:ext cx="308405" cy="4863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044"/>
          <p:cNvSpPr>
            <a:spLocks noChangeShapeType="1"/>
          </p:cNvSpPr>
          <p:nvPr/>
        </p:nvSpPr>
        <p:spPr bwMode="auto">
          <a:xfrm>
            <a:off x="10233591" y="2359454"/>
            <a:ext cx="642936" cy="4508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1151"/>
          <p:cNvSpPr>
            <a:spLocks noChangeArrowheads="1"/>
          </p:cNvSpPr>
          <p:nvPr/>
        </p:nvSpPr>
        <p:spPr bwMode="auto">
          <a:xfrm>
            <a:off x="5937799" y="5358798"/>
            <a:ext cx="663146" cy="67389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16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" name="Oval 1151"/>
          <p:cNvSpPr>
            <a:spLocks noChangeArrowheads="1"/>
          </p:cNvSpPr>
          <p:nvPr/>
        </p:nvSpPr>
        <p:spPr bwMode="auto">
          <a:xfrm>
            <a:off x="9657327" y="1790704"/>
            <a:ext cx="663146" cy="67389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楷体_GB2312" pitchFamily="1" charset="-122"/>
              </a:rPr>
              <a:t>maxpl</a:t>
            </a:r>
            <a:endParaRPr lang="en-US" altLang="zh-CN" sz="16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5" name="Oval 1029"/>
          <p:cNvSpPr>
            <a:spLocks noChangeArrowheads="1"/>
          </p:cNvSpPr>
          <p:nvPr/>
        </p:nvSpPr>
        <p:spPr bwMode="auto">
          <a:xfrm>
            <a:off x="6665958" y="2684382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6" name="Text Box 1037"/>
          <p:cNvSpPr txBox="1">
            <a:spLocks noChangeArrowheads="1"/>
          </p:cNvSpPr>
          <p:nvPr/>
        </p:nvSpPr>
        <p:spPr bwMode="auto">
          <a:xfrm>
            <a:off x="7249582" y="2615896"/>
            <a:ext cx="148090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37" name="Oval 1029"/>
          <p:cNvSpPr>
            <a:spLocks noChangeArrowheads="1"/>
          </p:cNvSpPr>
          <p:nvPr/>
        </p:nvSpPr>
        <p:spPr bwMode="auto">
          <a:xfrm>
            <a:off x="5765048" y="2038116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8" name="Line 1036"/>
          <p:cNvSpPr>
            <a:spLocks noChangeShapeType="1"/>
          </p:cNvSpPr>
          <p:nvPr/>
        </p:nvSpPr>
        <p:spPr bwMode="auto">
          <a:xfrm>
            <a:off x="6258045" y="2392214"/>
            <a:ext cx="497603" cy="3369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029"/>
          <p:cNvSpPr>
            <a:spLocks noChangeArrowheads="1"/>
          </p:cNvSpPr>
          <p:nvPr/>
        </p:nvSpPr>
        <p:spPr bwMode="auto">
          <a:xfrm>
            <a:off x="10226804" y="786238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0" name="Line 1035"/>
          <p:cNvSpPr>
            <a:spLocks noChangeShapeType="1"/>
          </p:cNvSpPr>
          <p:nvPr/>
        </p:nvSpPr>
        <p:spPr bwMode="auto">
          <a:xfrm flipH="1">
            <a:off x="9252897" y="2372513"/>
            <a:ext cx="533400" cy="5674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037"/>
          <p:cNvSpPr txBox="1">
            <a:spLocks noChangeArrowheads="1"/>
          </p:cNvSpPr>
          <p:nvPr/>
        </p:nvSpPr>
        <p:spPr bwMode="auto">
          <a:xfrm>
            <a:off x="10776520" y="830465"/>
            <a:ext cx="1736284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Consolas" panose="020B0609020204030204" pitchFamily="49" charset="0"/>
                <a:ea typeface="楷体_GB2312" pitchFamily="1" charset="-122"/>
                <a:cs typeface="Consolas" panose="020B0609020204030204" pitchFamily="49" charset="0"/>
              </a:rPr>
              <a:t>parent</a:t>
            </a:r>
            <a:endParaRPr lang="en-US" altLang="zh-CN" sz="2800" b="1" dirty="0">
              <a:latin typeface="Consolas" panose="020B0609020204030204" pitchFamily="49" charset="0"/>
              <a:ea typeface="楷体_GB2312" pitchFamily="1" charset="-122"/>
              <a:cs typeface="Consolas" panose="020B0609020204030204" pitchFamily="49" charset="0"/>
            </a:endParaRPr>
          </a:p>
        </p:txBody>
      </p:sp>
      <p:sp>
        <p:nvSpPr>
          <p:cNvPr id="42" name="Line 1036"/>
          <p:cNvSpPr>
            <a:spLocks noChangeShapeType="1"/>
          </p:cNvSpPr>
          <p:nvPr/>
        </p:nvSpPr>
        <p:spPr bwMode="auto">
          <a:xfrm>
            <a:off x="9841274" y="506813"/>
            <a:ext cx="497603" cy="3369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029"/>
          <p:cNvSpPr>
            <a:spLocks noChangeArrowheads="1"/>
          </p:cNvSpPr>
          <p:nvPr/>
        </p:nvSpPr>
        <p:spPr bwMode="auto">
          <a:xfrm>
            <a:off x="9384074" y="72265"/>
            <a:ext cx="533400" cy="567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4" name="AutoShape 1033"/>
          <p:cNvSpPr>
            <a:spLocks noChangeArrowheads="1"/>
          </p:cNvSpPr>
          <p:nvPr/>
        </p:nvSpPr>
        <p:spPr bwMode="auto">
          <a:xfrm>
            <a:off x="7324991" y="3385015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5" name="Line 1036"/>
          <p:cNvSpPr>
            <a:spLocks noChangeShapeType="1"/>
          </p:cNvSpPr>
          <p:nvPr/>
        </p:nvSpPr>
        <p:spPr bwMode="auto">
          <a:xfrm>
            <a:off x="7205698" y="3016390"/>
            <a:ext cx="625373" cy="395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1033"/>
          <p:cNvSpPr>
            <a:spLocks noChangeArrowheads="1"/>
          </p:cNvSpPr>
          <p:nvPr/>
        </p:nvSpPr>
        <p:spPr bwMode="auto">
          <a:xfrm>
            <a:off x="10892843" y="1616062"/>
            <a:ext cx="1066800" cy="89170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7" name="Line 1036"/>
          <p:cNvSpPr>
            <a:spLocks noChangeShapeType="1"/>
          </p:cNvSpPr>
          <p:nvPr/>
        </p:nvSpPr>
        <p:spPr bwMode="auto">
          <a:xfrm>
            <a:off x="10773550" y="1247437"/>
            <a:ext cx="625373" cy="3954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1026"/>
          <p:cNvSpPr txBox="1">
            <a:spLocks noChangeArrowheads="1"/>
          </p:cNvSpPr>
          <p:nvPr/>
        </p:nvSpPr>
        <p:spPr bwMode="auto">
          <a:xfrm>
            <a:off x="62903" y="91223"/>
            <a:ext cx="5463140" cy="398570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查找被删除结点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无左子女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用*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的右子女代替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 {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的左子树中最右下结点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结点代替被删除的结点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用原来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的左子女代替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94564" y="4819784"/>
            <a:ext cx="265006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具体见算法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5-4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85425" y="668715"/>
            <a:ext cx="1095655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或者是一棵空树，或者是具有下列性质的二叉排序树：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它的左右子树均为平衡二叉排序树，且左右子树的深度之差的绝对值不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的左子树的深度－右子树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 txBox="1">
            <a:spLocks noGrp="1" noChangeArrowheads="1"/>
          </p:cNvSpPr>
          <p:nvPr/>
        </p:nvSpPr>
        <p:spPr bwMode="auto">
          <a:xfrm>
            <a:off x="13387660" y="7695456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D4E26BF-6E3F-4E90-916D-7B895B973CA1}" type="slidenum">
              <a:rPr lang="en-US" altLang="zh-CN" sz="1400"/>
            </a:fld>
            <a:endParaRPr lang="en-US" altLang="zh-CN" sz="140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835874" y="2348880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2332" y="3361538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-1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166311" y="4514243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587667" y="3377671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220486" y="4514243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389605" y="4462523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411744" y="283173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079776" y="3863521"/>
            <a:ext cx="413029" cy="6507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314011" y="283173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386430" y="3906474"/>
            <a:ext cx="30797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3491313" y="3923607"/>
            <a:ext cx="370267" cy="5592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18336" y="15240"/>
            <a:ext cx="94500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平衡二叉排序树（</a:t>
            </a:r>
            <a:r>
              <a:rPr kumimoji="1"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）的概念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5314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"/>
          <p:cNvSpPr>
            <a:spLocks noChangeArrowheads="1"/>
          </p:cNvSpPr>
          <p:nvPr/>
        </p:nvSpPr>
        <p:spPr bwMode="auto">
          <a:xfrm>
            <a:off x="7581391" y="2348880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777849" y="3361538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-2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6645287" y="5342335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8333184" y="3377671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7966003" y="4514243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7102078" y="4388611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 flipH="1">
            <a:off x="7157261" y="283173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 flipH="1">
            <a:off x="7082649" y="4879059"/>
            <a:ext cx="237037" cy="517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8059528" y="283173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7180633" y="3851731"/>
            <a:ext cx="278460" cy="5582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 flipH="1">
            <a:off x="8261541" y="3894938"/>
            <a:ext cx="314061" cy="619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8942784" y="4410028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8776039" y="3882168"/>
            <a:ext cx="293867" cy="5278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1440605" y="4394880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 flipH="1">
            <a:off x="1711432" y="3804244"/>
            <a:ext cx="370267" cy="5592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1868845" y="5512647"/>
            <a:ext cx="609600" cy="5334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24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H="1">
            <a:off x="2139672" y="4922011"/>
            <a:ext cx="370267" cy="5592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6075" y="44624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二分查找判定树</a:t>
            </a:r>
            <a:endParaRPr kumimoji="1"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447928" y="2997889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231177" y="3808597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25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767016" y="3732510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718605" y="4519752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088773" y="4590302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518339" y="5542735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27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550992" y="5490377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418136" y="5490378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778037" y="466005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454648" y="4586116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+mn-lt"/>
                <a:ea typeface="+mn-ea"/>
              </a:rPr>
              <a:t>05</a:t>
            </a:r>
            <a:endParaRPr lang="en-US" altLang="zh-CN" sz="16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4778036" y="3341755"/>
            <a:ext cx="748069" cy="5334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3827339" y="4159423"/>
            <a:ext cx="474241" cy="426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6464334" y="4111771"/>
            <a:ext cx="422142" cy="4743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4793352" y="5064530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064717" y="3309145"/>
            <a:ext cx="735173" cy="5208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7265392" y="4111771"/>
            <a:ext cx="573339" cy="475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542375" y="5001088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4817707" y="4159422"/>
            <a:ext cx="398666" cy="500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325838" y="5059267"/>
            <a:ext cx="279454" cy="4522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3782062" y="5521293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782062" y="5017227"/>
            <a:ext cx="354149" cy="5154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425327" y="5497310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8325124" y="5444953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7702119" y="4972326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8137274" y="4950863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6805" y="865460"/>
            <a:ext cx="11498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是查找二分查找判定树中已有的结点，比较从判定树的根结点开始，走了一条从根结点到该结点的路径。路径上经过的结点个数即为查找比较的次数。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查找失败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的过程走了一条从根结点到其扩充二叉树的外部结点的路径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 flipH="1">
            <a:off x="4712754" y="3310259"/>
            <a:ext cx="618440" cy="44995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49"/>
          <p:cNvSpPr>
            <a:spLocks noChangeShapeType="1"/>
          </p:cNvSpPr>
          <p:nvPr/>
        </p:nvSpPr>
        <p:spPr bwMode="auto">
          <a:xfrm>
            <a:off x="4941785" y="4067253"/>
            <a:ext cx="476351" cy="57419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5474751" y="5069970"/>
            <a:ext cx="260770" cy="40555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7528" y="1628801"/>
            <a:ext cx="7272808" cy="4176464"/>
            <a:chOff x="1991544" y="1974299"/>
            <a:chExt cx="5517057" cy="2975957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3984824" y="1974299"/>
              <a:ext cx="616789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6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768073" y="2785007"/>
              <a:ext cx="60074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2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303912" y="2708920"/>
              <a:ext cx="595540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9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255501" y="3496162"/>
              <a:ext cx="606519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11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625669" y="3566712"/>
              <a:ext cx="660493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7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055235" y="4519145"/>
              <a:ext cx="59873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3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5087888" y="4466787"/>
              <a:ext cx="646581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8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955032" y="4466788"/>
              <a:ext cx="646581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5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314933" y="3636468"/>
              <a:ext cx="685953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4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91544" y="3562526"/>
              <a:ext cx="63887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endParaRPr lang="en-US" altLang="zh-CN" sz="16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314932" y="2318165"/>
              <a:ext cx="748069" cy="533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2364235" y="3135833"/>
              <a:ext cx="474241" cy="4266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001230" y="3088181"/>
              <a:ext cx="422142" cy="4743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3330248" y="4040940"/>
              <a:ext cx="311468" cy="4910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4601613" y="2285555"/>
              <a:ext cx="735173" cy="520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802288" y="3088181"/>
              <a:ext cx="573339" cy="475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5079271" y="3977498"/>
              <a:ext cx="394741" cy="5316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354603" y="3135832"/>
              <a:ext cx="398666" cy="500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862734" y="4035677"/>
              <a:ext cx="279454" cy="45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2318958" y="4497703"/>
              <a:ext cx="63887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1</a:t>
              </a:r>
              <a:endParaRPr lang="en-US" altLang="zh-CN" sz="16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318958" y="3993637"/>
              <a:ext cx="354149" cy="515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5962223" y="4473720"/>
              <a:ext cx="598736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10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6862020" y="4421363"/>
              <a:ext cx="646581" cy="43111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+mn-lt"/>
                  <a:ea typeface="+mn-ea"/>
                </a:rPr>
                <a:t>12</a:t>
              </a:r>
              <a:endParaRPr lang="en-US" altLang="zh-CN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239015" y="3948736"/>
              <a:ext cx="311468" cy="4910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6674170" y="3927273"/>
              <a:ext cx="375006" cy="515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167141" y="551724"/>
            <a:ext cx="118522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对长度为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的任意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有序表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二分查找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，得到的二分查找判定树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形态是相同的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003556" y="2132856"/>
            <a:ext cx="61678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40848" y="3199765"/>
            <a:ext cx="60074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862494" y="3134608"/>
            <a:ext cx="595540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9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913223" y="3980113"/>
            <a:ext cx="606519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11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838741" y="3986149"/>
            <a:ext cx="66049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7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851851" y="4937809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300960" y="488622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814789" y="489881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170412" y="4027108"/>
            <a:ext cx="685953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473852" y="3991394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2841325" y="2440853"/>
            <a:ext cx="1162229" cy="772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1855737" y="3535419"/>
            <a:ext cx="551011" cy="4410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5312702" y="3517185"/>
            <a:ext cx="628398" cy="4593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3141281" y="4458219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4529090" y="2440853"/>
            <a:ext cx="1349671" cy="772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412287" y="3520526"/>
            <a:ext cx="636269" cy="5331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292343" y="4396935"/>
            <a:ext cx="394741" cy="531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2886587" y="3591150"/>
            <a:ext cx="499038" cy="462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3652919" y="4415977"/>
            <a:ext cx="439266" cy="4569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1685787" y="4937809"/>
            <a:ext cx="63887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en-US" altLang="zh-CN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893099" y="4404642"/>
            <a:ext cx="142463" cy="5190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6383258" y="4923694"/>
            <a:ext cx="598736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10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7519742" y="4905314"/>
            <a:ext cx="646581" cy="4311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12</a:t>
            </a:r>
            <a:endParaRPr lang="en-US" altLang="zh-CN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6896737" y="4432687"/>
            <a:ext cx="311468" cy="4910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331892" y="4411224"/>
            <a:ext cx="375006" cy="5152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805" y="276632"/>
            <a:ext cx="114983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查找成功时进行比较的次数最多不超过该树的深度。而具有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个结点的判定树的深度为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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log</a:t>
            </a:r>
            <a:r>
              <a:rPr lang="en-US" altLang="zh-CN" sz="26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n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。所以折半查找法在查找成功时的比较次数最多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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log</a:t>
            </a:r>
            <a:r>
              <a:rPr lang="en-US" altLang="zh-CN" sz="26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n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＋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 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如果考虑到查找不成功的情况，则判定树如下所示（方框表示查找不成功的情况）：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942894" y="4792117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-1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1340520" y="5576032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0-1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2060600" y="5578985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1-2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2636664" y="5576032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2-3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3212728" y="5588064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3-4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6" name="Rectangle 31"/>
          <p:cNvSpPr>
            <a:spLocks noChangeArrowheads="1"/>
          </p:cNvSpPr>
          <p:nvPr/>
        </p:nvSpPr>
        <p:spPr bwMode="auto">
          <a:xfrm>
            <a:off x="3788792" y="5588064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4-5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8" name="Rectangle 32"/>
          <p:cNvSpPr>
            <a:spLocks noChangeArrowheads="1"/>
          </p:cNvSpPr>
          <p:nvPr/>
        </p:nvSpPr>
        <p:spPr bwMode="auto">
          <a:xfrm>
            <a:off x="4432293" y="5588064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5-6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auto">
          <a:xfrm>
            <a:off x="4680049" y="4937809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6-7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90" name="Rectangle 33"/>
          <p:cNvSpPr>
            <a:spLocks noChangeArrowheads="1"/>
          </p:cNvSpPr>
          <p:nvPr/>
        </p:nvSpPr>
        <p:spPr bwMode="auto">
          <a:xfrm>
            <a:off x="4992125" y="5588064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7-8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5588369" y="5600096"/>
            <a:ext cx="452770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8-9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6124533" y="5611558"/>
            <a:ext cx="517451" cy="3649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9-10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6720777" y="5600978"/>
            <a:ext cx="582133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10-11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7466667" y="5611558"/>
            <a:ext cx="582133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10-11</a:t>
            </a:r>
            <a:endParaRPr lang="en-US" altLang="zh-CN" sz="2000" dirty="0">
              <a:ea typeface="楷体_GB2312" pitchFamily="1" charset="-122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8178163" y="5601075"/>
            <a:ext cx="582133" cy="353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1" charset="-122"/>
              </a:rPr>
              <a:t>12-</a:t>
            </a:r>
            <a:endParaRPr lang="en-US" altLang="zh-CN" sz="2000" dirty="0">
              <a:ea typeface="楷体_GB2312" pitchFamily="1" charset="-122"/>
            </a:endParaRPr>
          </a:p>
        </p:txBody>
      </p:sp>
      <p:cxnSp>
        <p:nvCxnSpPr>
          <p:cNvPr id="96" name="AutoShape 41"/>
          <p:cNvCxnSpPr>
            <a:cxnSpLocks noChangeShapeType="1"/>
            <a:stCxn id="22" idx="3"/>
            <a:endCxn id="81" idx="0"/>
          </p:cNvCxnSpPr>
          <p:nvPr/>
        </p:nvCxnSpPr>
        <p:spPr bwMode="auto">
          <a:xfrm flipH="1">
            <a:off x="1566905" y="5305785"/>
            <a:ext cx="212443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44"/>
          <p:cNvCxnSpPr>
            <a:cxnSpLocks noChangeShapeType="1"/>
            <a:stCxn id="22" idx="5"/>
          </p:cNvCxnSpPr>
          <p:nvPr/>
        </p:nvCxnSpPr>
        <p:spPr bwMode="auto">
          <a:xfrm>
            <a:off x="2231102" y="5305785"/>
            <a:ext cx="168815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41"/>
          <p:cNvCxnSpPr>
            <a:cxnSpLocks noChangeShapeType="1"/>
            <a:stCxn id="8" idx="4"/>
            <a:endCxn id="83" idx="0"/>
          </p:cNvCxnSpPr>
          <p:nvPr/>
        </p:nvCxnSpPr>
        <p:spPr bwMode="auto">
          <a:xfrm flipH="1">
            <a:off x="2863049" y="5368920"/>
            <a:ext cx="288170" cy="207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44"/>
          <p:cNvCxnSpPr>
            <a:cxnSpLocks noChangeShapeType="1"/>
          </p:cNvCxnSpPr>
          <p:nvPr/>
        </p:nvCxnSpPr>
        <p:spPr bwMode="auto">
          <a:xfrm>
            <a:off x="3281772" y="5343432"/>
            <a:ext cx="168815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44"/>
          <p:cNvCxnSpPr>
            <a:cxnSpLocks noChangeShapeType="1"/>
            <a:endCxn id="88" idx="0"/>
          </p:cNvCxnSpPr>
          <p:nvPr/>
        </p:nvCxnSpPr>
        <p:spPr bwMode="auto">
          <a:xfrm>
            <a:off x="4422518" y="5233796"/>
            <a:ext cx="236160" cy="3542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44"/>
          <p:cNvCxnSpPr>
            <a:cxnSpLocks noChangeShapeType="1"/>
          </p:cNvCxnSpPr>
          <p:nvPr/>
        </p:nvCxnSpPr>
        <p:spPr bwMode="auto">
          <a:xfrm>
            <a:off x="5761102" y="5305785"/>
            <a:ext cx="168815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44"/>
          <p:cNvCxnSpPr>
            <a:cxnSpLocks noChangeShapeType="1"/>
          </p:cNvCxnSpPr>
          <p:nvPr/>
        </p:nvCxnSpPr>
        <p:spPr bwMode="auto">
          <a:xfrm>
            <a:off x="6863459" y="5317817"/>
            <a:ext cx="168815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44"/>
          <p:cNvCxnSpPr>
            <a:cxnSpLocks noChangeShapeType="1"/>
          </p:cNvCxnSpPr>
          <p:nvPr/>
        </p:nvCxnSpPr>
        <p:spPr bwMode="auto">
          <a:xfrm>
            <a:off x="8049774" y="5261141"/>
            <a:ext cx="225411" cy="35041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41"/>
          <p:cNvCxnSpPr>
            <a:cxnSpLocks noChangeShapeType="1"/>
          </p:cNvCxnSpPr>
          <p:nvPr/>
        </p:nvCxnSpPr>
        <p:spPr bwMode="auto">
          <a:xfrm flipH="1">
            <a:off x="3922324" y="5305785"/>
            <a:ext cx="212443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41"/>
          <p:cNvCxnSpPr>
            <a:cxnSpLocks noChangeShapeType="1"/>
          </p:cNvCxnSpPr>
          <p:nvPr/>
        </p:nvCxnSpPr>
        <p:spPr bwMode="auto">
          <a:xfrm flipH="1">
            <a:off x="5224763" y="5333091"/>
            <a:ext cx="212443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41"/>
          <p:cNvCxnSpPr>
            <a:cxnSpLocks noChangeShapeType="1"/>
          </p:cNvCxnSpPr>
          <p:nvPr/>
        </p:nvCxnSpPr>
        <p:spPr bwMode="auto">
          <a:xfrm flipH="1">
            <a:off x="6346430" y="5343650"/>
            <a:ext cx="212443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41"/>
          <p:cNvCxnSpPr>
            <a:cxnSpLocks noChangeShapeType="1"/>
          </p:cNvCxnSpPr>
          <p:nvPr/>
        </p:nvCxnSpPr>
        <p:spPr bwMode="auto">
          <a:xfrm flipH="1">
            <a:off x="7637185" y="5333090"/>
            <a:ext cx="212443" cy="2702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41"/>
          <p:cNvCxnSpPr>
            <a:cxnSpLocks noChangeShapeType="1"/>
            <a:stCxn id="12" idx="3"/>
            <a:endCxn id="79" idx="0"/>
          </p:cNvCxnSpPr>
          <p:nvPr/>
        </p:nvCxnSpPr>
        <p:spPr bwMode="auto">
          <a:xfrm flipH="1">
            <a:off x="1169279" y="4359370"/>
            <a:ext cx="398134" cy="4327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41"/>
          <p:cNvCxnSpPr>
            <a:cxnSpLocks noChangeShapeType="1"/>
            <a:endCxn id="89" idx="0"/>
          </p:cNvCxnSpPr>
          <p:nvPr/>
        </p:nvCxnSpPr>
        <p:spPr bwMode="auto">
          <a:xfrm flipH="1">
            <a:off x="4906434" y="4417742"/>
            <a:ext cx="128713" cy="52006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Line 49"/>
          <p:cNvSpPr>
            <a:spLocks noChangeShapeType="1"/>
          </p:cNvSpPr>
          <p:nvPr/>
        </p:nvSpPr>
        <p:spPr bwMode="auto">
          <a:xfrm>
            <a:off x="4757793" y="2411600"/>
            <a:ext cx="1153309" cy="65871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7" name="Line 49"/>
          <p:cNvSpPr>
            <a:spLocks noChangeShapeType="1"/>
          </p:cNvSpPr>
          <p:nvPr/>
        </p:nvSpPr>
        <p:spPr bwMode="auto">
          <a:xfrm>
            <a:off x="6514631" y="3493036"/>
            <a:ext cx="590522" cy="46561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8" name="Line 49"/>
          <p:cNvSpPr>
            <a:spLocks noChangeShapeType="1"/>
          </p:cNvSpPr>
          <p:nvPr/>
        </p:nvSpPr>
        <p:spPr bwMode="auto">
          <a:xfrm>
            <a:off x="7455973" y="4396871"/>
            <a:ext cx="293972" cy="400601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49"/>
          <p:cNvSpPr>
            <a:spLocks noChangeShapeType="1"/>
          </p:cNvSpPr>
          <p:nvPr/>
        </p:nvSpPr>
        <p:spPr bwMode="auto">
          <a:xfrm>
            <a:off x="8162479" y="5241185"/>
            <a:ext cx="217181" cy="33484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52"/>
          <p:cNvSpPr>
            <a:spLocks noChangeArrowheads="1"/>
          </p:cNvSpPr>
          <p:nvPr/>
        </p:nvSpPr>
        <p:spPr bwMode="auto">
          <a:xfrm>
            <a:off x="7028136" y="2009135"/>
            <a:ext cx="504452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由此可见，查找不成功时的最多比较次数也是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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log</a:t>
            </a:r>
            <a:r>
              <a:rPr lang="en-US" altLang="zh-CN" sz="2600" b="1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n+1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animRot by="120000">
                                      <p:cBhvr>
                                        <p:cTn id="1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>
                      <p:stCondLst>
                        <p:cond delay="0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38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27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" fill="hold">
                      <p:stCondLst>
                        <p:cond delay="0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0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2" fill="hold">
                      <p:stCondLst>
                        <p:cond delay="0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22" grpId="0" bldLvl="0" animBg="1"/>
      <p:bldP spid="22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79" grpId="0" bldLvl="0" animBg="1"/>
      <p:bldP spid="79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011091124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08610"/>
            <a:ext cx="10058400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19034" y="1831103"/>
            <a:ext cx="799306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lain" startAt="5"/>
            </a:pPr>
            <a:r>
              <a:rPr lang="en-US" altLang="zh-CN" sz="2400" dirty="0"/>
              <a:t>13    19     21    37   56    64     75    80     88     92</a:t>
            </a:r>
            <a:endParaRPr lang="en-US" altLang="zh-CN" sz="2400" dirty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102150" y="412667"/>
            <a:ext cx="705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求用顺序检索法和二分检索法的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228715" y="3860115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ASL</a:t>
            </a:r>
            <a:r>
              <a:rPr lang="zh-CN" altLang="en-US" sz="2400" b="1" baseline="-25000" dirty="0"/>
              <a:t>顺</a:t>
            </a:r>
            <a:r>
              <a:rPr lang="zh-CN" altLang="en-US" sz="2400" b="1" dirty="0"/>
              <a:t>＝（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＋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＋</a:t>
            </a:r>
            <a:r>
              <a:rPr lang="en-US" altLang="zh-CN" sz="2400" b="1" dirty="0">
                <a:latin typeface="Arial" panose="020B0604020202020204" pitchFamily="34" charset="0"/>
              </a:rPr>
              <a:t>…</a:t>
            </a:r>
            <a:r>
              <a:rPr lang="zh-CN" altLang="en-US" sz="2400" b="1" dirty="0"/>
              <a:t>＋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/11=6</a:t>
            </a:r>
            <a:endParaRPr lang="en-US" altLang="zh-CN" sz="2400" b="1" dirty="0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208214" y="4581525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ASL</a:t>
            </a:r>
            <a:r>
              <a:rPr lang="zh-CN" altLang="en-US" sz="2400" b="1" baseline="-25000"/>
              <a:t>二分</a:t>
            </a:r>
            <a:r>
              <a:rPr lang="zh-CN" altLang="en-US" sz="2400" b="1"/>
              <a:t>＝（</a:t>
            </a:r>
            <a:r>
              <a:rPr lang="en-US" altLang="zh-CN" sz="2400" b="1"/>
              <a:t>1×1</a:t>
            </a:r>
            <a:r>
              <a:rPr lang="zh-CN" altLang="en-US" sz="2400" b="1"/>
              <a:t>＋</a:t>
            </a:r>
            <a:r>
              <a:rPr lang="en-US" altLang="zh-CN" sz="2400" b="1"/>
              <a:t>2×2</a:t>
            </a:r>
            <a:r>
              <a:rPr lang="zh-CN" altLang="en-US" sz="2400" b="1"/>
              <a:t>＋</a:t>
            </a:r>
            <a:r>
              <a:rPr lang="en-US" altLang="zh-CN" sz="2400" b="1"/>
              <a:t>3×4</a:t>
            </a:r>
            <a:r>
              <a:rPr lang="zh-CN" altLang="en-US" sz="2400" b="1"/>
              <a:t>＋</a:t>
            </a:r>
            <a:r>
              <a:rPr lang="en-US" altLang="zh-CN" sz="2400" b="1"/>
              <a:t>4×4</a:t>
            </a:r>
            <a:r>
              <a:rPr lang="zh-CN" altLang="en-US" sz="2400" b="1"/>
              <a:t>）</a:t>
            </a:r>
            <a:r>
              <a:rPr lang="en-US" altLang="zh-CN" sz="2400" b="1"/>
              <a:t>/11=3</a:t>
            </a:r>
            <a:endParaRPr lang="en-US" altLang="zh-CN" sz="2400" b="1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135189" y="40481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ea typeface="楷体_GB2312" pitchFamily="1" charset="-122"/>
              </a:rPr>
              <a:t>课堂练习：</a:t>
            </a:r>
            <a:endParaRPr lang="zh-CN" altLang="en-US" sz="2800" b="1">
              <a:solidFill>
                <a:srgbClr val="FF33CC"/>
              </a:solidFill>
              <a:ea typeface="楷体_GB2312" pitchFamily="1" charset="-122"/>
            </a:endParaRP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5303266" y="1773386"/>
            <a:ext cx="431800" cy="6477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3215703" y="1773387"/>
            <a:ext cx="431800" cy="576263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7535292" y="1773386"/>
            <a:ext cx="504825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1918717" y="1773387"/>
            <a:ext cx="504825" cy="57626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8400479" y="1844824"/>
            <a:ext cx="504825" cy="5762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3863404" y="1844824"/>
            <a:ext cx="504825" cy="5762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6023992" y="1844824"/>
            <a:ext cx="504825" cy="5762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2494979" y="1773387"/>
            <a:ext cx="504825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8" name="Oval 15"/>
          <p:cNvSpPr>
            <a:spLocks noChangeArrowheads="1"/>
          </p:cNvSpPr>
          <p:nvPr/>
        </p:nvSpPr>
        <p:spPr bwMode="auto">
          <a:xfrm>
            <a:off x="4582542" y="1773387"/>
            <a:ext cx="504825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6816154" y="1773387"/>
            <a:ext cx="504825" cy="5762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9191054" y="1844824"/>
            <a:ext cx="504825" cy="576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010561" y="2495834"/>
            <a:ext cx="7993062" cy="4616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1     2      3      4     5     6      7       8      9       10    11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80" grpId="0" animBg="1" autoUpdateAnimBg="0"/>
      <p:bldP spid="28681" grpId="0" animBg="1" autoUpdateAnimBg="0"/>
      <p:bldP spid="28682" grpId="0" animBg="1" autoUpdateAnimBg="0"/>
      <p:bldP spid="28683" grpId="0" animBg="1" autoUpdateAnimBg="0"/>
      <p:bldP spid="28684" grpId="0" animBg="1" autoUpdateAnimBg="0"/>
      <p:bldP spid="28685" grpId="0" animBg="1" autoUpdateAnimBg="0"/>
      <p:bldP spid="28686" grpId="0" animBg="1" autoUpdateAnimBg="0"/>
      <p:bldP spid="28687" grpId="0" animBg="1" autoUpdateAnimBg="0"/>
      <p:bldP spid="28688" grpId="0" animBg="1" autoUpdateAnimBg="0"/>
      <p:bldP spid="28689" grpId="0" animBg="1" autoUpdateAnimBg="0"/>
      <p:bldP spid="28690" grpId="0" animBg="1" autoUpdateAnimBg="0"/>
      <p:bldP spid="19" grpId="0"/>
    </p:bldLst>
  </p:timing>
</p:sld>
</file>

<file path=ppt/tags/tag1.xml><?xml version="1.0" encoding="utf-8"?>
<p:tagLst xmlns:p="http://schemas.openxmlformats.org/presentationml/2006/main">
  <p:tag name="RAINPROBLEM" val="ProblemRemarkBoard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Body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RAINPROBLEM" val="MultipleChoice"/>
  <p:tag name="PROBLEMSCORE" val="5.0"/>
  <p:tag name="PROBLEMHASREMARK" val="True"/>
  <p:tag name="PROBLEMREMARK" val="具体是多少次比较，则不应当按照公式来计算，因为这是在假设n＝2i-1的情况下推导出来的公式。针对具体的例子应当用穷举法罗列：&#10;全部元素的查找次数为＝&#10;（1＋2×2＋4×3＋8×4＋5×5）＝74； &#10;所以ASL＝74/20=3.7"/>
</p:tagLst>
</file>

<file path=ppt/tags/tag35.xml><?xml version="1.0" encoding="utf-8"?>
<p:tagLst xmlns:p="http://schemas.openxmlformats.org/presentationml/2006/main">
  <p:tag name="COMMONDATA" val="eyJoZGlkIjoiZmY0MjJiM2I3NjBmYjE3Y2FhY2RlMjY0MmEwOGM1OTcifQ==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6049</Words>
  <Application>WPS 演示</Application>
  <PresentationFormat>宽屏</PresentationFormat>
  <Paragraphs>1346</Paragraphs>
  <Slides>42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</vt:lpstr>
      <vt:lpstr>宋体</vt:lpstr>
      <vt:lpstr>Wingdings</vt:lpstr>
      <vt:lpstr>Comic Sans MS</vt:lpstr>
      <vt:lpstr>Calibri Light</vt:lpstr>
      <vt:lpstr>Calibri</vt:lpstr>
      <vt:lpstr>微软雅黑</vt:lpstr>
      <vt:lpstr>楷体_GB2312</vt:lpstr>
      <vt:lpstr>新宋体</vt:lpstr>
      <vt:lpstr>Times New Roman</vt:lpstr>
      <vt:lpstr>Cambria Math</vt:lpstr>
      <vt:lpstr>等线</vt:lpstr>
      <vt:lpstr>Symbol</vt:lpstr>
      <vt:lpstr>Consolas</vt:lpstr>
      <vt:lpstr>Arial Unicode MS</vt:lpstr>
      <vt:lpstr>Arial Black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张瑞霞</dc:creator>
  <cp:lastModifiedBy>DELL</cp:lastModifiedBy>
  <cp:revision>266</cp:revision>
  <cp:lastPrinted>2018-09-15T13:42:00Z</cp:lastPrinted>
  <dcterms:created xsi:type="dcterms:W3CDTF">2011-09-23T05:45:00Z</dcterms:created>
  <dcterms:modified xsi:type="dcterms:W3CDTF">2022-11-23T00:17:04Z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224B4CEB42D04792BF0871EFD83B76C2</vt:lpwstr>
  </property>
</Properties>
</file>