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379" r:id="rId2"/>
    <p:sldId id="369" r:id="rId3"/>
    <p:sldId id="350" r:id="rId4"/>
    <p:sldId id="354" r:id="rId5"/>
    <p:sldId id="370" r:id="rId6"/>
    <p:sldId id="351" r:id="rId7"/>
    <p:sldId id="357" r:id="rId8"/>
    <p:sldId id="371" r:id="rId9"/>
    <p:sldId id="403" r:id="rId10"/>
    <p:sldId id="372" r:id="rId11"/>
    <p:sldId id="373" r:id="rId12"/>
    <p:sldId id="384" r:id="rId13"/>
    <p:sldId id="385" r:id="rId14"/>
    <p:sldId id="386" r:id="rId15"/>
    <p:sldId id="435" r:id="rId16"/>
    <p:sldId id="352" r:id="rId17"/>
    <p:sldId id="402" r:id="rId18"/>
    <p:sldId id="387" r:id="rId19"/>
    <p:sldId id="389" r:id="rId20"/>
    <p:sldId id="391" r:id="rId21"/>
    <p:sldId id="421" r:id="rId22"/>
    <p:sldId id="422" r:id="rId23"/>
    <p:sldId id="398" r:id="rId24"/>
    <p:sldId id="399" r:id="rId25"/>
    <p:sldId id="393" r:id="rId26"/>
    <p:sldId id="423" r:id="rId27"/>
    <p:sldId id="424" r:id="rId28"/>
    <p:sldId id="425" r:id="rId29"/>
    <p:sldId id="430" r:id="rId30"/>
    <p:sldId id="427" r:id="rId31"/>
    <p:sldId id="400" r:id="rId32"/>
    <p:sldId id="396" r:id="rId33"/>
    <p:sldId id="401" r:id="rId34"/>
    <p:sldId id="428" r:id="rId35"/>
    <p:sldId id="429" r:id="rId3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38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66600"/>
    <a:srgbClr val="B0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81614" autoAdjust="0"/>
  </p:normalViewPr>
  <p:slideViewPr>
    <p:cSldViewPr>
      <p:cViewPr varScale="1">
        <p:scale>
          <a:sx n="93" d="100"/>
          <a:sy n="93" d="100"/>
        </p:scale>
        <p:origin x="1188" y="78"/>
      </p:cViewPr>
      <p:guideLst>
        <p:guide orient="horz" pos="2127"/>
        <p:guide pos="3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1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9100016-8D8B-410E-B034-0BA8A2072F6A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设置了删除标志位，需要修改之前的查找过程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  <a:t>34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endParaRPr lang="zh-CN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endParaRPr lang="zh-CN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endParaRPr lang="zh-CN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endParaRPr lang="zh-CN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删除设置了标志位，涉及到插入的过程</a:t>
            </a:r>
            <a:endParaRPr lang="en-US" altLang="zh-CN" dirty="0"/>
          </a:p>
          <a:p>
            <a:r>
              <a:rPr lang="zh-CN" altLang="en-US" dirty="0"/>
              <a:t>因此查找的过程，除了判断是</a:t>
            </a:r>
            <a:r>
              <a:rPr lang="en-US" altLang="zh-CN" dirty="0"/>
              <a:t>-1</a:t>
            </a:r>
            <a:r>
              <a:rPr lang="zh-CN" altLang="en-US" dirty="0"/>
              <a:t>的特殊情况，同时要记录该位置，已方便后续的插入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  <a:t>29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删除设置了标志位，涉及到插入的过程</a:t>
            </a:r>
            <a:endParaRPr lang="en-US" altLang="zh-CN" dirty="0"/>
          </a:p>
          <a:p>
            <a:r>
              <a:rPr lang="zh-CN" altLang="en-US" dirty="0"/>
              <a:t>因此查找的过程，除了判断是</a:t>
            </a:r>
            <a:r>
              <a:rPr lang="en-US" altLang="zh-CN" dirty="0"/>
              <a:t>-1</a:t>
            </a:r>
            <a:r>
              <a:rPr lang="zh-CN" altLang="en-US" dirty="0"/>
              <a:t>的特殊情况，同时要记录该位置，已方便后续的插入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100016-8D8B-410E-B034-0BA8A2072F6A}" type="slidenum">
              <a:rPr lang="zh-CN" altLang="zh-CN" smtClean="0"/>
              <a:t>30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8524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524000"/>
            <a:ext cx="5435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8400" y="1524000"/>
            <a:ext cx="54356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48400" y="4038600"/>
            <a:ext cx="54356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82D70-667F-4F9C-A40F-81179FDAAF4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4763" y="6400800"/>
            <a:ext cx="1218723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桂林电子科技大学张瑞霞</a:t>
            </a:r>
            <a:endParaRPr lang="zh-CN" altLang="zh-C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09745-F3EC-4DDC-9CCC-6687CD81EDBB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90805" indent="-90805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90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705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2180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71464" y="203451"/>
            <a:ext cx="3888432" cy="4728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  </a:t>
            </a:r>
            <a:r>
              <a:rPr lang="en-US" altLang="zh-CN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604682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97159" y="1700808"/>
            <a:ext cx="5794057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buClr>
                <a:schemeClr val="accent1"/>
              </a:buClr>
              <a:buSzPct val="80000"/>
              <a:buFontTx/>
              <a:buNone/>
            </a:pPr>
            <a:r>
              <a:rPr lang="zh-CN" altLang="en-US" sz="2800" dirty="0">
                <a:solidFill>
                  <a:srgbClr val="010000"/>
                </a:solidFill>
                <a:latin typeface="楷体_GB2312" pitchFamily="49" charset="-122"/>
              </a:rPr>
              <a:t>散列表的基本概念</a:t>
            </a:r>
            <a:endParaRPr lang="en-US" altLang="zh-CN" sz="2800" dirty="0">
              <a:solidFill>
                <a:srgbClr val="010000"/>
              </a:solidFill>
              <a:latin typeface="楷体_GB2312" pitchFamily="49" charset="-122"/>
            </a:endParaRPr>
          </a:p>
          <a:p>
            <a:pPr algn="just" eaLnBrk="1" hangingPunct="1">
              <a:buClr>
                <a:schemeClr val="accent1"/>
              </a:buClr>
              <a:buSzPct val="80000"/>
              <a:buFontTx/>
              <a:buNone/>
            </a:pPr>
            <a:r>
              <a:rPr lang="zh-CN" altLang="en-US" sz="2800" dirty="0">
                <a:solidFill>
                  <a:srgbClr val="010000"/>
                </a:solidFill>
                <a:latin typeface="楷体_GB2312" pitchFamily="49" charset="-122"/>
              </a:rPr>
              <a:t>散列函数和冲突</a:t>
            </a:r>
            <a:endParaRPr lang="en-US" altLang="zh-CN" sz="2800" dirty="0">
              <a:solidFill>
                <a:srgbClr val="010000"/>
              </a:solidFill>
              <a:latin typeface="楷体_GB2312" pitchFamily="49" charset="-122"/>
            </a:endParaRPr>
          </a:p>
          <a:p>
            <a:pPr algn="just" eaLnBrk="1" hangingPunct="1">
              <a:buClr>
                <a:schemeClr val="accent1"/>
              </a:buClr>
              <a:buSzPct val="80000"/>
              <a:buFontTx/>
              <a:buNone/>
            </a:pPr>
            <a:r>
              <a:rPr lang="zh-CN" altLang="en-US" sz="2800" dirty="0">
                <a:solidFill>
                  <a:srgbClr val="010000"/>
                </a:solidFill>
                <a:latin typeface="楷体_GB2312" pitchFamily="49" charset="-122"/>
              </a:rPr>
              <a:t>散列表的建立、查找、插入和删除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77126" y="1340768"/>
            <a:ext cx="67710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00FF"/>
                </a:solidFill>
              </a:rPr>
              <a:t>主要知识点</a:t>
            </a:r>
          </a:p>
        </p:txBody>
      </p:sp>
      <p:sp>
        <p:nvSpPr>
          <p:cNvPr id="7" name="AutoShape 7"/>
          <p:cNvSpPr/>
          <p:nvPr/>
        </p:nvSpPr>
        <p:spPr bwMode="auto">
          <a:xfrm>
            <a:off x="3620909" y="1616994"/>
            <a:ext cx="476250" cy="1795463"/>
          </a:xfrm>
          <a:prstGeom prst="leftBrace">
            <a:avLst>
              <a:gd name="adj1" fmla="val 44961"/>
              <a:gd name="adj2" fmla="val 50000"/>
            </a:avLst>
          </a:prstGeom>
          <a:noFill/>
          <a:ln w="25400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2442" y="-27384"/>
            <a:ext cx="4841430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各种散列函数：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折叠法</a:t>
            </a:r>
            <a:endParaRPr lang="zh-CN" altLang="en-US" sz="3200" b="1" dirty="0">
              <a:solidFill>
                <a:srgbClr val="0000FF"/>
              </a:solidFill>
              <a:latin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0" y="548680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2839" y="980728"/>
            <a:ext cx="111061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190500" algn="just"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如果关键码的位数较多，且分布均匀，可以将关键码分割成位数相同的几段，段的长度取决于散列表的地址位数，然后将各段的叠加和作为散列地址。折叠法又分为移位叠加和边界叠加。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移位叠加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是将各段的最低位对齐，然后叠加；</a:t>
            </a:r>
            <a:r>
              <a:rPr lang="zh-CN" altLang="zh-CN" sz="2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边界叠加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则是将相邻的段沿着边界来回折返，然后对齐相加。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442" y="2636912"/>
            <a:ext cx="11377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190500" algn="just"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例如，关键码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key=72358164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，散列表的位数是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位，则可以将关键码分为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段，两种折叠结果如下：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54" y="3467909"/>
            <a:ext cx="6393292" cy="2775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2442" y="48052"/>
            <a:ext cx="5345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各种散列函数：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基数转换法</a:t>
            </a:r>
            <a:endParaRPr lang="zh-CN" altLang="en-US" sz="3200" b="1" dirty="0">
              <a:solidFill>
                <a:srgbClr val="0000FF"/>
              </a:solidFill>
              <a:latin typeface="+mj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662240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07368" y="1484784"/>
                <a:ext cx="10801200" cy="3051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6700" indent="190500" algn="just">
                  <a:spcAft>
                    <a:spcPts val="0"/>
                  </a:spcAft>
                </a:pPr>
                <a:r>
                  <a:rPr lang="zh-CN" altLang="zh-CN" sz="2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把关键码看成是</a:t>
                </a:r>
                <a:r>
                  <a:rPr lang="zh-CN" altLang="zh-CN" sz="2400" kern="1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另外一个进制</a:t>
                </a:r>
                <a:r>
                  <a:rPr lang="zh-CN" altLang="zh-CN" sz="2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表示的数，再把他转换为</a:t>
                </a:r>
                <a:r>
                  <a:rPr lang="zh-CN" altLang="zh-CN" sz="2400" kern="1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原来进制</a:t>
                </a:r>
                <a:r>
                  <a:rPr lang="zh-CN" altLang="en-US" sz="2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2400" kern="1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数，然后选取其中的某些位作为散列地址。一般选取大于原来基数的数作为转换的基数，并且两个基数要互素。例如给定一个十进制数关键码</a:t>
                </a:r>
                <a:r>
                  <a:rPr lang="en-US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key=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235816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，首先把他看成是</a:t>
                </a:r>
                <a:r>
                  <a:rPr lang="en-US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13</a:t>
                </a:r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进制的数，再把他转换为十进制的数：</a:t>
                </a:r>
              </a:p>
              <a:p>
                <a:pPr marL="266700" indent="1905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(235816)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=2×</m:t>
                      </m:r>
                      <m:sSup>
                        <m:sSup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13</m:t>
                          </m:r>
                        </m:e>
                        <m:sup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+3×</m:t>
                      </m:r>
                      <m:sSup>
                        <m:sSup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13</m:t>
                          </m:r>
                        </m:e>
                        <m:sup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+5×</m:t>
                      </m:r>
                      <m:sSup>
                        <m:sSup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13</m:t>
                          </m:r>
                        </m:e>
                        <m:sup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+8×</m:t>
                      </m:r>
                      <m:sSup>
                        <m:sSup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13</m:t>
                          </m:r>
                        </m:e>
                        <m:sup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+1×13+6=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(840625)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zh-CN" sz="2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66700" indent="190500" algn="just">
                  <a:spcAft>
                    <a:spcPts val="0"/>
                  </a:spcAft>
                </a:pPr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设散列表的位数为</a:t>
                </a:r>
                <a:r>
                  <a:rPr lang="en-US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位，则可取低四位作为他的散列地址，即</a:t>
                </a:r>
                <a:r>
                  <a:rPr lang="en-US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h(235816)=0625</a:t>
                </a:r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1484784"/>
                <a:ext cx="10801200" cy="3051156"/>
              </a:xfrm>
              <a:prstGeom prst="rect">
                <a:avLst/>
              </a:prstGeom>
              <a:blipFill rotWithShape="1">
                <a:blip r:embed="rId2"/>
                <a:stretch>
                  <a:fillRect l="-3" t="-5" r="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590865" y="3140530"/>
            <a:ext cx="2137833" cy="1068916"/>
          </a:xfrm>
          <a:custGeom>
            <a:avLst/>
            <a:gdLst>
              <a:gd name="connsiteX0" fmla="*/ 0 w 2137833"/>
              <a:gd name="connsiteY0" fmla="*/ 106892 h 1068916"/>
              <a:gd name="connsiteX1" fmla="*/ 106892 w 2137833"/>
              <a:gd name="connsiteY1" fmla="*/ 0 h 1068916"/>
              <a:gd name="connsiteX2" fmla="*/ 2030941 w 2137833"/>
              <a:gd name="connsiteY2" fmla="*/ 0 h 1068916"/>
              <a:gd name="connsiteX3" fmla="*/ 2137833 w 2137833"/>
              <a:gd name="connsiteY3" fmla="*/ 106892 h 1068916"/>
              <a:gd name="connsiteX4" fmla="*/ 2137833 w 2137833"/>
              <a:gd name="connsiteY4" fmla="*/ 962024 h 1068916"/>
              <a:gd name="connsiteX5" fmla="*/ 2030941 w 2137833"/>
              <a:gd name="connsiteY5" fmla="*/ 1068916 h 1068916"/>
              <a:gd name="connsiteX6" fmla="*/ 106892 w 2137833"/>
              <a:gd name="connsiteY6" fmla="*/ 1068916 h 1068916"/>
              <a:gd name="connsiteX7" fmla="*/ 0 w 2137833"/>
              <a:gd name="connsiteY7" fmla="*/ 962024 h 1068916"/>
              <a:gd name="connsiteX8" fmla="*/ 0 w 2137833"/>
              <a:gd name="connsiteY8" fmla="*/ 106892 h 106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7833" h="1068916">
                <a:moveTo>
                  <a:pt x="0" y="106892"/>
                </a:moveTo>
                <a:cubicBezTo>
                  <a:pt x="0" y="47857"/>
                  <a:pt x="47857" y="0"/>
                  <a:pt x="106892" y="0"/>
                </a:cubicBezTo>
                <a:lnTo>
                  <a:pt x="2030941" y="0"/>
                </a:lnTo>
                <a:cubicBezTo>
                  <a:pt x="2089976" y="0"/>
                  <a:pt x="2137833" y="47857"/>
                  <a:pt x="2137833" y="106892"/>
                </a:cubicBezTo>
                <a:lnTo>
                  <a:pt x="2137833" y="962024"/>
                </a:lnTo>
                <a:cubicBezTo>
                  <a:pt x="2137833" y="1021059"/>
                  <a:pt x="2089976" y="1068916"/>
                  <a:pt x="2030941" y="1068916"/>
                </a:cubicBezTo>
                <a:lnTo>
                  <a:pt x="106892" y="1068916"/>
                </a:lnTo>
                <a:cubicBezTo>
                  <a:pt x="47857" y="1068916"/>
                  <a:pt x="0" y="1021059"/>
                  <a:pt x="0" y="962024"/>
                </a:cubicBezTo>
                <a:lnTo>
                  <a:pt x="0" y="10689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007" tIns="44007" rIns="44007" bIns="4400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冲突解决</a:t>
            </a:r>
            <a:endParaRPr lang="en-US" altLang="zh-CN" sz="24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5" name="任意多边形 4"/>
          <p:cNvSpPr/>
          <p:nvPr/>
        </p:nvSpPr>
        <p:spPr>
          <a:xfrm rot="19457599">
            <a:off x="3629715" y="3349921"/>
            <a:ext cx="1053099" cy="35507"/>
          </a:xfrm>
          <a:custGeom>
            <a:avLst/>
            <a:gdLst>
              <a:gd name="connsiteX0" fmla="*/ 0 w 1053099"/>
              <a:gd name="connsiteY0" fmla="*/ 17753 h 35507"/>
              <a:gd name="connsiteX1" fmla="*/ 1053099 w 1053099"/>
              <a:gd name="connsiteY1" fmla="*/ 17753 h 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3099" h="35507">
                <a:moveTo>
                  <a:pt x="0" y="17753"/>
                </a:moveTo>
                <a:lnTo>
                  <a:pt x="1053099" y="1775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12922" tIns="-8573" rIns="512922" bIns="-857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b="1" kern="1200">
              <a:solidFill>
                <a:schemeClr val="tx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583832" y="2525903"/>
            <a:ext cx="2137833" cy="1068916"/>
          </a:xfrm>
          <a:custGeom>
            <a:avLst/>
            <a:gdLst>
              <a:gd name="connsiteX0" fmla="*/ 0 w 2137833"/>
              <a:gd name="connsiteY0" fmla="*/ 106892 h 1068916"/>
              <a:gd name="connsiteX1" fmla="*/ 106892 w 2137833"/>
              <a:gd name="connsiteY1" fmla="*/ 0 h 1068916"/>
              <a:gd name="connsiteX2" fmla="*/ 2030941 w 2137833"/>
              <a:gd name="connsiteY2" fmla="*/ 0 h 1068916"/>
              <a:gd name="connsiteX3" fmla="*/ 2137833 w 2137833"/>
              <a:gd name="connsiteY3" fmla="*/ 106892 h 1068916"/>
              <a:gd name="connsiteX4" fmla="*/ 2137833 w 2137833"/>
              <a:gd name="connsiteY4" fmla="*/ 962024 h 1068916"/>
              <a:gd name="connsiteX5" fmla="*/ 2030941 w 2137833"/>
              <a:gd name="connsiteY5" fmla="*/ 1068916 h 1068916"/>
              <a:gd name="connsiteX6" fmla="*/ 106892 w 2137833"/>
              <a:gd name="connsiteY6" fmla="*/ 1068916 h 1068916"/>
              <a:gd name="connsiteX7" fmla="*/ 0 w 2137833"/>
              <a:gd name="connsiteY7" fmla="*/ 962024 h 1068916"/>
              <a:gd name="connsiteX8" fmla="*/ 0 w 2137833"/>
              <a:gd name="connsiteY8" fmla="*/ 106892 h 106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7833" h="1068916">
                <a:moveTo>
                  <a:pt x="0" y="106892"/>
                </a:moveTo>
                <a:cubicBezTo>
                  <a:pt x="0" y="47857"/>
                  <a:pt x="47857" y="0"/>
                  <a:pt x="106892" y="0"/>
                </a:cubicBezTo>
                <a:lnTo>
                  <a:pt x="2030941" y="0"/>
                </a:lnTo>
                <a:cubicBezTo>
                  <a:pt x="2089976" y="0"/>
                  <a:pt x="2137833" y="47857"/>
                  <a:pt x="2137833" y="106892"/>
                </a:cubicBezTo>
                <a:lnTo>
                  <a:pt x="2137833" y="962024"/>
                </a:lnTo>
                <a:cubicBezTo>
                  <a:pt x="2137833" y="1021059"/>
                  <a:pt x="2089976" y="1068916"/>
                  <a:pt x="2030941" y="1068916"/>
                </a:cubicBezTo>
                <a:lnTo>
                  <a:pt x="106892" y="1068916"/>
                </a:lnTo>
                <a:cubicBezTo>
                  <a:pt x="47857" y="1068916"/>
                  <a:pt x="0" y="1021059"/>
                  <a:pt x="0" y="962024"/>
                </a:cubicBezTo>
                <a:lnTo>
                  <a:pt x="0" y="10689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007" tIns="44007" rIns="44007" bIns="4400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开地址法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7566437" y="2433426"/>
            <a:ext cx="2137833" cy="1068916"/>
          </a:xfrm>
          <a:custGeom>
            <a:avLst/>
            <a:gdLst>
              <a:gd name="connsiteX0" fmla="*/ 0 w 2137833"/>
              <a:gd name="connsiteY0" fmla="*/ 106892 h 1068916"/>
              <a:gd name="connsiteX1" fmla="*/ 106892 w 2137833"/>
              <a:gd name="connsiteY1" fmla="*/ 0 h 1068916"/>
              <a:gd name="connsiteX2" fmla="*/ 2030941 w 2137833"/>
              <a:gd name="connsiteY2" fmla="*/ 0 h 1068916"/>
              <a:gd name="connsiteX3" fmla="*/ 2137833 w 2137833"/>
              <a:gd name="connsiteY3" fmla="*/ 106892 h 1068916"/>
              <a:gd name="connsiteX4" fmla="*/ 2137833 w 2137833"/>
              <a:gd name="connsiteY4" fmla="*/ 962024 h 1068916"/>
              <a:gd name="connsiteX5" fmla="*/ 2030941 w 2137833"/>
              <a:gd name="connsiteY5" fmla="*/ 1068916 h 1068916"/>
              <a:gd name="connsiteX6" fmla="*/ 106892 w 2137833"/>
              <a:gd name="connsiteY6" fmla="*/ 1068916 h 1068916"/>
              <a:gd name="connsiteX7" fmla="*/ 0 w 2137833"/>
              <a:gd name="connsiteY7" fmla="*/ 962024 h 1068916"/>
              <a:gd name="connsiteX8" fmla="*/ 0 w 2137833"/>
              <a:gd name="connsiteY8" fmla="*/ 106892 h 106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7833" h="1068916">
                <a:moveTo>
                  <a:pt x="0" y="106892"/>
                </a:moveTo>
                <a:cubicBezTo>
                  <a:pt x="0" y="47857"/>
                  <a:pt x="47857" y="0"/>
                  <a:pt x="106892" y="0"/>
                </a:cubicBezTo>
                <a:lnTo>
                  <a:pt x="2030941" y="0"/>
                </a:lnTo>
                <a:cubicBezTo>
                  <a:pt x="2089976" y="0"/>
                  <a:pt x="2137833" y="47857"/>
                  <a:pt x="2137833" y="106892"/>
                </a:cubicBezTo>
                <a:lnTo>
                  <a:pt x="2137833" y="962024"/>
                </a:lnTo>
                <a:cubicBezTo>
                  <a:pt x="2137833" y="1021059"/>
                  <a:pt x="2089976" y="1068916"/>
                  <a:pt x="2030941" y="1068916"/>
                </a:cubicBezTo>
                <a:lnTo>
                  <a:pt x="106892" y="1068916"/>
                </a:lnTo>
                <a:cubicBezTo>
                  <a:pt x="47857" y="1068916"/>
                  <a:pt x="0" y="1021059"/>
                  <a:pt x="0" y="962024"/>
                </a:cubicBezTo>
                <a:lnTo>
                  <a:pt x="0" y="10689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007" tIns="44007" rIns="44007" bIns="4400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二次函数探查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7585476" y="3656184"/>
            <a:ext cx="2137833" cy="1068916"/>
          </a:xfrm>
          <a:custGeom>
            <a:avLst/>
            <a:gdLst>
              <a:gd name="connsiteX0" fmla="*/ 0 w 2137833"/>
              <a:gd name="connsiteY0" fmla="*/ 106892 h 1068916"/>
              <a:gd name="connsiteX1" fmla="*/ 106892 w 2137833"/>
              <a:gd name="connsiteY1" fmla="*/ 0 h 1068916"/>
              <a:gd name="connsiteX2" fmla="*/ 2030941 w 2137833"/>
              <a:gd name="connsiteY2" fmla="*/ 0 h 1068916"/>
              <a:gd name="connsiteX3" fmla="*/ 2137833 w 2137833"/>
              <a:gd name="connsiteY3" fmla="*/ 106892 h 1068916"/>
              <a:gd name="connsiteX4" fmla="*/ 2137833 w 2137833"/>
              <a:gd name="connsiteY4" fmla="*/ 962024 h 1068916"/>
              <a:gd name="connsiteX5" fmla="*/ 2030941 w 2137833"/>
              <a:gd name="connsiteY5" fmla="*/ 1068916 h 1068916"/>
              <a:gd name="connsiteX6" fmla="*/ 106892 w 2137833"/>
              <a:gd name="connsiteY6" fmla="*/ 1068916 h 1068916"/>
              <a:gd name="connsiteX7" fmla="*/ 0 w 2137833"/>
              <a:gd name="connsiteY7" fmla="*/ 962024 h 1068916"/>
              <a:gd name="connsiteX8" fmla="*/ 0 w 2137833"/>
              <a:gd name="connsiteY8" fmla="*/ 106892 h 106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7833" h="1068916">
                <a:moveTo>
                  <a:pt x="0" y="106892"/>
                </a:moveTo>
                <a:cubicBezTo>
                  <a:pt x="0" y="47857"/>
                  <a:pt x="47857" y="0"/>
                  <a:pt x="106892" y="0"/>
                </a:cubicBezTo>
                <a:lnTo>
                  <a:pt x="2030941" y="0"/>
                </a:lnTo>
                <a:cubicBezTo>
                  <a:pt x="2089976" y="0"/>
                  <a:pt x="2137833" y="47857"/>
                  <a:pt x="2137833" y="106892"/>
                </a:cubicBezTo>
                <a:lnTo>
                  <a:pt x="2137833" y="962024"/>
                </a:lnTo>
                <a:cubicBezTo>
                  <a:pt x="2137833" y="1021059"/>
                  <a:pt x="2089976" y="1068916"/>
                  <a:pt x="2030941" y="1068916"/>
                </a:cubicBezTo>
                <a:lnTo>
                  <a:pt x="106892" y="1068916"/>
                </a:lnTo>
                <a:cubicBezTo>
                  <a:pt x="47857" y="1068916"/>
                  <a:pt x="0" y="1021059"/>
                  <a:pt x="0" y="962024"/>
                </a:cubicBezTo>
                <a:lnTo>
                  <a:pt x="0" y="10689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007" tIns="44007" rIns="44007" bIns="4400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双散列探查</a:t>
            </a:r>
          </a:p>
        </p:txBody>
      </p:sp>
      <p:sp>
        <p:nvSpPr>
          <p:cNvPr id="11" name="任意多边形 10"/>
          <p:cNvSpPr/>
          <p:nvPr/>
        </p:nvSpPr>
        <p:spPr>
          <a:xfrm rot="2142401">
            <a:off x="3597175" y="4047370"/>
            <a:ext cx="1053099" cy="35507"/>
          </a:xfrm>
          <a:custGeom>
            <a:avLst/>
            <a:gdLst>
              <a:gd name="connsiteX0" fmla="*/ 0 w 1053099"/>
              <a:gd name="connsiteY0" fmla="*/ 17753 h 35507"/>
              <a:gd name="connsiteX1" fmla="*/ 1053099 w 1053099"/>
              <a:gd name="connsiteY1" fmla="*/ 17753 h 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3099" h="35507">
                <a:moveTo>
                  <a:pt x="0" y="17753"/>
                </a:moveTo>
                <a:lnTo>
                  <a:pt x="1053099" y="1775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12923" tIns="-8574" rIns="512921" bIns="-857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b="1" kern="1200">
              <a:solidFill>
                <a:schemeClr val="tx1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583832" y="4277107"/>
            <a:ext cx="2137833" cy="1068916"/>
          </a:xfrm>
          <a:custGeom>
            <a:avLst/>
            <a:gdLst>
              <a:gd name="connsiteX0" fmla="*/ 0 w 2137833"/>
              <a:gd name="connsiteY0" fmla="*/ 106892 h 1068916"/>
              <a:gd name="connsiteX1" fmla="*/ 106892 w 2137833"/>
              <a:gd name="connsiteY1" fmla="*/ 0 h 1068916"/>
              <a:gd name="connsiteX2" fmla="*/ 2030941 w 2137833"/>
              <a:gd name="connsiteY2" fmla="*/ 0 h 1068916"/>
              <a:gd name="connsiteX3" fmla="*/ 2137833 w 2137833"/>
              <a:gd name="connsiteY3" fmla="*/ 106892 h 1068916"/>
              <a:gd name="connsiteX4" fmla="*/ 2137833 w 2137833"/>
              <a:gd name="connsiteY4" fmla="*/ 962024 h 1068916"/>
              <a:gd name="connsiteX5" fmla="*/ 2030941 w 2137833"/>
              <a:gd name="connsiteY5" fmla="*/ 1068916 h 1068916"/>
              <a:gd name="connsiteX6" fmla="*/ 106892 w 2137833"/>
              <a:gd name="connsiteY6" fmla="*/ 1068916 h 1068916"/>
              <a:gd name="connsiteX7" fmla="*/ 0 w 2137833"/>
              <a:gd name="connsiteY7" fmla="*/ 962024 h 1068916"/>
              <a:gd name="connsiteX8" fmla="*/ 0 w 2137833"/>
              <a:gd name="connsiteY8" fmla="*/ 106892 h 106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7833" h="1068916">
                <a:moveTo>
                  <a:pt x="0" y="106892"/>
                </a:moveTo>
                <a:cubicBezTo>
                  <a:pt x="0" y="47857"/>
                  <a:pt x="47857" y="0"/>
                  <a:pt x="106892" y="0"/>
                </a:cubicBezTo>
                <a:lnTo>
                  <a:pt x="2030941" y="0"/>
                </a:lnTo>
                <a:cubicBezTo>
                  <a:pt x="2089976" y="0"/>
                  <a:pt x="2137833" y="47857"/>
                  <a:pt x="2137833" y="106892"/>
                </a:cubicBezTo>
                <a:lnTo>
                  <a:pt x="2137833" y="962024"/>
                </a:lnTo>
                <a:cubicBezTo>
                  <a:pt x="2137833" y="1021059"/>
                  <a:pt x="2089976" y="1068916"/>
                  <a:pt x="2030941" y="1068916"/>
                </a:cubicBezTo>
                <a:lnTo>
                  <a:pt x="106892" y="1068916"/>
                </a:lnTo>
                <a:cubicBezTo>
                  <a:pt x="47857" y="1068916"/>
                  <a:pt x="0" y="1021059"/>
                  <a:pt x="0" y="962024"/>
                </a:cubicBezTo>
                <a:lnTo>
                  <a:pt x="0" y="10689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007" tIns="44007" rIns="44007" bIns="4400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拉链法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19336" y="196630"/>
            <a:ext cx="3359696" cy="500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解决冲突的方法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620688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7"/>
          <p:cNvSpPr/>
          <p:nvPr/>
        </p:nvSpPr>
        <p:spPr>
          <a:xfrm>
            <a:off x="7536160" y="1196752"/>
            <a:ext cx="2137833" cy="1068916"/>
          </a:xfrm>
          <a:custGeom>
            <a:avLst/>
            <a:gdLst>
              <a:gd name="connsiteX0" fmla="*/ 0 w 2137833"/>
              <a:gd name="connsiteY0" fmla="*/ 106892 h 1068916"/>
              <a:gd name="connsiteX1" fmla="*/ 106892 w 2137833"/>
              <a:gd name="connsiteY1" fmla="*/ 0 h 1068916"/>
              <a:gd name="connsiteX2" fmla="*/ 2030941 w 2137833"/>
              <a:gd name="connsiteY2" fmla="*/ 0 h 1068916"/>
              <a:gd name="connsiteX3" fmla="*/ 2137833 w 2137833"/>
              <a:gd name="connsiteY3" fmla="*/ 106892 h 1068916"/>
              <a:gd name="connsiteX4" fmla="*/ 2137833 w 2137833"/>
              <a:gd name="connsiteY4" fmla="*/ 962024 h 1068916"/>
              <a:gd name="connsiteX5" fmla="*/ 2030941 w 2137833"/>
              <a:gd name="connsiteY5" fmla="*/ 1068916 h 1068916"/>
              <a:gd name="connsiteX6" fmla="*/ 106892 w 2137833"/>
              <a:gd name="connsiteY6" fmla="*/ 1068916 h 1068916"/>
              <a:gd name="connsiteX7" fmla="*/ 0 w 2137833"/>
              <a:gd name="connsiteY7" fmla="*/ 962024 h 1068916"/>
              <a:gd name="connsiteX8" fmla="*/ 0 w 2137833"/>
              <a:gd name="connsiteY8" fmla="*/ 106892 h 106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7833" h="1068916">
                <a:moveTo>
                  <a:pt x="0" y="106892"/>
                </a:moveTo>
                <a:cubicBezTo>
                  <a:pt x="0" y="47857"/>
                  <a:pt x="47857" y="0"/>
                  <a:pt x="106892" y="0"/>
                </a:cubicBezTo>
                <a:lnTo>
                  <a:pt x="2030941" y="0"/>
                </a:lnTo>
                <a:cubicBezTo>
                  <a:pt x="2089976" y="0"/>
                  <a:pt x="2137833" y="47857"/>
                  <a:pt x="2137833" y="106892"/>
                </a:cubicBezTo>
                <a:lnTo>
                  <a:pt x="2137833" y="962024"/>
                </a:lnTo>
                <a:cubicBezTo>
                  <a:pt x="2137833" y="1021059"/>
                  <a:pt x="2089976" y="1068916"/>
                  <a:pt x="2030941" y="1068916"/>
                </a:cubicBezTo>
                <a:lnTo>
                  <a:pt x="106892" y="1068916"/>
                </a:lnTo>
                <a:cubicBezTo>
                  <a:pt x="47857" y="1068916"/>
                  <a:pt x="0" y="1021059"/>
                  <a:pt x="0" y="962024"/>
                </a:cubicBezTo>
                <a:lnTo>
                  <a:pt x="0" y="10689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007" tIns="44007" rIns="44007" bIns="44007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线性探查</a:t>
            </a:r>
          </a:p>
        </p:txBody>
      </p:sp>
      <p:cxnSp>
        <p:nvCxnSpPr>
          <p:cNvPr id="3" name="直接箭头连接符 2"/>
          <p:cNvCxnSpPr>
            <a:stCxn id="6" idx="4"/>
          </p:cNvCxnSpPr>
          <p:nvPr/>
        </p:nvCxnSpPr>
        <p:spPr>
          <a:xfrm>
            <a:off x="6721665" y="3487927"/>
            <a:ext cx="844772" cy="550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619380" y="3033763"/>
            <a:ext cx="94705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6711290" y="1877831"/>
            <a:ext cx="824870" cy="81498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Text Box 2"/>
              <p:cNvSpPr txBox="1">
                <a:spLocks noChangeArrowheads="1"/>
              </p:cNvSpPr>
              <p:nvPr/>
            </p:nvSpPr>
            <p:spPr bwMode="auto">
              <a:xfrm>
                <a:off x="215008" y="1012954"/>
                <a:ext cx="11761984" cy="4829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处理冲突的实际含义：为产生冲突的关键码寻找下一个哈希地址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sz="36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   </a:t>
                </a:r>
                <a:r>
                  <a:rPr lang="zh-CN" altLang="en-US" sz="36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开地址法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zh-CN" altLang="en-US" sz="2800" b="1" dirty="0">
                    <a:latin typeface="+mj-ea"/>
                    <a:ea typeface="+mj-ea"/>
                  </a:rPr>
                  <a:t>       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在基本区域内形成一个探查序列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            h(key) + 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p(1),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+mj-ea"/>
                  </a:rPr>
                  <a:t> h(key) + p(2),… h(key) + p(</a:t>
                </a:r>
                <a:r>
                  <a:rPr lang="en-US" altLang="zh-CN" sz="2800" b="1" dirty="0" err="1">
                    <a:solidFill>
                      <a:srgbClr val="0000FF"/>
                    </a:solidFill>
                    <a:latin typeface="+mj-ea"/>
                  </a:rPr>
                  <a:t>i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+mj-ea"/>
                  </a:rPr>
                  <a:t>),…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             </a:t>
                </a:r>
                <a:r>
                  <a:rPr lang="en-US" sz="2800" b="1" dirty="0" err="1">
                    <a:latin typeface="+mj-ea"/>
                    <a:ea typeface="+mj-ea"/>
                  </a:rPr>
                  <a:t>i</a:t>
                </a:r>
                <a:r>
                  <a:rPr lang="en-US" sz="2800" b="1" dirty="0">
                    <a:latin typeface="+mj-ea"/>
                    <a:ea typeface="+mj-ea"/>
                  </a:rPr>
                  <a:t> = 1, 2, …, k ( k </a:t>
                </a:r>
                <a:r>
                  <a:rPr lang="en-US" sz="2800" b="1" dirty="0">
                    <a:latin typeface="+mj-ea"/>
                    <a:ea typeface="+mj-ea"/>
                    <a:sym typeface="Symbol" panose="05050102010706020507" pitchFamily="18" charset="2"/>
                  </a:rPr>
                  <a:t></a:t>
                </a:r>
                <a:r>
                  <a:rPr lang="en-US" sz="2800" b="1" dirty="0">
                    <a:latin typeface="+mj-ea"/>
                    <a:ea typeface="+mj-ea"/>
                  </a:rPr>
                  <a:t>m-1)</a:t>
                </a:r>
                <a:r>
                  <a:rPr lang="zh-CN" altLang="en-US" sz="2800" b="1" dirty="0">
                    <a:latin typeface="+mj-ea"/>
                    <a:ea typeface="+mj-ea"/>
                  </a:rPr>
                  <a:t>，</a:t>
                </a:r>
                <a:r>
                  <a:rPr lang="en-US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m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为表长（基本存储区域长度）</a:t>
                </a:r>
                <a:r>
                  <a:rPr lang="zh-CN" altLang="en-US" sz="2800" b="1" dirty="0">
                    <a:latin typeface="+mj-ea"/>
                    <a:ea typeface="+mj-ea"/>
                  </a:rPr>
                  <a:t>；</a:t>
                </a:r>
                <a:endParaRPr lang="en-US" altLang="zh-CN" sz="2800" b="1" dirty="0">
                  <a:latin typeface="+mj-ea"/>
                  <a:ea typeface="+mj-ea"/>
                </a:endParaRP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</a:t>
                </a:r>
                <a:r>
                  <a:rPr lang="en-US" altLang="zh-CN" sz="2400" b="1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是探查函数</a:t>
                </a:r>
                <a:r>
                  <a:rPr lang="zh-CN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，根据探查函数的设计，下面介绍线性探查法、二次函数探查和双散列探查法三种方法。</a:t>
                </a:r>
              </a:p>
              <a:p>
                <a:pPr marL="1257300" lvl="1" indent="-514350" eaLnBrk="1" hangingPunct="1">
                  <a:lnSpc>
                    <a:spcPct val="110000"/>
                  </a:lnSpc>
                  <a:buFont typeface="+mj-ea"/>
                  <a:buAutoNum type="circleNumDbPlain"/>
                </a:pPr>
                <a:r>
                  <a:rPr lang="zh-CN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当令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= 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800" b="1" dirty="0">
                    <a:latin typeface="+mj-ea"/>
                    <a:ea typeface="+mj-ea"/>
                  </a:rPr>
                  <a:t>称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线性探查序列</a:t>
                </a:r>
                <a:r>
                  <a:rPr lang="en-US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;</a:t>
                </a:r>
              </a:p>
              <a:p>
                <a:pPr marL="1257300" lvl="1" indent="-514350" eaLnBrk="1" hangingPunct="1">
                  <a:lnSpc>
                    <a:spcPct val="110000"/>
                  </a:lnSpc>
                  <a:buFont typeface="+mj-ea"/>
                  <a:buAutoNum type="circleNumDbPlain"/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                                  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，</a:t>
                </a:r>
                <a:r>
                  <a:rPr lang="zh-CN" altLang="en-US" sz="2800" b="1" dirty="0">
                    <a:latin typeface="+mj-ea"/>
                    <a:ea typeface="+mj-ea"/>
                  </a:rPr>
                  <a:t>称为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二次函数探查</a:t>
                </a:r>
                <a:endParaRPr lang="en-US" sz="2800" b="1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  <a:p>
                <a:pPr marL="1257300" lvl="1" indent="-514350" eaLnBrk="1" hangingPunct="1">
                  <a:lnSpc>
                    <a:spcPct val="110000"/>
                  </a:lnSpc>
                  <a:buFont typeface="+mj-ea"/>
                  <a:buAutoNum type="circleNumDbPlain"/>
                </a:pPr>
                <a:r>
                  <a:rPr lang="zh-CN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如果令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</a:t>
                </a:r>
                <a:r>
                  <a:rPr lang="zh-CN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为另一散列函数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𝐡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𝐤𝐞𝐲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zh-CN" altLang="en-US" sz="2800" b="1" dirty="0">
                    <a:latin typeface="+mj-ea"/>
                    <a:ea typeface="+mj-ea"/>
                  </a:rPr>
                  <a:t>称为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双散列探查序列</a:t>
                </a:r>
                <a:r>
                  <a:rPr lang="en-US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;</a:t>
                </a:r>
              </a:p>
            </p:txBody>
          </p:sp>
        </mc:Choice>
        <mc:Fallback xmlns="">
          <p:sp>
            <p:nvSpPr>
              <p:cNvPr id="3789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008" y="1012954"/>
                <a:ext cx="11761984" cy="4829175"/>
              </a:xfrm>
              <a:prstGeom prst="rect">
                <a:avLst/>
              </a:prstGeom>
              <a:blipFill rotWithShape="1">
                <a:blip r:embed="rId2"/>
                <a:stretch>
                  <a:fillRect l="-3" t="-3" r="2" b="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 flipV="1">
            <a:off x="34988" y="548680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9336" y="80174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解决冲突：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开地址法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487805" y="4797425"/>
                <a:ext cx="6937375" cy="4895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zh-CN" altLang="en-US" sz="2400"/>
                  <a:t>令</a:t>
                </a:r>
                <a:r>
                  <a:rPr lang="en-US" altLang="zh-CN" sz="2400"/>
                  <a:t> p(i)=(-1)</a:t>
                </a:r>
                <a:r>
                  <a:rPr lang="en-US" altLang="zh-CN" sz="2400" baseline="30000"/>
                  <a:t>i-1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×((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i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+1)/2)</m:t>
                    </m:r>
                  </m:oMath>
                </a14:m>
                <a:r>
                  <a:rPr lang="en-US" altLang="zh-CN" sz="2400"/>
                  <a:t>)</a:t>
                </a:r>
                <a:r>
                  <a:rPr lang="en-US" altLang="zh-CN" sz="2400" baseline="30000"/>
                  <a:t>2</a:t>
                </a:r>
                <a:r>
                  <a:rPr lang="zh-CN" altLang="en-US" sz="2400"/>
                  <a:t>，其中</a:t>
                </a:r>
                <a:r>
                  <a:rPr lang="en-US" altLang="zh-CN" sz="2400"/>
                  <a:t>i=1,2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...size-1</a:t>
                </a:r>
                <a:endParaRPr lang="en-US" altLang="zh-CN" sz="2400" baseline="3000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805" y="4797425"/>
                <a:ext cx="6937375" cy="489585"/>
              </a:xfrm>
              <a:prstGeom prst="rect">
                <a:avLst/>
              </a:prstGeom>
              <a:blipFill rotWithShape="1">
                <a:blip r:embed="rId3"/>
                <a:stretch>
                  <a:fillRect t="-9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760611" y="534312"/>
            <a:ext cx="10619425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线性探查：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当发生碰撞时，则沿探查序列进行顺序查找， 直到找到一个空单元即可插入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K= {12, 7, 18, 26, 42, 40, 16, 34, 51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     </a:t>
            </a:r>
            <a:r>
              <a:rPr lang="en-US" altLang="zh-CN" sz="2800" b="1" u="sng" dirty="0">
                <a:ea typeface="楷体_GB2312" pitchFamily="49" charset="-122"/>
              </a:rPr>
              <a:t>{ 12,  7,  5,   0,   3,  1,   3,   8,  12 }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  h(key)=key%13;  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5867400" y="45100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18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7620000" y="44958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34</a:t>
            </a:r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4724400" y="44958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42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3602084" y="450912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40</a:t>
            </a:r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9906000" y="44958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12</a:t>
            </a:r>
          </a:p>
        </p:txBody>
      </p:sp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7010400" y="45100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7</a:t>
            </a:r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3048000" y="45100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26</a:t>
            </a:r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 flipV="1">
            <a:off x="1774825" y="4498182"/>
            <a:ext cx="8642350" cy="714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>
            <a:off x="2855914" y="3925751"/>
            <a:ext cx="0" cy="11525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>
            <a:off x="3575050" y="3933826"/>
            <a:ext cx="0" cy="11525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2" name="Line 19"/>
          <p:cNvSpPr>
            <a:spLocks noChangeShapeType="1"/>
          </p:cNvSpPr>
          <p:nvPr/>
        </p:nvSpPr>
        <p:spPr bwMode="auto">
          <a:xfrm>
            <a:off x="4151313" y="4005263"/>
            <a:ext cx="0" cy="10080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3" name="Line 20"/>
          <p:cNvSpPr>
            <a:spLocks noChangeShapeType="1"/>
          </p:cNvSpPr>
          <p:nvPr/>
        </p:nvSpPr>
        <p:spPr bwMode="auto">
          <a:xfrm>
            <a:off x="4727575" y="3933825"/>
            <a:ext cx="0" cy="11509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4" name="Line 21"/>
          <p:cNvSpPr>
            <a:spLocks noChangeShapeType="1"/>
          </p:cNvSpPr>
          <p:nvPr/>
        </p:nvSpPr>
        <p:spPr bwMode="auto">
          <a:xfrm>
            <a:off x="5303838" y="3933825"/>
            <a:ext cx="0" cy="10795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5" name="Line 22"/>
          <p:cNvSpPr>
            <a:spLocks noChangeShapeType="1"/>
          </p:cNvSpPr>
          <p:nvPr/>
        </p:nvSpPr>
        <p:spPr bwMode="auto">
          <a:xfrm>
            <a:off x="5880100" y="4005264"/>
            <a:ext cx="0" cy="10810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6" name="Line 23"/>
          <p:cNvSpPr>
            <a:spLocks noChangeShapeType="1"/>
          </p:cNvSpPr>
          <p:nvPr/>
        </p:nvSpPr>
        <p:spPr bwMode="auto">
          <a:xfrm>
            <a:off x="6456363" y="4005263"/>
            <a:ext cx="0" cy="10080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7" name="Line 24"/>
          <p:cNvSpPr>
            <a:spLocks noChangeShapeType="1"/>
          </p:cNvSpPr>
          <p:nvPr/>
        </p:nvSpPr>
        <p:spPr bwMode="auto">
          <a:xfrm>
            <a:off x="6959600" y="4005263"/>
            <a:ext cx="0" cy="10080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8" name="Line 25"/>
          <p:cNvSpPr>
            <a:spLocks noChangeShapeType="1"/>
          </p:cNvSpPr>
          <p:nvPr/>
        </p:nvSpPr>
        <p:spPr bwMode="auto">
          <a:xfrm>
            <a:off x="7464425" y="4005263"/>
            <a:ext cx="0" cy="10080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9" name="Line 26"/>
          <p:cNvSpPr>
            <a:spLocks noChangeShapeType="1"/>
          </p:cNvSpPr>
          <p:nvPr/>
        </p:nvSpPr>
        <p:spPr bwMode="auto">
          <a:xfrm>
            <a:off x="8183563" y="4005264"/>
            <a:ext cx="0" cy="9366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0" name="Line 27"/>
          <p:cNvSpPr>
            <a:spLocks noChangeShapeType="1"/>
          </p:cNvSpPr>
          <p:nvPr/>
        </p:nvSpPr>
        <p:spPr bwMode="auto">
          <a:xfrm>
            <a:off x="8759825" y="4005264"/>
            <a:ext cx="0" cy="9366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1" name="Line 28"/>
          <p:cNvSpPr>
            <a:spLocks noChangeShapeType="1"/>
          </p:cNvSpPr>
          <p:nvPr/>
        </p:nvSpPr>
        <p:spPr bwMode="auto">
          <a:xfrm>
            <a:off x="9264650" y="4005264"/>
            <a:ext cx="0" cy="9366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2" name="Line 29"/>
          <p:cNvSpPr>
            <a:spLocks noChangeShapeType="1"/>
          </p:cNvSpPr>
          <p:nvPr/>
        </p:nvSpPr>
        <p:spPr bwMode="auto">
          <a:xfrm>
            <a:off x="9840913" y="4005263"/>
            <a:ext cx="0" cy="10080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3" name="Line 30"/>
          <p:cNvSpPr>
            <a:spLocks noChangeShapeType="1"/>
          </p:cNvSpPr>
          <p:nvPr/>
        </p:nvSpPr>
        <p:spPr bwMode="auto">
          <a:xfrm>
            <a:off x="10417175" y="3860800"/>
            <a:ext cx="0" cy="10810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4" name="Text Box 31"/>
          <p:cNvSpPr txBox="1">
            <a:spLocks noChangeArrowheads="1"/>
          </p:cNvSpPr>
          <p:nvPr/>
        </p:nvSpPr>
        <p:spPr bwMode="auto">
          <a:xfrm>
            <a:off x="1574736" y="4098409"/>
            <a:ext cx="8857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Comic Sans MS" panose="030F0702030302020204" pitchFamily="66" charset="0"/>
              </a:rPr>
              <a:t>散列地址      </a:t>
            </a:r>
            <a:r>
              <a:rPr lang="en-US" dirty="0">
                <a:latin typeface="Comic Sans MS" panose="030F0702030302020204" pitchFamily="66" charset="0"/>
              </a:rPr>
              <a:t>0      1        2      3      4      5       6     7      8        9     10    11      12</a:t>
            </a:r>
          </a:p>
        </p:txBody>
      </p:sp>
      <p:sp>
        <p:nvSpPr>
          <p:cNvPr id="38945" name="Text Box 32"/>
          <p:cNvSpPr txBox="1">
            <a:spLocks noChangeArrowheads="1"/>
          </p:cNvSpPr>
          <p:nvPr/>
        </p:nvSpPr>
        <p:spPr bwMode="auto">
          <a:xfrm>
            <a:off x="1631951" y="4652963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Comic Sans MS" panose="030F0702030302020204" pitchFamily="66" charset="0"/>
              </a:rPr>
              <a:t>关键码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4733926" y="4854873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9876513" y="4915155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51</a:t>
            </a: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232544" y="4535884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4124326" y="4535883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51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8" grpId="0"/>
      <p:bldP spid="38921" grpId="0"/>
      <p:bldP spid="38923" grpId="0"/>
      <p:bldP spid="38925" grpId="0"/>
      <p:bldP spid="38926" grpId="0"/>
      <p:bldP spid="38927" grpId="0"/>
      <p:bldP spid="34" grpId="0"/>
      <p:bldP spid="36" grpId="0"/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51384" y="980728"/>
            <a:ext cx="10585176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已知散列表长度为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13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，元素为：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K={18, 73, 10, 05, 68, 99, 27, 41, 51, 32, 25}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设计散列函数为：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h(key)=key%13;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微软雅黑" panose="020B0503020204020204" pitchFamily="34" charset="-122"/>
              </a:rPr>
              <a:t>按照线性探查法解决冲突，画出相应的散列表。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785889" y="1132610"/>
            <a:ext cx="972564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K={18, 73, 10, 05, 68, 99, 27, 41, 51, 32, 25}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en-US" sz="2800" b="1" u="sng" dirty="0">
                <a:latin typeface="Times New Roman" panose="02020603050405020304" pitchFamily="18" charset="0"/>
                <a:ea typeface="楷体_GB2312" pitchFamily="49" charset="-122"/>
              </a:rPr>
              <a:t>{ 5,   8,  10,  5,    3,   8,  1,   2,   12,  6,  12}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  h(key)=key%13;  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5420112" y="4006280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  <a:ea typeface="楷体_GB2312" pitchFamily="49" charset="-122"/>
              </a:rPr>
              <a:t>18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7172712" y="3991993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73</a:t>
            </a: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8315712" y="3991993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  <a:ea typeface="楷体_GB2312" pitchFamily="49" charset="-122"/>
              </a:rPr>
              <a:t>10</a:t>
            </a: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6030667" y="4006279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05</a:t>
            </a:r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4277112" y="3991993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  <a:ea typeface="楷体_GB2312" pitchFamily="49" charset="-122"/>
              </a:rPr>
              <a:t>68</a:t>
            </a: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7706112" y="4006280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99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3134112" y="4068193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  <a:ea typeface="楷体_GB2312" pitchFamily="49" charset="-122"/>
              </a:rPr>
              <a:t>27</a:t>
            </a:r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3743712" y="3991993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  <a:ea typeface="楷体_GB2312" pitchFamily="49" charset="-122"/>
              </a:rPr>
              <a:t>41</a:t>
            </a:r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9458712" y="3991993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  <a:ea typeface="楷体_GB2312" pitchFamily="49" charset="-122"/>
              </a:rPr>
              <a:t>51</a:t>
            </a:r>
          </a:p>
        </p:txBody>
      </p:sp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6563112" y="4006280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32</a:t>
            </a:r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2600712" y="4006280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  <a:ea typeface="楷体_GB2312" pitchFamily="49" charset="-122"/>
              </a:rPr>
              <a:t>25</a:t>
            </a:r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 flipV="1">
            <a:off x="1327537" y="3994374"/>
            <a:ext cx="8642350" cy="714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>
            <a:off x="2408626" y="3421943"/>
            <a:ext cx="0" cy="11525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>
            <a:off x="3127762" y="3430018"/>
            <a:ext cx="0" cy="11525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2" name="Line 19"/>
          <p:cNvSpPr>
            <a:spLocks noChangeShapeType="1"/>
          </p:cNvSpPr>
          <p:nvPr/>
        </p:nvSpPr>
        <p:spPr bwMode="auto">
          <a:xfrm>
            <a:off x="3704025" y="3501455"/>
            <a:ext cx="0" cy="10080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3" name="Line 20"/>
          <p:cNvSpPr>
            <a:spLocks noChangeShapeType="1"/>
          </p:cNvSpPr>
          <p:nvPr/>
        </p:nvSpPr>
        <p:spPr bwMode="auto">
          <a:xfrm>
            <a:off x="4280287" y="3430017"/>
            <a:ext cx="0" cy="11509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4" name="Line 21"/>
          <p:cNvSpPr>
            <a:spLocks noChangeShapeType="1"/>
          </p:cNvSpPr>
          <p:nvPr/>
        </p:nvSpPr>
        <p:spPr bwMode="auto">
          <a:xfrm>
            <a:off x="4856550" y="3430017"/>
            <a:ext cx="0" cy="10795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5" name="Line 22"/>
          <p:cNvSpPr>
            <a:spLocks noChangeShapeType="1"/>
          </p:cNvSpPr>
          <p:nvPr/>
        </p:nvSpPr>
        <p:spPr bwMode="auto">
          <a:xfrm>
            <a:off x="5432812" y="3501456"/>
            <a:ext cx="0" cy="10810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6" name="Line 23"/>
          <p:cNvSpPr>
            <a:spLocks noChangeShapeType="1"/>
          </p:cNvSpPr>
          <p:nvPr/>
        </p:nvSpPr>
        <p:spPr bwMode="auto">
          <a:xfrm>
            <a:off x="6009075" y="3501455"/>
            <a:ext cx="0" cy="10080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7" name="Line 24"/>
          <p:cNvSpPr>
            <a:spLocks noChangeShapeType="1"/>
          </p:cNvSpPr>
          <p:nvPr/>
        </p:nvSpPr>
        <p:spPr bwMode="auto">
          <a:xfrm>
            <a:off x="6512312" y="3501455"/>
            <a:ext cx="0" cy="10080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8" name="Line 25"/>
          <p:cNvSpPr>
            <a:spLocks noChangeShapeType="1"/>
          </p:cNvSpPr>
          <p:nvPr/>
        </p:nvSpPr>
        <p:spPr bwMode="auto">
          <a:xfrm>
            <a:off x="7017137" y="3501455"/>
            <a:ext cx="0" cy="10080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39" name="Line 26"/>
          <p:cNvSpPr>
            <a:spLocks noChangeShapeType="1"/>
          </p:cNvSpPr>
          <p:nvPr/>
        </p:nvSpPr>
        <p:spPr bwMode="auto">
          <a:xfrm>
            <a:off x="7736275" y="3501456"/>
            <a:ext cx="0" cy="9366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0" name="Line 27"/>
          <p:cNvSpPr>
            <a:spLocks noChangeShapeType="1"/>
          </p:cNvSpPr>
          <p:nvPr/>
        </p:nvSpPr>
        <p:spPr bwMode="auto">
          <a:xfrm>
            <a:off x="8312537" y="3501456"/>
            <a:ext cx="0" cy="9366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1" name="Line 28"/>
          <p:cNvSpPr>
            <a:spLocks noChangeShapeType="1"/>
          </p:cNvSpPr>
          <p:nvPr/>
        </p:nvSpPr>
        <p:spPr bwMode="auto">
          <a:xfrm>
            <a:off x="8817362" y="3501456"/>
            <a:ext cx="0" cy="9366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2" name="Line 29"/>
          <p:cNvSpPr>
            <a:spLocks noChangeShapeType="1"/>
          </p:cNvSpPr>
          <p:nvPr/>
        </p:nvSpPr>
        <p:spPr bwMode="auto">
          <a:xfrm>
            <a:off x="9393625" y="3501455"/>
            <a:ext cx="0" cy="10080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3" name="Line 30"/>
          <p:cNvSpPr>
            <a:spLocks noChangeShapeType="1"/>
          </p:cNvSpPr>
          <p:nvPr/>
        </p:nvSpPr>
        <p:spPr bwMode="auto">
          <a:xfrm>
            <a:off x="9969887" y="3356992"/>
            <a:ext cx="0" cy="10810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44" name="Text Box 31"/>
          <p:cNvSpPr txBox="1">
            <a:spLocks noChangeArrowheads="1"/>
          </p:cNvSpPr>
          <p:nvPr/>
        </p:nvSpPr>
        <p:spPr bwMode="auto">
          <a:xfrm>
            <a:off x="1127448" y="3594601"/>
            <a:ext cx="8857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Comic Sans MS" panose="030F0702030302020204" pitchFamily="66" charset="0"/>
              </a:rPr>
              <a:t>散列地址      </a:t>
            </a:r>
            <a:r>
              <a:rPr lang="en-US" dirty="0">
                <a:latin typeface="Comic Sans MS" panose="030F0702030302020204" pitchFamily="66" charset="0"/>
              </a:rPr>
              <a:t>0      1        2      3      4      5       6     7      8        9     10    11      12</a:t>
            </a:r>
          </a:p>
        </p:txBody>
      </p:sp>
      <p:sp>
        <p:nvSpPr>
          <p:cNvPr id="38945" name="Text Box 32"/>
          <p:cNvSpPr txBox="1">
            <a:spLocks noChangeArrowheads="1"/>
          </p:cNvSpPr>
          <p:nvPr/>
        </p:nvSpPr>
        <p:spPr bwMode="auto">
          <a:xfrm>
            <a:off x="1184663" y="4149155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Comic Sans MS" panose="030F0702030302020204" pitchFamily="66" charset="0"/>
              </a:rPr>
              <a:t>关键码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5465355" y="4327749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05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7186839" y="4325369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99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6047175" y="4301714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32</a:t>
            </a: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9439661" y="4327749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25</a:t>
            </a: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-4210" y="627410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91344" y="7250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  <p:bldP spid="38918" grpId="0" autoUpdateAnimBg="0"/>
      <p:bldP spid="38919" grpId="0" autoUpdateAnimBg="0"/>
      <p:bldP spid="38920" grpId="0" autoUpdateAnimBg="0"/>
      <p:bldP spid="38921" grpId="0" autoUpdateAnimBg="0"/>
      <p:bldP spid="38922" grpId="0" autoUpdateAnimBg="0"/>
      <p:bldP spid="38923" grpId="0" autoUpdateAnimBg="0"/>
      <p:bldP spid="38924" grpId="0" autoUpdateAnimBg="0"/>
      <p:bldP spid="38925" grpId="0" autoUpdateAnimBg="0"/>
      <p:bldP spid="38926" grpId="0" autoUpdateAnimBg="0"/>
      <p:bldP spid="38927" grpId="0" autoUpdateAnimBg="0"/>
      <p:bldP spid="34" grpId="0" autoUpdateAnimBg="0"/>
      <p:bldP spid="35" grpId="0" autoUpdateAnimBg="0"/>
      <p:bldP spid="36" grpId="0" autoUpdateAnimBg="0"/>
      <p:bldP spid="3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7328" y="44624"/>
            <a:ext cx="10619425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+mj-ea"/>
              <a:buAutoNum type="circleNumDbPlain" startAt="2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二次函数探查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K= {</a:t>
            </a:r>
            <a:r>
              <a:rPr lang="en-US" altLang="zh-CN" sz="2800" b="1" u="sng" dirty="0">
                <a:ea typeface="楷体_GB2312" pitchFamily="49" charset="-122"/>
              </a:rPr>
              <a:t>12</a:t>
            </a:r>
            <a:r>
              <a:rPr lang="zh-CN" altLang="zh-CN" sz="2800" b="1" u="sng" dirty="0">
                <a:ea typeface="楷体_GB2312" pitchFamily="49" charset="-122"/>
              </a:rPr>
              <a:t>，</a:t>
            </a:r>
            <a:r>
              <a:rPr lang="en-US" altLang="zh-CN" sz="2800" b="1" u="sng" dirty="0">
                <a:ea typeface="楷体_GB2312" pitchFamily="49" charset="-122"/>
              </a:rPr>
              <a:t>4</a:t>
            </a:r>
            <a:r>
              <a:rPr lang="zh-CN" altLang="zh-CN" sz="2800" b="1" u="sng" dirty="0">
                <a:ea typeface="楷体_GB2312" pitchFamily="49" charset="-122"/>
              </a:rPr>
              <a:t>，</a:t>
            </a:r>
            <a:r>
              <a:rPr lang="en-US" altLang="zh-CN" sz="2800" b="1" u="sng" dirty="0">
                <a:ea typeface="楷体_GB2312" pitchFamily="49" charset="-122"/>
              </a:rPr>
              <a:t>26</a:t>
            </a:r>
            <a:r>
              <a:rPr lang="zh-CN" altLang="zh-CN" sz="2800" b="1" u="sng" dirty="0">
                <a:ea typeface="楷体_GB2312" pitchFamily="49" charset="-122"/>
              </a:rPr>
              <a:t>，</a:t>
            </a:r>
            <a:r>
              <a:rPr lang="en-US" altLang="zh-CN" sz="2800" b="1" u="sng" dirty="0">
                <a:ea typeface="楷体_GB2312" pitchFamily="49" charset="-122"/>
              </a:rPr>
              <a:t>42</a:t>
            </a:r>
            <a:r>
              <a:rPr lang="zh-CN" altLang="zh-CN" sz="2800" b="1" u="sng" dirty="0">
                <a:ea typeface="楷体_GB2312" pitchFamily="49" charset="-122"/>
              </a:rPr>
              <a:t>，</a:t>
            </a:r>
            <a:r>
              <a:rPr lang="en-US" altLang="zh-CN" sz="2800" b="1" u="sng" dirty="0">
                <a:ea typeface="楷体_GB2312" pitchFamily="49" charset="-122"/>
              </a:rPr>
              <a:t>40</a:t>
            </a:r>
            <a:r>
              <a:rPr lang="zh-CN" altLang="zh-CN" sz="2800" b="1" u="sng" dirty="0">
                <a:ea typeface="楷体_GB2312" pitchFamily="49" charset="-122"/>
              </a:rPr>
              <a:t>，</a:t>
            </a:r>
            <a:r>
              <a:rPr lang="en-US" altLang="zh-CN" sz="2800" b="1" u="sng" dirty="0">
                <a:ea typeface="楷体_GB2312" pitchFamily="49" charset="-122"/>
              </a:rPr>
              <a:t>16</a:t>
            </a:r>
            <a:r>
              <a:rPr lang="zh-CN" altLang="zh-CN" sz="2800" b="1" u="sng" dirty="0">
                <a:ea typeface="楷体_GB2312" pitchFamily="49" charset="-122"/>
              </a:rPr>
              <a:t>，</a:t>
            </a:r>
            <a:r>
              <a:rPr lang="en-US" altLang="zh-CN" sz="2800" b="1" u="sng" dirty="0">
                <a:ea typeface="楷体_GB2312" pitchFamily="49" charset="-122"/>
              </a:rPr>
              <a:t>34</a:t>
            </a:r>
            <a:r>
              <a:rPr lang="zh-CN" altLang="zh-CN" sz="2800" b="1" u="sng" dirty="0">
                <a:ea typeface="楷体_GB2312" pitchFamily="49" charset="-122"/>
              </a:rPr>
              <a:t>，</a:t>
            </a:r>
            <a:r>
              <a:rPr lang="en-US" altLang="zh-CN" sz="2800" b="1" u="sng" dirty="0">
                <a:ea typeface="楷体_GB2312" pitchFamily="49" charset="-122"/>
              </a:rPr>
              <a:t>18</a:t>
            </a:r>
            <a:r>
              <a:rPr lang="zh-CN" altLang="zh-CN" sz="2800" b="1" u="sng" dirty="0">
                <a:ea typeface="楷体_GB2312" pitchFamily="49" charset="-122"/>
              </a:rPr>
              <a:t>，</a:t>
            </a:r>
            <a:r>
              <a:rPr lang="en-US" altLang="zh-CN" sz="2800" b="1" u="sng" dirty="0">
                <a:ea typeface="楷体_GB2312" pitchFamily="49" charset="-122"/>
              </a:rPr>
              <a:t>60 </a:t>
            </a:r>
            <a:r>
              <a:rPr lang="en-US" altLang="zh-CN" sz="2800" b="1" dirty="0"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     </a:t>
            </a:r>
            <a:r>
              <a:rPr lang="en-US" altLang="zh-CN" sz="2800" b="1" u="sng" dirty="0">
                <a:ea typeface="楷体_GB2312" pitchFamily="49" charset="-122"/>
              </a:rPr>
              <a:t>{ 12,  4,    0,    3,     1,     3,    8,     5</a:t>
            </a:r>
            <a:r>
              <a:rPr lang="zh-CN" altLang="en-US" sz="2800" b="1" u="sng" dirty="0">
                <a:ea typeface="楷体_GB2312" pitchFamily="49" charset="-122"/>
              </a:rPr>
              <a:t>，  </a:t>
            </a:r>
            <a:r>
              <a:rPr lang="en-US" altLang="zh-CN" sz="2800" b="1" u="sng" dirty="0">
                <a:ea typeface="楷体_GB2312" pitchFamily="49" charset="-122"/>
              </a:rPr>
              <a:t>8 }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  h(key)=key%13;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54117" y="330056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18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906717" y="328628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34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011117" y="328628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42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868117" y="336248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40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9192717" y="328628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12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334717" y="330056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26</a:t>
            </a: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1061542" y="3288662"/>
            <a:ext cx="8642350" cy="714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2142631" y="2716231"/>
            <a:ext cx="0" cy="11525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2861767" y="2724306"/>
            <a:ext cx="0" cy="11525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3438030" y="2795743"/>
            <a:ext cx="0" cy="10080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4014292" y="2724305"/>
            <a:ext cx="0" cy="11509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4590555" y="2724305"/>
            <a:ext cx="0" cy="10795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166817" y="2795744"/>
            <a:ext cx="0" cy="10810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5743080" y="2795743"/>
            <a:ext cx="0" cy="10080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6246317" y="2795743"/>
            <a:ext cx="0" cy="10080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6751142" y="2795743"/>
            <a:ext cx="0" cy="10080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7470280" y="2795744"/>
            <a:ext cx="0" cy="9366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8046542" y="2795744"/>
            <a:ext cx="0" cy="9366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8551367" y="2795744"/>
            <a:ext cx="0" cy="9366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>
            <a:off x="9127630" y="2795743"/>
            <a:ext cx="0" cy="10080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>
            <a:off x="9703892" y="2651280"/>
            <a:ext cx="0" cy="10810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861453" y="2888889"/>
            <a:ext cx="8857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Comic Sans MS" panose="030F0702030302020204" pitchFamily="66" charset="0"/>
              </a:rPr>
              <a:t>散列地址      </a:t>
            </a:r>
            <a:r>
              <a:rPr lang="en-US" dirty="0">
                <a:latin typeface="Comic Sans MS" panose="030F0702030302020204" pitchFamily="66" charset="0"/>
              </a:rPr>
              <a:t>0      1        2      3      4      5       6     7      8        9     10    11      12</a:t>
            </a: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918668" y="3443443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Comic Sans MS" panose="030F0702030302020204" pitchFamily="66" charset="0"/>
              </a:rPr>
              <a:t>关键码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4519261" y="3326364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020641" y="375453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6878579" y="3789931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60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3462125" y="337617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7468691" y="3355011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60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551874" y="4303805"/>
            <a:ext cx="90339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+mj-lt"/>
                <a:ea typeface="楷体_GB2312" pitchFamily="49" charset="-122"/>
              </a:rPr>
              <a:t>h(16)=16%13=3;  h1(16)=16%13+1=4</a:t>
            </a:r>
            <a:r>
              <a:rPr lang="zh-CN" altLang="en-US" sz="2800" b="1" dirty="0">
                <a:latin typeface="+mj-lt"/>
                <a:ea typeface="楷体_GB2312" pitchFamily="49" charset="-122"/>
              </a:rPr>
              <a:t>；</a:t>
            </a:r>
            <a:r>
              <a:rPr lang="en-US" sz="2800" b="1" dirty="0">
                <a:latin typeface="+mj-lt"/>
                <a:ea typeface="楷体_GB2312" pitchFamily="49" charset="-122"/>
              </a:rPr>
              <a:t>h2(16)</a:t>
            </a:r>
            <a:r>
              <a:rPr lang="en-US" altLang="zh-CN" sz="2800" b="1" dirty="0">
                <a:latin typeface="+mj-lt"/>
                <a:ea typeface="楷体_GB2312" pitchFamily="49" charset="-122"/>
              </a:rPr>
              <a:t>=16</a:t>
            </a:r>
            <a:r>
              <a:rPr lang="en-US" sz="2800" b="1" dirty="0">
                <a:latin typeface="+mj-lt"/>
                <a:ea typeface="楷体_GB2312" pitchFamily="49" charset="-122"/>
              </a:rPr>
              <a:t>%13</a:t>
            </a:r>
            <a:r>
              <a:rPr lang="en-US" altLang="zh-CN" sz="2800" b="1" dirty="0">
                <a:latin typeface="+mj-lt"/>
                <a:ea typeface="楷体_GB2312" pitchFamily="49" charset="-122"/>
              </a:rPr>
              <a:t>-1=2</a:t>
            </a:r>
            <a:r>
              <a:rPr lang="en-US" sz="2800" b="1" dirty="0">
                <a:latin typeface="+mj-lt"/>
                <a:ea typeface="楷体_GB2312" pitchFamily="49" charset="-122"/>
              </a:rPr>
              <a:t>;</a:t>
            </a: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534728" y="4995505"/>
            <a:ext cx="7581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+mj-lt"/>
                <a:ea typeface="楷体_GB2312" pitchFamily="49" charset="-122"/>
              </a:rPr>
              <a:t>h(60)=60%13=8;  h1(60)=60%13+1=9</a:t>
            </a:r>
            <a:r>
              <a:rPr lang="zh-CN" altLang="en-US" sz="2800" b="1" dirty="0">
                <a:latin typeface="+mj-lt"/>
                <a:ea typeface="楷体_GB2312" pitchFamily="49" charset="-122"/>
              </a:rPr>
              <a:t>；</a:t>
            </a:r>
            <a:endParaRPr lang="en-US" sz="2800" b="1" dirty="0">
              <a:latin typeface="+mj-lt"/>
              <a:ea typeface="楷体_GB2312" pitchFamily="49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60" y="5771644"/>
            <a:ext cx="3413785" cy="454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85190" y="5757545"/>
                <a:ext cx="3952875" cy="4895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en-US" altLang="zh-CN" sz="2400"/>
                  <a:t> p(i)=(-1)</a:t>
                </a:r>
                <a:r>
                  <a:rPr lang="en-US" altLang="zh-CN" sz="2400" baseline="30000"/>
                  <a:t>i-1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×((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i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+1)/2)</m:t>
                    </m:r>
                  </m:oMath>
                </a14:m>
                <a:r>
                  <a:rPr lang="en-US" altLang="zh-CN" sz="2400"/>
                  <a:t>)</a:t>
                </a:r>
                <a:r>
                  <a:rPr lang="en-US" altLang="zh-CN" sz="2400" baseline="30000"/>
                  <a:t>2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0" y="5757545"/>
                <a:ext cx="3952875" cy="489585"/>
              </a:xfrm>
              <a:prstGeom prst="rect">
                <a:avLst/>
              </a:prstGeom>
              <a:blipFill rotWithShape="1">
                <a:blip r:embed="rId3"/>
                <a:stretch>
                  <a:fillRect t="-9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28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621805" y="1317679"/>
            <a:ext cx="9435008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sz="2800" b="1" dirty="0">
                <a:latin typeface="+mj-lt"/>
                <a:ea typeface="楷体_GB2312" pitchFamily="49" charset="-122"/>
              </a:rPr>
              <a:t>K= {12, 7, 18, 26, 42, 40, 16, 34, 51 }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+mj-lt"/>
                <a:ea typeface="楷体_GB2312" pitchFamily="49" charset="-122"/>
              </a:rPr>
              <a:t>       </a:t>
            </a:r>
            <a:r>
              <a:rPr lang="en-US" sz="2800" b="1" u="sng" dirty="0">
                <a:latin typeface="+mj-lt"/>
                <a:ea typeface="楷体_GB2312" pitchFamily="49" charset="-122"/>
              </a:rPr>
              <a:t>{ 12,  7,  5,   0,   3,  1,   3,   8,   12 }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+mj-lt"/>
                <a:ea typeface="楷体_GB2312" pitchFamily="49" charset="-122"/>
              </a:rPr>
              <a:t>       </a:t>
            </a:r>
            <a:r>
              <a:rPr lang="en-US" sz="2800" b="1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h1(key)=key%13;           h2(key)=key%11+1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；</a:t>
            </a:r>
          </a:p>
        </p:txBody>
      </p:sp>
      <p:graphicFrame>
        <p:nvGraphicFramePr>
          <p:cNvPr id="40964" name="Object 3"/>
          <p:cNvGraphicFramePr>
            <a:graphicFrameLocks noChangeAspect="1"/>
          </p:cNvGraphicFramePr>
          <p:nvPr/>
        </p:nvGraphicFramePr>
        <p:xfrm>
          <a:off x="1524000" y="3068638"/>
          <a:ext cx="8801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r:id="rId3" imgW="8987790" imgH="1330325" progId="Word.Document.8">
                  <p:embed/>
                </p:oleObj>
              </mc:Choice>
              <mc:Fallback>
                <p:oleObj r:id="rId3" imgW="8987790" imgH="133032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68638"/>
                        <a:ext cx="88011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943600" y="3728007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18</a:t>
            </a:r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4800600" y="3774362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42</a:t>
            </a:r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8229600" y="3716336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3597277" y="3787777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40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3143672" y="3802064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26</a:t>
            </a:r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10073322" y="3728007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12</a:t>
            </a:r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7130416" y="371633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 7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890839" y="4727532"/>
            <a:ext cx="107215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+mj-lt"/>
                <a:ea typeface="楷体_GB2312" pitchFamily="49" charset="-122"/>
              </a:rPr>
              <a:t>h1(16)=16%13=3;  h2(16)=16%11+1=6</a:t>
            </a:r>
            <a:r>
              <a:rPr lang="zh-CN" altLang="en-US" sz="2800" b="1" dirty="0">
                <a:latin typeface="+mj-lt"/>
                <a:ea typeface="楷体_GB2312" pitchFamily="49" charset="-122"/>
              </a:rPr>
              <a:t>；</a:t>
            </a:r>
            <a:r>
              <a:rPr lang="en-US" sz="2800" b="1" dirty="0">
                <a:latin typeface="+mj-lt"/>
                <a:ea typeface="楷体_GB2312" pitchFamily="49" charset="-122"/>
              </a:rPr>
              <a:t>(h1(16)+h2(16))%m=(3+6)%13=9;</a:t>
            </a:r>
          </a:p>
        </p:txBody>
      </p:sp>
      <p:sp>
        <p:nvSpPr>
          <p:cNvPr id="40977" name="Rectangle 16"/>
          <p:cNvSpPr>
            <a:spLocks noChangeArrowheads="1"/>
          </p:cNvSpPr>
          <p:nvPr/>
        </p:nvSpPr>
        <p:spPr bwMode="auto">
          <a:xfrm>
            <a:off x="370918" y="69255"/>
            <a:ext cx="83173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+mj-ea"/>
              <a:buAutoNum type="circleNumDbPlain" startAt="3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双散列探查序列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选用两个散列函数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以关键码为自变量，产生一个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之间的数作为地址。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产生一个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之间并和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互素的数作为对地址的增量。</a:t>
            </a:r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1774825" y="3774362"/>
            <a:ext cx="8893175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9" name="Line 18"/>
          <p:cNvSpPr>
            <a:spLocks noChangeShapeType="1"/>
          </p:cNvSpPr>
          <p:nvPr/>
        </p:nvSpPr>
        <p:spPr bwMode="auto">
          <a:xfrm>
            <a:off x="3648075" y="3284539"/>
            <a:ext cx="0" cy="8651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0" name="Line 19"/>
          <p:cNvSpPr>
            <a:spLocks noChangeShapeType="1"/>
          </p:cNvSpPr>
          <p:nvPr/>
        </p:nvSpPr>
        <p:spPr bwMode="auto">
          <a:xfrm>
            <a:off x="4151313" y="3213100"/>
            <a:ext cx="0" cy="8651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1" name="Line 20"/>
          <p:cNvSpPr>
            <a:spLocks noChangeShapeType="1"/>
          </p:cNvSpPr>
          <p:nvPr/>
        </p:nvSpPr>
        <p:spPr bwMode="auto">
          <a:xfrm>
            <a:off x="10056813" y="3284539"/>
            <a:ext cx="0" cy="8651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2" name="Line 21"/>
          <p:cNvSpPr>
            <a:spLocks noChangeShapeType="1"/>
          </p:cNvSpPr>
          <p:nvPr/>
        </p:nvSpPr>
        <p:spPr bwMode="auto">
          <a:xfrm>
            <a:off x="9480550" y="3213100"/>
            <a:ext cx="0" cy="8651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3" name="Line 22"/>
          <p:cNvSpPr>
            <a:spLocks noChangeShapeType="1"/>
          </p:cNvSpPr>
          <p:nvPr/>
        </p:nvSpPr>
        <p:spPr bwMode="auto">
          <a:xfrm>
            <a:off x="8904288" y="3213100"/>
            <a:ext cx="0" cy="8651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4" name="Line 23"/>
          <p:cNvSpPr>
            <a:spLocks noChangeShapeType="1"/>
          </p:cNvSpPr>
          <p:nvPr/>
        </p:nvSpPr>
        <p:spPr bwMode="auto">
          <a:xfrm>
            <a:off x="8256588" y="3213100"/>
            <a:ext cx="0" cy="8651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5" name="Line 24"/>
          <p:cNvSpPr>
            <a:spLocks noChangeShapeType="1"/>
          </p:cNvSpPr>
          <p:nvPr/>
        </p:nvSpPr>
        <p:spPr bwMode="auto">
          <a:xfrm>
            <a:off x="7175500" y="3213100"/>
            <a:ext cx="0" cy="8651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6" name="Line 25"/>
          <p:cNvSpPr>
            <a:spLocks noChangeShapeType="1"/>
          </p:cNvSpPr>
          <p:nvPr/>
        </p:nvSpPr>
        <p:spPr bwMode="auto">
          <a:xfrm>
            <a:off x="7751763" y="3284538"/>
            <a:ext cx="0" cy="863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7" name="Line 26"/>
          <p:cNvSpPr>
            <a:spLocks noChangeShapeType="1"/>
          </p:cNvSpPr>
          <p:nvPr/>
        </p:nvSpPr>
        <p:spPr bwMode="auto">
          <a:xfrm>
            <a:off x="5951538" y="3284539"/>
            <a:ext cx="0" cy="8651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8" name="Line 27"/>
          <p:cNvSpPr>
            <a:spLocks noChangeShapeType="1"/>
          </p:cNvSpPr>
          <p:nvPr/>
        </p:nvSpPr>
        <p:spPr bwMode="auto">
          <a:xfrm>
            <a:off x="4800600" y="3284539"/>
            <a:ext cx="0" cy="8651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89" name="Line 28"/>
          <p:cNvSpPr>
            <a:spLocks noChangeShapeType="1"/>
          </p:cNvSpPr>
          <p:nvPr/>
        </p:nvSpPr>
        <p:spPr bwMode="auto">
          <a:xfrm>
            <a:off x="6600825" y="3213100"/>
            <a:ext cx="0" cy="8651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90" name="Line 29"/>
          <p:cNvSpPr>
            <a:spLocks noChangeShapeType="1"/>
          </p:cNvSpPr>
          <p:nvPr/>
        </p:nvSpPr>
        <p:spPr bwMode="auto">
          <a:xfrm>
            <a:off x="3143250" y="3284539"/>
            <a:ext cx="0" cy="8651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91" name="Line 30"/>
          <p:cNvSpPr>
            <a:spLocks noChangeShapeType="1"/>
          </p:cNvSpPr>
          <p:nvPr/>
        </p:nvSpPr>
        <p:spPr bwMode="auto">
          <a:xfrm>
            <a:off x="5448300" y="3284539"/>
            <a:ext cx="0" cy="8651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92" name="Text Box 31"/>
          <p:cNvSpPr txBox="1">
            <a:spLocks noChangeArrowheads="1"/>
          </p:cNvSpPr>
          <p:nvPr/>
        </p:nvSpPr>
        <p:spPr bwMode="auto">
          <a:xfrm>
            <a:off x="1774825" y="3308840"/>
            <a:ext cx="8893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Comic Sans MS" panose="030F0702030302020204" pitchFamily="66" charset="0"/>
              </a:rPr>
              <a:t>散列地址      </a:t>
            </a:r>
            <a:r>
              <a:rPr lang="en-US" dirty="0">
                <a:latin typeface="Comic Sans MS" panose="030F0702030302020204" pitchFamily="66" charset="0"/>
              </a:rPr>
              <a:t>0      1      2        3       4      5       6      7      8     9        10    11      12</a:t>
            </a:r>
          </a:p>
        </p:txBody>
      </p:sp>
      <p:sp>
        <p:nvSpPr>
          <p:cNvPr id="40993" name="Text Box 32"/>
          <p:cNvSpPr txBox="1">
            <a:spLocks noChangeArrowheads="1"/>
          </p:cNvSpPr>
          <p:nvPr/>
        </p:nvSpPr>
        <p:spPr bwMode="auto">
          <a:xfrm>
            <a:off x="1919289" y="3866993"/>
            <a:ext cx="1008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Comic Sans MS" panose="030F0702030302020204" pitchFamily="66" charset="0"/>
              </a:rPr>
              <a:t>关键码</a:t>
            </a:r>
          </a:p>
        </p:txBody>
      </p:sp>
      <p:sp>
        <p:nvSpPr>
          <p:cNvPr id="40994" name="Text Box 33"/>
          <p:cNvSpPr txBox="1">
            <a:spLocks noChangeArrowheads="1"/>
          </p:cNvSpPr>
          <p:nvPr/>
        </p:nvSpPr>
        <p:spPr bwMode="auto">
          <a:xfrm>
            <a:off x="1038224" y="5732706"/>
            <a:ext cx="9954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请同学分析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在发生碰撞后的哈希地址如何计算？</a:t>
            </a: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4861878" y="4219802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7737474" y="3766759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ea typeface="楷体_GB2312" pitchFamily="49" charset="-122"/>
              </a:rPr>
              <a:t>34</a:t>
            </a: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10056812" y="4102369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51</a:t>
            </a: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6600825" y="1653698"/>
            <a:ext cx="4366184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双散列可以解决二次聚集问题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90685" y="3766759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51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69" grpId="0"/>
      <p:bldP spid="40970" grpId="0"/>
      <p:bldP spid="40971" grpId="0"/>
      <p:bldP spid="40972" grpId="0"/>
      <p:bldP spid="40973" grpId="0"/>
      <p:bldP spid="40975" grpId="0"/>
      <p:bldP spid="40976" grpId="0"/>
      <p:bldP spid="40994" grpId="0"/>
      <p:bldP spid="35" grpId="0"/>
      <p:bldP spid="36" grpId="0"/>
      <p:bldP spid="37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3392" y="980728"/>
            <a:ext cx="9865096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条链表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，将所有关键字为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同义词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的记录存储在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同一条线性链表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-4210" y="627410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91344" y="7250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解决冲突：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拉链法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75668" y="2276872"/>
          <a:ext cx="1131900" cy="33123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95">
                <a:tc>
                  <a:txBody>
                    <a:bodyPr/>
                    <a:lstStyle/>
                    <a:p>
                      <a:r>
                        <a:rPr lang="en-US" altLang="zh-CN"/>
                        <a:t>        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r>
                        <a:rPr lang="en-US" altLang="zh-CN"/>
                        <a:t>       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r>
                        <a:rPr lang="en-US" altLang="zh-CN"/>
                        <a:t>       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r>
                        <a:rPr lang="en-US" altLang="zh-CN"/>
                        <a:t>       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r>
                        <a:rPr lang="en-US" altLang="zh-CN"/>
                        <a:t>       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2063552" y="249289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711624" y="2307476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3575720" y="249289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223792" y="2307476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5159896" y="249289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807968" y="2307476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2061883" y="303835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709955" y="2852936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2067690" y="3542412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715762" y="3356992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接箭头连接符 21"/>
          <p:cNvCxnSpPr/>
          <p:nvPr/>
        </p:nvCxnSpPr>
        <p:spPr>
          <a:xfrm>
            <a:off x="3719736" y="3542412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367808" y="3356992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2061883" y="5342612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709955" y="5157192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2061883" y="4406508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709955" y="4221088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3681990" y="4406508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330062" y="4221088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接箭头连接符 29"/>
          <p:cNvCxnSpPr/>
          <p:nvPr/>
        </p:nvCxnSpPr>
        <p:spPr>
          <a:xfrm>
            <a:off x="5173543" y="4406508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5821615" y="4221088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接箭头连接符 31"/>
          <p:cNvCxnSpPr/>
          <p:nvPr/>
        </p:nvCxnSpPr>
        <p:spPr>
          <a:xfrm>
            <a:off x="6816080" y="4406508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464152" y="4221088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515472" y="2233340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3400256" y="2752452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4975050" y="3282856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8123480" y="4146952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3400256" y="5022341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9338" y="148994"/>
            <a:ext cx="3888432" cy="470806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7.5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散列表的基本概念</a:t>
            </a:r>
            <a:r>
              <a:rPr 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548680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-34334" y="1037184"/>
            <a:ext cx="88770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：比如在一个词汇表中，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是最多由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个字母构成</a:t>
            </a:r>
          </a:p>
        </p:txBody>
      </p:sp>
      <p:sp>
        <p:nvSpPr>
          <p:cNvPr id="2" name="椭圆 1"/>
          <p:cNvSpPr/>
          <p:nvPr/>
        </p:nvSpPr>
        <p:spPr>
          <a:xfrm>
            <a:off x="1127448" y="2321406"/>
            <a:ext cx="3600400" cy="3411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724491" y="2008666"/>
                <a:ext cx="2952328" cy="12413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26</a:t>
                </a:r>
                <a:r>
                  <a:rPr lang="en-US" altLang="zh-CN" sz="2800" b="1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altLang="zh-CN" sz="2800" b="1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38</a:t>
                </a:r>
              </a:p>
              <a:p>
                <a:endParaRPr lang="en-US" altLang="zh-CN" sz="2800" b="1" baseline="30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可能的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491" y="2008666"/>
                <a:ext cx="2952328" cy="1241365"/>
              </a:xfrm>
              <a:prstGeom prst="rect">
                <a:avLst/>
              </a:prstGeom>
              <a:blipFill rotWithShape="1">
                <a:blip r:embed="rId2"/>
                <a:stretch>
                  <a:fillRect l="-171" t="-3491" r="-144" b="-3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2567608" y="3068960"/>
            <a:ext cx="1152128" cy="11521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367808" y="2722234"/>
            <a:ext cx="1224136" cy="3467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52384" y="1159692"/>
            <a:ext cx="1584176" cy="901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sparse</a:t>
            </a:r>
            <a:endParaRPr lang="zh-CN" altLang="en-US" sz="28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直接箭头连接符 11"/>
          <p:cNvCxnSpPr>
            <a:endCxn id="7" idx="5"/>
          </p:cNvCxnSpPr>
          <p:nvPr/>
        </p:nvCxnSpPr>
        <p:spPr>
          <a:xfrm flipH="1" flipV="1">
            <a:off x="3551011" y="4052363"/>
            <a:ext cx="2400973" cy="3507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80439" y="4052363"/>
            <a:ext cx="1800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实际上的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439272" y="5610864"/>
            <a:ext cx="48825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顺序存储：空间利用率低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7368" y="69573"/>
          <a:ext cx="1131900" cy="61515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 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1393583" y="332656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090887" y="125617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1399390" y="764704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041655" y="620688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1393583" y="3573016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000668" y="3346192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1359829" y="2629622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015045" y="2444202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接箭头连接符 29"/>
          <p:cNvCxnSpPr/>
          <p:nvPr/>
        </p:nvCxnSpPr>
        <p:spPr>
          <a:xfrm>
            <a:off x="1359829" y="5990684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2007901" y="5805264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接箭头连接符 31"/>
          <p:cNvCxnSpPr/>
          <p:nvPr/>
        </p:nvCxnSpPr>
        <p:spPr>
          <a:xfrm>
            <a:off x="3002366" y="5990684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650438" y="5805264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2731956" y="44624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4199390" y="5731128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2731956" y="3269928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377995" y="1754233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026067" y="1568813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2731956" y="548680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375237" y="4032023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1991544" y="3846603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2758480" y="2370066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2666951" y="3772467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937757" y="1754233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92973" y="1568813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4336408" y="1494677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3984656" y="2444202"/>
            <a:ext cx="80146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关键码集合｛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h(key)=key mod 13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04380" y="3801944"/>
            <a:ext cx="7692768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h(12) = 12, h(7) = 7, h(26) = 0,  h(42) = 3, h(40) = 1, h(16) = 3, h(34) = 8,  h(18) = 5, h(51) = 12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93206" y="149551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解决冲突：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拉链法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7368" y="69573"/>
          <a:ext cx="1131900" cy="61515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 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1393583" y="332656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090887" y="125617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1399390" y="764704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041655" y="620688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1393583" y="3573016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000668" y="3346192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1359829" y="2629622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015045" y="2444202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接箭头连接符 29"/>
          <p:cNvCxnSpPr/>
          <p:nvPr/>
        </p:nvCxnSpPr>
        <p:spPr>
          <a:xfrm>
            <a:off x="1359829" y="5990684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2007901" y="5805264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接箭头连接符 31"/>
          <p:cNvCxnSpPr/>
          <p:nvPr/>
        </p:nvCxnSpPr>
        <p:spPr>
          <a:xfrm>
            <a:off x="3002366" y="5990684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650438" y="5805264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2731956" y="44624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4199390" y="5731128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2731956" y="3269928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377995" y="1754233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026067" y="1568813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2731956" y="548680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375237" y="4032023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1991544" y="3846603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2758480" y="2370066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2666951" y="3772467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5858319" y="1613205"/>
            <a:ext cx="48788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不会有堆积现象，插入和删除结点方便，不会产生溢出</a:t>
            </a: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5914611" y="2716185"/>
            <a:ext cx="5705666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24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需要额外的空间存放指针，特别当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比较大时额外开销大；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随着链表长度的增加，将会明显地降低检索的性能</a:t>
            </a: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937757" y="1754233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92973" y="1568813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4336408" y="1494677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295800" y="256292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解决冲突：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拉链法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7368" y="69573"/>
          <a:ext cx="1131900" cy="61515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 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2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       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1393583" y="332656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090887" y="125617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1399390" y="764704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041655" y="620688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1393583" y="3573016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000668" y="3346192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1359829" y="2629622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015045" y="2444202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接箭头连接符 29"/>
          <p:cNvCxnSpPr/>
          <p:nvPr/>
        </p:nvCxnSpPr>
        <p:spPr>
          <a:xfrm>
            <a:off x="1359829" y="5990684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2007901" y="5805264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接箭头连接符 31"/>
          <p:cNvCxnSpPr/>
          <p:nvPr/>
        </p:nvCxnSpPr>
        <p:spPr>
          <a:xfrm>
            <a:off x="3002366" y="5990684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650438" y="5805264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2731956" y="44624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4199390" y="5731128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2731956" y="3269928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377995" y="1754233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026067" y="1568813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2731956" y="548680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375237" y="4032023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1991544" y="3846603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2758480" y="2370066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2666951" y="3772467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5591944" y="3112234"/>
            <a:ext cx="4878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 = (7*1+2*2)/9 = 11/9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937757" y="1754233"/>
            <a:ext cx="648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592973" y="1568813"/>
          <a:ext cx="115212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4336408" y="1494677"/>
            <a:ext cx="457200" cy="51911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endParaRPr 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295800" y="256292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解决冲突：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拉链法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-4210" y="404664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1344" y="25064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7.7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散列表的建立、查找、插入和删除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3178" y="476672"/>
          <a:ext cx="11017224" cy="585216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8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13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15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16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#define MAX 1000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typedef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KeyType</a:t>
                      </a:r>
                      <a:r>
                        <a:rPr lang="en-US" sz="2400" kern="100" dirty="0">
                          <a:effectLst/>
                        </a:rPr>
                        <a:t>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typedef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ValueType</a:t>
                      </a:r>
                      <a:r>
                        <a:rPr lang="en-US" sz="2400" kern="100" dirty="0">
                          <a:effectLst/>
                        </a:rPr>
                        <a:t>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typedef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struct</a:t>
                      </a:r>
                      <a:r>
                        <a:rPr lang="en-US" sz="2400" kern="100" dirty="0">
                          <a:effectLst/>
                        </a:rPr>
                        <a:t>  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{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KeyType</a:t>
                      </a:r>
                      <a:r>
                        <a:rPr lang="en-US" sz="2400" kern="100" dirty="0">
                          <a:effectLst/>
                        </a:rPr>
                        <a:t> key; 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ValueType</a:t>
                      </a:r>
                      <a:r>
                        <a:rPr lang="en-US" sz="2400" kern="100" dirty="0">
                          <a:effectLst/>
                        </a:rPr>
                        <a:t> value;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r>
                        <a:rPr lang="en-US" sz="2400" kern="100" dirty="0">
                          <a:effectLst/>
                          <a:sym typeface="+mn-ea"/>
                        </a:rPr>
                        <a:t>Element</a:t>
                      </a:r>
                      <a:r>
                        <a:rPr lang="en-US" sz="2400" kern="100" dirty="0">
                          <a:effectLst/>
                        </a:rPr>
                        <a:t>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typedef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struct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{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size;         //</a:t>
                      </a:r>
                      <a:r>
                        <a:rPr lang="zh-CN" sz="2400" kern="100" dirty="0">
                          <a:effectLst/>
                        </a:rPr>
                        <a:t>表长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>
                          <a:effectLst/>
                          <a:sym typeface="+mn-ea"/>
                        </a:rPr>
                        <a:t>Element</a:t>
                      </a:r>
                      <a:r>
                        <a:rPr lang="en-US" sz="2400" kern="100" dirty="0">
                          <a:effectLst/>
                        </a:rPr>
                        <a:t> *data;  //</a:t>
                      </a:r>
                      <a:r>
                        <a:rPr lang="zh-CN" sz="2400" kern="100" dirty="0">
                          <a:effectLst/>
                        </a:rPr>
                        <a:t>词条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r>
                        <a:rPr lang="en-US" sz="2400" kern="100" dirty="0" err="1">
                          <a:effectLst/>
                        </a:rPr>
                        <a:t>Dic</a:t>
                      </a:r>
                      <a:r>
                        <a:rPr lang="en-US" sz="2400" kern="100" dirty="0">
                          <a:effectLst/>
                        </a:rPr>
                        <a:t>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typedef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Dic</a:t>
                      </a:r>
                      <a:r>
                        <a:rPr lang="en-US" sz="2400" kern="100" dirty="0">
                          <a:effectLst/>
                        </a:rPr>
                        <a:t> *</a:t>
                      </a:r>
                      <a:r>
                        <a:rPr lang="en-US" sz="2400" kern="100" dirty="0" err="1">
                          <a:effectLst/>
                        </a:rPr>
                        <a:t>HashTable</a:t>
                      </a:r>
                      <a:r>
                        <a:rPr lang="en-US" sz="2400" kern="100" dirty="0">
                          <a:effectLst/>
                        </a:rPr>
                        <a:t>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#define unoccupied -1   //</a:t>
                      </a:r>
                      <a:r>
                        <a:rPr lang="zh-CN" sz="2400" kern="100" dirty="0">
                          <a:effectLst/>
                        </a:rPr>
                        <a:t>位置未被占用标记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#define </a:t>
                      </a:r>
                      <a:r>
                        <a:rPr lang="en-US" sz="2400" kern="100" dirty="0" err="1">
                          <a:effectLst/>
                        </a:rPr>
                        <a:t>isdelete</a:t>
                      </a:r>
                      <a:r>
                        <a:rPr lang="en-US" sz="2400" kern="100" dirty="0">
                          <a:effectLst/>
                        </a:rPr>
                        <a:t>  -2  //</a:t>
                      </a:r>
                      <a:r>
                        <a:rPr lang="zh-CN" sz="2400" kern="100" dirty="0">
                          <a:effectLst/>
                        </a:rPr>
                        <a:t>删除后的特殊标记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51384" y="1052736"/>
          <a:ext cx="10729192" cy="512064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570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9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0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13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HashTable</a:t>
                      </a:r>
                      <a:r>
                        <a:rPr lang="en-US" sz="2400" kern="100" dirty="0">
                          <a:effectLst/>
                        </a:rPr>
                        <a:t>* </a:t>
                      </a:r>
                      <a:r>
                        <a:rPr lang="en-US" sz="2400" kern="100" dirty="0" err="1">
                          <a:effectLst/>
                        </a:rPr>
                        <a:t>CreateHashTable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num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{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HashTable</a:t>
                      </a:r>
                      <a:r>
                        <a:rPr lang="en-US" sz="2400" kern="100" dirty="0">
                          <a:effectLst/>
                        </a:rPr>
                        <a:t> *</a:t>
                      </a:r>
                      <a:r>
                        <a:rPr lang="en-US" sz="2400" kern="100" dirty="0" err="1">
                          <a:effectLst/>
                        </a:rPr>
                        <a:t>hashTable</a:t>
                      </a:r>
                      <a:r>
                        <a:rPr lang="en-US" sz="2400" kern="100" dirty="0">
                          <a:effectLst/>
                        </a:rPr>
                        <a:t> = NULL;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i</a:t>
                      </a:r>
                      <a:r>
                        <a:rPr lang="en-US" sz="2400" kern="100" dirty="0">
                          <a:effectLst/>
                        </a:rPr>
                        <a:t>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hashTable</a:t>
                      </a:r>
                      <a:r>
                        <a:rPr lang="en-US" sz="2400" kern="100" dirty="0">
                          <a:effectLst/>
                        </a:rPr>
                        <a:t> = (</a:t>
                      </a:r>
                      <a:r>
                        <a:rPr lang="en-US" sz="2400" kern="100" dirty="0" err="1">
                          <a:effectLst/>
                        </a:rPr>
                        <a:t>HashTable</a:t>
                      </a:r>
                      <a:r>
                        <a:rPr lang="en-US" sz="2400" kern="100" dirty="0">
                          <a:effectLst/>
                        </a:rPr>
                        <a:t>*)</a:t>
                      </a:r>
                      <a:r>
                        <a:rPr lang="en-US" sz="2400" kern="100" dirty="0" err="1">
                          <a:effectLst/>
                        </a:rPr>
                        <a:t>malloc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sizeof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HashTable</a:t>
                      </a:r>
                      <a:r>
                        <a:rPr lang="en-US" sz="2400" kern="100" dirty="0">
                          <a:effectLst/>
                        </a:rPr>
                        <a:t>)); //</a:t>
                      </a:r>
                      <a:r>
                        <a:rPr lang="zh-CN" sz="2400" kern="100" dirty="0">
                          <a:effectLst/>
                        </a:rPr>
                        <a:t>分配空间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hashTable</a:t>
                      </a:r>
                      <a:r>
                        <a:rPr lang="en-US" sz="2400" kern="100" dirty="0">
                          <a:effectLst/>
                        </a:rPr>
                        <a:t>-&gt;size = </a:t>
                      </a:r>
                      <a:r>
                        <a:rPr lang="en-US" sz="2400" kern="100" dirty="0" err="1">
                          <a:effectLst/>
                        </a:rPr>
                        <a:t>num</a:t>
                      </a:r>
                      <a:r>
                        <a:rPr lang="en-US" sz="2400" kern="100" dirty="0">
                          <a:effectLst/>
                        </a:rPr>
                        <a:t>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hashTable</a:t>
                      </a:r>
                      <a:r>
                        <a:rPr lang="en-US" sz="2400" kern="100" dirty="0">
                          <a:effectLst/>
                        </a:rPr>
                        <a:t>-&gt;data =(Element*) </a:t>
                      </a:r>
                      <a:r>
                        <a:rPr lang="en-US" sz="2400" kern="100" dirty="0" err="1">
                          <a:effectLst/>
                        </a:rPr>
                        <a:t>malloc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sizeof</a:t>
                      </a:r>
                      <a:r>
                        <a:rPr lang="en-US" sz="2400" kern="100" dirty="0">
                          <a:effectLst/>
                        </a:rPr>
                        <a:t>(Element)*</a:t>
                      </a:r>
                      <a:r>
                        <a:rPr lang="en-US" sz="2400" kern="100" dirty="0" err="1">
                          <a:effectLst/>
                        </a:rPr>
                        <a:t>num</a:t>
                      </a:r>
                      <a:r>
                        <a:rPr lang="en-US" sz="2400" kern="100" dirty="0">
                          <a:effectLst/>
                        </a:rPr>
                        <a:t>);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//</a:t>
                      </a:r>
                      <a:r>
                        <a:rPr lang="zh-CN" sz="2400" kern="100" dirty="0">
                          <a:effectLst/>
                        </a:rPr>
                        <a:t>初始化，将哈希表中各个元素设置为没有被占用的状态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for (</a:t>
                      </a:r>
                      <a:r>
                        <a:rPr lang="en-US" sz="2400" kern="100" dirty="0" err="1">
                          <a:effectLst/>
                        </a:rPr>
                        <a:t>i</a:t>
                      </a:r>
                      <a:r>
                        <a:rPr lang="en-US" sz="2400" kern="100" dirty="0">
                          <a:effectLst/>
                        </a:rPr>
                        <a:t>=0; </a:t>
                      </a:r>
                      <a:r>
                        <a:rPr lang="en-US" sz="2400" kern="100" dirty="0" err="1">
                          <a:effectLst/>
                        </a:rPr>
                        <a:t>i</a:t>
                      </a:r>
                      <a:r>
                        <a:rPr lang="en-US" sz="2400" kern="100" dirty="0">
                          <a:effectLst/>
                        </a:rPr>
                        <a:t>&lt;</a:t>
                      </a:r>
                      <a:r>
                        <a:rPr lang="en-US" sz="2400" kern="100" dirty="0" err="1">
                          <a:effectLst/>
                        </a:rPr>
                        <a:t>hashTable</a:t>
                      </a:r>
                      <a:r>
                        <a:rPr lang="en-US" sz="2400" kern="100" dirty="0">
                          <a:effectLst/>
                        </a:rPr>
                        <a:t>-&gt;size; </a:t>
                      </a:r>
                      <a:r>
                        <a:rPr lang="en-US" sz="2400" kern="100" dirty="0" err="1">
                          <a:effectLst/>
                        </a:rPr>
                        <a:t>i</a:t>
                      </a:r>
                      <a:r>
                        <a:rPr lang="en-US" sz="2400" kern="100" dirty="0">
                          <a:effectLst/>
                        </a:rPr>
                        <a:t>++)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{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	</a:t>
                      </a:r>
                      <a:r>
                        <a:rPr lang="en-US" sz="2400" kern="100" dirty="0" err="1">
                          <a:effectLst/>
                        </a:rPr>
                        <a:t>hashTable</a:t>
                      </a:r>
                      <a:r>
                        <a:rPr lang="en-US" sz="2400" kern="100" dirty="0">
                          <a:effectLst/>
                        </a:rPr>
                        <a:t>-&gt;data[</a:t>
                      </a:r>
                      <a:r>
                        <a:rPr lang="en-US" sz="2400" kern="100" dirty="0" err="1">
                          <a:effectLst/>
                        </a:rPr>
                        <a:t>i</a:t>
                      </a:r>
                      <a:r>
                        <a:rPr lang="en-US" sz="2400" kern="100" dirty="0">
                          <a:effectLst/>
                        </a:rPr>
                        <a:t>].key = unoccupied;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}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return </a:t>
                      </a:r>
                      <a:r>
                        <a:rPr lang="en-US" sz="2400" kern="100" dirty="0" err="1">
                          <a:effectLst/>
                        </a:rPr>
                        <a:t>hashTable</a:t>
                      </a:r>
                      <a:r>
                        <a:rPr lang="en-US" sz="2400" kern="100" dirty="0">
                          <a:effectLst/>
                        </a:rPr>
                        <a:t>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0" y="620688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91344" y="154993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7.7.1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散列表的建立</a:t>
            </a:r>
          </a:p>
        </p:txBody>
      </p:sp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5141894" y="180021"/>
            <a:ext cx="19082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7-5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248394" y="986308"/>
            <a:ext cx="1804460" cy="4264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线性探查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908720"/>
            <a:ext cx="4824536" cy="5175737"/>
          </a:xfrm>
          <a:prstGeom prst="rect">
            <a:avLst/>
          </a:prstGeom>
        </p:spPr>
      </p:pic>
      <p:cxnSp>
        <p:nvCxnSpPr>
          <p:cNvPr id="33" name="直接连接符 32"/>
          <p:cNvCxnSpPr/>
          <p:nvPr/>
        </p:nvCxnSpPr>
        <p:spPr>
          <a:xfrm flipV="1">
            <a:off x="0" y="561705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63352" y="25535"/>
            <a:ext cx="294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散列表的查找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22" y="1556792"/>
            <a:ext cx="7524750" cy="8858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03912" y="3884576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K= {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12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7, 18, 26,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42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40,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16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34,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51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  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{ </a:t>
            </a:r>
            <a:r>
              <a:rPr lang="en-US" altLang="zh-CN" sz="2400" b="1" u="sng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12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7,  5,  0,   </a:t>
            </a:r>
            <a:r>
              <a:rPr lang="en-US" altLang="zh-CN" sz="2400" b="1" u="sng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3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   1,  </a:t>
            </a:r>
            <a:r>
              <a:rPr lang="en-US" altLang="zh-CN" sz="2400" b="1" u="sng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3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  8,  </a:t>
            </a:r>
            <a:r>
              <a:rPr lang="en-US" altLang="zh-CN" sz="2400" b="1" u="sng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12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}</a:t>
            </a:r>
          </a:p>
        </p:txBody>
      </p:sp>
      <p:sp>
        <p:nvSpPr>
          <p:cNvPr id="5" name="矩形 4"/>
          <p:cNvSpPr/>
          <p:nvPr/>
        </p:nvSpPr>
        <p:spPr>
          <a:xfrm>
            <a:off x="6600056" y="3239841"/>
            <a:ext cx="2811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h(key)=key mod 13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248394" y="986308"/>
            <a:ext cx="1804460" cy="4264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线性探查</a:t>
            </a:r>
          </a:p>
        </p:txBody>
      </p:sp>
      <p:sp>
        <p:nvSpPr>
          <p:cNvPr id="37" name="矩形 36"/>
          <p:cNvSpPr/>
          <p:nvPr/>
        </p:nvSpPr>
        <p:spPr>
          <a:xfrm>
            <a:off x="7480067" y="2564904"/>
            <a:ext cx="1804460" cy="4264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双散列探查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908720"/>
            <a:ext cx="4824536" cy="5175737"/>
          </a:xfrm>
          <a:prstGeom prst="rect">
            <a:avLst/>
          </a:prstGeom>
        </p:spPr>
      </p:pic>
      <p:cxnSp>
        <p:nvCxnSpPr>
          <p:cNvPr id="33" name="直接连接符 32"/>
          <p:cNvCxnSpPr/>
          <p:nvPr/>
        </p:nvCxnSpPr>
        <p:spPr>
          <a:xfrm flipV="1">
            <a:off x="0" y="561705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63352" y="25535"/>
            <a:ext cx="294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散列表的查找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22" y="1556792"/>
            <a:ext cx="7524750" cy="88582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80" y="3140968"/>
            <a:ext cx="7581900" cy="971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03912" y="5032656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K= {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12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7, 18, 26,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42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40,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16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34,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51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  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{ </a:t>
            </a:r>
            <a:r>
              <a:rPr lang="en-US" altLang="zh-CN" sz="2400" b="1" u="sng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12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7,  5,  0,   </a:t>
            </a:r>
            <a:r>
              <a:rPr lang="en-US" altLang="zh-CN" sz="2400" b="1" u="sng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3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   1,  </a:t>
            </a:r>
            <a:r>
              <a:rPr lang="en-US" altLang="zh-CN" sz="2400" b="1" u="sng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3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  8,  </a:t>
            </a:r>
            <a:r>
              <a:rPr lang="en-US" altLang="zh-CN" sz="2400" b="1" u="sng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12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}</a:t>
            </a:r>
          </a:p>
        </p:txBody>
      </p:sp>
      <p:sp>
        <p:nvSpPr>
          <p:cNvPr id="5" name="矩形 4"/>
          <p:cNvSpPr/>
          <p:nvPr/>
        </p:nvSpPr>
        <p:spPr>
          <a:xfrm>
            <a:off x="6384032" y="4358695"/>
            <a:ext cx="3700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查找失败的情况：查找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248394" y="986308"/>
            <a:ext cx="1804460" cy="4264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线性探查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908720"/>
            <a:ext cx="4824536" cy="5175737"/>
          </a:xfrm>
          <a:prstGeom prst="rect">
            <a:avLst/>
          </a:prstGeom>
        </p:spPr>
      </p:pic>
      <p:cxnSp>
        <p:nvCxnSpPr>
          <p:cNvPr id="33" name="直接连接符 32"/>
          <p:cNvCxnSpPr/>
          <p:nvPr/>
        </p:nvCxnSpPr>
        <p:spPr>
          <a:xfrm flipV="1">
            <a:off x="0" y="561705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63352" y="25535"/>
            <a:ext cx="294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散列表的查找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22" y="1556792"/>
            <a:ext cx="7524750" cy="8858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86328" y="4509120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K= {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12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7, 18, 26,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42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40,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16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34,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51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  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{ </a:t>
            </a:r>
            <a:r>
              <a:rPr lang="en-US" altLang="zh-CN" sz="2400" b="1" u="sng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12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7,  5,  0,   </a:t>
            </a:r>
            <a:r>
              <a:rPr lang="en-US" altLang="zh-CN" sz="2400" b="1" u="sng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3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   1,  </a:t>
            </a:r>
            <a:r>
              <a:rPr lang="en-US" altLang="zh-CN" sz="2400" b="1" u="sng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3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  8,  </a:t>
            </a:r>
            <a:r>
              <a:rPr lang="en-US" altLang="zh-CN" sz="2400" b="1" u="sng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12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}</a:t>
            </a:r>
          </a:p>
        </p:txBody>
      </p:sp>
      <p:sp>
        <p:nvSpPr>
          <p:cNvPr id="5" name="矩形 4"/>
          <p:cNvSpPr/>
          <p:nvPr/>
        </p:nvSpPr>
        <p:spPr>
          <a:xfrm>
            <a:off x="5251147" y="3090689"/>
            <a:ext cx="6262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查找成功的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ASL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(7*1+1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2+1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/9 = 13/9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248394" y="986308"/>
            <a:ext cx="1804460" cy="4264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线性探查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908720"/>
            <a:ext cx="4824536" cy="5175737"/>
          </a:xfrm>
          <a:prstGeom prst="rect">
            <a:avLst/>
          </a:prstGeom>
        </p:spPr>
      </p:pic>
      <p:cxnSp>
        <p:nvCxnSpPr>
          <p:cNvPr id="33" name="直接连接符 32"/>
          <p:cNvCxnSpPr/>
          <p:nvPr/>
        </p:nvCxnSpPr>
        <p:spPr>
          <a:xfrm flipV="1">
            <a:off x="0" y="561705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63352" y="25535"/>
            <a:ext cx="294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散列表的查找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22" y="1556792"/>
            <a:ext cx="7524750" cy="8858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86328" y="4509120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K= {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12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7, 18, 26,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42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40,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16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34,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51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   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{ </a:t>
            </a:r>
            <a:r>
              <a:rPr lang="en-US" altLang="zh-CN" sz="2400" b="1" u="sng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12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7,  5,  0,   </a:t>
            </a:r>
            <a:r>
              <a:rPr lang="en-US" altLang="zh-CN" sz="2400" b="1" u="sng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3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   1,  </a:t>
            </a:r>
            <a:r>
              <a:rPr lang="en-US" altLang="zh-CN" sz="2400" b="1" u="sng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3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,   8,  </a:t>
            </a:r>
            <a:r>
              <a:rPr lang="en-US" altLang="zh-CN" sz="2400" b="1" u="sng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12</a:t>
            </a:r>
            <a:r>
              <a:rPr lang="en-US" altLang="zh-CN" sz="2400" b="1" u="sng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  }</a:t>
            </a:r>
          </a:p>
        </p:txBody>
      </p:sp>
      <p:sp>
        <p:nvSpPr>
          <p:cNvPr id="5" name="矩形 4"/>
          <p:cNvSpPr/>
          <p:nvPr/>
        </p:nvSpPr>
        <p:spPr>
          <a:xfrm>
            <a:off x="5251146" y="3090689"/>
            <a:ext cx="66775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查找失败的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ASL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(7+6+5+4+3+2+1+3+2+1+1+1+8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/13 = 44/13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029277" y="3837524"/>
            <a:ext cx="2459211" cy="8958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设置标志位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620688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1344" y="154993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散列表的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、删除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9" y="1180156"/>
            <a:ext cx="11151223" cy="13127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34846" y="2019033"/>
            <a:ext cx="64807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 Black" panose="020B0A04020102020204" pitchFamily="34" charset="0"/>
              </a:rPr>
              <a:t> - 1</a:t>
            </a:r>
            <a:endParaRPr lang="zh-CN" altLang="en-US" sz="20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11624" y="3390679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h(19)=19 mod 13 = 6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99456" y="3408278"/>
            <a:ext cx="1440160" cy="42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044" y="5013487"/>
            <a:ext cx="11595932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因此查找的过程，除了判断是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的特殊情况，同时要记录该位置，已方便后续的插入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104112" y="1988840"/>
            <a:ext cx="64807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 Black" panose="020B0A04020102020204" pitchFamily="34" charset="0"/>
              </a:rPr>
              <a:t> - 1</a:t>
            </a:r>
            <a:endParaRPr lang="zh-CN" altLang="en-US" sz="20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62790" y="2019033"/>
            <a:ext cx="64807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 Black" panose="020B0A04020102020204" pitchFamily="34" charset="0"/>
              </a:rPr>
              <a:t> - 1</a:t>
            </a:r>
            <a:endParaRPr lang="zh-CN" altLang="en-US" sz="20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90734" y="2021618"/>
            <a:ext cx="64807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 Black" panose="020B0A04020102020204" pitchFamily="34" charset="0"/>
              </a:rPr>
              <a:t> - 1</a:t>
            </a:r>
            <a:endParaRPr lang="zh-CN" altLang="en-US" sz="20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6929935" y="2861158"/>
            <a:ext cx="428419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29935" y="5093406"/>
            <a:ext cx="644443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M-1</a:t>
            </a:r>
            <a:endParaRPr lang="zh-CN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3429457" y="548427"/>
            <a:ext cx="6912767" cy="90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关键码                       存储地址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 flipV="1">
            <a:off x="2427466" y="3764477"/>
            <a:ext cx="3174467" cy="1606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4607072" y="726605"/>
            <a:ext cx="1650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-8255" y="591793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038444" y="4947446"/>
            <a:ext cx="2160240" cy="498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散列表长度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53864" y="1991623"/>
            <a:ext cx="1135234" cy="3528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774178" y="2861158"/>
            <a:ext cx="1152128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1661" y="1514745"/>
            <a:ext cx="148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关键码空间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01934" y="2219819"/>
            <a:ext cx="175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散列地址空间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47152" y="3471025"/>
            <a:ext cx="9473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57359" y="3234832"/>
            <a:ext cx="115212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H(key)</a:t>
            </a:r>
            <a:endParaRPr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 flipV="1">
            <a:off x="4654207" y="1230588"/>
            <a:ext cx="1555948" cy="10264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22857" y="3792211"/>
            <a:ext cx="3486654" cy="498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ct val="11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zh-CN" altLang="en-US"/>
              <a:t>散列表（</a:t>
            </a:r>
            <a:r>
              <a:rPr lang="en-US" altLang="zh-CN"/>
              <a:t>hash table</a:t>
            </a:r>
            <a:r>
              <a:rPr lang="zh-CN" altLang="en-US"/>
              <a:t>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04208" y="2081320"/>
            <a:ext cx="521469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2285" y="4939595"/>
            <a:ext cx="59096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R-1</a:t>
            </a:r>
            <a:endParaRPr lang="zh-CN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76543" y="3638126"/>
            <a:ext cx="9473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&amp;entry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2512563" y="4039431"/>
            <a:ext cx="3004272" cy="830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ct val="11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pPr lvl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装填因子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=n/M</a:t>
            </a:r>
          </a:p>
          <a:p>
            <a:pPr lvl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(load factor)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829482" y="4176454"/>
            <a:ext cx="9473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entry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479203" y="188364"/>
            <a:ext cx="3888432" cy="4708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7.5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散列表的基本概念</a:t>
            </a:r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029277" y="3837524"/>
            <a:ext cx="2459211" cy="8958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设置标志位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620688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1344" y="154993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散列表的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、删除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170565"/>
            <a:ext cx="9986806" cy="11756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40416" y="2900185"/>
            <a:ext cx="64807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 Black" panose="020B0A04020102020204" pitchFamily="34" charset="0"/>
              </a:rPr>
              <a:t> - 2</a:t>
            </a:r>
            <a:endParaRPr lang="zh-CN" altLang="en-US" sz="20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5400" y="3616286"/>
            <a:ext cx="5904656" cy="133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的过程：计算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的散列地址是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，查找到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的位置是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，一直查找到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的位置，查找失败，那么插入到什么位置呢？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72579" y="1205463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h(25)=25 mod 13 = 12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59496" y="1283080"/>
            <a:ext cx="1440160" cy="42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0658" y="5033240"/>
            <a:ext cx="3697835" cy="42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</a:t>
            </a:r>
          </a:p>
        </p:txBody>
      </p:sp>
      <p:sp>
        <p:nvSpPr>
          <p:cNvPr id="5" name="矩形 4"/>
          <p:cNvSpPr/>
          <p:nvPr/>
        </p:nvSpPr>
        <p:spPr>
          <a:xfrm>
            <a:off x="298034" y="5729767"/>
            <a:ext cx="11595932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因此查找的过程，除了判断是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的特殊情况，同时要记录该位置，已方便后续的插入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672579" y="2918013"/>
            <a:ext cx="64807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 Black" panose="020B0A04020102020204" pitchFamily="34" charset="0"/>
              </a:rPr>
              <a:t> - 2</a:t>
            </a:r>
            <a:endParaRPr lang="zh-CN" altLang="en-US" sz="20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0" y="620688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1344" y="154993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7.7.3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散列表的插入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58337"/>
              </p:ext>
            </p:extLst>
          </p:nvPr>
        </p:nvGraphicFramePr>
        <p:xfrm>
          <a:off x="551384" y="759100"/>
          <a:ext cx="10729192" cy="548640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4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2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12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13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17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18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int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InsertHashTable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HashTable</a:t>
                      </a:r>
                      <a:r>
                        <a:rPr lang="en-US" sz="2000" kern="100" dirty="0">
                          <a:effectLst/>
                        </a:rPr>
                        <a:t>* </a:t>
                      </a:r>
                      <a:r>
                        <a:rPr lang="en-US" sz="2000" kern="100" dirty="0" err="1">
                          <a:effectLst/>
                        </a:rPr>
                        <a:t>hashTable</a:t>
                      </a:r>
                      <a:r>
                        <a:rPr lang="en-US" sz="2000" kern="100" dirty="0">
                          <a:effectLst/>
                        </a:rPr>
                        <a:t>, Element element)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{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</a:t>
                      </a:r>
                      <a:r>
                        <a:rPr lang="en-US" sz="2000" kern="100" dirty="0" err="1">
                          <a:effectLst/>
                        </a:rPr>
                        <a:t>int</a:t>
                      </a:r>
                      <a:r>
                        <a:rPr lang="en-US" sz="2000" kern="100" dirty="0">
                          <a:effectLst/>
                        </a:rPr>
                        <a:t> find;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</a:t>
                      </a:r>
                      <a:r>
                        <a:rPr lang="en-US" sz="2000" kern="100" dirty="0" err="1">
                          <a:effectLst/>
                        </a:rPr>
                        <a:t>int</a:t>
                      </a:r>
                      <a:r>
                        <a:rPr lang="en-US" sz="2000" kern="100" dirty="0">
                          <a:effectLst/>
                        </a:rPr>
                        <a:t> position = -1;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</a:t>
                      </a:r>
                      <a:r>
                        <a:rPr lang="en-US" sz="2000" kern="100" dirty="0" err="1">
                          <a:effectLst/>
                        </a:rPr>
                        <a:t>int</a:t>
                      </a:r>
                      <a:r>
                        <a:rPr lang="en-US" sz="2000" kern="100" dirty="0">
                          <a:effectLst/>
                        </a:rPr>
                        <a:t> key = </a:t>
                      </a:r>
                      <a:r>
                        <a:rPr lang="en-US" sz="2000" kern="100" dirty="0" err="1">
                          <a:effectLst/>
                        </a:rPr>
                        <a:t>element.key</a:t>
                      </a:r>
                      <a:r>
                        <a:rPr lang="en-US" sz="2000" kern="100" dirty="0">
                          <a:effectLst/>
                        </a:rPr>
                        <a:t>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</a:t>
                      </a:r>
                      <a:r>
                        <a:rPr lang="en-US" sz="2000" kern="100" dirty="0" err="1">
                          <a:effectLst/>
                        </a:rPr>
                        <a:t>int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returnValue</a:t>
                      </a:r>
                      <a:r>
                        <a:rPr lang="en-US" sz="2000" kern="100" dirty="0">
                          <a:effectLst/>
                        </a:rPr>
                        <a:t> = 0;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find = </a:t>
                      </a:r>
                      <a:r>
                        <a:rPr lang="en-US" sz="2000" kern="100" dirty="0" err="1">
                          <a:effectLst/>
                        </a:rPr>
                        <a:t>SearchHashTable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hashTable</a:t>
                      </a:r>
                      <a:r>
                        <a:rPr lang="en-US" sz="2000" kern="100" dirty="0">
                          <a:effectLst/>
                        </a:rPr>
                        <a:t>, key, &amp;position);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if (find == 1)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</a:t>
                      </a:r>
                      <a:r>
                        <a:rPr lang="en-US" sz="2000" kern="100" dirty="0" err="1">
                          <a:effectLst/>
                        </a:rPr>
                        <a:t>printf</a:t>
                      </a:r>
                      <a:r>
                        <a:rPr lang="en-US" sz="2000" kern="100" dirty="0">
                          <a:effectLst/>
                        </a:rPr>
                        <a:t>("</a:t>
                      </a:r>
                      <a:r>
                        <a:rPr lang="zh-CN" sz="2000" kern="100" dirty="0">
                          <a:effectLst/>
                        </a:rPr>
                        <a:t>该元素已经存在，插入失败</a:t>
                      </a:r>
                      <a:r>
                        <a:rPr lang="en-US" sz="2000" kern="100" dirty="0">
                          <a:effectLst/>
                        </a:rPr>
                        <a:t>\n");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else if(position == -1)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</a:t>
                      </a:r>
                      <a:r>
                        <a:rPr lang="en-US" sz="2000" kern="100" dirty="0" err="1">
                          <a:effectLst/>
                        </a:rPr>
                        <a:t>printf</a:t>
                      </a:r>
                      <a:r>
                        <a:rPr lang="en-US" sz="2000" kern="100" dirty="0">
                          <a:effectLst/>
                        </a:rPr>
                        <a:t>("</a:t>
                      </a:r>
                      <a:r>
                        <a:rPr lang="zh-CN" sz="2000" kern="100" dirty="0">
                          <a:effectLst/>
                        </a:rPr>
                        <a:t>哈希表中已经无位置，插入失败</a:t>
                      </a:r>
                      <a:r>
                        <a:rPr lang="en-US" sz="2000" kern="100" dirty="0">
                          <a:effectLst/>
                        </a:rPr>
                        <a:t>\n");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else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{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</a:t>
                      </a:r>
                      <a:r>
                        <a:rPr lang="en-US" sz="2000" kern="100" dirty="0" err="1">
                          <a:effectLst/>
                        </a:rPr>
                        <a:t>hashTable</a:t>
                      </a:r>
                      <a:r>
                        <a:rPr lang="en-US" sz="2000" kern="100" dirty="0">
                          <a:effectLst/>
                        </a:rPr>
                        <a:t>-&gt;data[</a:t>
                      </a:r>
                      <a:r>
                        <a:rPr lang="en-US" altLang="zh-CN" sz="2000" kern="100" dirty="0">
                          <a:effectLst/>
                        </a:rPr>
                        <a:t>position</a:t>
                      </a:r>
                      <a:r>
                        <a:rPr lang="en-US" sz="2000" kern="100" dirty="0">
                          <a:effectLst/>
                        </a:rPr>
                        <a:t>] = element;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	</a:t>
                      </a:r>
                      <a:r>
                        <a:rPr lang="en-US" sz="2000" kern="100" dirty="0" err="1">
                          <a:effectLst/>
                        </a:rPr>
                        <a:t>returnValue</a:t>
                      </a:r>
                      <a:r>
                        <a:rPr lang="en-US" sz="2000" kern="100" dirty="0">
                          <a:effectLst/>
                        </a:rPr>
                        <a:t> = 1;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}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return </a:t>
                      </a:r>
                      <a:r>
                        <a:rPr lang="en-US" sz="2000" kern="100" dirty="0" err="1">
                          <a:effectLst/>
                        </a:rPr>
                        <a:t>returnValue</a:t>
                      </a:r>
                      <a:r>
                        <a:rPr lang="en-US" sz="2000" kern="100" dirty="0">
                          <a:effectLst/>
                        </a:rPr>
                        <a:t>;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}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5267908" y="194829"/>
            <a:ext cx="1296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7-7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977178" y="3214202"/>
            <a:ext cx="2459211" cy="8958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设置标志位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620688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1344" y="14579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散列表的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查找、插入、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484784"/>
            <a:ext cx="9986806" cy="117566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11424" y="3191982"/>
            <a:ext cx="1440160" cy="42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乘号 1"/>
          <p:cNvSpPr/>
          <p:nvPr/>
        </p:nvSpPr>
        <p:spPr>
          <a:xfrm>
            <a:off x="9848587" y="2163993"/>
            <a:ext cx="360040" cy="58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1424" y="3723518"/>
            <a:ext cx="1440160" cy="42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59696" y="3191982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h(12)=12 mod 13 = 12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9696" y="3723518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h(51)=51 mod 13 = 12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95400" y="764704"/>
          <a:ext cx="10801200" cy="548640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56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7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13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</a:t>
                      </a:r>
                      <a:endParaRPr lang="zh-CN" sz="2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15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DeleteHashTable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HashTable</a:t>
                      </a:r>
                      <a:r>
                        <a:rPr lang="en-US" sz="2400" kern="100" dirty="0">
                          <a:effectLst/>
                        </a:rPr>
                        <a:t>* </a:t>
                      </a:r>
                      <a:r>
                        <a:rPr lang="en-US" sz="2400" kern="100" dirty="0" err="1">
                          <a:effectLst/>
                        </a:rPr>
                        <a:t>hashTable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en-US" sz="2400" kern="100" dirty="0" err="1">
                          <a:effectLst/>
                        </a:rPr>
                        <a:t>KeyType</a:t>
                      </a:r>
                      <a:r>
                        <a:rPr lang="en-US" sz="2400" kern="100" dirty="0">
                          <a:effectLst/>
                        </a:rPr>
                        <a:t> key)//</a:t>
                      </a:r>
                      <a:r>
                        <a:rPr lang="zh-CN" sz="2400" kern="100" dirty="0">
                          <a:effectLst/>
                        </a:rPr>
                        <a:t>散列表删除算法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{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find;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position = -1;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</a:t>
                      </a: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returnValue</a:t>
                      </a:r>
                      <a:r>
                        <a:rPr lang="en-US" sz="2400" kern="100" dirty="0">
                          <a:effectLst/>
                        </a:rPr>
                        <a:t> = 0;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         find = </a:t>
                      </a:r>
                      <a:r>
                        <a:rPr lang="en-US" sz="2400" kern="100" dirty="0" err="1">
                          <a:effectLst/>
                        </a:rPr>
                        <a:t>SearchHashTable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hashTable</a:t>
                      </a:r>
                      <a:r>
                        <a:rPr lang="en-US" sz="2400" kern="100" dirty="0">
                          <a:effectLst/>
                        </a:rPr>
                        <a:t>, key, &amp;</a:t>
                      </a:r>
                      <a:r>
                        <a:rPr lang="en-US" sz="2400" kern="100" dirty="0" err="1">
                          <a:effectLst/>
                        </a:rPr>
                        <a:t>positioin</a:t>
                      </a:r>
                      <a:r>
                        <a:rPr lang="en-US" sz="2400" kern="100" dirty="0">
                          <a:effectLst/>
                        </a:rPr>
                        <a:t>);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if (find == 1) //</a:t>
                      </a:r>
                      <a:r>
                        <a:rPr lang="zh-CN" sz="2400" kern="100" dirty="0">
                          <a:effectLst/>
                        </a:rPr>
                        <a:t>删除数据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{	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	</a:t>
                      </a:r>
                      <a:r>
                        <a:rPr lang="en-US" sz="2400" kern="100" dirty="0" err="1">
                          <a:effectLst/>
                        </a:rPr>
                        <a:t>hashTable</a:t>
                      </a:r>
                      <a:r>
                        <a:rPr lang="en-US" sz="2400" kern="100" dirty="0">
                          <a:effectLst/>
                        </a:rPr>
                        <a:t>-&gt;data[position].key = </a:t>
                      </a:r>
                      <a:r>
                        <a:rPr lang="en-US" sz="2400" kern="100" dirty="0" err="1">
                          <a:effectLst/>
                        </a:rPr>
                        <a:t>isdelete</a:t>
                      </a:r>
                      <a:r>
                        <a:rPr lang="en-US" sz="2400" kern="100" dirty="0">
                          <a:effectLst/>
                        </a:rPr>
                        <a:t>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	</a:t>
                      </a:r>
                      <a:r>
                        <a:rPr lang="en-US" sz="2400" kern="100" dirty="0" err="1">
                          <a:effectLst/>
                        </a:rPr>
                        <a:t>returnValue</a:t>
                      </a:r>
                      <a:r>
                        <a:rPr lang="en-US" sz="2400" kern="100" dirty="0">
                          <a:effectLst/>
                        </a:rPr>
                        <a:t> = 1;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} 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else 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	</a:t>
                      </a:r>
                      <a:r>
                        <a:rPr lang="en-US" sz="2400" kern="100" dirty="0" err="1">
                          <a:effectLst/>
                        </a:rPr>
                        <a:t>printf</a:t>
                      </a:r>
                      <a:r>
                        <a:rPr lang="en-US" sz="2400" kern="100" dirty="0">
                          <a:effectLst/>
                        </a:rPr>
                        <a:t>("</a:t>
                      </a:r>
                      <a:r>
                        <a:rPr lang="zh-CN" sz="2400" kern="100" dirty="0">
                          <a:effectLst/>
                        </a:rPr>
                        <a:t>哈希表中无此元素，删除失败</a:t>
                      </a:r>
                      <a:r>
                        <a:rPr lang="en-US" sz="2400" kern="100" dirty="0">
                          <a:effectLst/>
                        </a:rPr>
                        <a:t>\n");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	return </a:t>
                      </a:r>
                      <a:r>
                        <a:rPr lang="en-US" sz="2400" kern="100" dirty="0" err="1">
                          <a:effectLst/>
                        </a:rPr>
                        <a:t>returnValue</a:t>
                      </a:r>
                      <a:r>
                        <a:rPr lang="en-US" sz="2400" kern="100" dirty="0">
                          <a:effectLst/>
                        </a:rPr>
                        <a:t>;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-2851" y="553772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91344" y="96802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7.7.4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散列表的删除</a:t>
            </a:r>
          </a:p>
        </p:txBody>
      </p:sp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5231904" y="127913"/>
            <a:ext cx="1296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7-8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098131" y="3242555"/>
            <a:ext cx="2459211" cy="8958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设置标志位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620688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1344" y="14579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散列表的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、插入、删除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556792"/>
            <a:ext cx="9986806" cy="117566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83432" y="3263990"/>
            <a:ext cx="1440160" cy="42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3432" y="3795526"/>
            <a:ext cx="1440160" cy="42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31704" y="3263990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h(12)=12 mod 13 = 12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31704" y="3795526"/>
            <a:ext cx="338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h(51)=51 mod 13 = 12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40416" y="2289705"/>
            <a:ext cx="64807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 Black" panose="020B0A04020102020204" pitchFamily="34" charset="0"/>
              </a:rPr>
              <a:t> - 2</a:t>
            </a:r>
            <a:endParaRPr lang="zh-CN" altLang="en-US" sz="20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88640"/>
            <a:ext cx="4123843" cy="60855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657" y="332656"/>
            <a:ext cx="2639616" cy="42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查找过程改进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551384" y="1038160"/>
            <a:ext cx="9073007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碰撞（冲突）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：若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key1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key2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，而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h(key1)=h(key2)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     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                 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key2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称为同义词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2442" y="-27384"/>
            <a:ext cx="3761310" cy="6858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7.6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散列函数和冲突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0" y="586677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864161" y="3134235"/>
            <a:ext cx="428419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64161" y="5366483"/>
            <a:ext cx="644443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M-1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6091583" y="3813419"/>
            <a:ext cx="1556455" cy="454071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708404" y="3134235"/>
            <a:ext cx="1152128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36160" y="2492896"/>
            <a:ext cx="175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散列地址空间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312024" y="3465619"/>
            <a:ext cx="12241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H(key1)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0769" y="4082824"/>
            <a:ext cx="9473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&amp;entry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 flipV="1">
            <a:off x="6091583" y="4462900"/>
            <a:ext cx="1613191" cy="514682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419613" y="4960226"/>
            <a:ext cx="115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H(key2)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9416" y="3134235"/>
            <a:ext cx="2592288" cy="11332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好的散列函数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839416" y="4871311"/>
            <a:ext cx="2592288" cy="11499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增加表长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997195" y="4020004"/>
            <a:ext cx="98723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35360" y="1388291"/>
            <a:ext cx="6480720" cy="28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同一关键码总是映射到同一地址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计算代价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满射：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尽量覆盖整个散列地址空间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均匀</a:t>
            </a:r>
            <a:r>
              <a:rPr lang="zh-CN" altLang="en-US" sz="3200" b="1" dirty="0">
                <a:latin typeface="+mj-ea"/>
                <a:ea typeface="+mj-ea"/>
              </a:rPr>
              <a:t>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尽量使散列地址均匀地分布，从而减少聚集（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clustering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）和冲突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2442" y="48052"/>
            <a:ext cx="5489502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好的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散列函数：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设计原则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0" y="662240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300692" y="2193061"/>
            <a:ext cx="42841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81592" y="4284457"/>
            <a:ext cx="6444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M-1</a:t>
            </a:r>
            <a:endParaRPr lang="zh-CN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112188" y="2149083"/>
            <a:ext cx="1152128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77880" y="1332501"/>
            <a:ext cx="175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散列地址空间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042472" y="2480451"/>
            <a:ext cx="92485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H(key)</a:t>
            </a:r>
            <a:endParaRPr lang="zh-CN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8027460" y="2819005"/>
            <a:ext cx="10847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17616" y="1921733"/>
            <a:ext cx="924856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zh-CN" sz="2400" baseline="-2500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algn="ctr"/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zh-CN" sz="2400" baseline="-2500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zh-CN" altLang="en-US" sz="2400" baseline="-25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911424" y="1124744"/>
            <a:ext cx="3744416" cy="28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 除余法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 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数字分析法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 折叠法 </a:t>
            </a:r>
          </a:p>
          <a:p>
            <a:pPr marL="457200" indent="-457200" eaLnBrk="1" hangingPunct="1"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中平方法   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基数转换法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2442" y="48052"/>
            <a:ext cx="3617294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常用的散列函数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0" y="662240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15480" y="443711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Lum Yuen and Dodd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通过实验，结果表明对于一般的应用，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除余法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是一种理想的方法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980902" y="980728"/>
            <a:ext cx="6200288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h(key)=(</a:t>
            </a:r>
            <a:r>
              <a:rPr lang="en-US" sz="3200" b="1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int</a:t>
            </a:r>
            <a:r>
              <a:rPr lang="en-US" sz="3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)key % p;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的选取：小于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的最大素数</a:t>
            </a:r>
            <a:endParaRPr lang="en-US" altLang="zh-CN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eaLnBrk="1" hangingPunct="1"/>
            <a:endParaRPr lang="en-US" sz="3200" b="1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eaLnBrk="1" hangingPunct="1"/>
            <a:r>
              <a:rPr lang="en-US" sz="3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m = 128, 256, 512, 1024    </a:t>
            </a:r>
          </a:p>
          <a:p>
            <a:pPr eaLnBrk="1" hangingPunct="1"/>
            <a:r>
              <a:rPr lang="en-US" sz="3200" b="1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p = 127, 251, 503, 1019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17550" y="44614"/>
            <a:ext cx="482453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函数：除余法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548933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23392" y="819869"/>
            <a:ext cx="1058517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如果事先知道关键码集合，且关键字的位数比散列表的地址位数多，这种情况可以对关键码的各位进行分析，找到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分布比较均匀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的若干为作为散列地址。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2442" y="-27384"/>
            <a:ext cx="4841430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各种散列函数：</a:t>
            </a:r>
            <a:r>
              <a:rPr lang="zh-CN" altLang="en-US" sz="3600" b="1" dirty="0">
                <a:solidFill>
                  <a:srgbClr val="0000FF"/>
                </a:solidFill>
                <a:latin typeface="+mj-ea"/>
              </a:rPr>
              <a:t>数字分析法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620688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31504" y="3761894"/>
          <a:ext cx="7488832" cy="2365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关键码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散列地址</a:t>
                      </a:r>
                      <a:r>
                        <a:rPr lang="en-US" sz="2400" kern="100">
                          <a:effectLst/>
                        </a:rPr>
                        <a:t>1</a:t>
                      </a:r>
                      <a:r>
                        <a:rPr lang="zh-CN" sz="2400" kern="100">
                          <a:effectLst/>
                        </a:rPr>
                        <a:t>（</a:t>
                      </a:r>
                      <a:r>
                        <a:rPr lang="en-US" sz="2400" kern="100">
                          <a:effectLst/>
                        </a:rPr>
                        <a:t>0~999</a:t>
                      </a:r>
                      <a:r>
                        <a:rPr lang="zh-CN" sz="2400" kern="100">
                          <a:effectLst/>
                        </a:rPr>
                        <a:t>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6713247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347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6714256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456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6712638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238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6716291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691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6715215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515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23392" y="2290881"/>
            <a:ext cx="107291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例如，对下面已知的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位关键码集合设计散列函数，通过分析可以看出前三位都是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671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分布不均匀，第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位只是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同样分布不均匀，因此可以选取第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位、第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位和第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位组合作为散列地址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07368" y="2276872"/>
                <a:ext cx="1044116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just">
                  <a:spcAft>
                    <a:spcPts val="0"/>
                  </a:spcAft>
                </a:pPr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这种方法是先求出</a:t>
                </a:r>
                <a:r>
                  <a:rPr lang="zh-CN" altLang="zh-CN" sz="2400" kern="100" dirty="0"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关键码的平方</a:t>
                </a:r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，然后再选取中间的几位作为散列地址。</a:t>
                </a:r>
              </a:p>
              <a:p>
                <a:pPr marL="457200" algn="just">
                  <a:spcAft>
                    <a:spcPts val="0"/>
                  </a:spcAft>
                </a:pPr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例如 关键码</a:t>
                </a:r>
                <a:r>
                  <a:rPr lang="en-US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key=2456</a:t>
                </a:r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2456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=6031936</m:t>
                    </m:r>
                  </m:oMath>
                </a14:m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，假设散列地址是</a:t>
                </a:r>
                <a:r>
                  <a:rPr lang="en-US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位的，则选择第</a:t>
                </a:r>
                <a:r>
                  <a:rPr lang="en-US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位、第</a:t>
                </a:r>
                <a:r>
                  <a:rPr lang="en-US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位和第</a:t>
                </a:r>
                <a:r>
                  <a:rPr lang="en-US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位作为散列地址，即</a:t>
                </a:r>
                <a:r>
                  <a:rPr lang="en-US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2456</a:t>
                </a:r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319</a:t>
                </a:r>
                <a:r>
                  <a:rPr lang="zh-CN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276872"/>
                <a:ext cx="1044116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3" t="-33" r="2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2442" y="48052"/>
            <a:ext cx="4841430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各种散列函数：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取平方法</a:t>
            </a:r>
            <a:endParaRPr lang="zh-CN" altLang="en-US" sz="3600" b="1" dirty="0">
              <a:solidFill>
                <a:srgbClr val="0000FF"/>
              </a:solidFill>
              <a:latin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0" y="662240"/>
            <a:ext cx="12192000" cy="71612"/>
          </a:xfrm>
          <a:prstGeom prst="line">
            <a:avLst/>
          </a:prstGeom>
          <a:ln w="57150">
            <a:gradFill>
              <a:gsLst>
                <a:gs pos="0">
                  <a:srgbClr val="00B0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False"/>
  <p:tag name="PROBLEMVOICEALLOW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2950</Words>
  <Application>Microsoft Office PowerPoint</Application>
  <PresentationFormat>宽屏</PresentationFormat>
  <Paragraphs>512</Paragraphs>
  <Slides>35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等线</vt:lpstr>
      <vt:lpstr>黑体</vt:lpstr>
      <vt:lpstr>楷体_GB2312</vt:lpstr>
      <vt:lpstr>宋体</vt:lpstr>
      <vt:lpstr>微软雅黑</vt:lpstr>
      <vt:lpstr>Arial</vt:lpstr>
      <vt:lpstr>Arial Black</vt:lpstr>
      <vt:lpstr>Calibri</vt:lpstr>
      <vt:lpstr>Calibri Light</vt:lpstr>
      <vt:lpstr>Cambria Math</vt:lpstr>
      <vt:lpstr>Comic Sans MS</vt:lpstr>
      <vt:lpstr>Consolas</vt:lpstr>
      <vt:lpstr>Times New Roman</vt:lpstr>
      <vt:lpstr>Wingdings</vt:lpstr>
      <vt:lpstr>回顾</vt:lpstr>
      <vt:lpstr>Microsoft Word 97 - 2003 Document</vt:lpstr>
      <vt:lpstr>PowerPoint 演示文稿</vt:lpstr>
      <vt:lpstr>7.5 散列表的基本概念　</vt:lpstr>
      <vt:lpstr>PowerPoint 演示文稿</vt:lpstr>
      <vt:lpstr>7.6 散列函数和冲突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张瑞霞</dc:creator>
  <cp:lastModifiedBy>4215</cp:lastModifiedBy>
  <cp:revision>383</cp:revision>
  <cp:lastPrinted>2411-12-30T00:00:00Z</cp:lastPrinted>
  <dcterms:created xsi:type="dcterms:W3CDTF">2011-09-23T05:45:00Z</dcterms:created>
  <dcterms:modified xsi:type="dcterms:W3CDTF">2022-12-09T02:08:36Z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2052-11.1.0.11544</vt:lpwstr>
  </property>
  <property fmtid="{D5CDD505-2E9C-101B-9397-08002B2CF9AE}" pid="3" name="ICV">
    <vt:lpwstr>EF97F1F247FF4EC2A4B7F70018AD756E</vt:lpwstr>
  </property>
</Properties>
</file>