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566" r:id="rId3"/>
    <p:sldId id="565" r:id="rId4"/>
    <p:sldId id="362" r:id="rId5"/>
    <p:sldId id="366" r:id="rId6"/>
    <p:sldId id="483" r:id="rId7"/>
    <p:sldId id="553" r:id="rId9"/>
    <p:sldId id="554" r:id="rId10"/>
    <p:sldId id="484" r:id="rId11"/>
    <p:sldId id="485" r:id="rId12"/>
    <p:sldId id="486" r:id="rId13"/>
    <p:sldId id="487" r:id="rId14"/>
    <p:sldId id="489" r:id="rId15"/>
    <p:sldId id="491" r:id="rId16"/>
    <p:sldId id="492" r:id="rId17"/>
    <p:sldId id="493" r:id="rId18"/>
    <p:sldId id="494" r:id="rId19"/>
    <p:sldId id="496" r:id="rId20"/>
    <p:sldId id="498" r:id="rId21"/>
    <p:sldId id="577" r:id="rId22"/>
    <p:sldId id="578" r:id="rId23"/>
    <p:sldId id="500" r:id="rId24"/>
    <p:sldId id="584" r:id="rId25"/>
    <p:sldId id="499" r:id="rId26"/>
    <p:sldId id="501" r:id="rId27"/>
    <p:sldId id="502" r:id="rId28"/>
    <p:sldId id="503" r:id="rId29"/>
    <p:sldId id="504" r:id="rId30"/>
    <p:sldId id="556" r:id="rId31"/>
    <p:sldId id="506" r:id="rId32"/>
    <p:sldId id="507" r:id="rId33"/>
    <p:sldId id="505" r:id="rId34"/>
    <p:sldId id="508" r:id="rId35"/>
    <p:sldId id="509" r:id="rId36"/>
    <p:sldId id="510" r:id="rId37"/>
    <p:sldId id="557" r:id="rId38"/>
    <p:sldId id="511" r:id="rId39"/>
    <p:sldId id="558" r:id="rId40"/>
    <p:sldId id="512" r:id="rId41"/>
    <p:sldId id="513" r:id="rId42"/>
    <p:sldId id="514" r:id="rId43"/>
    <p:sldId id="516" r:id="rId44"/>
    <p:sldId id="515" r:id="rId45"/>
    <p:sldId id="517" r:id="rId46"/>
    <p:sldId id="582" r:id="rId47"/>
    <p:sldId id="559" r:id="rId48"/>
    <p:sldId id="579" r:id="rId49"/>
    <p:sldId id="580" r:id="rId50"/>
    <p:sldId id="560" r:id="rId51"/>
    <p:sldId id="561" r:id="rId52"/>
    <p:sldId id="638" r:id="rId53"/>
    <p:sldId id="528" r:id="rId54"/>
    <p:sldId id="529" r:id="rId55"/>
    <p:sldId id="574" r:id="rId56"/>
    <p:sldId id="575" r:id="rId57"/>
    <p:sldId id="563" r:id="rId58"/>
    <p:sldId id="576" r:id="rId59"/>
    <p:sldId id="583" r:id="rId60"/>
    <p:sldId id="532" r:id="rId61"/>
    <p:sldId id="533" r:id="rId62"/>
    <p:sldId id="536" r:id="rId63"/>
    <p:sldId id="537" r:id="rId64"/>
    <p:sldId id="569" r:id="rId65"/>
    <p:sldId id="542" r:id="rId66"/>
    <p:sldId id="543" r:id="rId67"/>
    <p:sldId id="544" r:id="rId68"/>
    <p:sldId id="567" r:id="rId69"/>
    <p:sldId id="548" r:id="rId70"/>
    <p:sldId id="549" r:id="rId71"/>
    <p:sldId id="585" r:id="rId72"/>
    <p:sldId id="586" r:id="rId73"/>
    <p:sldId id="587" r:id="rId7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14" autoAdjust="0"/>
  </p:normalViewPr>
  <p:slideViewPr>
    <p:cSldViewPr>
      <p:cViewPr varScale="1">
        <p:scale>
          <a:sx n="93" d="100"/>
          <a:sy n="93" d="100"/>
        </p:scale>
        <p:origin x="1236" y="78"/>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zh-CN" altLang="zh-CN"/>
          </a:p>
        </p:txBody>
      </p:sp>
      <p:sp>
        <p:nvSpPr>
          <p:cNvPr id="819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noProof="0"/>
              <a:t>单击此处编辑母版文本样式</a:t>
            </a:r>
            <a:endParaRPr lang="zh-CN" noProof="0"/>
          </a:p>
          <a:p>
            <a:pPr lvl="1"/>
            <a:r>
              <a:rPr lang="zh-CN" noProof="0"/>
              <a:t>第二级</a:t>
            </a:r>
            <a:endParaRPr lang="zh-CN" noProof="0"/>
          </a:p>
          <a:p>
            <a:pPr lvl="2"/>
            <a:r>
              <a:rPr lang="zh-CN" noProof="0"/>
              <a:t>第三级</a:t>
            </a:r>
            <a:endParaRPr lang="zh-CN" noProof="0"/>
          </a:p>
          <a:p>
            <a:pPr lvl="3"/>
            <a:r>
              <a:rPr lang="zh-CN" noProof="0"/>
              <a:t>第四级</a:t>
            </a:r>
            <a:endParaRPr lang="zh-CN" noProof="0"/>
          </a:p>
          <a:p>
            <a:pPr lvl="4"/>
            <a:r>
              <a:rPr lang="zh-CN" noProof="0"/>
              <a:t>第五级</a:t>
            </a:r>
            <a:endParaRPr lang="zh-CN" noProof="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19100016-8D8B-410E-B034-0BA8A2072F6A}"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061E3D2-BD5B-4ADF-963E-2DEE7F3AF97A}" type="slidenum">
              <a:rPr lang="en-US" altLang="zh-CN">
                <a:latin typeface="Times New Roman" panose="02020603050405020304" pitchFamily="18" charset="0"/>
                <a:ea typeface="楷体_GB2312" pitchFamily="1" charset="-122"/>
              </a:rPr>
            </a:fld>
            <a:endParaRPr lang="en-US" altLang="zh-CN">
              <a:latin typeface="Times New Roman" panose="02020603050405020304" pitchFamily="18" charset="0"/>
              <a:ea typeface="楷体_GB2312" pitchFamily="1" charset="-122"/>
            </a:endParaRPr>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手写</a:t>
            </a:r>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C9DA278-20E2-411A-B899-4E2DDDAEF94B}" type="slidenum">
              <a:rPr lang="en-US" altLang="zh-CN">
                <a:latin typeface="Times New Roman" panose="02020603050405020304" pitchFamily="18" charset="0"/>
                <a:ea typeface="楷体_GB2312" pitchFamily="1" charset="-122"/>
              </a:rPr>
            </a:fld>
            <a:endParaRPr lang="en-US" altLang="zh-CN">
              <a:latin typeface="Times New Roman" panose="02020603050405020304" pitchFamily="18" charset="0"/>
              <a:ea typeface="楷体_GB2312" pitchFamily="1" charset="-122"/>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endParaRPr lang="zh-CN" alt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100016-8D8B-410E-B034-0BA8A2072F6A}" type="slidenum">
              <a:rPr lang="zh-CN"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4763" y="6400800"/>
            <a:ext cx="1218723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Date Placeholder 4"/>
          <p:cNvSpPr>
            <a:spLocks noGrp="1"/>
          </p:cNvSpPr>
          <p:nvPr>
            <p:ph type="dt" sz="half" idx="10"/>
          </p:nvPr>
        </p:nvSpPr>
        <p:spPr>
          <a:xfrm>
            <a:off x="1096963" y="6459538"/>
            <a:ext cx="2473325" cy="365125"/>
          </a:xfrm>
          <a:prstGeom prst="rect">
            <a:avLst/>
          </a:prstGeom>
        </p:spPr>
        <p:txBody>
          <a:bodyPr/>
          <a:lstStyle>
            <a:lvl1pPr>
              <a:defRPr/>
            </a:lvl1pPr>
          </a:lstStyle>
          <a:p>
            <a:pPr>
              <a:defRPr/>
            </a:pPr>
            <a:endParaRPr lang="zh-CN" altLang="zh-CN"/>
          </a:p>
        </p:txBody>
      </p:sp>
      <p:sp>
        <p:nvSpPr>
          <p:cNvPr id="8" name="Footer Placeholder 5"/>
          <p:cNvSpPr>
            <a:spLocks noGrp="1"/>
          </p:cNvSpPr>
          <p:nvPr>
            <p:ph type="ftr" sz="quarter" idx="11"/>
          </p:nvPr>
        </p:nvSpPr>
        <p:spPr>
          <a:xfrm>
            <a:off x="3686175" y="6459538"/>
            <a:ext cx="4822825" cy="365125"/>
          </a:xfrm>
          <a:prstGeom prst="rect">
            <a:avLst/>
          </a:prstGeom>
        </p:spPr>
        <p:txBody>
          <a:bodyPr/>
          <a:lstStyle>
            <a:lvl1pPr>
              <a:defRPr/>
            </a:lvl1pPr>
          </a:lstStyle>
          <a:p>
            <a:pPr>
              <a:defRPr/>
            </a:pPr>
            <a:r>
              <a:rPr lang="zh-CN" altLang="en-US"/>
              <a:t>桂林电子科技大学张瑞霞</a:t>
            </a:r>
            <a:endParaRPr lang="zh-CN" altLang="zh-CN"/>
          </a:p>
        </p:txBody>
      </p:sp>
      <p:sp>
        <p:nvSpPr>
          <p:cNvPr id="9" name="Slide Number Placeholder 6"/>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EF309745-F3EC-4DDC-9CCC-6687CD81EDBB}"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9.png"/><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slideLayout" Target="../slideLayouts/slideLayout7.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7.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media/image9.png"/><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slideLayout" Target="../slideLayouts/slideLayout7.xml"/><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7.bin"/><Relationship Id="rId2" Type="http://schemas.openxmlformats.org/officeDocument/2006/relationships/image" Target="../media/image15.wmf"/><Relationship Id="rId1"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0" Type="http://schemas.openxmlformats.org/officeDocument/2006/relationships/slideLayout" Target="../slideLayouts/slideLayout7.xml"/><Relationship Id="rId2" Type="http://schemas.openxmlformats.org/officeDocument/2006/relationships/tags" Target="../tags/tag27.xml"/><Relationship Id="rId19" Type="http://schemas.openxmlformats.org/officeDocument/2006/relationships/tags" Target="../tags/tag43.xml"/><Relationship Id="rId18" Type="http://schemas.openxmlformats.org/officeDocument/2006/relationships/tags" Target="../tags/tag42.xml"/><Relationship Id="rId17" Type="http://schemas.openxmlformats.org/officeDocument/2006/relationships/image" Target="../media/image9.png"/><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51045" y="150310"/>
            <a:ext cx="4293979" cy="414337"/>
          </a:xfrm>
        </p:spPr>
        <p:txBody>
          <a:bodyPr>
            <a:noAutofit/>
          </a:bodyPr>
          <a:lstStyle/>
          <a:p>
            <a:pPr eaLnBrk="1" fontAlgn="auto" hangingPunct="1">
              <a:spcAft>
                <a:spcPts val="0"/>
              </a:spcAft>
              <a:defRP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数据结构课程的内容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3" name="灯片编号占位符 5"/>
          <p:cNvSpPr txBox="1">
            <a:spLocks noGrp="1" noChangeArrowheads="1"/>
          </p:cNvSpPr>
          <p:nvPr/>
        </p:nvSpPr>
        <p:spPr bwMode="auto">
          <a:xfrm>
            <a:off x="7466335" y="612264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r" eaLnBrk="1" hangingPunct="1"/>
            <a:fld id="{8529F6C2-CA7C-4D69-BBDF-A76D0B4D93C6}" type="slidenum">
              <a:rPr lang="en-US" altLang="zh-CN" sz="1200">
                <a:solidFill>
                  <a:srgbClr val="898989"/>
                </a:solidFill>
                <a:latin typeface="Arial" panose="020B0604020202020204" pitchFamily="34" charset="0"/>
              </a:rPr>
            </a:fld>
            <a:endParaRPr lang="en-US" altLang="zh-CN" sz="1200">
              <a:solidFill>
                <a:srgbClr val="898989"/>
              </a:solidFill>
              <a:latin typeface="Arial" panose="020B0604020202020204" pitchFamily="34" charset="0"/>
            </a:endParaRPr>
          </a:p>
        </p:txBody>
      </p:sp>
      <p:pic>
        <p:nvPicPr>
          <p:cNvPr id="10244" name="Picture 3" descr="数据结构内容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980728"/>
            <a:ext cx="83708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5" name="Group 5"/>
          <p:cNvGrpSpPr/>
          <p:nvPr/>
        </p:nvGrpSpPr>
        <p:grpSpPr bwMode="auto">
          <a:xfrm>
            <a:off x="2263622" y="1433959"/>
            <a:ext cx="3544888" cy="4198938"/>
            <a:chOff x="0" y="0"/>
            <a:chExt cx="2233" cy="2645"/>
          </a:xfrm>
        </p:grpSpPr>
        <p:sp>
          <p:nvSpPr>
            <p:cNvPr id="10266" name="AutoShape 6"/>
            <p:cNvSpPr/>
            <p:nvPr/>
          </p:nvSpPr>
          <p:spPr bwMode="auto">
            <a:xfrm>
              <a:off x="0" y="212"/>
              <a:ext cx="249" cy="2016"/>
            </a:xfrm>
            <a:prstGeom prst="leftBrace">
              <a:avLst>
                <a:gd name="adj1" fmla="val 67470"/>
                <a:gd name="adj2" fmla="val 50000"/>
              </a:avLst>
            </a:prstGeom>
            <a:noFill/>
            <a:ln w="635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10267" name="AutoShape 7"/>
            <p:cNvSpPr/>
            <p:nvPr/>
          </p:nvSpPr>
          <p:spPr bwMode="auto">
            <a:xfrm>
              <a:off x="1064" y="0"/>
              <a:ext cx="102" cy="394"/>
            </a:xfrm>
            <a:prstGeom prst="leftBrace">
              <a:avLst>
                <a:gd name="adj1" fmla="val 32190"/>
                <a:gd name="adj2" fmla="val 50000"/>
              </a:avLst>
            </a:prstGeom>
            <a:noFill/>
            <a:ln w="508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10268" name="AutoShape 8"/>
            <p:cNvSpPr/>
            <p:nvPr/>
          </p:nvSpPr>
          <p:spPr bwMode="auto">
            <a:xfrm>
              <a:off x="1793" y="691"/>
              <a:ext cx="125" cy="750"/>
            </a:xfrm>
            <a:prstGeom prst="leftBrace">
              <a:avLst>
                <a:gd name="adj1" fmla="val 50000"/>
                <a:gd name="adj2" fmla="val 48667"/>
              </a:avLst>
            </a:prstGeom>
            <a:noFill/>
            <a:ln w="508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10269" name="AutoShape 9"/>
            <p:cNvSpPr/>
            <p:nvPr/>
          </p:nvSpPr>
          <p:spPr bwMode="auto">
            <a:xfrm>
              <a:off x="2108" y="192"/>
              <a:ext cx="125" cy="298"/>
            </a:xfrm>
            <a:prstGeom prst="leftBrace">
              <a:avLst>
                <a:gd name="adj1" fmla="val 19867"/>
                <a:gd name="adj2" fmla="val 48667"/>
              </a:avLst>
            </a:prstGeom>
            <a:noFill/>
            <a:ln w="381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10270" name="AutoShape 10"/>
            <p:cNvSpPr/>
            <p:nvPr/>
          </p:nvSpPr>
          <p:spPr bwMode="auto">
            <a:xfrm>
              <a:off x="1041" y="1705"/>
              <a:ext cx="125" cy="940"/>
            </a:xfrm>
            <a:prstGeom prst="leftBrace">
              <a:avLst>
                <a:gd name="adj1" fmla="val 62667"/>
                <a:gd name="adj2" fmla="val 48667"/>
              </a:avLst>
            </a:prstGeom>
            <a:noFill/>
            <a:ln w="508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grpSp>
      <p:grpSp>
        <p:nvGrpSpPr>
          <p:cNvPr id="10246" name="Group 11"/>
          <p:cNvGrpSpPr/>
          <p:nvPr/>
        </p:nvGrpSpPr>
        <p:grpSpPr bwMode="auto">
          <a:xfrm>
            <a:off x="2816229" y="1476028"/>
            <a:ext cx="6324600" cy="3733800"/>
            <a:chOff x="0" y="0"/>
            <a:chExt cx="3984" cy="2352"/>
          </a:xfrm>
        </p:grpSpPr>
        <p:sp>
          <p:nvSpPr>
            <p:cNvPr id="10254" name="Line 12"/>
            <p:cNvSpPr>
              <a:spLocks noChangeShapeType="1"/>
            </p:cNvSpPr>
            <p:nvPr/>
          </p:nvSpPr>
          <p:spPr bwMode="auto">
            <a:xfrm>
              <a:off x="2256" y="0"/>
              <a:ext cx="1728"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grpSp>
          <p:nvGrpSpPr>
            <p:cNvPr id="10255" name="Group 13"/>
            <p:cNvGrpSpPr/>
            <p:nvPr/>
          </p:nvGrpSpPr>
          <p:grpSpPr bwMode="auto">
            <a:xfrm>
              <a:off x="0" y="0"/>
              <a:ext cx="2352" cy="2352"/>
              <a:chOff x="0" y="0"/>
              <a:chExt cx="2352" cy="2352"/>
            </a:xfrm>
          </p:grpSpPr>
          <p:sp>
            <p:nvSpPr>
              <p:cNvPr id="10256" name="Line 14"/>
              <p:cNvSpPr>
                <a:spLocks noChangeShapeType="1"/>
              </p:cNvSpPr>
              <p:nvPr/>
            </p:nvSpPr>
            <p:spPr bwMode="auto">
              <a:xfrm>
                <a:off x="0" y="288"/>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57" name="Line 15"/>
              <p:cNvSpPr>
                <a:spLocks noChangeShapeType="1"/>
              </p:cNvSpPr>
              <p:nvPr/>
            </p:nvSpPr>
            <p:spPr bwMode="auto">
              <a:xfrm>
                <a:off x="912" y="0"/>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58" name="Line 16"/>
              <p:cNvSpPr>
                <a:spLocks noChangeShapeType="1"/>
              </p:cNvSpPr>
              <p:nvPr/>
            </p:nvSpPr>
            <p:spPr bwMode="auto">
              <a:xfrm>
                <a:off x="1776" y="0"/>
                <a:ext cx="48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59" name="Line 17"/>
              <p:cNvSpPr>
                <a:spLocks noChangeShapeType="1"/>
              </p:cNvSpPr>
              <p:nvPr/>
            </p:nvSpPr>
            <p:spPr bwMode="auto">
              <a:xfrm>
                <a:off x="48" y="1200"/>
                <a:ext cx="1296"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60" name="Line 18"/>
              <p:cNvSpPr>
                <a:spLocks noChangeShapeType="1"/>
              </p:cNvSpPr>
              <p:nvPr/>
            </p:nvSpPr>
            <p:spPr bwMode="auto">
              <a:xfrm>
                <a:off x="1632" y="816"/>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61" name="Line 19"/>
              <p:cNvSpPr>
                <a:spLocks noChangeShapeType="1"/>
              </p:cNvSpPr>
              <p:nvPr/>
            </p:nvSpPr>
            <p:spPr bwMode="auto">
              <a:xfrm>
                <a:off x="1632" y="1056"/>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62" name="Line 20"/>
              <p:cNvSpPr>
                <a:spLocks noChangeShapeType="1"/>
              </p:cNvSpPr>
              <p:nvPr/>
            </p:nvSpPr>
            <p:spPr bwMode="auto">
              <a:xfrm>
                <a:off x="912" y="1824"/>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63" name="Line 21"/>
              <p:cNvSpPr>
                <a:spLocks noChangeShapeType="1"/>
              </p:cNvSpPr>
              <p:nvPr/>
            </p:nvSpPr>
            <p:spPr bwMode="auto">
              <a:xfrm>
                <a:off x="912" y="2064"/>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64" name="Line 22"/>
              <p:cNvSpPr>
                <a:spLocks noChangeShapeType="1"/>
              </p:cNvSpPr>
              <p:nvPr/>
            </p:nvSpPr>
            <p:spPr bwMode="auto">
              <a:xfrm>
                <a:off x="864" y="2352"/>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65" name="Line 23"/>
              <p:cNvSpPr>
                <a:spLocks noChangeShapeType="1"/>
              </p:cNvSpPr>
              <p:nvPr/>
            </p:nvSpPr>
            <p:spPr bwMode="auto">
              <a:xfrm>
                <a:off x="0" y="2352"/>
                <a:ext cx="720"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grpSp>
      </p:grpSp>
      <p:sp>
        <p:nvSpPr>
          <p:cNvPr id="14360" name="Oval 24"/>
          <p:cNvSpPr>
            <a:spLocks noChangeArrowheads="1"/>
          </p:cNvSpPr>
          <p:nvPr/>
        </p:nvSpPr>
        <p:spPr bwMode="auto">
          <a:xfrm>
            <a:off x="4189735" y="5481290"/>
            <a:ext cx="1295400" cy="609600"/>
          </a:xfrm>
          <a:prstGeom prst="ellipse">
            <a:avLst/>
          </a:prstGeom>
          <a:noFill/>
          <a:ln w="28575">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grpSp>
        <p:nvGrpSpPr>
          <p:cNvPr id="10248" name="Group 25"/>
          <p:cNvGrpSpPr/>
          <p:nvPr/>
        </p:nvGrpSpPr>
        <p:grpSpPr bwMode="auto">
          <a:xfrm>
            <a:off x="4264984" y="1916560"/>
            <a:ext cx="2438400" cy="152400"/>
            <a:chOff x="0" y="0"/>
            <a:chExt cx="1536" cy="96"/>
          </a:xfrm>
        </p:grpSpPr>
        <p:sp>
          <p:nvSpPr>
            <p:cNvPr id="10252" name="Line 26"/>
            <p:cNvSpPr>
              <a:spLocks noChangeShapeType="1"/>
            </p:cNvSpPr>
            <p:nvPr/>
          </p:nvSpPr>
          <p:spPr bwMode="auto">
            <a:xfrm>
              <a:off x="0" y="96"/>
              <a:ext cx="816"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0253" name="Line 27"/>
            <p:cNvSpPr>
              <a:spLocks noChangeShapeType="1"/>
            </p:cNvSpPr>
            <p:nvPr/>
          </p:nvSpPr>
          <p:spPr bwMode="auto">
            <a:xfrm>
              <a:off x="1008" y="0"/>
              <a:ext cx="528" cy="0"/>
            </a:xfrm>
            <a:prstGeom prst="line">
              <a:avLst/>
            </a:prstGeom>
            <a:noFill/>
            <a:ln w="25400">
              <a:solidFill>
                <a:srgbClr val="0070C0"/>
              </a:solidFill>
              <a:rou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64" name="Line 28"/>
          <p:cNvSpPr>
            <a:spLocks noChangeShapeType="1"/>
          </p:cNvSpPr>
          <p:nvPr/>
        </p:nvSpPr>
        <p:spPr bwMode="auto">
          <a:xfrm>
            <a:off x="5407029" y="3533428"/>
            <a:ext cx="1066800" cy="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65" name="Line 29"/>
          <p:cNvSpPr>
            <a:spLocks noChangeShapeType="1"/>
          </p:cNvSpPr>
          <p:nvPr/>
        </p:nvSpPr>
        <p:spPr bwMode="auto">
          <a:xfrm>
            <a:off x="5408935" y="3957290"/>
            <a:ext cx="1066800" cy="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66" name="Line 30"/>
          <p:cNvSpPr>
            <a:spLocks noChangeShapeType="1"/>
          </p:cNvSpPr>
          <p:nvPr/>
        </p:nvSpPr>
        <p:spPr bwMode="auto">
          <a:xfrm>
            <a:off x="4265935" y="5557490"/>
            <a:ext cx="1066800" cy="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31" name="直接连接符 30"/>
          <p:cNvCxnSpPr/>
          <p:nvPr/>
        </p:nvCxnSpPr>
        <p:spPr>
          <a:xfrm flipV="1">
            <a:off x="10344" y="5074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2" name="Text Box 7"/>
          <p:cNvSpPr txBox="1">
            <a:spLocks noChangeArrowheads="1"/>
          </p:cNvSpPr>
          <p:nvPr/>
        </p:nvSpPr>
        <p:spPr bwMode="auto">
          <a:xfrm>
            <a:off x="5978529" y="5705128"/>
            <a:ext cx="49688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a:latin typeface="微软雅黑" panose="020B0503020204020204" pitchFamily="34" charset="-122"/>
                <a:ea typeface="微软雅黑" panose="020B0503020204020204" pitchFamily="34" charset="-122"/>
              </a:rPr>
              <a:t>排序的目的：</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便于查找！</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60"/>
                                        </p:tgtEl>
                                        <p:attrNameLst>
                                          <p:attrName>style.visibility</p:attrName>
                                        </p:attrNameLst>
                                      </p:cBhvr>
                                      <p:to>
                                        <p:strVal val="visible"/>
                                      </p:to>
                                    </p:set>
                                    <p:anim calcmode="lin" valueType="num">
                                      <p:cBhvr additive="base">
                                        <p:cTn id="7" dur="500" fill="hold"/>
                                        <p:tgtEl>
                                          <p:spTgt spid="14360"/>
                                        </p:tgtEl>
                                        <p:attrNameLst>
                                          <p:attrName>ppt_x</p:attrName>
                                        </p:attrNameLst>
                                      </p:cBhvr>
                                      <p:tavLst>
                                        <p:tav tm="0">
                                          <p:val>
                                            <p:strVal val="1+#ppt_w/2"/>
                                          </p:val>
                                        </p:tav>
                                        <p:tav tm="100000">
                                          <p:val>
                                            <p:strVal val="#ppt_x"/>
                                          </p:val>
                                        </p:tav>
                                      </p:tavLst>
                                    </p:anim>
                                    <p:anim calcmode="lin" valueType="num">
                                      <p:cBhvr additive="base">
                                        <p:cTn id="8" dur="500" fill="hold"/>
                                        <p:tgtEl>
                                          <p:spTgt spid="14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0"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1404" y="1804387"/>
            <a:ext cx="8460940" cy="707886"/>
          </a:xfrm>
          <a:prstGeom prst="rect">
            <a:avLst/>
          </a:prstGeom>
        </p:spPr>
        <p:txBody>
          <a:bodyPr wrap="square">
            <a:spAutoFit/>
          </a:bodyPr>
          <a:lstStyle/>
          <a:p>
            <a:r>
              <a:rPr lang="en-US" altLang="zh-CN" sz="4000" b="1" dirty="0">
                <a:latin typeface="Times New Roman" panose="02020603050405020304" pitchFamily="18" charset="0"/>
                <a:ea typeface="楷体_GB2312" pitchFamily="1" charset="-122"/>
              </a:rPr>
              <a:t> </a:t>
            </a:r>
            <a:r>
              <a:rPr lang="en-US" altLang="zh-CN" sz="4000" b="1" dirty="0" err="1">
                <a:latin typeface="Times New Roman" panose="02020603050405020304" pitchFamily="18" charset="0"/>
                <a:ea typeface="楷体_GB2312" pitchFamily="1" charset="-122"/>
              </a:rPr>
              <a:t>i</a:t>
            </a:r>
            <a:r>
              <a:rPr lang="en-US" altLang="zh-CN" sz="4000" b="1" dirty="0">
                <a:latin typeface="Times New Roman" panose="02020603050405020304" pitchFamily="18" charset="0"/>
                <a:ea typeface="楷体_GB2312" pitchFamily="1" charset="-122"/>
              </a:rPr>
              <a:t>=8:    [4  9  13(1) 13(2) 15  18 46]   </a:t>
            </a:r>
            <a:r>
              <a:rPr lang="en-US" altLang="zh-CN" sz="4000" b="1" dirty="0">
                <a:solidFill>
                  <a:srgbClr val="FF3300"/>
                </a:solidFill>
                <a:latin typeface="Times New Roman" panose="02020603050405020304" pitchFamily="18" charset="0"/>
                <a:ea typeface="楷体_GB2312" pitchFamily="1" charset="-122"/>
              </a:rPr>
              <a:t>7</a:t>
            </a:r>
            <a:endParaRPr lang="zh-CN" altLang="en-US" sz="4000" dirty="0"/>
          </a:p>
        </p:txBody>
      </p:sp>
      <p:grpSp>
        <p:nvGrpSpPr>
          <p:cNvPr id="3" name="Group 9"/>
          <p:cNvGrpSpPr/>
          <p:nvPr/>
        </p:nvGrpSpPr>
        <p:grpSpPr bwMode="auto">
          <a:xfrm>
            <a:off x="3685125" y="1347289"/>
            <a:ext cx="5940472" cy="523875"/>
            <a:chOff x="816" y="54"/>
            <a:chExt cx="2280" cy="330"/>
          </a:xfrm>
        </p:grpSpPr>
        <p:sp>
          <p:nvSpPr>
            <p:cNvPr id="4" name="Text Box 10"/>
            <p:cNvSpPr txBox="1">
              <a:spLocks noChangeArrowheads="1"/>
            </p:cNvSpPr>
            <p:nvPr/>
          </p:nvSpPr>
          <p:spPr bwMode="auto">
            <a:xfrm>
              <a:off x="816" y="54"/>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800" b="1" dirty="0">
                  <a:latin typeface="微软雅黑" panose="020B0503020204020204" pitchFamily="34" charset="-122"/>
                  <a:ea typeface="微软雅黑" panose="020B0503020204020204" pitchFamily="34" charset="-122"/>
                </a:rPr>
                <a:t>有序区</a:t>
              </a:r>
              <a:endParaRPr lang="zh-CN" altLang="en-US" sz="2800" b="1" dirty="0">
                <a:latin typeface="微软雅黑" panose="020B0503020204020204" pitchFamily="34" charset="-122"/>
                <a:ea typeface="微软雅黑" panose="020B0503020204020204" pitchFamily="34" charset="-122"/>
              </a:endParaRPr>
            </a:p>
          </p:txBody>
        </p:sp>
        <p:sp>
          <p:nvSpPr>
            <p:cNvPr id="5" name="Text Box 11"/>
            <p:cNvSpPr txBox="1">
              <a:spLocks noChangeArrowheads="1"/>
            </p:cNvSpPr>
            <p:nvPr/>
          </p:nvSpPr>
          <p:spPr bwMode="auto">
            <a:xfrm>
              <a:off x="2184" y="54"/>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800" b="1" dirty="0">
                  <a:solidFill>
                    <a:srgbClr val="FF0000"/>
                  </a:solidFill>
                  <a:latin typeface="微软雅黑" panose="020B0503020204020204" pitchFamily="34" charset="-122"/>
                  <a:ea typeface="微软雅黑" panose="020B0503020204020204" pitchFamily="34" charset="-122"/>
                </a:rPr>
                <a:t>无序区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pSp>
      <p:sp>
        <p:nvSpPr>
          <p:cNvPr id="7" name="Text Box 28"/>
          <p:cNvSpPr txBox="1">
            <a:spLocks noChangeArrowheads="1"/>
          </p:cNvSpPr>
          <p:nvPr/>
        </p:nvSpPr>
        <p:spPr bwMode="auto">
          <a:xfrm>
            <a:off x="731404" y="3119561"/>
            <a:ext cx="9433048" cy="2125839"/>
          </a:xfrm>
          <a:prstGeom prst="rect">
            <a:avLst/>
          </a:prstGeom>
          <a:noFill/>
          <a:ln w="9525">
            <a:noFill/>
            <a:miter lim="800000"/>
          </a:ln>
        </p:spPr>
        <p:txBody>
          <a:bodyPr wrap="square" lIns="90000" tIns="46800" rIns="90000" bIns="46800">
            <a:spAutoFit/>
          </a:bodyPr>
          <a:lstStyle/>
          <a:p>
            <a:pPr>
              <a:spcBef>
                <a:spcPct val="50000"/>
              </a:spcBef>
              <a:defRPr/>
            </a:pPr>
            <a:r>
              <a:rPr lang="en-US" sz="2400" b="1" dirty="0">
                <a:latin typeface="微软雅黑" panose="020B0503020204020204" pitchFamily="34" charset="-122"/>
                <a:ea typeface="微软雅黑" panose="020B0503020204020204" pitchFamily="34" charset="-122"/>
              </a:rPr>
              <a:t>1.  </a:t>
            </a:r>
            <a:r>
              <a:rPr lang="en-US" sz="2400" b="1" dirty="0">
                <a:latin typeface="微软雅黑" panose="020B0503020204020204" pitchFamily="34" charset="-122"/>
                <a:ea typeface="微软雅黑" panose="020B0503020204020204" pitchFamily="34" charset="-122"/>
                <a:cs typeface="Consolas" panose="020B0609020204030204" pitchFamily="49" charset="0"/>
              </a:rPr>
              <a:t>temp</a:t>
            </a:r>
            <a:r>
              <a:rPr lang="zh-CN" altLang="en-US" sz="2400" b="1"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sortArr</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-&gt;</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recordArr</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i</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a:t>
            </a:r>
            <a:endParaRPr lang="en-US" sz="2400" b="1" dirty="0">
              <a:latin typeface="微软雅黑" panose="020B0503020204020204" pitchFamily="34" charset="-122"/>
              <a:ea typeface="微软雅黑" panose="020B0503020204020204" pitchFamily="34" charset="-122"/>
              <a:cs typeface="Consolas" panose="020B0609020204030204" pitchFamily="49" charset="0"/>
            </a:endParaRPr>
          </a:p>
          <a:p>
            <a:pPr>
              <a:spcBef>
                <a:spcPct val="50000"/>
              </a:spcBef>
              <a:defRPr/>
            </a:pPr>
            <a:r>
              <a:rPr 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2.  </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寻找</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sortArr</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-&gt;</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recordArr</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i</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400" b="1" dirty="0">
                <a:latin typeface="微软雅黑" panose="020B0503020204020204" pitchFamily="34" charset="-122"/>
                <a:ea typeface="微软雅黑" panose="020B0503020204020204" pitchFamily="34" charset="-122"/>
              </a:rPr>
              <a:t>的插入位置（进行关键字的比较）；</a:t>
            </a:r>
            <a:endParaRPr lang="zh-CN" altLang="en-US" sz="2400" b="1" dirty="0">
              <a:latin typeface="微软雅黑" panose="020B0503020204020204" pitchFamily="34" charset="-122"/>
              <a:ea typeface="微软雅黑" panose="020B0503020204020204" pitchFamily="34" charset="-122"/>
            </a:endParaRPr>
          </a:p>
          <a:p>
            <a:pPr>
              <a:spcBef>
                <a:spcPct val="50000"/>
              </a:spcBef>
              <a:defRPr/>
            </a:pPr>
            <a:r>
              <a:rPr lang="zh-CN" altLang="en-US" sz="2400" b="1" dirty="0">
                <a:latin typeface="微软雅黑" panose="020B0503020204020204" pitchFamily="34" charset="-122"/>
                <a:ea typeface="微软雅黑" panose="020B0503020204020204" pitchFamily="34" charset="-122"/>
              </a:rPr>
              <a:t>   查找的方向由后向前进行；查找的同时记录向后移动；</a:t>
            </a:r>
            <a:endParaRPr lang="en-US" altLang="zh-CN" sz="2400" b="1" dirty="0">
              <a:latin typeface="微软雅黑" panose="020B0503020204020204" pitchFamily="34" charset="-122"/>
              <a:ea typeface="微软雅黑" panose="020B0503020204020204" pitchFamily="34" charset="-122"/>
            </a:endParaRPr>
          </a:p>
          <a:p>
            <a:pPr>
              <a:spcBef>
                <a:spcPct val="50000"/>
              </a:spcBef>
              <a:defRPr/>
            </a:pP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将</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sortArr</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-&gt;</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recordArr</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400" b="1" dirty="0" err="1">
                <a:latin typeface="微软雅黑" panose="020B0503020204020204" pitchFamily="34" charset="-122"/>
                <a:ea typeface="微软雅黑" panose="020B0503020204020204" pitchFamily="34" charset="-122"/>
                <a:cs typeface="Consolas" panose="020B0609020204030204" pitchFamily="49" charset="0"/>
              </a:rPr>
              <a:t>i</a:t>
            </a:r>
            <a:r>
              <a:rPr lang="en-US" altLang="zh-CN" sz="2400" b="1"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400" b="1" dirty="0">
                <a:latin typeface="微软雅黑" panose="020B0503020204020204" pitchFamily="34" charset="-122"/>
                <a:ea typeface="微软雅黑" panose="020B0503020204020204" pitchFamily="34" charset="-122"/>
              </a:rPr>
              <a:t>复制到合适位置</a:t>
            </a:r>
            <a:endParaRPr lang="zh-CN" altLang="en-US" sz="2400" b="1"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V="1">
            <a:off x="0" y="58843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auto">
          <a:xfrm>
            <a:off x="107503" y="11773"/>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8.2 .1 </a:t>
            </a:r>
            <a:r>
              <a:rPr lang="zh-CN" altLang="en-US" sz="3200" b="1" dirty="0">
                <a:latin typeface="微软雅黑" panose="020B0503020204020204" pitchFamily="34" charset="-122"/>
                <a:ea typeface="微软雅黑" panose="020B0503020204020204" pitchFamily="34" charset="-122"/>
              </a:rPr>
              <a:t>直接插入排序</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0" y="0"/>
          <a:ext cx="12192000" cy="6825343"/>
        </p:xfrm>
        <a:graphic>
          <a:graphicData uri="http://schemas.openxmlformats.org/drawingml/2006/table">
            <a:tbl>
              <a:tblPr firstRow="1" firstCol="1" bandRow="1">
                <a:tableStyleId>{8A107856-5554-42FB-B03E-39F5DBC370BA}</a:tableStyleId>
              </a:tblPr>
              <a:tblGrid>
                <a:gridCol w="517540"/>
                <a:gridCol w="11674460"/>
              </a:tblGrid>
              <a:tr h="6825343">
                <a:tc>
                  <a:txBody>
                    <a:bodyPr/>
                    <a:lstStyle/>
                    <a:p>
                      <a:pPr algn="just">
                        <a:spcAft>
                          <a:spcPts val="0"/>
                        </a:spcAft>
                      </a:pPr>
                      <a:r>
                        <a:rPr lang="en-US" sz="2000" kern="100">
                          <a:effectLst/>
                        </a:rPr>
                        <a:t>1</a:t>
                      </a:r>
                      <a:endParaRPr lang="zh-CN" sz="2000" kern="100">
                        <a:effectLst/>
                      </a:endParaRPr>
                    </a:p>
                    <a:p>
                      <a:pPr algn="just">
                        <a:spcAft>
                          <a:spcPts val="0"/>
                        </a:spcAft>
                      </a:pPr>
                      <a:r>
                        <a:rPr lang="en-US" sz="2000" kern="100">
                          <a:effectLst/>
                        </a:rPr>
                        <a:t>2</a:t>
                      </a:r>
                      <a:endParaRPr lang="zh-CN" sz="2000" kern="100">
                        <a:effectLst/>
                      </a:endParaRPr>
                    </a:p>
                    <a:p>
                      <a:pPr algn="just">
                        <a:spcAft>
                          <a:spcPts val="0"/>
                        </a:spcAft>
                      </a:pPr>
                      <a:r>
                        <a:rPr lang="en-US" sz="2000" kern="100">
                          <a:effectLst/>
                        </a:rPr>
                        <a:t>3</a:t>
                      </a:r>
                      <a:endParaRPr lang="zh-CN" sz="2000" kern="100">
                        <a:effectLst/>
                      </a:endParaRPr>
                    </a:p>
                    <a:p>
                      <a:pPr algn="just">
                        <a:spcAft>
                          <a:spcPts val="0"/>
                        </a:spcAft>
                      </a:pPr>
                      <a:r>
                        <a:rPr lang="en-US" sz="2000" kern="100">
                          <a:effectLst/>
                        </a:rPr>
                        <a:t>4</a:t>
                      </a:r>
                      <a:endParaRPr lang="zh-CN" sz="2000" kern="100">
                        <a:effectLst/>
                      </a:endParaRPr>
                    </a:p>
                    <a:p>
                      <a:pPr algn="just">
                        <a:spcAft>
                          <a:spcPts val="0"/>
                        </a:spcAft>
                      </a:pPr>
                      <a:r>
                        <a:rPr lang="en-US" sz="2000" kern="100">
                          <a:effectLst/>
                        </a:rPr>
                        <a:t>5</a:t>
                      </a:r>
                      <a:endParaRPr lang="zh-CN" sz="2000" kern="100">
                        <a:effectLst/>
                      </a:endParaRPr>
                    </a:p>
                    <a:p>
                      <a:pPr algn="just">
                        <a:spcAft>
                          <a:spcPts val="0"/>
                        </a:spcAft>
                      </a:pPr>
                      <a:r>
                        <a:rPr lang="en-US" sz="2000" kern="100">
                          <a:effectLst/>
                        </a:rPr>
                        <a:t>6</a:t>
                      </a:r>
                      <a:endParaRPr lang="zh-CN" sz="2000" kern="100">
                        <a:effectLst/>
                      </a:endParaRPr>
                    </a:p>
                    <a:p>
                      <a:pPr algn="just">
                        <a:spcAft>
                          <a:spcPts val="0"/>
                        </a:spcAft>
                      </a:pPr>
                      <a:r>
                        <a:rPr lang="en-US" sz="2000" kern="100">
                          <a:effectLst/>
                        </a:rPr>
                        <a:t>7</a:t>
                      </a:r>
                      <a:endParaRPr lang="zh-CN" sz="2000" kern="100">
                        <a:effectLst/>
                      </a:endParaRPr>
                    </a:p>
                    <a:p>
                      <a:pPr algn="just">
                        <a:spcAft>
                          <a:spcPts val="0"/>
                        </a:spcAft>
                      </a:pPr>
                      <a:r>
                        <a:rPr lang="en-US" sz="2000" kern="100">
                          <a:effectLst/>
                        </a:rPr>
                        <a:t>8</a:t>
                      </a:r>
                      <a:endParaRPr lang="zh-CN" sz="2000" kern="100">
                        <a:effectLst/>
                      </a:endParaRPr>
                    </a:p>
                    <a:p>
                      <a:pPr algn="just">
                        <a:spcAft>
                          <a:spcPts val="0"/>
                        </a:spcAft>
                      </a:pPr>
                      <a:r>
                        <a:rPr lang="en-US" sz="2000" kern="100">
                          <a:effectLst/>
                        </a:rPr>
                        <a:t>9</a:t>
                      </a:r>
                      <a:endParaRPr lang="zh-CN" sz="2000" kern="100">
                        <a:effectLst/>
                      </a:endParaRPr>
                    </a:p>
                    <a:p>
                      <a:pPr algn="just">
                        <a:spcAft>
                          <a:spcPts val="0"/>
                        </a:spcAft>
                      </a:pPr>
                      <a:r>
                        <a:rPr lang="en-US" sz="2000" kern="100">
                          <a:effectLst/>
                        </a:rPr>
                        <a:t>10</a:t>
                      </a:r>
                      <a:endParaRPr lang="zh-CN" sz="2000" kern="100">
                        <a:effectLst/>
                      </a:endParaRPr>
                    </a:p>
                    <a:p>
                      <a:pPr algn="just">
                        <a:spcAft>
                          <a:spcPts val="0"/>
                        </a:spcAft>
                      </a:pPr>
                      <a:r>
                        <a:rPr lang="en-US" sz="2000" kern="100">
                          <a:effectLst/>
                        </a:rPr>
                        <a:t>11</a:t>
                      </a:r>
                      <a:endParaRPr lang="zh-CN" sz="2000" kern="100">
                        <a:effectLst/>
                      </a:endParaRPr>
                    </a:p>
                    <a:p>
                      <a:pPr algn="just">
                        <a:spcAft>
                          <a:spcPts val="0"/>
                        </a:spcAft>
                      </a:pPr>
                      <a:r>
                        <a:rPr lang="en-US" sz="2000" kern="100">
                          <a:effectLst/>
                        </a:rPr>
                        <a:t>12</a:t>
                      </a:r>
                      <a:endParaRPr lang="zh-CN" sz="2000" kern="100">
                        <a:effectLst/>
                      </a:endParaRPr>
                    </a:p>
                    <a:p>
                      <a:pPr algn="just">
                        <a:spcAft>
                          <a:spcPts val="0"/>
                        </a:spcAft>
                      </a:pPr>
                      <a:r>
                        <a:rPr lang="en-US" sz="2000" kern="100">
                          <a:effectLst/>
                        </a:rPr>
                        <a:t>13</a:t>
                      </a:r>
                      <a:endParaRPr lang="zh-CN" sz="2000" kern="100">
                        <a:effectLst/>
                      </a:endParaRPr>
                    </a:p>
                    <a:p>
                      <a:pPr algn="just">
                        <a:spcAft>
                          <a:spcPts val="0"/>
                        </a:spcAft>
                      </a:pPr>
                      <a:r>
                        <a:rPr lang="en-US" sz="2000" kern="100">
                          <a:effectLst/>
                        </a:rPr>
                        <a:t>14</a:t>
                      </a:r>
                      <a:endParaRPr lang="zh-CN" sz="2000" kern="100">
                        <a:effectLst/>
                      </a:endParaRPr>
                    </a:p>
                    <a:p>
                      <a:pPr algn="just">
                        <a:spcAft>
                          <a:spcPts val="0"/>
                        </a:spcAft>
                      </a:pPr>
                      <a:r>
                        <a:rPr lang="en-US" sz="2000" kern="100">
                          <a:effectLst/>
                        </a:rPr>
                        <a:t>15</a:t>
                      </a:r>
                      <a:endParaRPr lang="zh-CN" sz="2000" kern="100">
                        <a:effectLst/>
                      </a:endParaRPr>
                    </a:p>
                    <a:p>
                      <a:pPr algn="just">
                        <a:spcAft>
                          <a:spcPts val="0"/>
                        </a:spcAft>
                      </a:pPr>
                      <a:r>
                        <a:rPr lang="en-US" sz="2000" kern="100">
                          <a:effectLst/>
                        </a:rPr>
                        <a:t>16</a:t>
                      </a:r>
                      <a:endParaRPr lang="zh-CN" sz="2000" kern="100">
                        <a:effectLst/>
                      </a:endParaRPr>
                    </a:p>
                    <a:p>
                      <a:pPr algn="just">
                        <a:spcAft>
                          <a:spcPts val="0"/>
                        </a:spcAft>
                      </a:pPr>
                      <a:r>
                        <a:rPr lang="en-US" sz="2000" kern="100">
                          <a:effectLst/>
                        </a:rPr>
                        <a:t>17</a:t>
                      </a:r>
                      <a:endParaRPr lang="zh-CN" sz="2000" kern="100">
                        <a:effectLst/>
                      </a:endParaRPr>
                    </a:p>
                    <a:p>
                      <a:pPr algn="just">
                        <a:spcAft>
                          <a:spcPts val="0"/>
                        </a:spcAft>
                      </a:pPr>
                      <a:r>
                        <a:rPr lang="en-US" sz="2000" kern="100">
                          <a:effectLst/>
                        </a:rPr>
                        <a:t>18</a:t>
                      </a:r>
                      <a:endParaRPr lang="zh-CN" sz="2000" kern="100">
                        <a:effectLst/>
                      </a:endParaRPr>
                    </a:p>
                    <a:p>
                      <a:pPr algn="just">
                        <a:spcAft>
                          <a:spcPts val="0"/>
                        </a:spcAft>
                      </a:pPr>
                      <a:r>
                        <a:rPr lang="en-US" sz="2000" kern="100">
                          <a:effectLst/>
                        </a:rPr>
                        <a:t>19</a:t>
                      </a:r>
                      <a:endParaRPr lang="zh-CN" sz="2000" kern="100">
                        <a:effectLst/>
                      </a:endParaRPr>
                    </a:p>
                    <a:p>
                      <a:pPr algn="just">
                        <a:spcAft>
                          <a:spcPts val="0"/>
                        </a:spcAft>
                      </a:pPr>
                      <a:r>
                        <a:rPr lang="en-US" sz="2000" kern="100">
                          <a:effectLst/>
                        </a:rPr>
                        <a:t>20</a:t>
                      </a:r>
                      <a:endParaRPr lang="zh-CN" sz="2000" kern="100">
                        <a:effectLst/>
                      </a:endParaRPr>
                    </a:p>
                    <a:p>
                      <a:pPr algn="just">
                        <a:spcAft>
                          <a:spcPts val="0"/>
                        </a:spcAft>
                      </a:pPr>
                      <a:r>
                        <a:rPr lang="en-US" sz="2000" kern="100">
                          <a:effectLst/>
                        </a:rPr>
                        <a:t>21</a:t>
                      </a:r>
                      <a:endParaRPr lang="zh-CN" sz="2000" kern="100">
                        <a:effectLst/>
                      </a:endParaRPr>
                    </a:p>
                    <a:p>
                      <a:pPr algn="just">
                        <a:spcAft>
                          <a:spcPts val="0"/>
                        </a:spcAft>
                      </a:pPr>
                      <a:r>
                        <a:rPr lang="en-US" sz="2000" kern="100">
                          <a:effectLst/>
                        </a:rPr>
                        <a:t>22</a:t>
                      </a:r>
                      <a:endParaRPr lang="zh-CN" sz="20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pPr algn="just">
                        <a:spcAft>
                          <a:spcPts val="0"/>
                        </a:spcAft>
                      </a:pPr>
                      <a:r>
                        <a:rPr lang="en-US" sz="2000" kern="100" dirty="0">
                          <a:effectLst/>
                        </a:rPr>
                        <a:t>void </a:t>
                      </a:r>
                      <a:r>
                        <a:rPr lang="en-US" sz="2000" kern="100" dirty="0" err="1">
                          <a:effectLst/>
                        </a:rPr>
                        <a:t>InsertSort</a:t>
                      </a:r>
                      <a:r>
                        <a:rPr lang="en-US" sz="2000" kern="100" dirty="0">
                          <a:effectLst/>
                        </a:rPr>
                        <a:t>(</a:t>
                      </a:r>
                      <a:r>
                        <a:rPr lang="en-US" sz="2000" kern="100" dirty="0" err="1">
                          <a:effectLst/>
                        </a:rPr>
                        <a:t>SortArr</a:t>
                      </a:r>
                      <a:r>
                        <a:rPr lang="en-US" sz="2000" kern="100" dirty="0">
                          <a:effectLst/>
                        </a:rPr>
                        <a:t>* </a:t>
                      </a:r>
                      <a:r>
                        <a:rPr lang="en-US" sz="2000" kern="100" dirty="0" err="1">
                          <a:effectLst/>
                        </a:rPr>
                        <a:t>sortArr</a:t>
                      </a:r>
                      <a:r>
                        <a:rPr lang="en-US" sz="2000" kern="100" dirty="0">
                          <a:effectLst/>
                        </a:rPr>
                        <a:t>) //</a:t>
                      </a:r>
                      <a:r>
                        <a:rPr lang="zh-CN" sz="2000" kern="100" dirty="0">
                          <a:effectLst/>
                        </a:rPr>
                        <a:t>直接插入排序</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r>
                        <a:rPr lang="en-US" sz="2000" kern="100" dirty="0" err="1">
                          <a:effectLst/>
                        </a:rPr>
                        <a:t>int</a:t>
                      </a:r>
                      <a:r>
                        <a:rPr lang="en-US" sz="2000" kern="100" dirty="0">
                          <a:effectLst/>
                        </a:rPr>
                        <a:t> </a:t>
                      </a:r>
                      <a:r>
                        <a:rPr lang="en-US" sz="2000" kern="100" dirty="0" err="1">
                          <a:effectLst/>
                        </a:rPr>
                        <a:t>i</a:t>
                      </a:r>
                      <a:r>
                        <a:rPr lang="en-US" sz="2000" kern="100" dirty="0">
                          <a:effectLst/>
                        </a:rPr>
                        <a:t>, j;</a:t>
                      </a:r>
                      <a:endParaRPr lang="zh-CN" sz="2000" kern="100" dirty="0">
                        <a:effectLst/>
                      </a:endParaRPr>
                    </a:p>
                    <a:p>
                      <a:pPr algn="just">
                        <a:spcAft>
                          <a:spcPts val="0"/>
                        </a:spcAft>
                      </a:pPr>
                      <a:r>
                        <a:rPr lang="en-US" sz="2000" kern="100" dirty="0">
                          <a:effectLst/>
                        </a:rPr>
                        <a:t>	</a:t>
                      </a:r>
                      <a:r>
                        <a:rPr lang="en-US" sz="2000" kern="100" dirty="0" err="1">
                          <a:effectLst/>
                        </a:rPr>
                        <a:t>RecordType</a:t>
                      </a:r>
                      <a:r>
                        <a:rPr lang="en-US" sz="2000" kern="100" dirty="0">
                          <a:effectLst/>
                        </a:rPr>
                        <a:t> temp;</a:t>
                      </a:r>
                      <a:endParaRPr lang="zh-CN" sz="2000" kern="100" dirty="0">
                        <a:effectLst/>
                      </a:endParaRPr>
                    </a:p>
                    <a:p>
                      <a:pPr algn="just">
                        <a:spcAft>
                          <a:spcPts val="0"/>
                        </a:spcAft>
                      </a:pPr>
                      <a:r>
                        <a:rPr lang="en-US" sz="2000" kern="100" dirty="0">
                          <a:effectLst/>
                        </a:rPr>
                        <a:t>	</a:t>
                      </a:r>
                      <a:r>
                        <a:rPr lang="en-US" sz="2000" kern="100" dirty="0">
                          <a:solidFill>
                            <a:srgbClr val="FF0000"/>
                          </a:solidFill>
                          <a:effectLst/>
                        </a:rPr>
                        <a:t>for( </a:t>
                      </a:r>
                      <a:r>
                        <a:rPr lang="en-US" sz="2000" kern="100" dirty="0" err="1">
                          <a:solidFill>
                            <a:srgbClr val="FF0000"/>
                          </a:solidFill>
                          <a:effectLst/>
                        </a:rPr>
                        <a:t>i</a:t>
                      </a:r>
                      <a:r>
                        <a:rPr lang="en-US" sz="2000" kern="100" dirty="0">
                          <a:solidFill>
                            <a:srgbClr val="FF0000"/>
                          </a:solidFill>
                          <a:effectLst/>
                        </a:rPr>
                        <a:t> = 1; </a:t>
                      </a:r>
                      <a:r>
                        <a:rPr lang="en-US" sz="2000" kern="100" dirty="0" err="1">
                          <a:solidFill>
                            <a:srgbClr val="FF0000"/>
                          </a:solidFill>
                          <a:effectLst/>
                        </a:rPr>
                        <a:t>i</a:t>
                      </a:r>
                      <a:r>
                        <a:rPr lang="en-US" sz="2000" kern="100" dirty="0">
                          <a:solidFill>
                            <a:srgbClr val="FF0000"/>
                          </a:solidFill>
                          <a:effectLst/>
                        </a:rPr>
                        <a:t> &lt; </a:t>
                      </a:r>
                      <a:r>
                        <a:rPr lang="en-US" sz="2000" kern="100" dirty="0" err="1">
                          <a:solidFill>
                            <a:srgbClr val="FF0000"/>
                          </a:solidFill>
                          <a:effectLst/>
                        </a:rPr>
                        <a:t>sortArr</a:t>
                      </a:r>
                      <a:r>
                        <a:rPr lang="en-US" sz="2000" kern="100" dirty="0">
                          <a:solidFill>
                            <a:srgbClr val="FF0000"/>
                          </a:solidFill>
                          <a:effectLst/>
                        </a:rPr>
                        <a:t>-&gt;</a:t>
                      </a:r>
                      <a:r>
                        <a:rPr lang="en-US" sz="2000" kern="100" dirty="0" err="1">
                          <a:solidFill>
                            <a:srgbClr val="FF0000"/>
                          </a:solidFill>
                          <a:effectLst/>
                        </a:rPr>
                        <a:t>cnt</a:t>
                      </a:r>
                      <a:r>
                        <a:rPr lang="en-US" sz="2000" kern="100" dirty="0">
                          <a:solidFill>
                            <a:srgbClr val="FF0000"/>
                          </a:solidFill>
                          <a:effectLst/>
                        </a:rPr>
                        <a:t>; </a:t>
                      </a:r>
                      <a:r>
                        <a:rPr lang="en-US" sz="2000" kern="100" dirty="0" err="1">
                          <a:solidFill>
                            <a:srgbClr val="FF0000"/>
                          </a:solidFill>
                          <a:effectLst/>
                        </a:rPr>
                        <a:t>i</a:t>
                      </a:r>
                      <a:r>
                        <a:rPr lang="en-US" sz="2000" kern="100" dirty="0">
                          <a:solidFill>
                            <a:srgbClr val="FF0000"/>
                          </a:solidFill>
                          <a:effectLst/>
                        </a:rPr>
                        <a:t>++ ) </a:t>
                      </a:r>
                      <a:endParaRPr lang="zh-CN" sz="2000" kern="100" dirty="0">
                        <a:solidFill>
                          <a:srgbClr val="FF0000"/>
                        </a:solidFill>
                        <a:effectLst/>
                      </a:endParaRPr>
                    </a:p>
                    <a:p>
                      <a:pPr algn="just">
                        <a:spcAft>
                          <a:spcPts val="0"/>
                        </a:spcAft>
                      </a:pPr>
                      <a:r>
                        <a:rPr lang="en-US" sz="2000" kern="100" dirty="0">
                          <a:solidFill>
                            <a:srgbClr val="FF0000"/>
                          </a:solidFill>
                          <a:effectLst/>
                        </a:rPr>
                        <a:t>	{ </a:t>
                      </a:r>
                      <a:endParaRPr lang="zh-CN" sz="2000" kern="100" dirty="0">
                        <a:solidFill>
                          <a:srgbClr val="FF0000"/>
                        </a:solidFill>
                        <a:effectLst/>
                      </a:endParaRPr>
                    </a:p>
                    <a:p>
                      <a:pPr algn="just">
                        <a:spcAft>
                          <a:spcPts val="0"/>
                        </a:spcAft>
                      </a:pPr>
                      <a:r>
                        <a:rPr lang="en-US" sz="2000" kern="100" dirty="0">
                          <a:effectLst/>
                        </a:rPr>
                        <a:t>		</a:t>
                      </a:r>
                      <a:r>
                        <a:rPr lang="en-US" sz="2000" kern="100" dirty="0">
                          <a:solidFill>
                            <a:schemeClr val="tx1"/>
                          </a:solidFill>
                          <a:effectLst/>
                        </a:rPr>
                        <a:t>j = i-1; //j</a:t>
                      </a:r>
                      <a:r>
                        <a:rPr lang="zh-CN" sz="2000" kern="100" dirty="0">
                          <a:solidFill>
                            <a:schemeClr val="tx1"/>
                          </a:solidFill>
                          <a:effectLst/>
                        </a:rPr>
                        <a:t>是已经排好顺序的数据最后一个元素下标</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en-US" sz="2000" kern="100" dirty="0">
                          <a:solidFill>
                            <a:schemeClr val="accent5"/>
                          </a:solidFill>
                          <a:effectLst/>
                        </a:rPr>
                        <a:t>temp = </a:t>
                      </a:r>
                      <a:r>
                        <a:rPr lang="en-US" sz="2000" kern="100" dirty="0" err="1">
                          <a:solidFill>
                            <a:schemeClr val="accent5"/>
                          </a:solidFill>
                          <a:effectLst/>
                        </a:rPr>
                        <a:t>sortArr</a:t>
                      </a:r>
                      <a:r>
                        <a:rPr lang="en-US" sz="2000" kern="100" dirty="0">
                          <a:solidFill>
                            <a:schemeClr val="accent5"/>
                          </a:solidFill>
                          <a:effectLst/>
                        </a:rPr>
                        <a:t>-&gt;</a:t>
                      </a:r>
                      <a:r>
                        <a:rPr lang="en-US" sz="2000" kern="100" dirty="0" err="1">
                          <a:solidFill>
                            <a:schemeClr val="accent5"/>
                          </a:solidFill>
                          <a:effectLst/>
                        </a:rPr>
                        <a:t>recordArr</a:t>
                      </a:r>
                      <a:r>
                        <a:rPr lang="en-US" sz="2000" kern="100" dirty="0">
                          <a:solidFill>
                            <a:schemeClr val="accent5"/>
                          </a:solidFill>
                          <a:effectLst/>
                        </a:rPr>
                        <a:t>[</a:t>
                      </a:r>
                      <a:r>
                        <a:rPr lang="en-US" sz="2000" kern="100" dirty="0" err="1">
                          <a:solidFill>
                            <a:schemeClr val="accent5"/>
                          </a:solidFill>
                          <a:effectLst/>
                        </a:rPr>
                        <a:t>i</a:t>
                      </a:r>
                      <a:r>
                        <a:rPr lang="en-US" sz="2000" kern="100" dirty="0">
                          <a:solidFill>
                            <a:schemeClr val="accent5"/>
                          </a:solidFill>
                          <a:effectLst/>
                        </a:rPr>
                        <a:t>];</a:t>
                      </a:r>
                      <a:r>
                        <a:rPr lang="en-US" sz="2000" kern="100" dirty="0">
                          <a:solidFill>
                            <a:schemeClr val="tx1"/>
                          </a:solidFill>
                          <a:effectLst/>
                        </a:rPr>
                        <a:t> //</a:t>
                      </a:r>
                      <a:r>
                        <a:rPr lang="zh-CN" sz="2000" kern="100" dirty="0">
                          <a:solidFill>
                            <a:schemeClr val="tx1"/>
                          </a:solidFill>
                          <a:effectLst/>
                        </a:rPr>
                        <a:t>等待插入的数据</a:t>
                      </a:r>
                      <a:r>
                        <a:rPr lang="en-US" sz="2000" kern="100" dirty="0">
                          <a:solidFill>
                            <a:schemeClr val="tx1"/>
                          </a:solidFill>
                          <a:effectLst/>
                        </a:rPr>
                        <a:t>temp</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zh-CN" sz="2000" kern="100" dirty="0">
                          <a:solidFill>
                            <a:schemeClr val="tx1"/>
                          </a:solidFill>
                          <a:effectLst/>
                        </a:rPr>
                        <a:t>从</a:t>
                      </a:r>
                      <a:r>
                        <a:rPr lang="en-US" sz="2000" kern="100" dirty="0">
                          <a:solidFill>
                            <a:schemeClr val="tx1"/>
                          </a:solidFill>
                          <a:effectLst/>
                        </a:rPr>
                        <a:t>j</a:t>
                      </a:r>
                      <a:r>
                        <a:rPr lang="zh-CN" sz="2000" kern="100" dirty="0">
                          <a:solidFill>
                            <a:schemeClr val="tx1"/>
                          </a:solidFill>
                          <a:effectLst/>
                        </a:rPr>
                        <a:t>位置开始，从后向前在已经排好顺序的序列中找到插入位置</a:t>
                      </a:r>
                      <a:endParaRPr lang="zh-CN" sz="2000" kern="100" dirty="0">
                        <a:solidFill>
                          <a:schemeClr val="tx1"/>
                        </a:solidFill>
                        <a:effectLst/>
                      </a:endParaRPr>
                    </a:p>
                    <a:p>
                      <a:pPr algn="just">
                        <a:spcAft>
                          <a:spcPts val="0"/>
                        </a:spcAft>
                      </a:pPr>
                      <a:r>
                        <a:rPr lang="en-US" sz="2000" kern="100" dirty="0">
                          <a:solidFill>
                            <a:schemeClr val="tx1"/>
                          </a:solidFill>
                          <a:effectLst/>
                        </a:rPr>
                        <a:t>		while(</a:t>
                      </a:r>
                      <a:r>
                        <a:rPr lang="en-US" sz="2000" kern="100" dirty="0" err="1">
                          <a:solidFill>
                            <a:srgbClr val="0000FF"/>
                          </a:solidFill>
                          <a:effectLst/>
                        </a:rPr>
                        <a:t>temp.key</a:t>
                      </a:r>
                      <a:r>
                        <a:rPr lang="en-US" sz="2000" kern="100" dirty="0">
                          <a:solidFill>
                            <a:srgbClr val="0000FF"/>
                          </a:solidFill>
                          <a:effectLst/>
                        </a:rPr>
                        <a:t> &lt; </a:t>
                      </a:r>
                      <a:r>
                        <a:rPr lang="en-US" sz="2000" kern="100" dirty="0" err="1">
                          <a:solidFill>
                            <a:srgbClr val="0000FF"/>
                          </a:solidFill>
                          <a:effectLst/>
                        </a:rPr>
                        <a:t>sortArr</a:t>
                      </a:r>
                      <a:r>
                        <a:rPr lang="en-US" sz="2000" kern="100" dirty="0">
                          <a:solidFill>
                            <a:srgbClr val="0000FF"/>
                          </a:solidFill>
                          <a:effectLst/>
                        </a:rPr>
                        <a:t>-&gt;</a:t>
                      </a:r>
                      <a:r>
                        <a:rPr lang="en-US" sz="2000" kern="100" dirty="0" err="1">
                          <a:solidFill>
                            <a:srgbClr val="0000FF"/>
                          </a:solidFill>
                          <a:effectLst/>
                        </a:rPr>
                        <a:t>recordArr</a:t>
                      </a:r>
                      <a:r>
                        <a:rPr lang="en-US" sz="2000" kern="100" dirty="0">
                          <a:solidFill>
                            <a:srgbClr val="0000FF"/>
                          </a:solidFill>
                          <a:effectLst/>
                        </a:rPr>
                        <a:t>[j].key</a:t>
                      </a:r>
                      <a:r>
                        <a:rPr lang="en-US" sz="2000" kern="100" dirty="0">
                          <a:solidFill>
                            <a:schemeClr val="tx1"/>
                          </a:solidFill>
                          <a:effectLst/>
                        </a:rPr>
                        <a:t> &amp;&amp; j&gt;=0)</a:t>
                      </a:r>
                      <a:endParaRPr lang="zh-CN" sz="2000" kern="100" dirty="0">
                        <a:solidFill>
                          <a:schemeClr val="tx1"/>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en-US" sz="2000" kern="100" dirty="0" err="1">
                          <a:solidFill>
                            <a:schemeClr val="accent5"/>
                          </a:solidFill>
                          <a:effectLst/>
                        </a:rPr>
                        <a:t>sortArr</a:t>
                      </a:r>
                      <a:r>
                        <a:rPr lang="en-US" sz="2000" kern="100" dirty="0">
                          <a:solidFill>
                            <a:schemeClr val="accent5"/>
                          </a:solidFill>
                          <a:effectLst/>
                        </a:rPr>
                        <a:t>-&gt;</a:t>
                      </a:r>
                      <a:r>
                        <a:rPr lang="en-US" sz="2000" kern="100" dirty="0" err="1">
                          <a:solidFill>
                            <a:schemeClr val="accent5"/>
                          </a:solidFill>
                          <a:effectLst/>
                        </a:rPr>
                        <a:t>recordArr</a:t>
                      </a:r>
                      <a:r>
                        <a:rPr lang="en-US" sz="2000" kern="100" dirty="0">
                          <a:solidFill>
                            <a:schemeClr val="accent5"/>
                          </a:solidFill>
                          <a:effectLst/>
                        </a:rPr>
                        <a:t>[j+1] = </a:t>
                      </a:r>
                      <a:r>
                        <a:rPr lang="en-US" sz="2000" kern="100" dirty="0" err="1">
                          <a:solidFill>
                            <a:schemeClr val="accent5"/>
                          </a:solidFill>
                          <a:effectLst/>
                        </a:rPr>
                        <a:t>sortArr</a:t>
                      </a:r>
                      <a:r>
                        <a:rPr lang="en-US" sz="2000" kern="100" dirty="0">
                          <a:solidFill>
                            <a:schemeClr val="accent5"/>
                          </a:solidFill>
                          <a:effectLst/>
                        </a:rPr>
                        <a:t>-&gt;</a:t>
                      </a:r>
                      <a:r>
                        <a:rPr lang="en-US" sz="2000" kern="100" dirty="0" err="1">
                          <a:solidFill>
                            <a:schemeClr val="accent5"/>
                          </a:solidFill>
                          <a:effectLst/>
                        </a:rPr>
                        <a:t>recordArr</a:t>
                      </a:r>
                      <a:r>
                        <a:rPr lang="en-US" sz="2000" kern="100" dirty="0">
                          <a:solidFill>
                            <a:schemeClr val="accent5"/>
                          </a:solidFill>
                          <a:effectLst/>
                        </a:rPr>
                        <a:t>[j];</a:t>
                      </a:r>
                      <a:endParaRPr lang="zh-CN" sz="2000" kern="100" dirty="0">
                        <a:solidFill>
                          <a:schemeClr val="tx1"/>
                        </a:solidFill>
                        <a:effectLst/>
                      </a:endParaRPr>
                    </a:p>
                    <a:p>
                      <a:pPr algn="just">
                        <a:spcAft>
                          <a:spcPts val="0"/>
                        </a:spcAft>
                      </a:pPr>
                      <a:r>
                        <a:rPr lang="en-US" sz="2000" kern="100" dirty="0">
                          <a:solidFill>
                            <a:schemeClr val="tx1"/>
                          </a:solidFill>
                          <a:effectLst/>
                        </a:rPr>
                        <a:t>			j--;</a:t>
                      </a:r>
                      <a:endParaRPr lang="zh-CN" sz="2000" kern="100" dirty="0">
                        <a:solidFill>
                          <a:schemeClr val="tx1"/>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zh-CN" sz="2000" kern="100" dirty="0">
                          <a:solidFill>
                            <a:schemeClr val="tx1"/>
                          </a:solidFill>
                          <a:effectLst/>
                        </a:rPr>
                        <a:t>找到待插入位置为</a:t>
                      </a:r>
                      <a:r>
                        <a:rPr lang="en-US" sz="2000" kern="100" dirty="0">
                          <a:solidFill>
                            <a:schemeClr val="tx1"/>
                          </a:solidFill>
                          <a:effectLst/>
                        </a:rPr>
                        <a:t>j+1</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zh-CN" sz="2000" kern="100" dirty="0">
                          <a:solidFill>
                            <a:schemeClr val="tx1"/>
                          </a:solidFill>
                          <a:effectLst/>
                        </a:rPr>
                        <a:t>如果待插入位置正好就是要插入元素所在位置则可以不进行数据赋值</a:t>
                      </a:r>
                      <a:endParaRPr lang="zh-CN" sz="2000" kern="100" dirty="0">
                        <a:solidFill>
                          <a:schemeClr val="tx1"/>
                        </a:solidFill>
                        <a:effectLst/>
                      </a:endParaRPr>
                    </a:p>
                    <a:p>
                      <a:pPr algn="just">
                        <a:spcAft>
                          <a:spcPts val="0"/>
                        </a:spcAft>
                      </a:pPr>
                      <a:r>
                        <a:rPr lang="en-US" sz="2000" kern="100" dirty="0">
                          <a:solidFill>
                            <a:schemeClr val="tx1"/>
                          </a:solidFill>
                          <a:effectLst/>
                        </a:rPr>
                        <a:t>		if( j+1 != </a:t>
                      </a:r>
                      <a:r>
                        <a:rPr lang="en-US" sz="2000" kern="100" dirty="0" err="1">
                          <a:solidFill>
                            <a:schemeClr val="tx1"/>
                          </a:solidFill>
                          <a:effectLst/>
                        </a:rPr>
                        <a:t>i</a:t>
                      </a:r>
                      <a:r>
                        <a:rPr lang="en-US" sz="2000" kern="100" dirty="0">
                          <a:solidFill>
                            <a:schemeClr val="tx1"/>
                          </a:solidFill>
                          <a:effectLst/>
                        </a:rPr>
                        <a:t> ) </a:t>
                      </a:r>
                      <a:endParaRPr lang="zh-CN" sz="2000" kern="100" dirty="0">
                        <a:solidFill>
                          <a:schemeClr val="tx1"/>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en-US" sz="2000" kern="100" dirty="0" err="1">
                          <a:solidFill>
                            <a:schemeClr val="accent5"/>
                          </a:solidFill>
                          <a:effectLst/>
                        </a:rPr>
                        <a:t>sortArr</a:t>
                      </a:r>
                      <a:r>
                        <a:rPr lang="en-US" sz="2000" kern="100" dirty="0">
                          <a:solidFill>
                            <a:schemeClr val="accent5"/>
                          </a:solidFill>
                          <a:effectLst/>
                        </a:rPr>
                        <a:t>-&gt;</a:t>
                      </a:r>
                      <a:r>
                        <a:rPr lang="en-US" sz="2000" kern="100" dirty="0" err="1">
                          <a:solidFill>
                            <a:schemeClr val="accent5"/>
                          </a:solidFill>
                          <a:effectLst/>
                        </a:rPr>
                        <a:t>recordArr</a:t>
                      </a:r>
                      <a:r>
                        <a:rPr lang="en-US" sz="2000" kern="100" dirty="0">
                          <a:solidFill>
                            <a:schemeClr val="accent5"/>
                          </a:solidFill>
                          <a:effectLst/>
                        </a:rPr>
                        <a:t>[j+1] = temp;</a:t>
                      </a:r>
                      <a:endParaRPr lang="zh-CN" sz="2000" kern="100" dirty="0">
                        <a:solidFill>
                          <a:schemeClr val="accent5"/>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effectLst/>
                        </a:rPr>
                        <a:t>	</a:t>
                      </a:r>
                      <a:r>
                        <a:rPr lang="en-US" sz="2000" kern="100" dirty="0">
                          <a:solidFill>
                            <a:srgbClr val="FF0000"/>
                          </a:solidFill>
                          <a:effectLst/>
                        </a:rPr>
                        <a:t>} //end 5</a:t>
                      </a:r>
                      <a:endParaRPr lang="zh-CN" sz="2000" kern="100" dirty="0">
                        <a:solidFill>
                          <a:srgbClr val="FF0000"/>
                        </a:solidFill>
                        <a:effectLst/>
                      </a:endParaRPr>
                    </a:p>
                    <a:p>
                      <a:pPr algn="just">
                        <a:spcAft>
                          <a:spcPts val="0"/>
                        </a:spcAft>
                      </a:pPr>
                      <a:r>
                        <a:rPr lang="en-US" sz="2000" kern="100" dirty="0">
                          <a:effectLst/>
                        </a:rPr>
                        <a:t>}</a:t>
                      </a:r>
                      <a:endPar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r>
            </a:tbl>
          </a:graphicData>
        </a:graphic>
      </p:graphicFrame>
      <p:sp>
        <p:nvSpPr>
          <p:cNvPr id="6" name="Text Box 11"/>
          <p:cNvSpPr txBox="1">
            <a:spLocks noChangeArrowheads="1"/>
          </p:cNvSpPr>
          <p:nvPr/>
        </p:nvSpPr>
        <p:spPr bwMode="auto">
          <a:xfrm>
            <a:off x="7320136" y="188640"/>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8-2</a:t>
            </a:r>
            <a:endParaRPr lang="zh-CN" altLang="en-US" sz="2400" b="1" dirty="0">
              <a:solidFill>
                <a:srgbClr val="FF0000"/>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485472" y="33313"/>
            <a:ext cx="409836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200" b="1" dirty="0">
                <a:latin typeface="微软雅黑" panose="020B0503020204020204" pitchFamily="34" charset="-122"/>
                <a:ea typeface="微软雅黑" panose="020B0503020204020204" pitchFamily="34" charset="-122"/>
              </a:rPr>
              <a:t>直接插入算法分析</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41990" name="Object 6"/>
          <p:cNvGraphicFramePr>
            <a:graphicFrameLocks noGrp="1" noChangeAspect="1"/>
          </p:cNvGraphicFramePr>
          <p:nvPr>
            <p:ph sz="quarter" idx="4294967295"/>
          </p:nvPr>
        </p:nvGraphicFramePr>
        <p:xfrm>
          <a:off x="2668288" y="1861860"/>
          <a:ext cx="2592388" cy="863600"/>
        </p:xfrm>
        <a:graphic>
          <a:graphicData uri="http://schemas.openxmlformats.org/presentationml/2006/ole">
            <mc:AlternateContent xmlns:mc="http://schemas.openxmlformats.org/markup-compatibility/2006">
              <mc:Choice xmlns:v="urn:schemas-microsoft-com:vml" Requires="v">
                <p:oleObj spid="_x0000_s1532" name="" r:id="rId1" imgW="1296035" imgH="431800" progId="Equation.3">
                  <p:embed/>
                </p:oleObj>
              </mc:Choice>
              <mc:Fallback>
                <p:oleObj name="" r:id="rId1" imgW="1296035"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288" y="1861860"/>
                        <a:ext cx="2592388" cy="863600"/>
                      </a:xfrm>
                      <a:prstGeom prst="rect">
                        <a:avLst/>
                      </a:prstGeom>
                      <a:solidFill>
                        <a:srgbClr val="FFC000"/>
                      </a:solidFill>
                      <a:ln>
                        <a:noFill/>
                      </a:ln>
                      <a:effectLst/>
                    </p:spPr>
                  </p:pic>
                </p:oleObj>
              </mc:Fallback>
            </mc:AlternateContent>
          </a:graphicData>
        </a:graphic>
      </p:graphicFrame>
      <p:graphicFrame>
        <p:nvGraphicFramePr>
          <p:cNvPr id="41991" name="Object 7"/>
          <p:cNvGraphicFramePr>
            <a:graphicFrameLocks noGrp="1" noChangeAspect="1"/>
          </p:cNvGraphicFramePr>
          <p:nvPr>
            <p:ph sz="quarter" idx="4294967295"/>
          </p:nvPr>
        </p:nvGraphicFramePr>
        <p:xfrm>
          <a:off x="2679996" y="2776789"/>
          <a:ext cx="2592387" cy="773112"/>
        </p:xfrm>
        <a:graphic>
          <a:graphicData uri="http://schemas.openxmlformats.org/presentationml/2006/ole">
            <mc:AlternateContent xmlns:mc="http://schemas.openxmlformats.org/markup-compatibility/2006">
              <mc:Choice xmlns:v="urn:schemas-microsoft-com:vml" Requires="v">
                <p:oleObj spid="_x0000_s1533" name="" r:id="rId3" imgW="1448435" imgH="431800" progId="Equation.3">
                  <p:embed/>
                </p:oleObj>
              </mc:Choice>
              <mc:Fallback>
                <p:oleObj name="" r:id="rId3" imgW="1448435"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996" y="2776789"/>
                        <a:ext cx="2592387" cy="773112"/>
                      </a:xfrm>
                      <a:prstGeom prst="rect">
                        <a:avLst/>
                      </a:prstGeom>
                      <a:solidFill>
                        <a:srgbClr val="FFC000"/>
                      </a:solidFill>
                      <a:ln>
                        <a:noFill/>
                      </a:ln>
                      <a:effectLst/>
                    </p:spPr>
                  </p:pic>
                </p:oleObj>
              </mc:Fallback>
            </mc:AlternateContent>
          </a:graphicData>
        </a:graphic>
      </p:graphicFrame>
      <p:graphicFrame>
        <p:nvGraphicFramePr>
          <p:cNvPr id="41992" name="Object 8"/>
          <p:cNvGraphicFramePr>
            <a:graphicFrameLocks noGrp="1" noChangeAspect="1"/>
          </p:cNvGraphicFramePr>
          <p:nvPr>
            <p:ph sz="quarter" idx="4294967295"/>
          </p:nvPr>
        </p:nvGraphicFramePr>
        <p:xfrm>
          <a:off x="2668288" y="4109605"/>
          <a:ext cx="2647420" cy="674687"/>
        </p:xfrm>
        <a:graphic>
          <a:graphicData uri="http://schemas.openxmlformats.org/presentationml/2006/ole">
            <mc:AlternateContent xmlns:mc="http://schemas.openxmlformats.org/markup-compatibility/2006">
              <mc:Choice xmlns:v="urn:schemas-microsoft-com:vml" Requires="v">
                <p:oleObj spid="_x0000_s1534" name="" r:id="rId5" imgW="1612900" imgH="444500" progId="Equation.3">
                  <p:embed/>
                </p:oleObj>
              </mc:Choice>
              <mc:Fallback>
                <p:oleObj name="" r:id="rId5" imgW="1612900" imgH="444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8288" y="4109605"/>
                        <a:ext cx="2647420" cy="674687"/>
                      </a:xfrm>
                      <a:prstGeom prst="rect">
                        <a:avLst/>
                      </a:prstGeom>
                      <a:solidFill>
                        <a:srgbClr val="FFC000"/>
                      </a:solidFill>
                      <a:ln>
                        <a:noFill/>
                      </a:ln>
                      <a:effectLst/>
                    </p:spPr>
                  </p:pic>
                </p:oleObj>
              </mc:Fallback>
            </mc:AlternateContent>
          </a:graphicData>
        </a:graphic>
      </p:graphicFrame>
      <p:graphicFrame>
        <p:nvGraphicFramePr>
          <p:cNvPr id="41993" name="Object 9"/>
          <p:cNvGraphicFramePr>
            <a:graphicFrameLocks noGrp="1" noChangeAspect="1"/>
          </p:cNvGraphicFramePr>
          <p:nvPr>
            <p:ph sz="quarter" idx="4294967295"/>
          </p:nvPr>
        </p:nvGraphicFramePr>
        <p:xfrm>
          <a:off x="2435348" y="4944803"/>
          <a:ext cx="3096895" cy="717550"/>
        </p:xfrm>
        <a:graphic>
          <a:graphicData uri="http://schemas.openxmlformats.org/presentationml/2006/ole">
            <mc:AlternateContent xmlns:mc="http://schemas.openxmlformats.org/markup-compatibility/2006">
              <mc:Choice xmlns:v="urn:schemas-microsoft-com:vml" Requires="v">
                <p:oleObj spid="_x0000_s1535" name="" r:id="rId7" imgW="2273300" imgH="444500" progId="Equation.3">
                  <p:embed/>
                </p:oleObj>
              </mc:Choice>
              <mc:Fallback>
                <p:oleObj name="" r:id="rId7" imgW="2273300" imgH="444500" progId="Equation.3">
                  <p:embed/>
                  <p:pic>
                    <p:nvPicPr>
                      <p:cNvPr id="0" name="Object 9"/>
                      <p:cNvPicPr>
                        <a:picLocks noChangeAspect="1" noChangeArrowheads="1"/>
                      </p:cNvPicPr>
                      <p:nvPr/>
                    </p:nvPicPr>
                    <p:blipFill>
                      <a:blip r:embed="rId8"/>
                      <a:srcRect/>
                      <a:stretch>
                        <a:fillRect/>
                      </a:stretch>
                    </p:blipFill>
                    <p:spPr bwMode="auto">
                      <a:xfrm>
                        <a:off x="2435348" y="4944803"/>
                        <a:ext cx="3096895" cy="717550"/>
                      </a:xfrm>
                      <a:prstGeom prst="rect">
                        <a:avLst/>
                      </a:prstGeom>
                      <a:solidFill>
                        <a:srgbClr val="FFC000"/>
                      </a:solidFill>
                      <a:ln>
                        <a:noFill/>
                      </a:ln>
                      <a:effectLst/>
                    </p:spPr>
                  </p:pic>
                </p:oleObj>
              </mc:Fallback>
            </mc:AlternateContent>
          </a:graphicData>
        </a:graphic>
      </p:graphicFrame>
      <p:sp>
        <p:nvSpPr>
          <p:cNvPr id="4" name="文本框 3"/>
          <p:cNvSpPr txBox="1"/>
          <p:nvPr/>
        </p:nvSpPr>
        <p:spPr>
          <a:xfrm>
            <a:off x="727484" y="1340768"/>
            <a:ext cx="10193052"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若待排序记录按照关键字从小到大排序（正序）    </a:t>
            </a:r>
            <a:r>
              <a:rPr lang="en-US" altLang="zh-CN" sz="2400" b="1" dirty="0">
                <a:latin typeface="微软雅黑" panose="020B0503020204020204" pitchFamily="34" charset="-122"/>
                <a:ea typeface="微软雅黑" panose="020B0503020204020204" pitchFamily="34" charset="-122"/>
              </a:rPr>
              <a:t>1 2 3 4 5 6 7</a:t>
            </a:r>
            <a:endParaRPr lang="en-US" altLang="zh-CN" sz="24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78272" y="2036170"/>
            <a:ext cx="146359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比较次数</a:t>
            </a:r>
            <a:endParaRPr lang="en-US" altLang="zh-CN" sz="24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724580" y="2828648"/>
            <a:ext cx="141728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移动次数</a:t>
            </a:r>
            <a:endParaRPr lang="en-US" altLang="zh-CN" sz="24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78170" y="3676373"/>
            <a:ext cx="9306262"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若待排序记录按照关键字从大到小排序（逆序）   </a:t>
            </a:r>
            <a:r>
              <a:rPr lang="en-US" altLang="zh-CN" sz="2400" b="1" dirty="0">
                <a:latin typeface="微软雅黑" panose="020B0503020204020204" pitchFamily="34" charset="-122"/>
                <a:ea typeface="微软雅黑" panose="020B0503020204020204" pitchFamily="34" charset="-122"/>
              </a:rPr>
              <a:t>7 6 5 4 3 2 1</a:t>
            </a:r>
            <a:endParaRPr lang="en-US" altLang="zh-CN" sz="24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60478" y="4280760"/>
            <a:ext cx="146359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比较次数</a:t>
            </a:r>
            <a:endParaRPr lang="en-US" altLang="zh-CN" sz="2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06786" y="5073238"/>
            <a:ext cx="141728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移动次数</a:t>
            </a:r>
            <a:endParaRPr lang="en-US" altLang="zh-CN" sz="2400" b="1"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flipV="1">
            <a:off x="0" y="62068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68208" y="2183760"/>
            <a:ext cx="1728192" cy="74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solidFill>
                <a:latin typeface="Consolas" panose="020B0609020204030204" pitchFamily="49" charset="0"/>
                <a:cs typeface="Consolas" panose="020B0609020204030204" pitchFamily="49" charset="0"/>
              </a:rPr>
              <a:t>O(n)</a:t>
            </a:r>
            <a:endParaRPr lang="zh-CN" altLang="en-US" sz="4000" b="1" dirty="0">
              <a:solidFill>
                <a:schemeClr val="tx1"/>
              </a:solidFill>
              <a:latin typeface="Consolas" panose="020B0609020204030204" pitchFamily="49" charset="0"/>
              <a:cs typeface="Consolas" panose="020B0609020204030204" pitchFamily="49" charset="0"/>
            </a:endParaRPr>
          </a:p>
        </p:txBody>
      </p:sp>
      <p:sp>
        <p:nvSpPr>
          <p:cNvPr id="22" name="矩形 21"/>
          <p:cNvSpPr/>
          <p:nvPr/>
        </p:nvSpPr>
        <p:spPr>
          <a:xfrm>
            <a:off x="7973123" y="4586433"/>
            <a:ext cx="1728192" cy="717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solidFill>
                <a:latin typeface="Consolas" panose="020B0609020204030204" pitchFamily="49" charset="0"/>
                <a:cs typeface="Consolas" panose="020B0609020204030204" pitchFamily="49" charset="0"/>
              </a:rPr>
              <a:t>O(n</a:t>
            </a:r>
            <a:r>
              <a:rPr lang="en-US" altLang="zh-CN" sz="4000" b="1" baseline="30000" dirty="0">
                <a:solidFill>
                  <a:schemeClr val="tx1"/>
                </a:solidFill>
                <a:latin typeface="Consolas" panose="020B0609020204030204" pitchFamily="49" charset="0"/>
                <a:cs typeface="Consolas" panose="020B0609020204030204" pitchFamily="49" charset="0"/>
              </a:rPr>
              <a:t>2</a:t>
            </a:r>
            <a:r>
              <a:rPr lang="en-US" altLang="zh-CN" sz="4000" b="1" dirty="0">
                <a:solidFill>
                  <a:schemeClr val="tx1"/>
                </a:solidFill>
                <a:latin typeface="Consolas" panose="020B0609020204030204" pitchFamily="49" charset="0"/>
                <a:cs typeface="Consolas" panose="020B0609020204030204" pitchFamily="49" charset="0"/>
              </a:rPr>
              <a:t>)</a:t>
            </a:r>
            <a:endParaRPr lang="zh-CN" altLang="en-US" sz="4000" b="1"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623392" y="1124744"/>
            <a:ext cx="10945216" cy="35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dirty="0">
                <a:solidFill>
                  <a:srgbClr val="FF3300"/>
                </a:solidFill>
                <a:latin typeface="微软雅黑" panose="020B0503020204020204" pitchFamily="34" charset="-122"/>
                <a:ea typeface="微软雅黑" panose="020B0503020204020204" pitchFamily="34" charset="-122"/>
              </a:rPr>
              <a:t>直接插入排序的特点</a:t>
            </a:r>
            <a:endParaRPr lang="zh-CN" altLang="en-US" sz="2800" b="1" dirty="0">
              <a:solidFill>
                <a:srgbClr val="FF3300"/>
              </a:solidFill>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思路简单，算法</a:t>
            </a:r>
            <a:r>
              <a:rPr lang="zh-CN" altLang="en-US" sz="2800" b="1" dirty="0">
                <a:solidFill>
                  <a:srgbClr val="FF3300"/>
                </a:solidFill>
                <a:latin typeface="微软雅黑" panose="020B0503020204020204" pitchFamily="34" charset="-122"/>
                <a:ea typeface="微软雅黑" panose="020B0503020204020204" pitchFamily="34" charset="-122"/>
              </a:rPr>
              <a:t>简洁</a:t>
            </a:r>
            <a:r>
              <a:rPr lang="zh-CN" altLang="en-US"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该排序法是</a:t>
            </a:r>
            <a:r>
              <a:rPr lang="zh-CN" altLang="en-US" sz="2800" b="1" dirty="0">
                <a:solidFill>
                  <a:srgbClr val="FF3300"/>
                </a:solidFill>
                <a:latin typeface="微软雅黑" panose="020B0503020204020204" pitchFamily="34" charset="-122"/>
                <a:ea typeface="微软雅黑" panose="020B0503020204020204" pitchFamily="34" charset="-122"/>
              </a:rPr>
              <a:t>稳定</a:t>
            </a:r>
            <a:r>
              <a:rPr lang="zh-CN" altLang="en-US" sz="2800" b="1" dirty="0">
                <a:latin typeface="微软雅黑" panose="020B0503020204020204" pitchFamily="34" charset="-122"/>
                <a:ea typeface="微软雅黑" panose="020B0503020204020204" pitchFamily="34" charset="-122"/>
              </a:rPr>
              <a:t>的；</a:t>
            </a:r>
            <a:endParaRPr lang="zh-CN" altLang="en-US" sz="2800" b="1" dirty="0">
              <a:latin typeface="微软雅黑" panose="020B0503020204020204" pitchFamily="34" charset="-122"/>
              <a:ea typeface="微软雅黑" panose="020B0503020204020204" pitchFamily="34" charset="-122"/>
            </a:endParaRPr>
          </a:p>
          <a:p>
            <a:pPr marL="1200150" lvl="1" indent="-457200" eaLnBrk="1" hangingPunct="1">
              <a:spcBef>
                <a:spcPct val="50000"/>
              </a:spcBef>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循环条件</a:t>
            </a:r>
            <a:r>
              <a:rPr lang="en-US" altLang="zh-CN" sz="2800" b="1" dirty="0" err="1">
                <a:latin typeface="微软雅黑" panose="020B0503020204020204" pitchFamily="34" charset="-122"/>
                <a:ea typeface="微软雅黑" panose="020B0503020204020204" pitchFamily="34" charset="-122"/>
              </a:rPr>
              <a:t>temp.key</a:t>
            </a:r>
            <a:r>
              <a:rPr lang="en-US" altLang="zh-CN" sz="2800" b="1" dirty="0">
                <a:latin typeface="微软雅黑" panose="020B0503020204020204" pitchFamily="34" charset="-122"/>
                <a:ea typeface="微软雅黑" panose="020B0503020204020204" pitchFamily="34" charset="-122"/>
              </a:rPr>
              <a:t> &lt; </a:t>
            </a:r>
            <a:r>
              <a:rPr lang="en-US" altLang="zh-CN" sz="2800" b="1" dirty="0" err="1">
                <a:latin typeface="微软雅黑" panose="020B0503020204020204" pitchFamily="34" charset="-122"/>
                <a:ea typeface="微软雅黑" panose="020B0503020204020204" pitchFamily="34" charset="-122"/>
              </a:rPr>
              <a:t>sortArr</a:t>
            </a:r>
            <a:r>
              <a:rPr lang="en-US" altLang="zh-CN" sz="2800" b="1" dirty="0">
                <a:latin typeface="微软雅黑" panose="020B0503020204020204" pitchFamily="34" charset="-122"/>
                <a:ea typeface="微软雅黑" panose="020B0503020204020204" pitchFamily="34" charset="-122"/>
              </a:rPr>
              <a:t>-&gt;</a:t>
            </a:r>
            <a:r>
              <a:rPr lang="en-US" altLang="zh-CN" sz="2800" b="1" dirty="0" err="1">
                <a:latin typeface="微软雅黑" panose="020B0503020204020204" pitchFamily="34" charset="-122"/>
                <a:ea typeface="微软雅黑" panose="020B0503020204020204" pitchFamily="34" charset="-122"/>
              </a:rPr>
              <a:t>recordArr</a:t>
            </a:r>
            <a:r>
              <a:rPr lang="en-US" altLang="zh-CN" sz="2800" b="1" dirty="0">
                <a:latin typeface="微软雅黑" panose="020B0503020204020204" pitchFamily="34" charset="-122"/>
                <a:ea typeface="微软雅黑" panose="020B0503020204020204" pitchFamily="34" charset="-122"/>
              </a:rPr>
              <a:t>[j].key</a:t>
            </a:r>
            <a:r>
              <a:rPr lang="zh-CN"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保证了算法的</a:t>
            </a:r>
            <a:r>
              <a:rPr lang="zh-CN" altLang="en-US" sz="2800" b="1" dirty="0">
                <a:solidFill>
                  <a:srgbClr val="FF3300"/>
                </a:solidFill>
                <a:latin typeface="微软雅黑" panose="020B0503020204020204" pitchFamily="34" charset="-122"/>
                <a:ea typeface="微软雅黑" panose="020B0503020204020204" pitchFamily="34" charset="-122"/>
              </a:rPr>
              <a:t>稳定性</a:t>
            </a:r>
            <a:endParaRPr lang="zh-CN" altLang="en-US" sz="2800" b="1" dirty="0">
              <a:solidFill>
                <a:srgbClr val="FF3300"/>
              </a:solidFill>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适用于 </a:t>
            </a:r>
            <a:r>
              <a:rPr lang="en-US" altLang="zh-CN" sz="2800" b="1" dirty="0">
                <a:solidFill>
                  <a:srgbClr val="FF3300"/>
                </a:solidFill>
                <a:latin typeface="微软雅黑" panose="020B0503020204020204" pitchFamily="34" charset="-122"/>
                <a:ea typeface="微软雅黑" panose="020B0503020204020204" pitchFamily="34" charset="-122"/>
              </a:rPr>
              <a:t>n</a:t>
            </a:r>
            <a:r>
              <a:rPr lang="zh-CN" altLang="en-US" sz="2800" b="1" dirty="0">
                <a:solidFill>
                  <a:srgbClr val="FF3300"/>
                </a:solidFill>
                <a:latin typeface="微软雅黑" panose="020B0503020204020204" pitchFamily="34" charset="-122"/>
                <a:ea typeface="微软雅黑" panose="020B0503020204020204" pitchFamily="34" charset="-122"/>
              </a:rPr>
              <a:t>较小</a:t>
            </a:r>
            <a:r>
              <a:rPr lang="zh-CN" altLang="en-US" sz="2800" b="1" dirty="0">
                <a:latin typeface="微软雅黑" panose="020B0503020204020204" pitchFamily="34" charset="-122"/>
                <a:ea typeface="微软雅黑" panose="020B0503020204020204" pitchFamily="34" charset="-122"/>
              </a:rPr>
              <a:t>的排序；</a:t>
            </a:r>
            <a:endParaRPr lang="zh-CN" altLang="en-US" sz="2800" b="1" dirty="0">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0"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Rectangle 8"/>
          <p:cNvSpPr>
            <a:spLocks noChangeArrowheads="1"/>
          </p:cNvSpPr>
          <p:nvPr/>
        </p:nvSpPr>
        <p:spPr bwMode="auto">
          <a:xfrm>
            <a:off x="107503" y="11773"/>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8.2 .1 </a:t>
            </a:r>
            <a:r>
              <a:rPr lang="zh-CN" altLang="en-US" sz="3200" b="1" dirty="0">
                <a:latin typeface="微软雅黑" panose="020B0503020204020204" pitchFamily="34" charset="-122"/>
                <a:ea typeface="微软雅黑" panose="020B0503020204020204" pitchFamily="34" charset="-122"/>
              </a:rPr>
              <a:t>直接插入排序</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26"/>
          <p:cNvSpPr>
            <a:spLocks noChangeArrowheads="1"/>
          </p:cNvSpPr>
          <p:nvPr/>
        </p:nvSpPr>
        <p:spPr bwMode="auto">
          <a:xfrm>
            <a:off x="479376" y="1888878"/>
            <a:ext cx="11305256" cy="383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3600" b="1" dirty="0">
                <a:solidFill>
                  <a:srgbClr val="FF3300"/>
                </a:solidFill>
                <a:latin typeface="微软雅黑" panose="020B0503020204020204" pitchFamily="34" charset="-122"/>
                <a:ea typeface="微软雅黑" panose="020B0503020204020204" pitchFamily="34" charset="-122"/>
              </a:rPr>
              <a:t>思考：</a:t>
            </a:r>
            <a:r>
              <a:rPr lang="zh-CN" altLang="en-US" sz="2800" b="1" dirty="0">
                <a:latin typeface="微软雅黑" panose="020B0503020204020204" pitchFamily="34" charset="-122"/>
                <a:ea typeface="微软雅黑" panose="020B0503020204020204" pitchFamily="34" charset="-122"/>
              </a:rPr>
              <a:t>插入排序的基本操作是在</a:t>
            </a:r>
            <a:r>
              <a:rPr lang="zh-CN" altLang="en-US" sz="2800" b="1" dirty="0">
                <a:solidFill>
                  <a:srgbClr val="FF3300"/>
                </a:solidFill>
                <a:latin typeface="微软雅黑" panose="020B0503020204020204" pitchFamily="34" charset="-122"/>
                <a:ea typeface="微软雅黑" panose="020B0503020204020204" pitchFamily="34" charset="-122"/>
              </a:rPr>
              <a:t>有序表</a:t>
            </a:r>
            <a:r>
              <a:rPr lang="zh-CN" altLang="en-US" sz="2800" b="1" dirty="0">
                <a:latin typeface="微软雅黑" panose="020B0503020204020204" pitchFamily="34" charset="-122"/>
                <a:ea typeface="微软雅黑" panose="020B0503020204020204" pitchFamily="34" charset="-122"/>
              </a:rPr>
              <a:t>中进行查找合适的插入位置，直接插入是</a:t>
            </a:r>
            <a:r>
              <a:rPr lang="zh-CN" altLang="en-US" sz="2800" b="1" dirty="0">
                <a:solidFill>
                  <a:srgbClr val="FF0000"/>
                </a:solidFill>
                <a:latin typeface="微软雅黑" panose="020B0503020204020204" pitchFamily="34" charset="-122"/>
                <a:ea typeface="微软雅黑" panose="020B0503020204020204" pitchFamily="34" charset="-122"/>
              </a:rPr>
              <a:t>顺序查找</a:t>
            </a:r>
            <a:r>
              <a:rPr lang="en-US" altLang="zh-CN" sz="2800" b="1" dirty="0" err="1">
                <a:latin typeface="微软雅黑" panose="020B0503020204020204" pitchFamily="34" charset="-122"/>
                <a:ea typeface="微软雅黑" panose="020B0503020204020204" pitchFamily="34" charset="-122"/>
                <a:cs typeface="Consolas" panose="020B0609020204030204" pitchFamily="49" charset="0"/>
              </a:rPr>
              <a:t>sortArr</a:t>
            </a:r>
            <a:r>
              <a:rPr lang="en-US" altLang="zh-CN" sz="2800" b="1" dirty="0">
                <a:latin typeface="微软雅黑" panose="020B0503020204020204" pitchFamily="34" charset="-122"/>
                <a:ea typeface="微软雅黑" panose="020B0503020204020204" pitchFamily="34" charset="-122"/>
                <a:cs typeface="Consolas" panose="020B0609020204030204" pitchFamily="49" charset="0"/>
              </a:rPr>
              <a:t>-&gt;</a:t>
            </a:r>
            <a:r>
              <a:rPr lang="en-US" altLang="zh-CN" sz="2800" b="1" dirty="0" err="1">
                <a:latin typeface="微软雅黑" panose="020B0503020204020204" pitchFamily="34" charset="-122"/>
                <a:ea typeface="微软雅黑" panose="020B0503020204020204" pitchFamily="34" charset="-122"/>
                <a:cs typeface="Consolas" panose="020B0609020204030204" pitchFamily="49" charset="0"/>
              </a:rPr>
              <a:t>recordArr</a:t>
            </a:r>
            <a:r>
              <a:rPr lang="en-US" altLang="zh-CN" sz="2800" b="1"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800" b="1" dirty="0" err="1">
                <a:latin typeface="微软雅黑" panose="020B0503020204020204" pitchFamily="34" charset="-122"/>
                <a:ea typeface="微软雅黑" panose="020B0503020204020204" pitchFamily="34" charset="-122"/>
                <a:cs typeface="Consolas" panose="020B0609020204030204" pitchFamily="49" charset="0"/>
              </a:rPr>
              <a:t>i</a:t>
            </a:r>
            <a:r>
              <a:rPr lang="en-US" altLang="zh-CN" sz="2800" b="1"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800" b="1" dirty="0">
                <a:latin typeface="微软雅黑" panose="020B0503020204020204" pitchFamily="34" charset="-122"/>
                <a:ea typeface="微软雅黑" panose="020B0503020204020204" pitchFamily="34" charset="-122"/>
              </a:rPr>
              <a:t>的插入位置，时间消耗在比较次数上，有没有改进的方法呢？</a:t>
            </a:r>
            <a:endParaRPr lang="zh-CN" altLang="en-US" sz="2400" b="1" dirty="0">
              <a:latin typeface="微软雅黑" panose="020B0503020204020204" pitchFamily="34" charset="-122"/>
              <a:ea typeface="微软雅黑" panose="020B0503020204020204" pitchFamily="34" charset="-122"/>
            </a:endParaRPr>
          </a:p>
          <a:p>
            <a:pPr eaLnBrk="1" hangingPunct="1"/>
            <a:endParaRPr lang="zh-CN" altLang="en-US" sz="2800" b="1" dirty="0">
              <a:latin typeface="微软雅黑" panose="020B0503020204020204" pitchFamily="34" charset="-122"/>
              <a:ea typeface="微软雅黑" panose="020B0503020204020204" pitchFamily="34" charset="-122"/>
            </a:endParaRPr>
          </a:p>
          <a:p>
            <a:pPr eaLnBrk="1" hangingPunct="1"/>
            <a:r>
              <a:rPr lang="en-US" altLang="zh-CN" sz="2800" b="1" dirty="0">
                <a:solidFill>
                  <a:srgbClr val="FF3300"/>
                </a:solidFill>
                <a:latin typeface="微软雅黑" panose="020B0503020204020204" pitchFamily="34" charset="-122"/>
                <a:ea typeface="微软雅黑" panose="020B0503020204020204" pitchFamily="34" charset="-122"/>
              </a:rPr>
              <a:t>yes</a:t>
            </a:r>
            <a:r>
              <a:rPr lang="zh-CN" altLang="en-US" sz="2800" b="1" dirty="0">
                <a:solidFill>
                  <a:srgbClr val="FF33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在已形成的</a:t>
            </a:r>
            <a:r>
              <a:rPr lang="zh-CN" altLang="en-US" sz="2800" b="1" dirty="0">
                <a:solidFill>
                  <a:srgbClr val="FF3300"/>
                </a:solidFill>
                <a:latin typeface="微软雅黑" panose="020B0503020204020204" pitchFamily="34" charset="-122"/>
                <a:ea typeface="微软雅黑" panose="020B0503020204020204" pitchFamily="34" charset="-122"/>
              </a:rPr>
              <a:t>有序表</a:t>
            </a:r>
            <a:r>
              <a:rPr lang="zh-CN" altLang="en-US" sz="2800" b="1" dirty="0">
                <a:latin typeface="微软雅黑" panose="020B0503020204020204" pitchFamily="34" charset="-122"/>
                <a:ea typeface="微软雅黑" panose="020B0503020204020204" pitchFamily="34" charset="-122"/>
              </a:rPr>
              <a:t>中</a:t>
            </a:r>
            <a:r>
              <a:rPr lang="zh-CN" altLang="en-US" sz="2800" b="1" dirty="0">
                <a:solidFill>
                  <a:srgbClr val="FF0000"/>
                </a:solidFill>
                <a:latin typeface="微软雅黑" panose="020B0503020204020204" pitchFamily="34" charset="-122"/>
                <a:ea typeface="微软雅黑" panose="020B0503020204020204" pitchFamily="34" charset="-122"/>
              </a:rPr>
              <a:t>折半查找</a:t>
            </a:r>
            <a:r>
              <a:rPr lang="zh-CN" altLang="en-US" sz="2800" b="1" dirty="0">
                <a:latin typeface="微软雅黑" panose="020B0503020204020204" pitchFamily="34" charset="-122"/>
                <a:ea typeface="微软雅黑" panose="020B0503020204020204" pitchFamily="34" charset="-122"/>
              </a:rPr>
              <a:t>，并在适当位置插入，把原来位置上的元素向后顺移。由此实现的排序称为</a:t>
            </a:r>
            <a:r>
              <a:rPr lang="zh-CN" altLang="en-US" sz="2800" b="1" dirty="0">
                <a:solidFill>
                  <a:srgbClr val="FF0000"/>
                </a:solidFill>
                <a:latin typeface="微软雅黑" panose="020B0503020204020204" pitchFamily="34" charset="-122"/>
                <a:ea typeface="微软雅黑" panose="020B0503020204020204" pitchFamily="34" charset="-122"/>
              </a:rPr>
              <a:t>二分插入排序</a:t>
            </a:r>
            <a:endParaRPr lang="zh-CN" altLang="en-US" sz="2800" b="1"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hlink"/>
              </a:buClr>
              <a:buSzPct val="70000"/>
              <a:buFont typeface="Wingdings" panose="05000000000000000000" pitchFamily="2" charset="2"/>
              <a:buNone/>
            </a:pPr>
            <a:endParaRPr lang="zh-CN" altLang="en-US" sz="2800" b="1" dirty="0">
              <a:solidFill>
                <a:srgbClr val="FF3300"/>
              </a:solidFill>
              <a:latin typeface="微软雅黑" panose="020B0503020204020204" pitchFamily="34" charset="-122"/>
              <a:ea typeface="微软雅黑" panose="020B0503020204020204" pitchFamily="34" charset="-122"/>
            </a:endParaRPr>
          </a:p>
          <a:p>
            <a:pPr eaLnBrk="1" hangingPunct="1">
              <a:spcBef>
                <a:spcPct val="20000"/>
              </a:spcBef>
              <a:buClr>
                <a:schemeClr val="hlink"/>
              </a:buClr>
              <a:buSzPct val="70000"/>
              <a:buFont typeface="Wingdings" panose="05000000000000000000" pitchFamily="2" charset="2"/>
              <a:buNone/>
            </a:pPr>
            <a:r>
              <a:rPr lang="zh-CN" altLang="en-US" sz="2800" b="1" dirty="0">
                <a:solidFill>
                  <a:srgbClr val="FF3300"/>
                </a:solidFill>
                <a:latin typeface="微软雅黑" panose="020B0503020204020204" pitchFamily="34" charset="-122"/>
                <a:ea typeface="微软雅黑" panose="020B0503020204020204" pitchFamily="34" charset="-122"/>
              </a:rPr>
              <a:t>优点：减少比较的次数</a:t>
            </a:r>
            <a:endParaRPr lang="zh-CN" altLang="en-US" sz="2800" b="1" dirty="0">
              <a:solidFill>
                <a:srgbClr val="FF3300"/>
              </a:solidFill>
              <a:latin typeface="微软雅黑" panose="020B0503020204020204" pitchFamily="34" charset="-122"/>
              <a:ea typeface="微软雅黑" panose="020B0503020204020204" pitchFamily="34" charset="-122"/>
            </a:endParaRPr>
          </a:p>
        </p:txBody>
      </p:sp>
      <p:sp>
        <p:nvSpPr>
          <p:cNvPr id="44036" name="Rectangle 1027"/>
          <p:cNvSpPr>
            <a:spLocks noGrp="1" noRot="1" noChangeArrowheads="1"/>
          </p:cNvSpPr>
          <p:nvPr>
            <p:ph type="title" idx="4294967295"/>
          </p:nvPr>
        </p:nvSpPr>
        <p:spPr>
          <a:xfrm>
            <a:off x="0" y="150761"/>
            <a:ext cx="4439816" cy="457200"/>
          </a:xfrm>
        </p:spPr>
        <p:txBody>
          <a:bodyPr>
            <a:normAutofit fontScale="90000"/>
          </a:body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8.2.2</a:t>
            </a:r>
            <a:r>
              <a:rPr lang="zh-CN" altLang="en-US" sz="3600" b="1" dirty="0">
                <a:solidFill>
                  <a:schemeClr val="tx1"/>
                </a:solidFill>
                <a:latin typeface="微软雅黑" panose="020B0503020204020204" pitchFamily="34" charset="-122"/>
                <a:ea typeface="微软雅黑" panose="020B0503020204020204" pitchFamily="34" charset="-122"/>
              </a:rPr>
              <a:t>二分插入排序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39941" name="Rectangle 1031"/>
          <p:cNvSpPr>
            <a:spLocks noChangeArrowheads="1"/>
          </p:cNvSpPr>
          <p:nvPr/>
        </p:nvSpPr>
        <p:spPr bwMode="auto">
          <a:xfrm>
            <a:off x="2057400" y="5364163"/>
            <a:ext cx="5943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sz="3200">
              <a:solidFill>
                <a:schemeClr val="tx2"/>
              </a:solidFill>
              <a:latin typeface="Times New Roman" panose="02020603050405020304" pitchFamily="18" charset="0"/>
              <a:ea typeface="楷体_GB2312" pitchFamily="1" charset="-122"/>
            </a:endParaRPr>
          </a:p>
        </p:txBody>
      </p:sp>
      <p:cxnSp>
        <p:nvCxnSpPr>
          <p:cNvPr id="6" name="直接连接符 5"/>
          <p:cNvCxnSpPr/>
          <p:nvPr/>
        </p:nvCxnSpPr>
        <p:spPr>
          <a:xfrm flipV="1">
            <a:off x="10886" y="537047"/>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12405" y="894127"/>
            <a:ext cx="8463915" cy="707886"/>
          </a:xfrm>
          <a:prstGeom prst="rect">
            <a:avLst/>
          </a:prstGeom>
        </p:spPr>
        <p:txBody>
          <a:bodyPr wrap="square">
            <a:spAutoFit/>
          </a:bodyPr>
          <a:lstStyle/>
          <a:p>
            <a:r>
              <a:rPr lang="en-US" altLang="zh-CN" sz="4000" b="1" dirty="0">
                <a:latin typeface="Times New Roman" panose="02020603050405020304" pitchFamily="18" charset="0"/>
                <a:ea typeface="楷体_GB2312" pitchFamily="1" charset="-122"/>
              </a:rPr>
              <a:t> </a:t>
            </a:r>
            <a:r>
              <a:rPr lang="en-US" altLang="zh-CN" sz="4000" b="1" dirty="0" err="1">
                <a:latin typeface="Times New Roman" panose="02020603050405020304" pitchFamily="18" charset="0"/>
                <a:ea typeface="楷体_GB2312" pitchFamily="1" charset="-122"/>
              </a:rPr>
              <a:t>i</a:t>
            </a:r>
            <a:r>
              <a:rPr lang="en-US" altLang="zh-CN" sz="4000" b="1" dirty="0">
                <a:latin typeface="Times New Roman" panose="02020603050405020304" pitchFamily="18" charset="0"/>
                <a:ea typeface="楷体_GB2312" pitchFamily="1" charset="-122"/>
              </a:rPr>
              <a:t>=8:    [4  9  13(1) 13(2) 15  18 46]   </a:t>
            </a:r>
            <a:r>
              <a:rPr lang="en-US" altLang="zh-CN" sz="4000" b="1" dirty="0">
                <a:solidFill>
                  <a:srgbClr val="FF3300"/>
                </a:solidFill>
                <a:latin typeface="Times New Roman" panose="02020603050405020304" pitchFamily="18" charset="0"/>
                <a:ea typeface="楷体_GB2312" pitchFamily="1" charset="-122"/>
              </a:rPr>
              <a:t>7</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7" dur="500"/>
                                        <p:tgtEl>
                                          <p:spTgt spid="440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035">
                                            <p:txEl>
                                              <p:pRg st="4" end="4"/>
                                            </p:txEl>
                                          </p:spTgt>
                                        </p:tgtEl>
                                        <p:attrNameLst>
                                          <p:attrName>style.visibility</p:attrName>
                                        </p:attrNameLst>
                                      </p:cBhvr>
                                      <p:to>
                                        <p:strVal val="visible"/>
                                      </p:to>
                                    </p:set>
                                    <p:anim calcmode="lin" valueType="num">
                                      <p:cBhvr additive="base">
                                        <p:cTn id="12"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5"/>
          <p:cNvSpPr txBox="1">
            <a:spLocks noChangeArrowheads="1"/>
          </p:cNvSpPr>
          <p:nvPr/>
        </p:nvSpPr>
        <p:spPr bwMode="auto">
          <a:xfrm>
            <a:off x="2279650" y="549275"/>
            <a:ext cx="51847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endParaRPr lang="zh-CN" altLang="en-US">
              <a:latin typeface="Arial" panose="020B0604020202020204" pitchFamily="34" charset="0"/>
            </a:endParaRPr>
          </a:p>
        </p:txBody>
      </p:sp>
      <p:pic>
        <p:nvPicPr>
          <p:cNvPr id="2" name="图片 1"/>
          <p:cNvPicPr>
            <a:picLocks noChangeAspect="1"/>
          </p:cNvPicPr>
          <p:nvPr/>
        </p:nvPicPr>
        <p:blipFill>
          <a:blip r:embed="rId1">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99456" y="827559"/>
            <a:ext cx="9217024" cy="5202881"/>
          </a:xfrm>
          <a:prstGeom prst="rect">
            <a:avLst/>
          </a:prstGeom>
        </p:spPr>
      </p:pic>
      <p:sp>
        <p:nvSpPr>
          <p:cNvPr id="6" name="Rectangle 1027"/>
          <p:cNvSpPr txBox="1">
            <a:spLocks noRot="1" noChangeArrowheads="1"/>
          </p:cNvSpPr>
          <p:nvPr/>
        </p:nvSpPr>
        <p:spPr>
          <a:xfrm>
            <a:off x="0" y="150761"/>
            <a:ext cx="4439816" cy="457200"/>
          </a:xfrm>
          <a:prstGeom prst="rect">
            <a:avLst/>
          </a:prstGeom>
        </p:spPr>
        <p:txBody>
          <a:bodyPr vert="horz" lIns="91440" tIns="45720" rIns="91440" bIns="45720" rtlCol="0" anchor="b">
            <a:normAutofit fontScale="90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8.2.2</a:t>
            </a:r>
            <a:r>
              <a:rPr lang="zh-CN" altLang="en-US" sz="3600" b="1" dirty="0">
                <a:solidFill>
                  <a:schemeClr val="tx1"/>
                </a:solidFill>
                <a:latin typeface="微软雅黑" panose="020B0503020204020204" pitchFamily="34" charset="-122"/>
                <a:ea typeface="微软雅黑" panose="020B0503020204020204" pitchFamily="34" charset="-122"/>
              </a:rPr>
              <a:t>二分插入排序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10886" y="537047"/>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rrowheads="1"/>
          </p:cNvSpPr>
          <p:nvPr>
            <p:ph type="title" idx="4294967295"/>
          </p:nvPr>
        </p:nvSpPr>
        <p:spPr>
          <a:xfrm>
            <a:off x="-96688" y="-54251"/>
            <a:ext cx="2783632" cy="488950"/>
          </a:xfrm>
        </p:spPr>
        <p:txBody>
          <a:bodyPr>
            <a:noAutofit/>
          </a:bodyPr>
          <a:lstStyle/>
          <a:p>
            <a:pPr eaLnBrk="1" fontAlgn="auto" hangingPunct="1">
              <a:spcAft>
                <a:spcPts val="0"/>
              </a:spcAft>
              <a:defRPr/>
            </a:pPr>
            <a:r>
              <a:rPr lang="zh-CN" altLang="en-US" sz="2800" b="1">
                <a:solidFill>
                  <a:schemeClr val="tx1"/>
                </a:solidFill>
                <a:latin typeface="微软雅黑" panose="020B0503020204020204" pitchFamily="34" charset="-122"/>
                <a:ea typeface="微软雅黑" panose="020B0503020204020204" pitchFamily="34" charset="-122"/>
              </a:rPr>
              <a:t>二分法插入排序</a:t>
            </a:r>
            <a:endParaRPr lang="zh-CN" altLang="en-US" sz="2800" b="1">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28497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nvGraphicFramePr>
        <p:xfrm>
          <a:off x="0" y="-40567"/>
          <a:ext cx="12192000" cy="6705600"/>
        </p:xfrm>
        <a:graphic>
          <a:graphicData uri="http://schemas.openxmlformats.org/drawingml/2006/table">
            <a:tbl>
              <a:tblPr firstRow="1" firstCol="1" bandRow="1">
                <a:tableStyleId>{8A107856-5554-42FB-B03E-39F5DBC370BA}</a:tableStyleId>
              </a:tblPr>
              <a:tblGrid>
                <a:gridCol w="551384"/>
                <a:gridCol w="11640616"/>
              </a:tblGrid>
              <a:tr h="4022725">
                <a:tc>
                  <a:txBody>
                    <a:bodyPr/>
                    <a:lstStyle/>
                    <a:p>
                      <a:pPr algn="just">
                        <a:spcAft>
                          <a:spcPts val="0"/>
                        </a:spcAft>
                      </a:pPr>
                      <a:r>
                        <a:rPr lang="en-US" sz="2000" kern="100" dirty="0">
                          <a:effectLst/>
                        </a:rPr>
                        <a:t>1</a:t>
                      </a:r>
                      <a:endParaRPr lang="en-US" sz="2000" kern="100" dirty="0">
                        <a:effectLst/>
                      </a:endParaRPr>
                    </a:p>
                    <a:p>
                      <a:pPr algn="just">
                        <a:spcAft>
                          <a:spcPts val="0"/>
                        </a:spcAft>
                      </a:pPr>
                      <a:r>
                        <a:rPr lang="en-US" altLang="zh-CN" sz="2000" kern="100" dirty="0">
                          <a:effectLst/>
                        </a:rPr>
                        <a:t>2</a:t>
                      </a:r>
                      <a:endParaRPr lang="zh-CN" sz="2000" kern="100" dirty="0">
                        <a:effectLst/>
                      </a:endParaRPr>
                    </a:p>
                    <a:p>
                      <a:pPr algn="just">
                        <a:spcAft>
                          <a:spcPts val="0"/>
                        </a:spcAft>
                      </a:pPr>
                      <a:r>
                        <a:rPr lang="en-US" sz="2000" kern="100" dirty="0">
                          <a:effectLst/>
                        </a:rPr>
                        <a:t>3</a:t>
                      </a:r>
                      <a:endParaRPr lang="en-US" sz="2000" kern="100" dirty="0">
                        <a:effectLst/>
                      </a:endParaRPr>
                    </a:p>
                    <a:p>
                      <a:pPr algn="just">
                        <a:spcAft>
                          <a:spcPts val="0"/>
                        </a:spcAft>
                      </a:pPr>
                      <a:r>
                        <a:rPr lang="en-US" sz="2000" kern="100" dirty="0">
                          <a:effectLst/>
                        </a:rPr>
                        <a:t>4</a:t>
                      </a:r>
                      <a:endParaRPr lang="zh-CN" sz="2000" kern="100" dirty="0">
                        <a:effectLst/>
                      </a:endParaRPr>
                    </a:p>
                    <a:p>
                      <a:pPr algn="just">
                        <a:spcAft>
                          <a:spcPts val="0"/>
                        </a:spcAft>
                      </a:pPr>
                      <a:r>
                        <a:rPr lang="en-US" sz="2000" kern="100" dirty="0">
                          <a:effectLst/>
                        </a:rPr>
                        <a:t>5</a:t>
                      </a:r>
                      <a:endParaRPr lang="zh-CN" sz="2000" kern="100" dirty="0">
                        <a:effectLst/>
                      </a:endParaRPr>
                    </a:p>
                    <a:p>
                      <a:pPr algn="just">
                        <a:spcAft>
                          <a:spcPts val="0"/>
                        </a:spcAft>
                      </a:pPr>
                      <a:r>
                        <a:rPr lang="en-US" sz="2000" kern="100" dirty="0">
                          <a:effectLst/>
                        </a:rPr>
                        <a:t>6</a:t>
                      </a:r>
                      <a:endParaRPr lang="en-US" sz="2000" kern="100" dirty="0">
                        <a:effectLst/>
                      </a:endParaRPr>
                    </a:p>
                    <a:p>
                      <a:pPr algn="just">
                        <a:spcAft>
                          <a:spcPts val="0"/>
                        </a:spcAft>
                      </a:pPr>
                      <a:r>
                        <a:rPr lang="en-US" sz="2000" kern="100" dirty="0">
                          <a:effectLst/>
                        </a:rPr>
                        <a:t>7</a:t>
                      </a:r>
                      <a:endParaRPr lang="zh-CN" sz="2000" kern="100" dirty="0">
                        <a:effectLst/>
                      </a:endParaRPr>
                    </a:p>
                    <a:p>
                      <a:pPr algn="just">
                        <a:spcAft>
                          <a:spcPts val="0"/>
                        </a:spcAft>
                      </a:pPr>
                      <a:r>
                        <a:rPr lang="en-US" sz="2000" kern="100" dirty="0">
                          <a:effectLst/>
                        </a:rPr>
                        <a:t>8</a:t>
                      </a:r>
                      <a:endParaRPr lang="zh-CN" sz="2000" kern="100" dirty="0">
                        <a:effectLst/>
                      </a:endParaRPr>
                    </a:p>
                    <a:p>
                      <a:pPr algn="just">
                        <a:spcAft>
                          <a:spcPts val="0"/>
                        </a:spcAft>
                      </a:pPr>
                      <a:r>
                        <a:rPr lang="en-US" sz="2000" kern="100" dirty="0">
                          <a:effectLst/>
                        </a:rPr>
                        <a:t>9</a:t>
                      </a:r>
                      <a:endParaRPr lang="zh-CN" sz="2000" kern="100" dirty="0">
                        <a:effectLst/>
                      </a:endParaRPr>
                    </a:p>
                    <a:p>
                      <a:pPr algn="just">
                        <a:spcAft>
                          <a:spcPts val="0"/>
                        </a:spcAft>
                      </a:pPr>
                      <a:r>
                        <a:rPr lang="en-US" sz="2000" kern="100" dirty="0">
                          <a:effectLst/>
                        </a:rPr>
                        <a:t>10</a:t>
                      </a:r>
                      <a:endParaRPr lang="en-US" sz="2000" kern="100" dirty="0">
                        <a:effectLst/>
                      </a:endParaRPr>
                    </a:p>
                    <a:p>
                      <a:pPr algn="just">
                        <a:spcAft>
                          <a:spcPts val="0"/>
                        </a:spcAft>
                      </a:pPr>
                      <a:r>
                        <a:rPr lang="en-US" sz="2000" kern="100" dirty="0">
                          <a:effectLst/>
                        </a:rPr>
                        <a:t>11</a:t>
                      </a:r>
                      <a:endParaRPr lang="zh-CN" sz="2000" kern="100" dirty="0">
                        <a:effectLst/>
                      </a:endParaRPr>
                    </a:p>
                    <a:p>
                      <a:pPr algn="just">
                        <a:spcAft>
                          <a:spcPts val="0"/>
                        </a:spcAft>
                      </a:pPr>
                      <a:r>
                        <a:rPr lang="en-US" sz="2000" kern="100" dirty="0">
                          <a:effectLst/>
                        </a:rPr>
                        <a:t>12</a:t>
                      </a:r>
                      <a:endParaRPr lang="en-US" sz="2000" kern="100" dirty="0">
                        <a:effectLst/>
                      </a:endParaRPr>
                    </a:p>
                    <a:p>
                      <a:pPr algn="just">
                        <a:spcAft>
                          <a:spcPts val="0"/>
                        </a:spcAft>
                      </a:pPr>
                      <a:r>
                        <a:rPr lang="en-US" sz="2000" kern="100" dirty="0">
                          <a:effectLst/>
                        </a:rPr>
                        <a:t>13</a:t>
                      </a:r>
                      <a:endParaRPr lang="zh-CN" sz="2000" kern="100" dirty="0">
                        <a:effectLst/>
                      </a:endParaRPr>
                    </a:p>
                    <a:p>
                      <a:pPr algn="just">
                        <a:spcAft>
                          <a:spcPts val="0"/>
                        </a:spcAft>
                      </a:pPr>
                      <a:r>
                        <a:rPr lang="en-US" sz="2000" kern="100" dirty="0">
                          <a:effectLst/>
                        </a:rPr>
                        <a:t>14</a:t>
                      </a:r>
                      <a:endParaRPr lang="zh-CN" sz="2000" kern="100" dirty="0">
                        <a:effectLst/>
                      </a:endParaRPr>
                    </a:p>
                    <a:p>
                      <a:pPr algn="just">
                        <a:spcAft>
                          <a:spcPts val="0"/>
                        </a:spcAft>
                      </a:pPr>
                      <a:r>
                        <a:rPr lang="en-US" sz="2000" kern="100" dirty="0">
                          <a:effectLst/>
                        </a:rPr>
                        <a:t>15</a:t>
                      </a:r>
                      <a:endParaRPr lang="zh-CN" sz="2000" kern="100" dirty="0">
                        <a:effectLst/>
                      </a:endParaRPr>
                    </a:p>
                    <a:p>
                      <a:pPr algn="just">
                        <a:spcAft>
                          <a:spcPts val="0"/>
                        </a:spcAft>
                      </a:pPr>
                      <a:r>
                        <a:rPr lang="en-US" sz="2000" kern="100" dirty="0">
                          <a:effectLst/>
                        </a:rPr>
                        <a:t>16</a:t>
                      </a:r>
                      <a:endParaRPr lang="zh-CN" sz="2000" kern="100" dirty="0">
                        <a:effectLst/>
                      </a:endParaRPr>
                    </a:p>
                    <a:p>
                      <a:pPr algn="just">
                        <a:spcAft>
                          <a:spcPts val="0"/>
                        </a:spcAft>
                      </a:pPr>
                      <a:r>
                        <a:rPr lang="en-US" sz="2000" kern="100" dirty="0">
                          <a:effectLst/>
                        </a:rPr>
                        <a:t>17</a:t>
                      </a:r>
                      <a:endParaRPr lang="en-US" sz="2000" kern="100" dirty="0">
                        <a:effectLst/>
                      </a:endParaRPr>
                    </a:p>
                    <a:p>
                      <a:pPr algn="just">
                        <a:spcAft>
                          <a:spcPts val="0"/>
                        </a:spcAft>
                      </a:pPr>
                      <a:r>
                        <a:rPr lang="en-US" sz="2000" kern="100" dirty="0">
                          <a:effectLst/>
                        </a:rPr>
                        <a:t>18</a:t>
                      </a:r>
                      <a:endParaRPr lang="zh-CN" sz="2000" kern="100" dirty="0">
                        <a:effectLst/>
                      </a:endParaRPr>
                    </a:p>
                    <a:p>
                      <a:pPr algn="just">
                        <a:spcAft>
                          <a:spcPts val="0"/>
                        </a:spcAft>
                      </a:pPr>
                      <a:r>
                        <a:rPr lang="en-US" sz="2000" kern="100" dirty="0">
                          <a:effectLst/>
                        </a:rPr>
                        <a:t>19</a:t>
                      </a:r>
                      <a:endParaRPr lang="zh-CN" sz="2000" kern="100" dirty="0">
                        <a:effectLst/>
                      </a:endParaRPr>
                    </a:p>
                    <a:p>
                      <a:pPr algn="just">
                        <a:spcAft>
                          <a:spcPts val="0"/>
                        </a:spcAft>
                      </a:pPr>
                      <a:r>
                        <a:rPr lang="en-US" sz="2000" kern="100" dirty="0">
                          <a:effectLst/>
                        </a:rPr>
                        <a:t>20</a:t>
                      </a:r>
                      <a:endParaRPr lang="zh-CN" sz="2000" kern="100" dirty="0">
                        <a:effectLst/>
                      </a:endParaRPr>
                    </a:p>
                    <a:p>
                      <a:pPr algn="just">
                        <a:spcAft>
                          <a:spcPts val="0"/>
                        </a:spcAft>
                      </a:pPr>
                      <a:r>
                        <a:rPr lang="en-US" sz="2000" kern="100" dirty="0">
                          <a:effectLst/>
                        </a:rPr>
                        <a:t>21</a:t>
                      </a:r>
                      <a:endParaRPr lang="en-US" sz="2000" kern="100" dirty="0">
                        <a:effectLst/>
                      </a:endParaRPr>
                    </a:p>
                    <a:p>
                      <a:pPr algn="just">
                        <a:spcAft>
                          <a:spcPts val="0"/>
                        </a:spcAft>
                      </a:pPr>
                      <a:r>
                        <a:rPr lang="en-US" sz="2000" kern="100" dirty="0">
                          <a:effectLst/>
                        </a:rPr>
                        <a:t>22</a:t>
                      </a:r>
                      <a:endParaRPr lang="zh-CN" sz="2000" kern="100" dirty="0">
                        <a:effectLst/>
                      </a:endParaRPr>
                    </a:p>
                  </a:txBody>
                  <a:tcPr marL="67045" marR="67045" marT="0" marB="0">
                    <a:lnR w="28575" cap="flat" cmpd="sng" algn="ctr">
                      <a:solidFill>
                        <a:srgbClr val="0070C0"/>
                      </a:solidFill>
                      <a:prstDash val="solid"/>
                      <a:round/>
                      <a:headEnd type="none" w="med" len="med"/>
                      <a:tailEnd type="none" w="med" len="med"/>
                    </a:lnR>
                  </a:tcPr>
                </a:tc>
                <a:tc>
                  <a:txBody>
                    <a:bodyPr/>
                    <a:lstStyle/>
                    <a:p>
                      <a:pPr algn="just">
                        <a:spcAft>
                          <a:spcPts val="0"/>
                        </a:spcAft>
                      </a:pPr>
                      <a:r>
                        <a:rPr lang="en-US" sz="2000" kern="100" dirty="0">
                          <a:effectLst/>
                        </a:rPr>
                        <a:t>void </a:t>
                      </a:r>
                      <a:r>
                        <a:rPr lang="en-US" sz="2000" kern="100" dirty="0" err="1">
                          <a:effectLst/>
                        </a:rPr>
                        <a:t>BinSort</a:t>
                      </a:r>
                      <a:r>
                        <a:rPr lang="en-US" sz="2000" kern="100" dirty="0">
                          <a:effectLst/>
                        </a:rPr>
                        <a:t>(</a:t>
                      </a:r>
                      <a:r>
                        <a:rPr lang="en-US" sz="2000" kern="100" dirty="0" err="1">
                          <a:effectLst/>
                        </a:rPr>
                        <a:t>SortArr</a:t>
                      </a:r>
                      <a:r>
                        <a:rPr lang="en-US" sz="2000" kern="100" dirty="0">
                          <a:effectLst/>
                        </a:rPr>
                        <a:t>* </a:t>
                      </a:r>
                      <a:r>
                        <a:rPr lang="en-US" sz="2000" kern="100" dirty="0" err="1">
                          <a:effectLst/>
                        </a:rPr>
                        <a:t>sortArr</a:t>
                      </a:r>
                      <a:r>
                        <a:rPr lang="en-US" sz="2000" kern="100" dirty="0">
                          <a:effectLst/>
                        </a:rPr>
                        <a:t>)</a:t>
                      </a:r>
                      <a:r>
                        <a:rPr lang="en-US" altLang="zh-CN" sz="2000" kern="100" dirty="0">
                          <a:effectLst/>
                        </a:rPr>
                        <a:t> { </a:t>
                      </a:r>
                      <a:r>
                        <a:rPr lang="en-US" sz="2000" kern="100" dirty="0">
                          <a:effectLst/>
                        </a:rPr>
                        <a:t> //</a:t>
                      </a:r>
                      <a:r>
                        <a:rPr lang="zh-CN" sz="2000" kern="100" dirty="0">
                          <a:effectLst/>
                        </a:rPr>
                        <a:t>二分插入排序</a:t>
                      </a:r>
                      <a:endParaRPr lang="zh-CN" sz="2000" kern="100" dirty="0">
                        <a:effectLst/>
                      </a:endParaRPr>
                    </a:p>
                    <a:p>
                      <a:pPr algn="just">
                        <a:spcAft>
                          <a:spcPts val="0"/>
                        </a:spcAft>
                      </a:pPr>
                      <a:r>
                        <a:rPr lang="en-US" sz="2000" kern="100" dirty="0">
                          <a:effectLst/>
                        </a:rPr>
                        <a:t>	int </a:t>
                      </a:r>
                      <a:r>
                        <a:rPr lang="en-US" sz="2000" kern="100" dirty="0" err="1">
                          <a:effectLst/>
                        </a:rPr>
                        <a:t>i</a:t>
                      </a:r>
                      <a:r>
                        <a:rPr lang="en-US" sz="2000" kern="100" dirty="0">
                          <a:effectLst/>
                        </a:rPr>
                        <a:t>, j;</a:t>
                      </a:r>
                      <a:r>
                        <a:rPr lang="en-US" sz="2000" kern="100" baseline="0" dirty="0">
                          <a:effectLst/>
                        </a:rPr>
                        <a:t>  </a:t>
                      </a:r>
                      <a:r>
                        <a:rPr lang="en-US" sz="2000" kern="100" dirty="0">
                          <a:effectLst/>
                        </a:rPr>
                        <a:t>int low, mid, high ; </a:t>
                      </a:r>
                      <a:r>
                        <a:rPr lang="en-US" sz="2000" kern="100" dirty="0" err="1">
                          <a:effectLst/>
                        </a:rPr>
                        <a:t>RecordType</a:t>
                      </a:r>
                      <a:r>
                        <a:rPr lang="en-US" sz="2000" kern="100" dirty="0">
                          <a:effectLst/>
                        </a:rPr>
                        <a:t> temp;</a:t>
                      </a:r>
                      <a:endParaRPr lang="zh-CN" sz="2000" kern="100" dirty="0">
                        <a:effectLst/>
                      </a:endParaRPr>
                    </a:p>
                    <a:p>
                      <a:pPr algn="just">
                        <a:spcAft>
                          <a:spcPts val="0"/>
                        </a:spcAft>
                      </a:pPr>
                      <a:r>
                        <a:rPr lang="en-US" sz="2000" kern="100" dirty="0">
                          <a:effectLst/>
                        </a:rPr>
                        <a:t>	</a:t>
                      </a:r>
                      <a:r>
                        <a:rPr lang="en-US" sz="2000" kern="100" dirty="0">
                          <a:solidFill>
                            <a:srgbClr val="FF0000"/>
                          </a:solidFill>
                          <a:effectLst/>
                        </a:rPr>
                        <a:t>for( </a:t>
                      </a:r>
                      <a:r>
                        <a:rPr lang="en-US" sz="2000" kern="100" dirty="0" err="1">
                          <a:solidFill>
                            <a:srgbClr val="FF0000"/>
                          </a:solidFill>
                          <a:effectLst/>
                        </a:rPr>
                        <a:t>i</a:t>
                      </a:r>
                      <a:r>
                        <a:rPr lang="en-US" sz="2000" kern="100" dirty="0">
                          <a:solidFill>
                            <a:srgbClr val="FF0000"/>
                          </a:solidFill>
                          <a:effectLst/>
                        </a:rPr>
                        <a:t> = 1; </a:t>
                      </a:r>
                      <a:r>
                        <a:rPr lang="en-US" sz="2000" kern="100" dirty="0" err="1">
                          <a:solidFill>
                            <a:srgbClr val="FF0000"/>
                          </a:solidFill>
                          <a:effectLst/>
                        </a:rPr>
                        <a:t>i</a:t>
                      </a:r>
                      <a:r>
                        <a:rPr lang="en-US" sz="2000" kern="100" dirty="0">
                          <a:solidFill>
                            <a:srgbClr val="FF0000"/>
                          </a:solidFill>
                          <a:effectLst/>
                        </a:rPr>
                        <a:t> &lt; </a:t>
                      </a:r>
                      <a:r>
                        <a:rPr lang="en-US" sz="2000" kern="100" dirty="0" err="1">
                          <a:solidFill>
                            <a:srgbClr val="FF0000"/>
                          </a:solidFill>
                          <a:effectLst/>
                        </a:rPr>
                        <a:t>sortArr</a:t>
                      </a:r>
                      <a:r>
                        <a:rPr lang="en-US" sz="2000" kern="100" dirty="0">
                          <a:solidFill>
                            <a:srgbClr val="FF0000"/>
                          </a:solidFill>
                          <a:effectLst/>
                        </a:rPr>
                        <a:t>-&gt;</a:t>
                      </a:r>
                      <a:r>
                        <a:rPr lang="en-US" sz="2000" kern="100" dirty="0" err="1">
                          <a:solidFill>
                            <a:srgbClr val="FF0000"/>
                          </a:solidFill>
                          <a:effectLst/>
                        </a:rPr>
                        <a:t>cnt</a:t>
                      </a:r>
                      <a:r>
                        <a:rPr lang="en-US" sz="2000" kern="100" dirty="0">
                          <a:solidFill>
                            <a:srgbClr val="FF0000"/>
                          </a:solidFill>
                          <a:effectLst/>
                        </a:rPr>
                        <a:t>; </a:t>
                      </a:r>
                      <a:r>
                        <a:rPr lang="en-US" sz="2000" kern="100" dirty="0" err="1">
                          <a:solidFill>
                            <a:srgbClr val="FF0000"/>
                          </a:solidFill>
                          <a:effectLst/>
                        </a:rPr>
                        <a:t>i</a:t>
                      </a:r>
                      <a:r>
                        <a:rPr lang="en-US" sz="2000" kern="100" dirty="0">
                          <a:solidFill>
                            <a:srgbClr val="FF0000"/>
                          </a:solidFill>
                          <a:effectLst/>
                        </a:rPr>
                        <a:t>++ ) {</a:t>
                      </a:r>
                      <a:endParaRPr lang="zh-CN" sz="2000" kern="100" dirty="0">
                        <a:solidFill>
                          <a:srgbClr val="FF0000"/>
                        </a:solidFill>
                        <a:effectLst/>
                      </a:endParaRPr>
                    </a:p>
                    <a:p>
                      <a:pPr algn="just">
                        <a:spcAft>
                          <a:spcPts val="0"/>
                        </a:spcAft>
                      </a:pPr>
                      <a:r>
                        <a:rPr lang="en-US" sz="2000" kern="100" dirty="0">
                          <a:effectLst/>
                        </a:rPr>
                        <a:t>		temp = </a:t>
                      </a:r>
                      <a:r>
                        <a:rPr lang="en-US" sz="2000" kern="100" dirty="0" err="1">
                          <a:effectLst/>
                        </a:rPr>
                        <a:t>sortArr</a:t>
                      </a:r>
                      <a:r>
                        <a:rPr lang="en-US" sz="2000" kern="100" dirty="0">
                          <a:effectLst/>
                        </a:rPr>
                        <a:t>-&gt;</a:t>
                      </a:r>
                      <a:r>
                        <a:rPr lang="en-US" sz="2000" kern="100" dirty="0" err="1">
                          <a:effectLst/>
                        </a:rPr>
                        <a:t>recordArr</a:t>
                      </a:r>
                      <a:r>
                        <a:rPr lang="en-US" sz="2000" kern="100" dirty="0">
                          <a:effectLst/>
                        </a:rPr>
                        <a:t>[</a:t>
                      </a:r>
                      <a:r>
                        <a:rPr lang="en-US" sz="2000" kern="100" dirty="0" err="1">
                          <a:effectLst/>
                        </a:rPr>
                        <a:t>i</a:t>
                      </a:r>
                      <a:r>
                        <a:rPr lang="en-US" sz="2000" kern="100" dirty="0">
                          <a:effectLst/>
                        </a:rPr>
                        <a:t>];</a:t>
                      </a:r>
                      <a:endParaRPr lang="zh-CN" sz="2000" kern="100" dirty="0">
                        <a:effectLst/>
                      </a:endParaRPr>
                    </a:p>
                    <a:p>
                      <a:pPr algn="just">
                        <a:spcAft>
                          <a:spcPts val="0"/>
                        </a:spcAft>
                      </a:pPr>
                      <a:r>
                        <a:rPr lang="en-US" sz="2000" kern="100" dirty="0">
                          <a:effectLst/>
                        </a:rPr>
                        <a:t>		//</a:t>
                      </a:r>
                      <a:r>
                        <a:rPr lang="zh-CN" sz="2000" kern="100" dirty="0">
                          <a:effectLst/>
                        </a:rPr>
                        <a:t>二分查找法查找插入位置</a:t>
                      </a:r>
                      <a:endParaRPr lang="zh-CN" sz="2000" kern="100" dirty="0">
                        <a:effectLst/>
                      </a:endParaRPr>
                    </a:p>
                    <a:p>
                      <a:pPr algn="just">
                        <a:spcAft>
                          <a:spcPts val="0"/>
                        </a:spcAft>
                      </a:pPr>
                      <a:r>
                        <a:rPr lang="en-US" sz="2000" kern="100" dirty="0">
                          <a:effectLst/>
                        </a:rPr>
                        <a:t>		</a:t>
                      </a:r>
                      <a:r>
                        <a:rPr lang="en-US" sz="2000" kern="100" dirty="0">
                          <a:solidFill>
                            <a:srgbClr val="00B050"/>
                          </a:solidFill>
                          <a:effectLst/>
                        </a:rPr>
                        <a:t>low = 0;  high = i-1;  //</a:t>
                      </a:r>
                      <a:r>
                        <a:rPr lang="zh-CN" sz="2000" kern="100" dirty="0">
                          <a:solidFill>
                            <a:srgbClr val="00B050"/>
                          </a:solidFill>
                          <a:effectLst/>
                        </a:rPr>
                        <a:t>区间</a:t>
                      </a:r>
                      <a:r>
                        <a:rPr lang="zh-CN" altLang="en-US" sz="2000" kern="100" dirty="0">
                          <a:solidFill>
                            <a:srgbClr val="00B050"/>
                          </a:solidFill>
                          <a:effectLst/>
                        </a:rPr>
                        <a:t>左</a:t>
                      </a:r>
                      <a:r>
                        <a:rPr lang="zh-CN" sz="2000" kern="100" dirty="0">
                          <a:solidFill>
                            <a:srgbClr val="00B050"/>
                          </a:solidFill>
                          <a:effectLst/>
                        </a:rPr>
                        <a:t>右边界</a:t>
                      </a:r>
                      <a:endParaRPr lang="zh-CN" sz="2000" kern="100" dirty="0">
                        <a:solidFill>
                          <a:srgbClr val="00B050"/>
                        </a:solidFill>
                        <a:effectLst/>
                      </a:endParaRPr>
                    </a:p>
                    <a:p>
                      <a:pPr algn="just">
                        <a:spcAft>
                          <a:spcPts val="0"/>
                        </a:spcAft>
                      </a:pPr>
                      <a:r>
                        <a:rPr lang="en-US" sz="2000" kern="100" dirty="0">
                          <a:effectLst/>
                        </a:rPr>
                        <a:t>		</a:t>
                      </a:r>
                      <a:r>
                        <a:rPr lang="en-US" sz="2000" kern="100" dirty="0">
                          <a:solidFill>
                            <a:srgbClr val="0000FF"/>
                          </a:solidFill>
                          <a:effectLst/>
                        </a:rPr>
                        <a:t>while (low &lt;= high) {</a:t>
                      </a:r>
                      <a:endParaRPr lang="zh-CN" sz="2000" kern="100" dirty="0">
                        <a:solidFill>
                          <a:srgbClr val="0000FF"/>
                        </a:solidFill>
                        <a:effectLst/>
                      </a:endParaRPr>
                    </a:p>
                    <a:p>
                      <a:pPr algn="just">
                        <a:spcAft>
                          <a:spcPts val="0"/>
                        </a:spcAft>
                      </a:pPr>
                      <a:r>
                        <a:rPr lang="en-US" sz="2000" kern="100" dirty="0">
                          <a:solidFill>
                            <a:srgbClr val="0000FF"/>
                          </a:solidFill>
                          <a:effectLst/>
                        </a:rPr>
                        <a:t>			mid = (low + high)/2;      </a:t>
                      </a:r>
                      <a:endParaRPr lang="zh-CN" sz="2000" kern="100" dirty="0">
                        <a:solidFill>
                          <a:srgbClr val="0000FF"/>
                        </a:solidFill>
                        <a:effectLst/>
                      </a:endParaRPr>
                    </a:p>
                    <a:p>
                      <a:pPr algn="just">
                        <a:spcAft>
                          <a:spcPts val="0"/>
                        </a:spcAft>
                      </a:pPr>
                      <a:r>
                        <a:rPr lang="en-US" sz="2000" kern="100" dirty="0">
                          <a:solidFill>
                            <a:srgbClr val="0000FF"/>
                          </a:solidFill>
                          <a:effectLst/>
                        </a:rPr>
                        <a:t>			if (</a:t>
                      </a:r>
                      <a:r>
                        <a:rPr lang="en-US" sz="2000" kern="100" dirty="0" err="1">
                          <a:solidFill>
                            <a:srgbClr val="0000FF"/>
                          </a:solidFill>
                          <a:effectLst/>
                        </a:rPr>
                        <a:t>temp.key</a:t>
                      </a:r>
                      <a:r>
                        <a:rPr lang="en-US" sz="2000" kern="100" dirty="0">
                          <a:solidFill>
                            <a:srgbClr val="0000FF"/>
                          </a:solidFill>
                          <a:effectLst/>
                        </a:rPr>
                        <a:t> &lt; </a:t>
                      </a:r>
                      <a:r>
                        <a:rPr lang="en-US" sz="2000" kern="100" dirty="0" err="1">
                          <a:solidFill>
                            <a:srgbClr val="0000FF"/>
                          </a:solidFill>
                          <a:effectLst/>
                        </a:rPr>
                        <a:t>sortArr</a:t>
                      </a:r>
                      <a:r>
                        <a:rPr lang="en-US" sz="2000" kern="100" dirty="0">
                          <a:solidFill>
                            <a:srgbClr val="0000FF"/>
                          </a:solidFill>
                          <a:effectLst/>
                        </a:rPr>
                        <a:t>-&gt;</a:t>
                      </a:r>
                      <a:r>
                        <a:rPr lang="en-US" sz="2000" kern="100" dirty="0" err="1">
                          <a:solidFill>
                            <a:srgbClr val="0000FF"/>
                          </a:solidFill>
                          <a:effectLst/>
                        </a:rPr>
                        <a:t>recordArr</a:t>
                      </a:r>
                      <a:r>
                        <a:rPr lang="en-US" sz="2000" kern="100" dirty="0">
                          <a:solidFill>
                            <a:srgbClr val="0000FF"/>
                          </a:solidFill>
                          <a:effectLst/>
                        </a:rPr>
                        <a:t>[mid].key)</a:t>
                      </a:r>
                      <a:endParaRPr lang="zh-CN" sz="2000" kern="100" dirty="0">
                        <a:solidFill>
                          <a:srgbClr val="0000FF"/>
                        </a:solidFill>
                        <a:effectLst/>
                      </a:endParaRPr>
                    </a:p>
                    <a:p>
                      <a:pPr algn="just">
                        <a:spcAft>
                          <a:spcPts val="0"/>
                        </a:spcAft>
                      </a:pPr>
                      <a:r>
                        <a:rPr lang="en-US" sz="2000" kern="100" dirty="0">
                          <a:solidFill>
                            <a:srgbClr val="0000FF"/>
                          </a:solidFill>
                          <a:effectLst/>
                        </a:rPr>
                        <a:t>				high = mid-1; //</a:t>
                      </a:r>
                      <a:r>
                        <a:rPr lang="zh-CN" sz="2000" kern="100" dirty="0">
                          <a:solidFill>
                            <a:srgbClr val="0000FF"/>
                          </a:solidFill>
                          <a:effectLst/>
                        </a:rPr>
                        <a:t>待排序的值比中间位置的值小，在前半区间查找</a:t>
                      </a:r>
                      <a:r>
                        <a:rPr lang="en-US" sz="2000" kern="100" dirty="0">
                          <a:solidFill>
                            <a:srgbClr val="0000FF"/>
                          </a:solidFill>
                          <a:effectLst/>
                        </a:rPr>
                        <a:t>    </a:t>
                      </a:r>
                      <a:endParaRPr lang="zh-CN" sz="2000" kern="100" dirty="0">
                        <a:solidFill>
                          <a:srgbClr val="0000FF"/>
                        </a:solidFill>
                        <a:effectLst/>
                      </a:endParaRPr>
                    </a:p>
                    <a:p>
                      <a:pPr algn="just">
                        <a:spcAft>
                          <a:spcPts val="0"/>
                        </a:spcAft>
                      </a:pPr>
                      <a:r>
                        <a:rPr lang="en-US" sz="2000" kern="100" dirty="0">
                          <a:solidFill>
                            <a:srgbClr val="0000FF"/>
                          </a:solidFill>
                          <a:effectLst/>
                        </a:rPr>
                        <a:t>			else </a:t>
                      </a:r>
                      <a:r>
                        <a:rPr lang="en-US" sz="2000" kern="100" baseline="0" dirty="0">
                          <a:solidFill>
                            <a:srgbClr val="0000FF"/>
                          </a:solidFill>
                          <a:effectLst/>
                        </a:rPr>
                        <a:t> </a:t>
                      </a:r>
                      <a:r>
                        <a:rPr lang="en-US" sz="2000" kern="100" dirty="0">
                          <a:solidFill>
                            <a:srgbClr val="0000FF"/>
                          </a:solidFill>
                          <a:effectLst/>
                        </a:rPr>
                        <a:t>low = mid+1;  //</a:t>
                      </a:r>
                      <a:r>
                        <a:rPr lang="zh-CN" sz="2000" kern="100" dirty="0">
                          <a:solidFill>
                            <a:srgbClr val="0000FF"/>
                          </a:solidFill>
                          <a:effectLst/>
                        </a:rPr>
                        <a:t>否则，在后半区间查找</a:t>
                      </a:r>
                      <a:r>
                        <a:rPr lang="en-US" sz="2000" kern="100" dirty="0">
                          <a:solidFill>
                            <a:srgbClr val="0000FF"/>
                          </a:solidFill>
                          <a:effectLst/>
                        </a:rPr>
                        <a:t>       </a:t>
                      </a:r>
                      <a:endParaRPr lang="zh-CN" sz="2000" kern="100" dirty="0">
                        <a:solidFill>
                          <a:srgbClr val="0000FF"/>
                        </a:solidFill>
                        <a:effectLst/>
                      </a:endParaRPr>
                    </a:p>
                    <a:p>
                      <a:pPr algn="just">
                        <a:spcAft>
                          <a:spcPts val="0"/>
                        </a:spcAft>
                      </a:pPr>
                      <a:r>
                        <a:rPr lang="en-US" sz="2000" kern="100" dirty="0">
                          <a:solidFill>
                            <a:srgbClr val="0000FF"/>
                          </a:solidFill>
                          <a:effectLst/>
                        </a:rPr>
                        <a:t>		} </a:t>
                      </a:r>
                      <a:endParaRPr lang="zh-CN" sz="2000" kern="100" dirty="0">
                        <a:solidFill>
                          <a:srgbClr val="0000FF"/>
                        </a:solidFill>
                        <a:effectLst/>
                      </a:endParaRPr>
                    </a:p>
                    <a:p>
                      <a:pPr algn="just">
                        <a:spcAft>
                          <a:spcPts val="0"/>
                        </a:spcAft>
                      </a:pPr>
                      <a:r>
                        <a:rPr lang="en-US" sz="2000" kern="100" dirty="0">
                          <a:effectLst/>
                        </a:rPr>
                        <a:t>		//</a:t>
                      </a:r>
                      <a:r>
                        <a:rPr lang="zh-CN" sz="2000" kern="100" dirty="0">
                          <a:effectLst/>
                        </a:rPr>
                        <a:t>如果待插入数据正好在还要插入的位置上就不需要插入了</a:t>
                      </a:r>
                      <a:endParaRPr lang="zh-CN" sz="2000" kern="100" dirty="0">
                        <a:effectLst/>
                      </a:endParaRPr>
                    </a:p>
                    <a:p>
                      <a:pPr algn="just">
                        <a:spcAft>
                          <a:spcPts val="0"/>
                        </a:spcAft>
                      </a:pPr>
                      <a:r>
                        <a:rPr lang="en-US" sz="2000" kern="100" dirty="0">
                          <a:effectLst/>
                        </a:rPr>
                        <a:t>		</a:t>
                      </a:r>
                      <a:r>
                        <a:rPr lang="en-US" sz="2000" kern="100" dirty="0">
                          <a:solidFill>
                            <a:srgbClr val="0070C0"/>
                          </a:solidFill>
                          <a:effectLst/>
                        </a:rPr>
                        <a:t>if (low != </a:t>
                      </a:r>
                      <a:r>
                        <a:rPr lang="en-US" sz="2000" kern="100" dirty="0" err="1">
                          <a:solidFill>
                            <a:srgbClr val="0070C0"/>
                          </a:solidFill>
                          <a:effectLst/>
                        </a:rPr>
                        <a:t>i</a:t>
                      </a:r>
                      <a:r>
                        <a:rPr lang="en-US" sz="2000" kern="100" dirty="0">
                          <a:solidFill>
                            <a:srgbClr val="0070C0"/>
                          </a:solidFill>
                          <a:effectLst/>
                        </a:rPr>
                        <a:t>){</a:t>
                      </a:r>
                      <a:endParaRPr lang="zh-CN" sz="2000" kern="100" dirty="0">
                        <a:solidFill>
                          <a:srgbClr val="0070C0"/>
                        </a:solidFill>
                        <a:effectLst/>
                      </a:endParaRPr>
                    </a:p>
                    <a:p>
                      <a:pPr algn="just">
                        <a:spcAft>
                          <a:spcPts val="0"/>
                        </a:spcAft>
                      </a:pPr>
                      <a:r>
                        <a:rPr lang="en-US" sz="2000" kern="100" dirty="0">
                          <a:solidFill>
                            <a:srgbClr val="0070C0"/>
                          </a:solidFill>
                          <a:effectLst/>
                        </a:rPr>
                        <a:t>			//</a:t>
                      </a:r>
                      <a:r>
                        <a:rPr lang="zh-CN" sz="2000" kern="100" dirty="0">
                          <a:solidFill>
                            <a:srgbClr val="0070C0"/>
                          </a:solidFill>
                          <a:effectLst/>
                        </a:rPr>
                        <a:t>如果需要挪动数据，空出位置，插入数据</a:t>
                      </a:r>
                      <a:endParaRPr lang="zh-CN" sz="2000" kern="100" dirty="0">
                        <a:solidFill>
                          <a:srgbClr val="0070C0"/>
                        </a:solidFill>
                        <a:effectLst/>
                      </a:endParaRPr>
                    </a:p>
                    <a:p>
                      <a:pPr algn="just">
                        <a:spcAft>
                          <a:spcPts val="0"/>
                        </a:spcAft>
                      </a:pPr>
                      <a:r>
                        <a:rPr lang="en-US" sz="2000" kern="100" dirty="0">
                          <a:solidFill>
                            <a:srgbClr val="0070C0"/>
                          </a:solidFill>
                          <a:effectLst/>
                        </a:rPr>
                        <a:t>			//</a:t>
                      </a:r>
                      <a:r>
                        <a:rPr lang="zh-CN" sz="2000" kern="100" dirty="0">
                          <a:solidFill>
                            <a:srgbClr val="0070C0"/>
                          </a:solidFill>
                          <a:effectLst/>
                        </a:rPr>
                        <a:t>找到插入位置后，移动数据，空出地方给数据插入</a:t>
                      </a:r>
                      <a:endParaRPr lang="zh-CN" sz="2000" kern="100" dirty="0">
                        <a:solidFill>
                          <a:srgbClr val="0070C0"/>
                        </a:solidFill>
                        <a:effectLst/>
                      </a:endParaRPr>
                    </a:p>
                    <a:p>
                      <a:pPr algn="just">
                        <a:spcAft>
                          <a:spcPts val="0"/>
                        </a:spcAft>
                      </a:pPr>
                      <a:r>
                        <a:rPr lang="en-US" sz="2000" kern="100" dirty="0">
                          <a:solidFill>
                            <a:srgbClr val="0070C0"/>
                          </a:solidFill>
                          <a:effectLst/>
                        </a:rPr>
                        <a:t>			for (j = i-1;  j &gt;= low;  j--)</a:t>
                      </a:r>
                      <a:endParaRPr lang="zh-CN" sz="2000" kern="100" dirty="0">
                        <a:solidFill>
                          <a:srgbClr val="0070C0"/>
                        </a:solidFill>
                        <a:effectLst/>
                      </a:endParaRPr>
                    </a:p>
                    <a:p>
                      <a:pPr algn="just">
                        <a:spcAft>
                          <a:spcPts val="0"/>
                        </a:spcAft>
                      </a:pPr>
                      <a:r>
                        <a:rPr lang="en-US" sz="2000" kern="100" dirty="0">
                          <a:solidFill>
                            <a:srgbClr val="0070C0"/>
                          </a:solidFill>
                          <a:effectLst/>
                        </a:rPr>
                        <a:t>				</a:t>
                      </a:r>
                      <a:r>
                        <a:rPr lang="en-US" sz="2000" kern="100" dirty="0" err="1">
                          <a:solidFill>
                            <a:srgbClr val="0070C0"/>
                          </a:solidFill>
                          <a:effectLst/>
                        </a:rPr>
                        <a:t>sortArr</a:t>
                      </a:r>
                      <a:r>
                        <a:rPr lang="en-US" sz="2000" kern="100" dirty="0">
                          <a:solidFill>
                            <a:srgbClr val="0070C0"/>
                          </a:solidFill>
                          <a:effectLst/>
                        </a:rPr>
                        <a:t>-&gt;</a:t>
                      </a:r>
                      <a:r>
                        <a:rPr lang="en-US" sz="2000" kern="100" dirty="0" err="1">
                          <a:solidFill>
                            <a:srgbClr val="0070C0"/>
                          </a:solidFill>
                          <a:effectLst/>
                        </a:rPr>
                        <a:t>recordArr</a:t>
                      </a:r>
                      <a:r>
                        <a:rPr lang="en-US" sz="2000" kern="100" dirty="0">
                          <a:solidFill>
                            <a:srgbClr val="0070C0"/>
                          </a:solidFill>
                          <a:effectLst/>
                        </a:rPr>
                        <a:t>[j+1]= </a:t>
                      </a:r>
                      <a:r>
                        <a:rPr lang="en-US" sz="2000" kern="100" dirty="0" err="1">
                          <a:solidFill>
                            <a:srgbClr val="0070C0"/>
                          </a:solidFill>
                          <a:effectLst/>
                        </a:rPr>
                        <a:t>sortArr</a:t>
                      </a:r>
                      <a:r>
                        <a:rPr lang="en-US" sz="2000" kern="100" dirty="0">
                          <a:solidFill>
                            <a:srgbClr val="0070C0"/>
                          </a:solidFill>
                          <a:effectLst/>
                        </a:rPr>
                        <a:t>-&gt;</a:t>
                      </a:r>
                      <a:r>
                        <a:rPr lang="en-US" sz="2000" kern="100" dirty="0" err="1">
                          <a:solidFill>
                            <a:srgbClr val="0070C0"/>
                          </a:solidFill>
                          <a:effectLst/>
                        </a:rPr>
                        <a:t>recordArr</a:t>
                      </a:r>
                      <a:r>
                        <a:rPr lang="en-US" sz="2000" kern="100" dirty="0">
                          <a:solidFill>
                            <a:srgbClr val="0070C0"/>
                          </a:solidFill>
                          <a:effectLst/>
                        </a:rPr>
                        <a:t>[j];         </a:t>
                      </a:r>
                      <a:endParaRPr lang="zh-CN" sz="2000" kern="100" dirty="0">
                        <a:solidFill>
                          <a:srgbClr val="0070C0"/>
                        </a:solidFill>
                        <a:effectLst/>
                      </a:endParaRPr>
                    </a:p>
                    <a:p>
                      <a:pPr algn="just">
                        <a:spcAft>
                          <a:spcPts val="0"/>
                        </a:spcAft>
                      </a:pPr>
                      <a:r>
                        <a:rPr lang="en-US" sz="2000" kern="100" dirty="0">
                          <a:solidFill>
                            <a:srgbClr val="0070C0"/>
                          </a:solidFill>
                          <a:effectLst/>
                        </a:rPr>
                        <a:t>			</a:t>
                      </a:r>
                      <a:r>
                        <a:rPr lang="en-US" sz="2000" kern="100" dirty="0" err="1">
                          <a:solidFill>
                            <a:srgbClr val="0070C0"/>
                          </a:solidFill>
                          <a:effectLst/>
                        </a:rPr>
                        <a:t>sortArr</a:t>
                      </a:r>
                      <a:r>
                        <a:rPr lang="en-US" sz="2000" kern="100" dirty="0">
                          <a:solidFill>
                            <a:srgbClr val="0070C0"/>
                          </a:solidFill>
                          <a:effectLst/>
                        </a:rPr>
                        <a:t>-&gt;</a:t>
                      </a:r>
                      <a:r>
                        <a:rPr lang="en-US" sz="2000" kern="100" dirty="0" err="1">
                          <a:solidFill>
                            <a:srgbClr val="0070C0"/>
                          </a:solidFill>
                          <a:effectLst/>
                        </a:rPr>
                        <a:t>recordArr</a:t>
                      </a:r>
                      <a:r>
                        <a:rPr lang="en-US" sz="2000" kern="100" dirty="0">
                          <a:solidFill>
                            <a:srgbClr val="0070C0"/>
                          </a:solidFill>
                          <a:effectLst/>
                        </a:rPr>
                        <a:t>[low] = temp; //</a:t>
                      </a:r>
                      <a:r>
                        <a:rPr lang="zh-CN" sz="2000" kern="100" dirty="0">
                          <a:solidFill>
                            <a:srgbClr val="0070C0"/>
                          </a:solidFill>
                          <a:effectLst/>
                        </a:rPr>
                        <a:t>插入数据</a:t>
                      </a:r>
                      <a:endParaRPr lang="zh-CN" sz="2000" kern="100" dirty="0">
                        <a:solidFill>
                          <a:srgbClr val="0070C0"/>
                        </a:solidFill>
                        <a:effectLst/>
                      </a:endParaRPr>
                    </a:p>
                    <a:p>
                      <a:pPr algn="just">
                        <a:spcAft>
                          <a:spcPts val="0"/>
                        </a:spcAft>
                      </a:pPr>
                      <a:r>
                        <a:rPr lang="en-US" sz="2000" kern="100" dirty="0">
                          <a:solidFill>
                            <a:srgbClr val="0070C0"/>
                          </a:solidFill>
                          <a:effectLst/>
                        </a:rPr>
                        <a:t>		}</a:t>
                      </a:r>
                      <a:endParaRPr lang="zh-CN" sz="2000" kern="100" dirty="0">
                        <a:solidFill>
                          <a:srgbClr val="0070C0"/>
                        </a:solidFill>
                        <a:effectLst/>
                      </a:endParaRPr>
                    </a:p>
                    <a:p>
                      <a:pPr algn="just">
                        <a:spcAft>
                          <a:spcPts val="0"/>
                        </a:spcAft>
                      </a:pPr>
                      <a:r>
                        <a:rPr lang="en-US" sz="2000" kern="100" dirty="0">
                          <a:effectLst/>
                        </a:rPr>
                        <a:t>	</a:t>
                      </a:r>
                      <a:r>
                        <a:rPr lang="en-US" sz="2000" kern="100" dirty="0">
                          <a:solidFill>
                            <a:srgbClr val="FF0000"/>
                          </a:solidFill>
                          <a:effectLst/>
                        </a:rPr>
                        <a:t>}</a:t>
                      </a:r>
                      <a:endParaRPr lang="zh-CN" sz="2000" kern="100" dirty="0">
                        <a:solidFill>
                          <a:srgbClr val="FF0000"/>
                        </a:solidFill>
                        <a:effectLst/>
                      </a:endParaRPr>
                    </a:p>
                    <a:p>
                      <a:pPr algn="just">
                        <a:spcAft>
                          <a:spcPts val="0"/>
                        </a:spcAft>
                      </a:pPr>
                      <a:r>
                        <a:rPr lang="en-US" sz="2000" kern="100" dirty="0">
                          <a:effectLst/>
                        </a:rPr>
                        <a:t>}</a:t>
                      </a:r>
                      <a:endPar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7045" marR="67045"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r>
            </a:tbl>
          </a:graphicData>
        </a:graphic>
      </p:graphicFrame>
      <p:sp>
        <p:nvSpPr>
          <p:cNvPr id="6" name="Text Box 11"/>
          <p:cNvSpPr txBox="1">
            <a:spLocks noChangeArrowheads="1"/>
          </p:cNvSpPr>
          <p:nvPr/>
        </p:nvSpPr>
        <p:spPr bwMode="auto">
          <a:xfrm>
            <a:off x="6888088" y="34778"/>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8-3</a:t>
            </a:r>
            <a:endParaRPr lang="zh-CN" altLang="en-US" sz="2400" b="1" dirty="0">
              <a:solidFill>
                <a:srgbClr val="FF0000"/>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8"/>
          <p:cNvSpPr>
            <a:spLocks noChangeArrowheads="1"/>
          </p:cNvSpPr>
          <p:nvPr/>
        </p:nvSpPr>
        <p:spPr bwMode="auto">
          <a:xfrm>
            <a:off x="25207" y="701361"/>
            <a:ext cx="12192000" cy="545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342900" indent="-342900">
              <a:lnSpc>
                <a:spcPct val="120000"/>
              </a:lnSpc>
              <a:buFont typeface="Wingdings" panose="05000000000000000000" pitchFamily="2" charset="2"/>
              <a:buChar char="n"/>
            </a:pPr>
            <a:r>
              <a:rPr lang="zh-CN" altLang="en-US" sz="2600" b="1" dirty="0">
                <a:solidFill>
                  <a:srgbClr val="FF3300"/>
                </a:solidFill>
                <a:latin typeface="微软雅黑" panose="020B0503020204020204" pitchFamily="34" charset="-122"/>
                <a:ea typeface="微软雅黑" panose="020B0503020204020204" pitchFamily="34" charset="-122"/>
              </a:rPr>
              <a:t>空间效率</a:t>
            </a:r>
            <a:r>
              <a:rPr lang="zh-CN" altLang="en-US" sz="2600" b="1" dirty="0">
                <a:latin typeface="微软雅黑" panose="020B0503020204020204" pitchFamily="34" charset="-122"/>
                <a:ea typeface="微软雅黑" panose="020B0503020204020204" pitchFamily="34" charset="-122"/>
              </a:rPr>
              <a:t>：同直接插入排序</a:t>
            </a:r>
            <a:r>
              <a:rPr lang="en-US" altLang="zh-CN" sz="2600" b="1" dirty="0">
                <a:latin typeface="微软雅黑" panose="020B0503020204020204" pitchFamily="34" charset="-122"/>
                <a:ea typeface="微软雅黑" panose="020B0503020204020204" pitchFamily="34" charset="-122"/>
              </a:rPr>
              <a:t>temp</a:t>
            </a:r>
            <a:endParaRPr lang="en-US" altLang="zh-CN" sz="2600" b="1" dirty="0">
              <a:latin typeface="微软雅黑" panose="020B0503020204020204" pitchFamily="34" charset="-122"/>
              <a:ea typeface="微软雅黑" panose="020B0503020204020204" pitchFamily="34" charset="-122"/>
            </a:endParaRPr>
          </a:p>
          <a:p>
            <a:pPr marL="342900" indent="-342900" eaLnBrk="1" hangingPunct="1">
              <a:lnSpc>
                <a:spcPct val="120000"/>
              </a:lnSpc>
              <a:buFont typeface="Wingdings" panose="05000000000000000000" pitchFamily="2" charset="2"/>
              <a:buChar char="n"/>
            </a:pPr>
            <a:r>
              <a:rPr lang="zh-CN" altLang="en-US" sz="2600" b="1" dirty="0">
                <a:solidFill>
                  <a:srgbClr val="FF3300"/>
                </a:solidFill>
                <a:latin typeface="微软雅黑" panose="020B0503020204020204" pitchFamily="34" charset="-122"/>
                <a:ea typeface="微软雅黑" panose="020B0503020204020204" pitchFamily="34" charset="-122"/>
              </a:rPr>
              <a:t>时间效率</a:t>
            </a:r>
            <a:r>
              <a:rPr lang="zh-CN" altLang="en-US" sz="2600" b="1" dirty="0">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a:p>
            <a:pPr marL="800100" lvl="1" indent="-342900" eaLnBrk="1" hangingPunct="1">
              <a:spcBef>
                <a:spcPct val="50000"/>
              </a:spcBef>
              <a:buFont typeface="Wingdings" panose="05000000000000000000" pitchFamily="2" charset="2"/>
              <a:buChar char="l"/>
            </a:pPr>
            <a:r>
              <a:rPr lang="zh-CN" altLang="en-US" sz="2600" b="1" dirty="0">
                <a:solidFill>
                  <a:srgbClr val="00B050"/>
                </a:solidFill>
                <a:latin typeface="微软雅黑" panose="020B0503020204020204" pitchFamily="34" charset="-122"/>
                <a:ea typeface="微软雅黑" panose="020B0503020204020204" pitchFamily="34" charset="-122"/>
              </a:rPr>
              <a:t>比较次数：</a:t>
            </a:r>
            <a:r>
              <a:rPr lang="zh-CN" altLang="en-US" sz="2600" b="1" dirty="0">
                <a:latin typeface="微软雅黑" panose="020B0503020204020204" pitchFamily="34" charset="-122"/>
                <a:ea typeface="微软雅黑" panose="020B0503020204020204" pitchFamily="34" charset="-122"/>
              </a:rPr>
              <a:t>在插入第 </a:t>
            </a:r>
            <a:r>
              <a:rPr lang="en-US" altLang="zh-CN" sz="2600" b="1" dirty="0" err="1">
                <a:latin typeface="微软雅黑" panose="020B0503020204020204" pitchFamily="34" charset="-122"/>
                <a:ea typeface="微软雅黑" panose="020B0503020204020204" pitchFamily="34" charset="-122"/>
              </a:rPr>
              <a:t>i</a:t>
            </a:r>
            <a:r>
              <a:rPr lang="en-US" altLang="zh-CN" sz="2600" b="1" dirty="0">
                <a:latin typeface="微软雅黑" panose="020B0503020204020204" pitchFamily="34" charset="-122"/>
                <a:ea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rPr>
              <a:t>个对象时，需要经过</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6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600" b="1" dirty="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log</a:t>
            </a:r>
            <a:r>
              <a:rPr lang="en-US" altLang="zh-CN" sz="2600" b="1" baseline="-25000" dirty="0">
                <a:latin typeface="微软雅黑" panose="020B0503020204020204" pitchFamily="34" charset="-122"/>
                <a:ea typeface="微软雅黑" panose="020B0503020204020204" pitchFamily="34" charset="-122"/>
              </a:rPr>
              <a:t>2</a:t>
            </a:r>
            <a:r>
              <a:rPr lang="en-US" altLang="zh-CN" sz="2600" b="1" dirty="0">
                <a:latin typeface="微软雅黑" panose="020B0503020204020204" pitchFamily="34" charset="-122"/>
                <a:ea typeface="微软雅黑" panose="020B0503020204020204" pitchFamily="34" charset="-122"/>
              </a:rPr>
              <a:t>i </a:t>
            </a: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dirty="0">
                <a:latin typeface="微软雅黑" panose="020B0503020204020204" pitchFamily="34" charset="-122"/>
                <a:ea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rPr>
              <a:t>次关键码比较，才能确定它应插入的位置。插入</a:t>
            </a:r>
            <a:r>
              <a:rPr lang="en-US" altLang="zh-CN" sz="2600" b="1" dirty="0">
                <a:latin typeface="微软雅黑" panose="020B0503020204020204" pitchFamily="34" charset="-122"/>
                <a:ea typeface="微软雅黑" panose="020B0503020204020204" pitchFamily="34" charset="-122"/>
              </a:rPr>
              <a:t>n</a:t>
            </a:r>
            <a:r>
              <a:rPr lang="zh-CN" altLang="en-US" sz="2600" b="1" dirty="0">
                <a:latin typeface="微软雅黑" panose="020B0503020204020204" pitchFamily="34" charset="-122"/>
                <a:ea typeface="微软雅黑" panose="020B0503020204020204" pitchFamily="34" charset="-122"/>
              </a:rPr>
              <a:t>个记录总的比较次数：</a:t>
            </a:r>
            <a:endParaRPr lang="zh-CN" altLang="en-US" sz="2600" b="1" dirty="0">
              <a:latin typeface="微软雅黑" panose="020B0503020204020204" pitchFamily="34" charset="-122"/>
              <a:ea typeface="微软雅黑" panose="020B0503020204020204" pitchFamily="34" charset="-122"/>
            </a:endParaRPr>
          </a:p>
          <a:p>
            <a:pPr lvl="1" eaLnBrk="1" hangingPunct="1">
              <a:lnSpc>
                <a:spcPct val="80000"/>
              </a:lnSpc>
            </a:pPr>
            <a:r>
              <a:rPr lang="zh-CN" altLang="en-US" sz="2600" b="1" dirty="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n</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600" b="1" dirty="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 log</a:t>
            </a:r>
            <a:r>
              <a:rPr lang="en-US" altLang="zh-CN" sz="2600" b="1" baseline="-25000" dirty="0">
                <a:latin typeface="微软雅黑" panose="020B0503020204020204" pitchFamily="34" charset="-122"/>
                <a:ea typeface="微软雅黑" panose="020B0503020204020204" pitchFamily="34" charset="-122"/>
                <a:sym typeface="Symbol" panose="05050102010706020507" pitchFamily="18" charset="2"/>
              </a:rPr>
              <a:t>2</a:t>
            </a: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i   nlog</a:t>
            </a:r>
            <a:r>
              <a:rPr lang="en-US" altLang="zh-CN" sz="2600" b="1" baseline="-25000" dirty="0">
                <a:latin typeface="微软雅黑" panose="020B0503020204020204" pitchFamily="34" charset="-122"/>
                <a:ea typeface="微软雅黑" panose="020B0503020204020204" pitchFamily="34" charset="-122"/>
                <a:sym typeface="Symbol" panose="05050102010706020507" pitchFamily="18" charset="2"/>
              </a:rPr>
              <a:t>2</a:t>
            </a: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n</a:t>
            </a:r>
            <a:endParaRPr lang="en-US" altLang="zh-CN" sz="2600" b="1" dirty="0">
              <a:latin typeface="微软雅黑" panose="020B0503020204020204" pitchFamily="34" charset="-122"/>
              <a:ea typeface="微软雅黑" panose="020B0503020204020204" pitchFamily="34" charset="-122"/>
              <a:sym typeface="Symbol" panose="05050102010706020507" pitchFamily="18" charset="2"/>
            </a:endParaRPr>
          </a:p>
          <a:p>
            <a:pPr lvl="1" eaLnBrk="1" hangingPunct="1">
              <a:lnSpc>
                <a:spcPct val="90000"/>
              </a:lnSpc>
            </a:pP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600" b="1" dirty="0" err="1">
                <a:latin typeface="微软雅黑" panose="020B0503020204020204" pitchFamily="34" charset="-122"/>
                <a:ea typeface="微软雅黑" panose="020B0503020204020204" pitchFamily="34" charset="-122"/>
                <a:sym typeface="Symbol" panose="05050102010706020507" pitchFamily="18" charset="2"/>
              </a:rPr>
              <a:t>i</a:t>
            </a: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=1</a:t>
            </a:r>
            <a:endParaRPr lang="en-US" altLang="zh-CN" sz="2600" b="1" dirty="0">
              <a:latin typeface="微软雅黑" panose="020B0503020204020204" pitchFamily="34" charset="-122"/>
              <a:ea typeface="微软雅黑" panose="020B0503020204020204" pitchFamily="34" charset="-122"/>
              <a:sym typeface="Symbol" panose="05050102010706020507" pitchFamily="18" charset="2"/>
            </a:endParaRPr>
          </a:p>
          <a:p>
            <a:pPr lvl="1" eaLnBrk="1" hangingPunct="1">
              <a:lnSpc>
                <a:spcPct val="90000"/>
              </a:lnSpc>
            </a:pPr>
            <a:endParaRPr lang="en-US" altLang="zh-CN" sz="2600" b="1" dirty="0">
              <a:latin typeface="微软雅黑" panose="020B0503020204020204" pitchFamily="34" charset="-122"/>
              <a:ea typeface="微软雅黑" panose="020B0503020204020204" pitchFamily="34" charset="-122"/>
              <a:sym typeface="Symbol" panose="05050102010706020507" pitchFamily="18" charset="2"/>
            </a:endParaRPr>
          </a:p>
          <a:p>
            <a:pPr lvl="1" eaLnBrk="1" hangingPunct="1">
              <a:lnSpc>
                <a:spcPct val="90000"/>
              </a:lnSpc>
            </a:pP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当</a:t>
            </a:r>
            <a:r>
              <a:rPr lang="en-US" altLang="zh-CN" sz="2600" b="1" dirty="0">
                <a:latin typeface="微软雅黑" panose="020B0503020204020204" pitchFamily="34" charset="-122"/>
                <a:ea typeface="微软雅黑" panose="020B0503020204020204" pitchFamily="34" charset="-122"/>
                <a:sym typeface="Symbol" panose="05050102010706020507" pitchFamily="18" charset="2"/>
              </a:rPr>
              <a:t>n</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较大时，比直接插入排序的最大比较次数少得多；</a:t>
            </a:r>
            <a:endParaRPr lang="en-US" altLang="zh-CN" sz="2600" b="1" dirty="0">
              <a:latin typeface="微软雅黑" panose="020B0503020204020204" pitchFamily="34" charset="-122"/>
              <a:ea typeface="微软雅黑" panose="020B0503020204020204" pitchFamily="34" charset="-122"/>
              <a:sym typeface="Symbol" panose="05050102010706020507" pitchFamily="18" charset="2"/>
            </a:endParaRPr>
          </a:p>
          <a:p>
            <a:pPr marL="800100" lvl="1" indent="-342900" eaLnBrk="1" hangingPunct="1">
              <a:lnSpc>
                <a:spcPct val="90000"/>
              </a:lnSpc>
              <a:buFont typeface="Wingdings" panose="05000000000000000000" pitchFamily="2" charset="2"/>
              <a:buChar char="l"/>
            </a:pPr>
            <a:r>
              <a:rPr lang="zh-CN" altLang="en-US" sz="2600" b="1" dirty="0">
                <a:solidFill>
                  <a:srgbClr val="00B050"/>
                </a:solidFill>
                <a:latin typeface="微软雅黑" panose="020B0503020204020204" pitchFamily="34" charset="-122"/>
                <a:ea typeface="微软雅黑" panose="020B0503020204020204" pitchFamily="34" charset="-122"/>
              </a:rPr>
              <a:t>移动记录次数：</a:t>
            </a:r>
            <a:endParaRPr lang="zh-CN" altLang="en-US" sz="2600" b="1" dirty="0">
              <a:solidFill>
                <a:srgbClr val="00B050"/>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最坏的情况为</a:t>
            </a:r>
            <a:r>
              <a:rPr lang="en-US" altLang="zh-CN"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n</a:t>
            </a:r>
            <a:r>
              <a:rPr lang="en-US" altLang="zh-CN" sz="2600" b="1" baseline="30000"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；最好的情况为</a:t>
            </a:r>
            <a:r>
              <a:rPr lang="en-US" altLang="zh-CN"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；平均移动次数为</a:t>
            </a:r>
            <a:r>
              <a:rPr lang="en-US" altLang="zh-CN"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O(n</a:t>
            </a:r>
            <a:r>
              <a:rPr lang="en-US" altLang="zh-CN" sz="2600" b="1" baseline="30000"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a:t>
            </a:r>
            <a:endParaRPr lang="en-US" altLang="zh-CN"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endParaRPr>
          </a:p>
          <a:p>
            <a:pPr lvl="1">
              <a:lnSpc>
                <a:spcPct val="120000"/>
              </a:lnSpc>
            </a:pPr>
            <a:endParaRPr lang="en-US" altLang="zh-CN" sz="2600" b="1" dirty="0">
              <a:latin typeface="微软雅黑" panose="020B0503020204020204" pitchFamily="34" charset="-122"/>
              <a:ea typeface="微软雅黑" panose="020B0503020204020204" pitchFamily="34" charset="-122"/>
              <a:sym typeface="Symbol" panose="05050102010706020507" pitchFamily="18" charset="2"/>
            </a:endParaRPr>
          </a:p>
          <a:p>
            <a:pPr marL="342900" indent="-342900">
              <a:lnSpc>
                <a:spcPct val="120000"/>
              </a:lnSpc>
              <a:buFont typeface="Wingdings" panose="05000000000000000000" pitchFamily="2" charset="2"/>
              <a:buChar char="n"/>
            </a:pPr>
            <a:r>
              <a:rPr lang="zh-CN" altLang="en-US" sz="2600"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稳定排序</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dirty="0" err="1">
                <a:latin typeface="微软雅黑" panose="020B0503020204020204" pitchFamily="34" charset="-122"/>
                <a:ea typeface="微软雅黑" panose="020B0503020204020204" pitchFamily="34" charset="-122"/>
              </a:rPr>
              <a:t>temp.key</a:t>
            </a:r>
            <a:r>
              <a:rPr lang="en-US" altLang="zh-CN" sz="2600" b="1" dirty="0">
                <a:latin typeface="微软雅黑" panose="020B0503020204020204" pitchFamily="34" charset="-122"/>
                <a:ea typeface="微软雅黑" panose="020B0503020204020204" pitchFamily="34" charset="-122"/>
              </a:rPr>
              <a:t> &lt; </a:t>
            </a:r>
            <a:r>
              <a:rPr lang="en-US" altLang="zh-CN" sz="2600" b="1" dirty="0" err="1">
                <a:latin typeface="微软雅黑" panose="020B0503020204020204" pitchFamily="34" charset="-122"/>
                <a:ea typeface="微软雅黑" panose="020B0503020204020204" pitchFamily="34" charset="-122"/>
              </a:rPr>
              <a:t>sortArr</a:t>
            </a:r>
            <a:r>
              <a:rPr lang="en-US" altLang="zh-CN" sz="2600" b="1" dirty="0">
                <a:latin typeface="微软雅黑" panose="020B0503020204020204" pitchFamily="34" charset="-122"/>
                <a:ea typeface="微软雅黑" panose="020B0503020204020204" pitchFamily="34" charset="-122"/>
              </a:rPr>
              <a:t>-&gt;</a:t>
            </a:r>
            <a:r>
              <a:rPr lang="en-US" altLang="zh-CN" sz="2600" b="1" dirty="0" err="1">
                <a:latin typeface="微软雅黑" panose="020B0503020204020204" pitchFamily="34" charset="-122"/>
                <a:ea typeface="微软雅黑" panose="020B0503020204020204" pitchFamily="34" charset="-122"/>
              </a:rPr>
              <a:t>recordArr</a:t>
            </a:r>
            <a:r>
              <a:rPr lang="en-US" altLang="zh-CN" sz="2600" b="1" dirty="0">
                <a:latin typeface="微软雅黑" panose="020B0503020204020204" pitchFamily="34" charset="-122"/>
                <a:ea typeface="微软雅黑" panose="020B0503020204020204" pitchFamily="34" charset="-122"/>
              </a:rPr>
              <a:t>[mid].key</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保证了算法的稳定性</a:t>
            </a:r>
            <a:r>
              <a:rPr lang="zh-CN" altLang="en-US" sz="2600" dirty="0">
                <a:latin typeface="微软雅黑" panose="020B0503020204020204" pitchFamily="34" charset="-122"/>
                <a:ea typeface="微软雅黑" panose="020B0503020204020204" pitchFamily="34" charset="-122"/>
                <a:sym typeface="Symbol" panose="05050102010706020507" pitchFamily="18" charset="2"/>
              </a:rPr>
              <a:t> </a:t>
            </a:r>
            <a:endParaRPr lang="zh-CN" altLang="en-US" sz="260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44036" name="Line 9"/>
          <p:cNvSpPr>
            <a:spLocks noChangeShapeType="1"/>
          </p:cNvSpPr>
          <p:nvPr/>
        </p:nvSpPr>
        <p:spPr bwMode="auto">
          <a:xfrm flipV="1">
            <a:off x="3657600" y="6858000"/>
            <a:ext cx="3429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 name="Rectangle 1027"/>
          <p:cNvSpPr txBox="1">
            <a:spLocks noRot="1" noChangeArrowheads="1"/>
          </p:cNvSpPr>
          <p:nvPr/>
        </p:nvSpPr>
        <p:spPr>
          <a:xfrm>
            <a:off x="0" y="150761"/>
            <a:ext cx="4439816" cy="457200"/>
          </a:xfrm>
          <a:prstGeom prst="rect">
            <a:avLst/>
          </a:prstGeom>
        </p:spPr>
        <p:txBody>
          <a:bodyPr vert="horz" lIns="91440" tIns="45720" rIns="91440" bIns="45720" rtlCol="0" anchor="b">
            <a:normAutofit fontScale="90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8.2.2</a:t>
            </a:r>
            <a:r>
              <a:rPr lang="zh-CN" altLang="en-US" sz="3600" b="1" dirty="0">
                <a:solidFill>
                  <a:schemeClr val="tx1"/>
                </a:solidFill>
                <a:latin typeface="微软雅黑" panose="020B0503020204020204" pitchFamily="34" charset="-122"/>
                <a:ea typeface="微软雅黑" panose="020B0503020204020204" pitchFamily="34" charset="-122"/>
              </a:rPr>
              <a:t>二分插入排序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0886" y="537047"/>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5"/>
          <p:cNvSpPr txBox="1">
            <a:spLocks noChangeArrowheads="1"/>
          </p:cNvSpPr>
          <p:nvPr/>
        </p:nvSpPr>
        <p:spPr bwMode="auto">
          <a:xfrm>
            <a:off x="191344" y="622377"/>
            <a:ext cx="1123324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lnSpc>
                <a:spcPct val="130000"/>
              </a:lnSpc>
            </a:pPr>
            <a:r>
              <a:rPr lang="en-US" altLang="zh-CN" sz="2400" b="1" dirty="0">
                <a:latin typeface="Times New Roman" panose="02020603050405020304" pitchFamily="18" charset="0"/>
                <a:ea typeface="楷体_GB2312" pitchFamily="1" charset="-122"/>
              </a:rPr>
              <a:t>shell</a:t>
            </a:r>
            <a:r>
              <a:rPr lang="zh-CN" altLang="en-US" sz="2400" b="1" dirty="0">
                <a:latin typeface="Times New Roman" panose="02020603050405020304" pitchFamily="18" charset="0"/>
                <a:ea typeface="楷体_GB2312" pitchFamily="1" charset="-122"/>
              </a:rPr>
              <a:t>排序又称缩小增量排序 </a:t>
            </a:r>
            <a:r>
              <a:rPr lang="en-US" altLang="zh-CN" sz="2400" b="1" dirty="0">
                <a:latin typeface="Times New Roman" panose="02020603050405020304" pitchFamily="18" charset="0"/>
                <a:ea typeface="楷体_GB2312" pitchFamily="1" charset="-122"/>
              </a:rPr>
              <a:t>(Diminishing Increment Sort)</a:t>
            </a:r>
            <a:endParaRPr lang="zh-CN" altLang="en-US" sz="2400" b="1" dirty="0">
              <a:latin typeface="Times New Roman" panose="02020603050405020304" pitchFamily="18" charset="0"/>
              <a:ea typeface="楷体_GB2312" pitchFamily="1" charset="-122"/>
            </a:endParaRPr>
          </a:p>
          <a:p>
            <a:pPr eaLnBrk="1" hangingPunct="1">
              <a:lnSpc>
                <a:spcPct val="130000"/>
              </a:lnSpc>
            </a:pPr>
            <a:r>
              <a:rPr lang="zh-CN" altLang="en-US" sz="2400" b="1" dirty="0">
                <a:latin typeface="Times New Roman" panose="02020603050405020304" pitchFamily="18" charset="0"/>
                <a:ea typeface="楷体_GB2312" pitchFamily="1" charset="-122"/>
              </a:rPr>
              <a:t>基本思想：</a:t>
            </a:r>
            <a:r>
              <a:rPr lang="zh-CN" altLang="en-US" sz="2400" b="1" dirty="0">
                <a:solidFill>
                  <a:srgbClr val="FF0000"/>
                </a:solidFill>
                <a:latin typeface="Times New Roman" panose="02020603050405020304" pitchFamily="18" charset="0"/>
                <a:ea typeface="楷体_GB2312" pitchFamily="1" charset="-122"/>
              </a:rPr>
              <a:t>先宏观调整后微观调整的思想</a:t>
            </a:r>
            <a:endParaRPr lang="zh-CN" altLang="en-US" sz="2400" b="1" dirty="0">
              <a:solidFill>
                <a:srgbClr val="FF0000"/>
              </a:solidFill>
              <a:latin typeface="Times New Roman" panose="02020603050405020304" pitchFamily="18" charset="0"/>
              <a:ea typeface="楷体_GB2312" pitchFamily="1" charset="-122"/>
            </a:endParaRPr>
          </a:p>
          <a:p>
            <a:pPr eaLnBrk="1" hangingPunct="1">
              <a:lnSpc>
                <a:spcPct val="130000"/>
              </a:lnSpc>
            </a:pPr>
            <a:r>
              <a:rPr lang="zh-CN" altLang="en-US" sz="2400" b="1" dirty="0">
                <a:latin typeface="Times New Roman" panose="02020603050405020304" pitchFamily="18" charset="0"/>
                <a:ea typeface="楷体_GB2312" pitchFamily="1" charset="-122"/>
              </a:rPr>
              <a:t>        先将整个待排记录序列分割成若干个子序列分别进行直接插入排序，待整个序列中的记录“基本有序“时，再对全体记录进行一次直接插入排序，就可以完成整个的排序工作</a:t>
            </a:r>
            <a:endParaRPr lang="zh-CN" altLang="en-US" sz="2400" b="1" dirty="0">
              <a:latin typeface="Times New Roman" panose="02020603050405020304" pitchFamily="18" charset="0"/>
              <a:ea typeface="楷体_GB2312" pitchFamily="1" charset="-122"/>
            </a:endParaRPr>
          </a:p>
        </p:txBody>
      </p:sp>
      <p:sp>
        <p:nvSpPr>
          <p:cNvPr id="50180" name="Text Box 9"/>
          <p:cNvSpPr txBox="1">
            <a:spLocks noChangeArrowheads="1"/>
          </p:cNvSpPr>
          <p:nvPr/>
        </p:nvSpPr>
        <p:spPr bwMode="auto">
          <a:xfrm>
            <a:off x="3359150" y="476250"/>
            <a:ext cx="43211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endParaRPr lang="zh-CN" altLang="en-US" sz="2400">
              <a:latin typeface="Arial" panose="020B0604020202020204" pitchFamily="34" charset="0"/>
            </a:endParaRPr>
          </a:p>
        </p:txBody>
      </p:sp>
      <p:sp>
        <p:nvSpPr>
          <p:cNvPr id="6" name="Rectangle 1027"/>
          <p:cNvSpPr txBox="1">
            <a:spLocks noRot="1" noChangeArrowheads="1"/>
          </p:cNvSpPr>
          <p:nvPr/>
        </p:nvSpPr>
        <p:spPr>
          <a:xfrm>
            <a:off x="0" y="116632"/>
            <a:ext cx="3287688" cy="457200"/>
          </a:xfrm>
          <a:prstGeom prst="rect">
            <a:avLst/>
          </a:prstGeom>
        </p:spPr>
        <p:txBody>
          <a:bodyPr vert="horz" lIns="91440" tIns="45720" rIns="91440" bIns="45720" rtlCol="0" anchor="b">
            <a:normAutofit fontScale="90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8.2.3 Shell</a:t>
            </a:r>
            <a:r>
              <a:rPr lang="zh-CN" altLang="en-US" sz="3600" b="1" dirty="0">
                <a:solidFill>
                  <a:schemeClr val="tx1"/>
                </a:solidFill>
                <a:latin typeface="微软雅黑" panose="020B0503020204020204" pitchFamily="34" charset="-122"/>
                <a:ea typeface="微软雅黑" panose="020B0503020204020204" pitchFamily="34" charset="-122"/>
              </a:rPr>
              <a:t>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0" y="476672"/>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2800291" y="2789891"/>
            <a:ext cx="9008005"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400" b="1" dirty="0">
                <a:latin typeface="楷体_GB2312" pitchFamily="1" charset="-122"/>
                <a:ea typeface="楷体_GB2312" pitchFamily="1" charset="-122"/>
              </a:rPr>
              <a:t>将</a:t>
            </a:r>
            <a:r>
              <a:rPr lang="en-US" altLang="zh-CN" sz="2400" b="1" dirty="0">
                <a:latin typeface="楷体_GB2312" pitchFamily="1" charset="-122"/>
                <a:ea typeface="楷体_GB2312" pitchFamily="1" charset="-122"/>
              </a:rPr>
              <a:t>n</a:t>
            </a:r>
            <a:r>
              <a:rPr lang="zh-CN" altLang="en-US" sz="2400" b="1" dirty="0">
                <a:latin typeface="楷体_GB2312" pitchFamily="1" charset="-122"/>
                <a:ea typeface="楷体_GB2312" pitchFamily="1" charset="-122"/>
              </a:rPr>
              <a:t>个记录分成</a:t>
            </a:r>
            <a:r>
              <a:rPr lang="en-US" altLang="zh-CN" sz="2400" b="1" dirty="0">
                <a:latin typeface="楷体_GB2312" pitchFamily="1" charset="-122"/>
                <a:ea typeface="楷体_GB2312" pitchFamily="1" charset="-122"/>
              </a:rPr>
              <a:t>d</a:t>
            </a:r>
            <a:r>
              <a:rPr lang="zh-CN" altLang="en-US" sz="2400" b="1" dirty="0">
                <a:latin typeface="楷体_GB2312" pitchFamily="1" charset="-122"/>
                <a:ea typeface="楷体_GB2312" pitchFamily="1" charset="-122"/>
              </a:rPr>
              <a:t>个子序列</a:t>
            </a:r>
            <a:endParaRPr lang="zh-CN" altLang="en-US" sz="2400" b="1" dirty="0">
              <a:latin typeface="楷体_GB2312" pitchFamily="1" charset="-122"/>
              <a:ea typeface="楷体_GB2312" pitchFamily="1" charset="-122"/>
            </a:endParaRPr>
          </a:p>
          <a:p>
            <a:pPr eaLnBrk="1" hangingPunct="1">
              <a:spcBef>
                <a:spcPct val="50000"/>
              </a:spcBef>
            </a:pPr>
            <a:r>
              <a:rPr lang="en-US" altLang="zh-CN" sz="2400" b="1" dirty="0">
                <a:latin typeface="楷体_GB2312" pitchFamily="1" charset="-122"/>
                <a:ea typeface="楷体_GB2312" pitchFamily="1" charset="-122"/>
              </a:rPr>
              <a:t>R[1],R[1+d],R[1+2d]</a:t>
            </a:r>
            <a:r>
              <a:rPr lang="en-US" altLang="zh-CN" sz="2400" b="1" dirty="0">
                <a:latin typeface="Arial" panose="020B0604020202020204" pitchFamily="34" charset="0"/>
                <a:ea typeface="楷体_GB2312" pitchFamily="1" charset="-122"/>
              </a:rPr>
              <a:t>……</a:t>
            </a:r>
            <a:r>
              <a:rPr lang="en-US" altLang="zh-CN" sz="2400" b="1" dirty="0">
                <a:latin typeface="楷体_GB2312" pitchFamily="1" charset="-122"/>
                <a:ea typeface="楷体_GB2312" pitchFamily="1" charset="-122"/>
              </a:rPr>
              <a:t>..R[1+kd]</a:t>
            </a:r>
            <a:endParaRPr lang="en-US" altLang="zh-CN" sz="2400" b="1" dirty="0">
              <a:latin typeface="楷体_GB2312" pitchFamily="1" charset="-122"/>
              <a:ea typeface="楷体_GB2312" pitchFamily="1" charset="-122"/>
            </a:endParaRPr>
          </a:p>
          <a:p>
            <a:pPr eaLnBrk="1" hangingPunct="1">
              <a:spcBef>
                <a:spcPct val="50000"/>
              </a:spcBef>
            </a:pPr>
            <a:r>
              <a:rPr lang="en-US" altLang="zh-CN" sz="2400" b="1" dirty="0">
                <a:latin typeface="楷体_GB2312" pitchFamily="1" charset="-122"/>
                <a:ea typeface="楷体_GB2312" pitchFamily="1" charset="-122"/>
              </a:rPr>
              <a:t>R[2],R[2+d],R[2+2d]</a:t>
            </a:r>
            <a:r>
              <a:rPr lang="en-US" altLang="zh-CN" sz="2400" b="1" dirty="0">
                <a:latin typeface="Arial" panose="020B0604020202020204" pitchFamily="34" charset="0"/>
                <a:ea typeface="楷体_GB2312" pitchFamily="1" charset="-122"/>
              </a:rPr>
              <a:t>…</a:t>
            </a:r>
            <a:r>
              <a:rPr lang="en-US" altLang="zh-CN" sz="2400" b="1" dirty="0">
                <a:latin typeface="楷体_GB2312" pitchFamily="1" charset="-122"/>
                <a:ea typeface="楷体_GB2312" pitchFamily="1" charset="-122"/>
              </a:rPr>
              <a:t>. </a:t>
            </a:r>
            <a:r>
              <a:rPr lang="en-US" altLang="zh-CN" sz="2400" b="1" dirty="0">
                <a:latin typeface="Arial" panose="020B0604020202020204" pitchFamily="34" charset="0"/>
                <a:ea typeface="楷体_GB2312" pitchFamily="1" charset="-122"/>
              </a:rPr>
              <a:t>…</a:t>
            </a:r>
            <a:r>
              <a:rPr lang="en-US" altLang="zh-CN" sz="2400" b="1" dirty="0">
                <a:latin typeface="楷体_GB2312" pitchFamily="1" charset="-122"/>
                <a:ea typeface="楷体_GB2312" pitchFamily="1" charset="-122"/>
              </a:rPr>
              <a:t>.R[2+kd]</a:t>
            </a:r>
            <a:endParaRPr lang="en-US" altLang="zh-CN" sz="2400" b="1" dirty="0">
              <a:latin typeface="楷体_GB2312" pitchFamily="1" charset="-122"/>
              <a:ea typeface="楷体_GB2312" pitchFamily="1" charset="-122"/>
            </a:endParaRPr>
          </a:p>
          <a:p>
            <a:pPr eaLnBrk="1" hangingPunct="1">
              <a:spcBef>
                <a:spcPct val="50000"/>
              </a:spcBef>
            </a:pPr>
            <a:r>
              <a:rPr lang="en-US" altLang="zh-CN" sz="2400" b="1" dirty="0">
                <a:latin typeface="Arial" panose="020B0604020202020204" pitchFamily="34" charset="0"/>
                <a:ea typeface="楷体_GB2312" pitchFamily="1" charset="-122"/>
              </a:rPr>
              <a:t>………</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pPr eaLnBrk="1" hangingPunct="1">
              <a:spcBef>
                <a:spcPct val="50000"/>
              </a:spcBef>
            </a:pPr>
            <a:r>
              <a:rPr lang="en-US" altLang="zh-CN" sz="2400" b="1" dirty="0">
                <a:latin typeface="楷体_GB2312" pitchFamily="1" charset="-122"/>
                <a:ea typeface="楷体_GB2312" pitchFamily="1" charset="-122"/>
              </a:rPr>
              <a:t>R[d],R[</a:t>
            </a:r>
            <a:r>
              <a:rPr lang="en-US" altLang="zh-CN" sz="2400" b="1" dirty="0" err="1">
                <a:latin typeface="楷体_GB2312" pitchFamily="1" charset="-122"/>
                <a:ea typeface="楷体_GB2312" pitchFamily="1" charset="-122"/>
              </a:rPr>
              <a:t>d+d</a:t>
            </a:r>
            <a:r>
              <a:rPr lang="en-US" altLang="zh-CN" sz="2400" b="1" dirty="0">
                <a:latin typeface="楷体_GB2312" pitchFamily="1" charset="-122"/>
                <a:ea typeface="楷体_GB2312" pitchFamily="1" charset="-122"/>
              </a:rPr>
              <a:t>],R[d+2d]</a:t>
            </a:r>
            <a:r>
              <a:rPr lang="en-US" altLang="zh-CN" sz="2400" b="1" dirty="0">
                <a:latin typeface="Arial" panose="020B0604020202020204" pitchFamily="34" charset="0"/>
                <a:ea typeface="楷体_GB2312" pitchFamily="1" charset="-122"/>
              </a:rPr>
              <a:t>…</a:t>
            </a:r>
            <a:r>
              <a:rPr lang="en-US" altLang="zh-CN" sz="2400" b="1" dirty="0">
                <a:latin typeface="楷体_GB2312" pitchFamily="1" charset="-122"/>
                <a:ea typeface="楷体_GB2312" pitchFamily="1" charset="-122"/>
              </a:rPr>
              <a:t>. .. R[</a:t>
            </a:r>
            <a:r>
              <a:rPr lang="en-US" altLang="zh-CN" sz="2400" b="1" dirty="0" err="1">
                <a:latin typeface="楷体_GB2312" pitchFamily="1" charset="-122"/>
                <a:ea typeface="楷体_GB2312" pitchFamily="1" charset="-122"/>
              </a:rPr>
              <a:t>kd</a:t>
            </a:r>
            <a:r>
              <a:rPr lang="en-US" altLang="zh-CN" sz="2400" b="1" dirty="0">
                <a:latin typeface="楷体_GB2312" pitchFamily="1" charset="-122"/>
                <a:ea typeface="楷体_GB2312" pitchFamily="1" charset="-122"/>
              </a:rPr>
              <a:t>] R[(1+k)d]</a:t>
            </a:r>
            <a:endParaRPr lang="en-US" altLang="zh-CN" sz="2400" b="1" dirty="0">
              <a:latin typeface="楷体_GB2312" pitchFamily="1" charset="-122"/>
              <a:ea typeface="楷体_GB2312" pitchFamily="1" charset="-122"/>
            </a:endParaRPr>
          </a:p>
          <a:p>
            <a:pPr eaLnBrk="1" hangingPunct="1">
              <a:spcBef>
                <a:spcPct val="50000"/>
              </a:spcBef>
            </a:pPr>
            <a:r>
              <a:rPr lang="en-US" altLang="zh-CN" sz="2400" b="1" dirty="0">
                <a:solidFill>
                  <a:srgbClr val="FF3300"/>
                </a:solidFill>
                <a:latin typeface="楷体_GB2312" pitchFamily="1" charset="-122"/>
                <a:ea typeface="楷体_GB2312" pitchFamily="1" charset="-122"/>
              </a:rPr>
              <a:t>d</a:t>
            </a:r>
            <a:r>
              <a:rPr lang="zh-CN" altLang="en-US" sz="2400" b="1" dirty="0">
                <a:solidFill>
                  <a:srgbClr val="FF3300"/>
                </a:solidFill>
                <a:latin typeface="楷体_GB2312" pitchFamily="1" charset="-122"/>
                <a:ea typeface="楷体_GB2312" pitchFamily="1" charset="-122"/>
              </a:rPr>
              <a:t>为增量，</a:t>
            </a:r>
            <a:r>
              <a:rPr lang="en-US" altLang="zh-CN" sz="2400" b="1" dirty="0">
                <a:solidFill>
                  <a:srgbClr val="FF3300"/>
                </a:solidFill>
                <a:latin typeface="楷体_GB2312" pitchFamily="1" charset="-122"/>
                <a:ea typeface="楷体_GB2312" pitchFamily="1" charset="-122"/>
              </a:rPr>
              <a:t>d</a:t>
            </a:r>
            <a:r>
              <a:rPr lang="zh-CN" altLang="en-US" sz="2400" b="1" dirty="0">
                <a:solidFill>
                  <a:srgbClr val="FF3300"/>
                </a:solidFill>
                <a:latin typeface="楷体_GB2312" pitchFamily="1" charset="-122"/>
                <a:ea typeface="楷体_GB2312" pitchFamily="1" charset="-122"/>
              </a:rPr>
              <a:t>由大到小变化，直到</a:t>
            </a:r>
            <a:r>
              <a:rPr lang="en-US" altLang="zh-CN" sz="2400" b="1" dirty="0">
                <a:solidFill>
                  <a:srgbClr val="FF3300"/>
                </a:solidFill>
                <a:latin typeface="楷体_GB2312" pitchFamily="1" charset="-122"/>
                <a:ea typeface="楷体_GB2312" pitchFamily="1" charset="-122"/>
              </a:rPr>
              <a:t>d</a:t>
            </a:r>
            <a:r>
              <a:rPr lang="zh-CN" altLang="en-US" sz="2400" b="1" dirty="0">
                <a:solidFill>
                  <a:srgbClr val="FF3300"/>
                </a:solidFill>
                <a:latin typeface="楷体_GB2312" pitchFamily="1" charset="-122"/>
                <a:ea typeface="楷体_GB2312" pitchFamily="1" charset="-122"/>
              </a:rPr>
              <a:t>为</a:t>
            </a:r>
            <a:r>
              <a:rPr lang="en-US" altLang="zh-CN" sz="2400" b="1" dirty="0">
                <a:solidFill>
                  <a:srgbClr val="FF3300"/>
                </a:solidFill>
                <a:latin typeface="楷体_GB2312" pitchFamily="1" charset="-122"/>
                <a:ea typeface="楷体_GB2312" pitchFamily="1" charset="-122"/>
              </a:rPr>
              <a:t>1</a:t>
            </a:r>
            <a:r>
              <a:rPr lang="zh-CN" altLang="en-US" sz="2400" b="1" dirty="0">
                <a:solidFill>
                  <a:srgbClr val="FF3300"/>
                </a:solidFill>
                <a:latin typeface="楷体_GB2312" pitchFamily="1" charset="-122"/>
                <a:ea typeface="楷体_GB2312" pitchFamily="1" charset="-122"/>
              </a:rPr>
              <a:t>为止</a:t>
            </a:r>
            <a:endParaRPr lang="zh-CN" altLang="en-US" sz="2400" b="1" dirty="0">
              <a:solidFill>
                <a:srgbClr val="FF3300"/>
              </a:solidFill>
              <a:latin typeface="楷体_GB2312" pitchFamily="1" charset="-122"/>
              <a:ea typeface="楷体_GB2312"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
          <p:cNvGrpSpPr/>
          <p:nvPr/>
        </p:nvGrpSpPr>
        <p:grpSpPr bwMode="auto">
          <a:xfrm>
            <a:off x="903467" y="887857"/>
            <a:ext cx="6175053" cy="498476"/>
            <a:chOff x="0" y="-21"/>
            <a:chExt cx="3579" cy="314"/>
          </a:xfrm>
        </p:grpSpPr>
        <p:sp>
          <p:nvSpPr>
            <p:cNvPr id="4" name="Text Box 9"/>
            <p:cNvSpPr txBox="1">
              <a:spLocks noChangeArrowheads="1"/>
            </p:cNvSpPr>
            <p:nvPr/>
          </p:nvSpPr>
          <p:spPr bwMode="auto">
            <a:xfrm>
              <a:off x="0" y="2"/>
              <a:ext cx="9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初始序列：</a:t>
              </a:r>
              <a:endParaRPr lang="zh-CN" altLang="en-US" sz="2400" b="1" dirty="0">
                <a:latin typeface="微软雅黑" panose="020B0503020204020204" pitchFamily="34" charset="-122"/>
                <a:ea typeface="微软雅黑" panose="020B0503020204020204" pitchFamily="34" charset="-122"/>
              </a:endParaRPr>
            </a:p>
          </p:txBody>
        </p:sp>
        <p:sp>
          <p:nvSpPr>
            <p:cNvPr id="5" name="Text Box 10"/>
            <p:cNvSpPr txBox="1">
              <a:spLocks noChangeArrowheads="1"/>
            </p:cNvSpPr>
            <p:nvPr/>
          </p:nvSpPr>
          <p:spPr bwMode="auto">
            <a:xfrm>
              <a:off x="931" y="-21"/>
              <a:ext cx="26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400" dirty="0">
                  <a:solidFill>
                    <a:srgbClr val="FF0000"/>
                  </a:solidFill>
                  <a:ea typeface="等线" panose="02010600030101010101" pitchFamily="2" charset="-122"/>
                  <a:cs typeface="Times New Roman" panose="02020603050405020304" pitchFamily="18" charset="0"/>
                </a:rPr>
                <a:t>7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18</a:t>
              </a:r>
              <a:r>
                <a:rPr lang="en-US" altLang="zh-CN" sz="2400" dirty="0">
                  <a:ea typeface="等线" panose="02010600030101010101" pitchFamily="2" charset="-122"/>
                  <a:cs typeface="Times New Roman" panose="02020603050405020304" pitchFamily="18" charset="0"/>
                </a:rPr>
                <a:t>  </a:t>
              </a:r>
              <a:r>
                <a:rPr lang="en-US" altLang="zh-CN" sz="2400" dirty="0">
                  <a:solidFill>
                    <a:srgbClr val="0070C0"/>
                  </a:solidFill>
                  <a:ea typeface="等线" panose="02010600030101010101" pitchFamily="2" charset="-122"/>
                  <a:cs typeface="Times New Roman" panose="02020603050405020304" pitchFamily="18" charset="0"/>
                </a:rPr>
                <a:t>46</a:t>
              </a:r>
              <a:r>
                <a:rPr lang="en-US" altLang="zh-CN" sz="2400" dirty="0">
                  <a:ea typeface="等线" panose="02010600030101010101" pitchFamily="2" charset="-122"/>
                  <a:cs typeface="Times New Roman" panose="02020603050405020304" pitchFamily="18" charset="0"/>
                </a:rPr>
                <a:t>  </a:t>
              </a:r>
              <a:r>
                <a:rPr lang="en-US" altLang="zh-CN" sz="2400" dirty="0">
                  <a:solidFill>
                    <a:srgbClr val="7030A0"/>
                  </a:solidFill>
                  <a:ea typeface="等线" panose="02010600030101010101" pitchFamily="2" charset="-122"/>
                  <a:cs typeface="Times New Roman" panose="02020603050405020304" pitchFamily="18" charset="0"/>
                </a:rPr>
                <a:t>15</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13(1)</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9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70C0"/>
                  </a:solidFill>
                  <a:ea typeface="等线" panose="02010600030101010101" pitchFamily="2" charset="-122"/>
                  <a:cs typeface="Times New Roman" panose="02020603050405020304" pitchFamily="18" charset="0"/>
                </a:rPr>
                <a:t>13(2)</a:t>
              </a:r>
              <a:r>
                <a:rPr lang="en-US" altLang="zh-CN" sz="2400" dirty="0">
                  <a:ea typeface="等线" panose="02010600030101010101" pitchFamily="2" charset="-122"/>
                  <a:cs typeface="Times New Roman" panose="02020603050405020304" pitchFamily="18" charset="0"/>
                </a:rPr>
                <a:t>  </a:t>
              </a:r>
              <a:r>
                <a:rPr lang="en-US" altLang="zh-CN" sz="2400" dirty="0">
                  <a:solidFill>
                    <a:srgbClr val="7030A0"/>
                  </a:solidFill>
                  <a:ea typeface="等线" panose="02010600030101010101" pitchFamily="2" charset="-122"/>
                  <a:cs typeface="Times New Roman" panose="02020603050405020304" pitchFamily="18" charset="0"/>
                </a:rPr>
                <a:t>4</a:t>
              </a:r>
              <a:endParaRPr lang="zh-CN" altLang="en-US" sz="2400" dirty="0"/>
            </a:p>
          </p:txBody>
        </p:sp>
      </p:grpSp>
      <p:grpSp>
        <p:nvGrpSpPr>
          <p:cNvPr id="9" name="组合 8"/>
          <p:cNvGrpSpPr/>
          <p:nvPr/>
        </p:nvGrpSpPr>
        <p:grpSpPr>
          <a:xfrm>
            <a:off x="2627099" y="1340768"/>
            <a:ext cx="2388781" cy="143347"/>
            <a:chOff x="2813107" y="1983233"/>
            <a:chExt cx="2772067" cy="141288"/>
          </a:xfrm>
        </p:grpSpPr>
        <p:sp>
          <p:nvSpPr>
            <p:cNvPr id="6" name="Line 22"/>
            <p:cNvSpPr>
              <a:spLocks noChangeShapeType="1"/>
            </p:cNvSpPr>
            <p:nvPr/>
          </p:nvSpPr>
          <p:spPr bwMode="auto">
            <a:xfrm>
              <a:off x="2813107"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7" name="Line 23"/>
            <p:cNvSpPr>
              <a:spLocks noChangeShapeType="1"/>
            </p:cNvSpPr>
            <p:nvPr/>
          </p:nvSpPr>
          <p:spPr bwMode="auto">
            <a:xfrm>
              <a:off x="2813107" y="2124521"/>
              <a:ext cx="277206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8" name="Line 24"/>
            <p:cNvSpPr>
              <a:spLocks noChangeShapeType="1"/>
            </p:cNvSpPr>
            <p:nvPr/>
          </p:nvSpPr>
          <p:spPr bwMode="auto">
            <a:xfrm flipV="1">
              <a:off x="5585174"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10" name="组合 9"/>
          <p:cNvGrpSpPr/>
          <p:nvPr/>
        </p:nvGrpSpPr>
        <p:grpSpPr>
          <a:xfrm>
            <a:off x="3059147" y="1556792"/>
            <a:ext cx="2388781" cy="159779"/>
            <a:chOff x="2813107" y="1983233"/>
            <a:chExt cx="2772067" cy="141288"/>
          </a:xfrm>
        </p:grpSpPr>
        <p:sp>
          <p:nvSpPr>
            <p:cNvPr id="11" name="Line 22"/>
            <p:cNvSpPr>
              <a:spLocks noChangeShapeType="1"/>
            </p:cNvSpPr>
            <p:nvPr/>
          </p:nvSpPr>
          <p:spPr bwMode="auto">
            <a:xfrm>
              <a:off x="2813107"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2" name="Line 23"/>
            <p:cNvSpPr>
              <a:spLocks noChangeShapeType="1"/>
            </p:cNvSpPr>
            <p:nvPr/>
          </p:nvSpPr>
          <p:spPr bwMode="auto">
            <a:xfrm>
              <a:off x="2813107" y="2124521"/>
              <a:ext cx="277206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3" name="Line 24"/>
            <p:cNvSpPr>
              <a:spLocks noChangeShapeType="1"/>
            </p:cNvSpPr>
            <p:nvPr/>
          </p:nvSpPr>
          <p:spPr bwMode="auto">
            <a:xfrm flipV="1">
              <a:off x="5585174"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14" name="组合 13"/>
          <p:cNvGrpSpPr/>
          <p:nvPr/>
        </p:nvGrpSpPr>
        <p:grpSpPr>
          <a:xfrm>
            <a:off x="3635211" y="1820006"/>
            <a:ext cx="2388781" cy="168834"/>
            <a:chOff x="2813107" y="1983233"/>
            <a:chExt cx="2772067" cy="141288"/>
          </a:xfrm>
        </p:grpSpPr>
        <p:sp>
          <p:nvSpPr>
            <p:cNvPr id="15" name="Line 22"/>
            <p:cNvSpPr>
              <a:spLocks noChangeShapeType="1"/>
            </p:cNvSpPr>
            <p:nvPr/>
          </p:nvSpPr>
          <p:spPr bwMode="auto">
            <a:xfrm>
              <a:off x="2813107"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6" name="Line 23"/>
            <p:cNvSpPr>
              <a:spLocks noChangeShapeType="1"/>
            </p:cNvSpPr>
            <p:nvPr/>
          </p:nvSpPr>
          <p:spPr bwMode="auto">
            <a:xfrm>
              <a:off x="2813107" y="2124521"/>
              <a:ext cx="277206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7" name="Line 24"/>
            <p:cNvSpPr>
              <a:spLocks noChangeShapeType="1"/>
            </p:cNvSpPr>
            <p:nvPr/>
          </p:nvSpPr>
          <p:spPr bwMode="auto">
            <a:xfrm flipV="1">
              <a:off x="5585174"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18" name="组合 17"/>
          <p:cNvGrpSpPr/>
          <p:nvPr/>
        </p:nvGrpSpPr>
        <p:grpSpPr>
          <a:xfrm>
            <a:off x="4223792" y="2083321"/>
            <a:ext cx="2592288" cy="128923"/>
            <a:chOff x="2813107" y="1983233"/>
            <a:chExt cx="2772067" cy="141288"/>
          </a:xfrm>
        </p:grpSpPr>
        <p:sp>
          <p:nvSpPr>
            <p:cNvPr id="19" name="Line 22"/>
            <p:cNvSpPr>
              <a:spLocks noChangeShapeType="1"/>
            </p:cNvSpPr>
            <p:nvPr/>
          </p:nvSpPr>
          <p:spPr bwMode="auto">
            <a:xfrm>
              <a:off x="2813107"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0" name="Line 23"/>
            <p:cNvSpPr>
              <a:spLocks noChangeShapeType="1"/>
            </p:cNvSpPr>
            <p:nvPr/>
          </p:nvSpPr>
          <p:spPr bwMode="auto">
            <a:xfrm>
              <a:off x="2813107" y="2124521"/>
              <a:ext cx="277206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1" name="Line 24"/>
            <p:cNvSpPr>
              <a:spLocks noChangeShapeType="1"/>
            </p:cNvSpPr>
            <p:nvPr/>
          </p:nvSpPr>
          <p:spPr bwMode="auto">
            <a:xfrm flipV="1">
              <a:off x="5585174" y="1983233"/>
              <a:ext cx="0" cy="141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sp>
        <p:nvSpPr>
          <p:cNvPr id="22" name="Text Box 19"/>
          <p:cNvSpPr txBox="1">
            <a:spLocks noChangeArrowheads="1"/>
          </p:cNvSpPr>
          <p:nvPr/>
        </p:nvSpPr>
        <p:spPr bwMode="auto">
          <a:xfrm>
            <a:off x="853526" y="1674885"/>
            <a:ext cx="1925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d1=4</a:t>
            </a:r>
            <a:r>
              <a:rPr lang="zh-CN" altLang="en-US" sz="2400" b="1" dirty="0">
                <a:latin typeface="微软雅黑" panose="020B0503020204020204" pitchFamily="34" charset="-122"/>
                <a:ea typeface="微软雅黑" panose="020B0503020204020204" pitchFamily="34" charset="-122"/>
              </a:rPr>
              <a:t>分组：</a:t>
            </a:r>
            <a:endParaRPr lang="zh-CN" altLang="en-US" sz="2400" b="1" dirty="0">
              <a:latin typeface="微软雅黑" panose="020B0503020204020204" pitchFamily="34" charset="-122"/>
              <a:ea typeface="微软雅黑" panose="020B0503020204020204" pitchFamily="34" charset="-122"/>
            </a:endParaRPr>
          </a:p>
        </p:txBody>
      </p:sp>
      <p:grpSp>
        <p:nvGrpSpPr>
          <p:cNvPr id="23" name="Group 11"/>
          <p:cNvGrpSpPr/>
          <p:nvPr/>
        </p:nvGrpSpPr>
        <p:grpSpPr bwMode="auto">
          <a:xfrm>
            <a:off x="850000" y="3012516"/>
            <a:ext cx="6201717" cy="495299"/>
            <a:chOff x="-56" y="9"/>
            <a:chExt cx="3145" cy="312"/>
          </a:xfrm>
        </p:grpSpPr>
        <p:sp>
          <p:nvSpPr>
            <p:cNvPr id="24" name="Text Box 12"/>
            <p:cNvSpPr txBox="1">
              <a:spLocks noChangeArrowheads="1"/>
            </p:cNvSpPr>
            <p:nvPr/>
          </p:nvSpPr>
          <p:spPr bwMode="auto">
            <a:xfrm>
              <a:off x="-56" y="30"/>
              <a:ext cx="9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d2=2</a:t>
              </a:r>
              <a:r>
                <a:rPr lang="zh-CN" altLang="en-US" sz="2400" b="1" dirty="0">
                  <a:latin typeface="微软雅黑" panose="020B0503020204020204" pitchFamily="34" charset="-122"/>
                  <a:ea typeface="微软雅黑" panose="020B0503020204020204" pitchFamily="34" charset="-122"/>
                </a:rPr>
                <a:t>分组：</a:t>
              </a:r>
              <a:endParaRPr lang="zh-CN" altLang="en-US" sz="2400" b="1" dirty="0">
                <a:latin typeface="微软雅黑" panose="020B0503020204020204" pitchFamily="34" charset="-122"/>
                <a:ea typeface="微软雅黑" panose="020B0503020204020204" pitchFamily="34" charset="-122"/>
              </a:endParaRPr>
            </a:p>
          </p:txBody>
        </p:sp>
        <p:sp>
          <p:nvSpPr>
            <p:cNvPr id="25" name="Text Box 13"/>
            <p:cNvSpPr txBox="1">
              <a:spLocks noChangeArrowheads="1"/>
            </p:cNvSpPr>
            <p:nvPr/>
          </p:nvSpPr>
          <p:spPr bwMode="auto">
            <a:xfrm>
              <a:off x="772" y="9"/>
              <a:ext cx="23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400" dirty="0">
                  <a:solidFill>
                    <a:srgbClr val="FF0000"/>
                  </a:solidFill>
                  <a:ea typeface="等线" panose="02010600030101010101" pitchFamily="2" charset="-122"/>
                  <a:cs typeface="Times New Roman" panose="02020603050405020304" pitchFamily="18" charset="0"/>
                </a:rPr>
                <a:t>7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9</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13(2)</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4 </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13(1)  </a:t>
              </a:r>
              <a:r>
                <a:rPr lang="en-US" altLang="zh-CN" sz="2400" dirty="0">
                  <a:solidFill>
                    <a:srgbClr val="00B050"/>
                  </a:solidFill>
                  <a:ea typeface="等线" panose="02010600030101010101" pitchFamily="2" charset="-122"/>
                  <a:cs typeface="Times New Roman" panose="02020603050405020304" pitchFamily="18" charset="0"/>
                </a:rPr>
                <a:t>18</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46</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15</a:t>
              </a:r>
              <a:endParaRPr lang="zh-CN" altLang="en-US" sz="2400" dirty="0">
                <a:solidFill>
                  <a:srgbClr val="00B050"/>
                </a:solidFill>
              </a:endParaRPr>
            </a:p>
          </p:txBody>
        </p:sp>
      </p:grpSp>
      <p:grpSp>
        <p:nvGrpSpPr>
          <p:cNvPr id="30" name="Group 11"/>
          <p:cNvGrpSpPr/>
          <p:nvPr/>
        </p:nvGrpSpPr>
        <p:grpSpPr bwMode="auto">
          <a:xfrm>
            <a:off x="947411" y="2419301"/>
            <a:ext cx="6199745" cy="477836"/>
            <a:chOff x="-55" y="-1"/>
            <a:chExt cx="3144" cy="301"/>
          </a:xfrm>
        </p:grpSpPr>
        <p:sp>
          <p:nvSpPr>
            <p:cNvPr id="31" name="Text Box 12"/>
            <p:cNvSpPr txBox="1">
              <a:spLocks noChangeArrowheads="1"/>
            </p:cNvSpPr>
            <p:nvPr/>
          </p:nvSpPr>
          <p:spPr bwMode="auto">
            <a:xfrm>
              <a:off x="-55" y="-1"/>
              <a:ext cx="8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一趟排序：</a:t>
              </a:r>
              <a:endParaRPr lang="zh-CN" altLang="en-US" sz="2400" b="1" dirty="0">
                <a:latin typeface="微软雅黑" panose="020B0503020204020204" pitchFamily="34" charset="-122"/>
                <a:ea typeface="微软雅黑" panose="020B0503020204020204" pitchFamily="34" charset="-122"/>
              </a:endParaRPr>
            </a:p>
          </p:txBody>
        </p:sp>
        <p:sp>
          <p:nvSpPr>
            <p:cNvPr id="32" name="Text Box 13"/>
            <p:cNvSpPr txBox="1">
              <a:spLocks noChangeArrowheads="1"/>
            </p:cNvSpPr>
            <p:nvPr/>
          </p:nvSpPr>
          <p:spPr bwMode="auto">
            <a:xfrm>
              <a:off x="772" y="9"/>
              <a:ext cx="23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400" dirty="0">
                  <a:solidFill>
                    <a:srgbClr val="FF0000"/>
                  </a:solidFill>
                  <a:ea typeface="等线" panose="02010600030101010101" pitchFamily="2" charset="-122"/>
                  <a:cs typeface="Times New Roman" panose="02020603050405020304" pitchFamily="18" charset="0"/>
                </a:rPr>
                <a:t>7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9</a:t>
              </a:r>
              <a:r>
                <a:rPr lang="en-US" altLang="zh-CN" sz="2400" dirty="0">
                  <a:ea typeface="等线" panose="02010600030101010101" pitchFamily="2" charset="-122"/>
                  <a:cs typeface="Times New Roman" panose="02020603050405020304" pitchFamily="18" charset="0"/>
                </a:rPr>
                <a:t>  </a:t>
              </a:r>
              <a:r>
                <a:rPr lang="en-US" altLang="zh-CN" sz="2400" dirty="0">
                  <a:solidFill>
                    <a:srgbClr val="0070C0"/>
                  </a:solidFill>
                  <a:ea typeface="等线" panose="02010600030101010101" pitchFamily="2" charset="-122"/>
                  <a:cs typeface="Times New Roman" panose="02020603050405020304" pitchFamily="18" charset="0"/>
                </a:rPr>
                <a:t>13(2)</a:t>
              </a:r>
              <a:r>
                <a:rPr lang="en-US" altLang="zh-CN" sz="2400" dirty="0">
                  <a:ea typeface="等线" panose="02010600030101010101" pitchFamily="2" charset="-122"/>
                  <a:cs typeface="Times New Roman" panose="02020603050405020304" pitchFamily="18" charset="0"/>
                </a:rPr>
                <a:t>  </a:t>
              </a:r>
              <a:r>
                <a:rPr lang="en-US" altLang="zh-CN" sz="2400" dirty="0">
                  <a:solidFill>
                    <a:srgbClr val="7030A0"/>
                  </a:solidFill>
                  <a:ea typeface="等线" panose="02010600030101010101" pitchFamily="2" charset="-122"/>
                  <a:cs typeface="Times New Roman" panose="02020603050405020304" pitchFamily="18" charset="0"/>
                </a:rPr>
                <a:t>4</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13(1)</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18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70C0"/>
                  </a:solidFill>
                  <a:ea typeface="等线" panose="02010600030101010101" pitchFamily="2" charset="-122"/>
                  <a:cs typeface="Times New Roman" panose="02020603050405020304" pitchFamily="18" charset="0"/>
                </a:rPr>
                <a:t>46</a:t>
              </a:r>
              <a:r>
                <a:rPr lang="en-US" altLang="zh-CN" sz="2400" dirty="0">
                  <a:ea typeface="等线" panose="02010600030101010101" pitchFamily="2" charset="-122"/>
                  <a:cs typeface="Times New Roman" panose="02020603050405020304" pitchFamily="18" charset="0"/>
                </a:rPr>
                <a:t>  </a:t>
              </a:r>
              <a:r>
                <a:rPr lang="en-US" altLang="zh-CN" sz="2400" dirty="0">
                  <a:solidFill>
                    <a:srgbClr val="7030A0"/>
                  </a:solidFill>
                  <a:ea typeface="等线" panose="02010600030101010101" pitchFamily="2" charset="-122"/>
                  <a:cs typeface="Times New Roman" panose="02020603050405020304" pitchFamily="18" charset="0"/>
                </a:rPr>
                <a:t>15</a:t>
              </a:r>
              <a:endParaRPr lang="zh-CN" altLang="en-US" sz="2400" dirty="0"/>
            </a:p>
          </p:txBody>
        </p:sp>
      </p:grpSp>
      <p:grpSp>
        <p:nvGrpSpPr>
          <p:cNvPr id="35" name="组合 34"/>
          <p:cNvGrpSpPr/>
          <p:nvPr/>
        </p:nvGrpSpPr>
        <p:grpSpPr>
          <a:xfrm>
            <a:off x="2627099" y="3479231"/>
            <a:ext cx="3612917" cy="173037"/>
            <a:chOff x="2627099" y="4062338"/>
            <a:chExt cx="3612917" cy="173037"/>
          </a:xfrm>
        </p:grpSpPr>
        <p:sp>
          <p:nvSpPr>
            <p:cNvPr id="27" name="Line 22"/>
            <p:cNvSpPr>
              <a:spLocks noChangeShapeType="1"/>
            </p:cNvSpPr>
            <p:nvPr/>
          </p:nvSpPr>
          <p:spPr bwMode="auto">
            <a:xfrm>
              <a:off x="2627099" y="4071872"/>
              <a:ext cx="0" cy="1433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8" name="Line 23"/>
            <p:cNvSpPr>
              <a:spLocks noChangeShapeType="1"/>
            </p:cNvSpPr>
            <p:nvPr/>
          </p:nvSpPr>
          <p:spPr bwMode="auto">
            <a:xfrm>
              <a:off x="2627099" y="4215219"/>
              <a:ext cx="3612917" cy="20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9" name="Line 24"/>
            <p:cNvSpPr>
              <a:spLocks noChangeShapeType="1"/>
            </p:cNvSpPr>
            <p:nvPr/>
          </p:nvSpPr>
          <p:spPr bwMode="auto">
            <a:xfrm flipV="1">
              <a:off x="5015880" y="4071872"/>
              <a:ext cx="0" cy="1433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3" name="Line 48"/>
            <p:cNvSpPr>
              <a:spLocks noChangeShapeType="1"/>
            </p:cNvSpPr>
            <p:nvPr/>
          </p:nvSpPr>
          <p:spPr bwMode="auto">
            <a:xfrm>
              <a:off x="3647728" y="4062338"/>
              <a:ext cx="0" cy="1587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 name="Line 48"/>
            <p:cNvSpPr>
              <a:spLocks noChangeShapeType="1"/>
            </p:cNvSpPr>
            <p:nvPr/>
          </p:nvSpPr>
          <p:spPr bwMode="auto">
            <a:xfrm>
              <a:off x="6240016" y="4062338"/>
              <a:ext cx="0" cy="1587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36" name="组合 35"/>
          <p:cNvGrpSpPr/>
          <p:nvPr/>
        </p:nvGrpSpPr>
        <p:grpSpPr>
          <a:xfrm>
            <a:off x="3131155" y="3680968"/>
            <a:ext cx="3612917" cy="173037"/>
            <a:chOff x="2627099" y="4062338"/>
            <a:chExt cx="3612917" cy="173037"/>
          </a:xfrm>
        </p:grpSpPr>
        <p:sp>
          <p:nvSpPr>
            <p:cNvPr id="37" name="Line 22"/>
            <p:cNvSpPr>
              <a:spLocks noChangeShapeType="1"/>
            </p:cNvSpPr>
            <p:nvPr/>
          </p:nvSpPr>
          <p:spPr bwMode="auto">
            <a:xfrm>
              <a:off x="2627099" y="4071872"/>
              <a:ext cx="0" cy="1433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8" name="Line 23"/>
            <p:cNvSpPr>
              <a:spLocks noChangeShapeType="1"/>
            </p:cNvSpPr>
            <p:nvPr/>
          </p:nvSpPr>
          <p:spPr bwMode="auto">
            <a:xfrm>
              <a:off x="2627099" y="4215219"/>
              <a:ext cx="3612917" cy="20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9" name="Line 24"/>
            <p:cNvSpPr>
              <a:spLocks noChangeShapeType="1"/>
            </p:cNvSpPr>
            <p:nvPr/>
          </p:nvSpPr>
          <p:spPr bwMode="auto">
            <a:xfrm flipV="1">
              <a:off x="5015880" y="4071872"/>
              <a:ext cx="0" cy="1433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0" name="Line 48"/>
            <p:cNvSpPr>
              <a:spLocks noChangeShapeType="1"/>
            </p:cNvSpPr>
            <p:nvPr/>
          </p:nvSpPr>
          <p:spPr bwMode="auto">
            <a:xfrm>
              <a:off x="3647728" y="4062338"/>
              <a:ext cx="0" cy="1587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1" name="Line 48"/>
            <p:cNvSpPr>
              <a:spLocks noChangeShapeType="1"/>
            </p:cNvSpPr>
            <p:nvPr/>
          </p:nvSpPr>
          <p:spPr bwMode="auto">
            <a:xfrm>
              <a:off x="6240016" y="4062338"/>
              <a:ext cx="0" cy="1587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42" name="Group 11"/>
          <p:cNvGrpSpPr/>
          <p:nvPr/>
        </p:nvGrpSpPr>
        <p:grpSpPr bwMode="auto">
          <a:xfrm>
            <a:off x="904028" y="4145705"/>
            <a:ext cx="6243128" cy="461962"/>
            <a:chOff x="-77" y="9"/>
            <a:chExt cx="3166" cy="291"/>
          </a:xfrm>
        </p:grpSpPr>
        <p:sp>
          <p:nvSpPr>
            <p:cNvPr id="43" name="Text Box 12"/>
            <p:cNvSpPr txBox="1">
              <a:spLocks noChangeArrowheads="1"/>
            </p:cNvSpPr>
            <p:nvPr/>
          </p:nvSpPr>
          <p:spPr bwMode="auto">
            <a:xfrm>
              <a:off x="-77" y="9"/>
              <a:ext cx="8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二趟排序：</a:t>
              </a:r>
              <a:endParaRPr lang="zh-CN" altLang="en-US" sz="2400" b="1" dirty="0">
                <a:latin typeface="微软雅黑" panose="020B0503020204020204" pitchFamily="34" charset="-122"/>
                <a:ea typeface="微软雅黑" panose="020B0503020204020204" pitchFamily="34" charset="-122"/>
              </a:endParaRPr>
            </a:p>
          </p:txBody>
        </p:sp>
        <p:sp>
          <p:nvSpPr>
            <p:cNvPr id="44" name="Text Box 13"/>
            <p:cNvSpPr txBox="1">
              <a:spLocks noChangeArrowheads="1"/>
            </p:cNvSpPr>
            <p:nvPr/>
          </p:nvSpPr>
          <p:spPr bwMode="auto">
            <a:xfrm>
              <a:off x="772" y="9"/>
              <a:ext cx="23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400" dirty="0">
                  <a:solidFill>
                    <a:srgbClr val="FF0000"/>
                  </a:solidFill>
                  <a:ea typeface="等线" panose="02010600030101010101" pitchFamily="2" charset="-122"/>
                  <a:cs typeface="Times New Roman" panose="02020603050405020304" pitchFamily="18" charset="0"/>
                </a:rPr>
                <a:t>7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4</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13(2)</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9</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13(1)</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15 </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46</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18</a:t>
              </a:r>
              <a:endParaRPr lang="zh-CN" altLang="en-US" sz="2400" dirty="0">
                <a:solidFill>
                  <a:srgbClr val="00B050"/>
                </a:solidFill>
              </a:endParaRPr>
            </a:p>
          </p:txBody>
        </p:sp>
      </p:grpSp>
      <p:grpSp>
        <p:nvGrpSpPr>
          <p:cNvPr id="45" name="Group 11"/>
          <p:cNvGrpSpPr/>
          <p:nvPr/>
        </p:nvGrpSpPr>
        <p:grpSpPr bwMode="auto">
          <a:xfrm>
            <a:off x="891976" y="4735042"/>
            <a:ext cx="6268763" cy="468312"/>
            <a:chOff x="-90" y="9"/>
            <a:chExt cx="3179" cy="295"/>
          </a:xfrm>
        </p:grpSpPr>
        <p:sp>
          <p:nvSpPr>
            <p:cNvPr id="46" name="Text Box 12"/>
            <p:cNvSpPr txBox="1">
              <a:spLocks noChangeArrowheads="1"/>
            </p:cNvSpPr>
            <p:nvPr/>
          </p:nvSpPr>
          <p:spPr bwMode="auto">
            <a:xfrm>
              <a:off x="-90" y="13"/>
              <a:ext cx="9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d3=1</a:t>
              </a:r>
              <a:r>
                <a:rPr lang="zh-CN" altLang="en-US" sz="2400" b="1" dirty="0">
                  <a:latin typeface="微软雅黑" panose="020B0503020204020204" pitchFamily="34" charset="-122"/>
                  <a:ea typeface="微软雅黑" panose="020B0503020204020204" pitchFamily="34" charset="-122"/>
                </a:rPr>
                <a:t>分组：</a:t>
              </a:r>
              <a:endParaRPr lang="zh-CN" altLang="en-US" sz="2400" b="1" dirty="0">
                <a:latin typeface="微软雅黑" panose="020B0503020204020204" pitchFamily="34" charset="-122"/>
                <a:ea typeface="微软雅黑" panose="020B0503020204020204" pitchFamily="34" charset="-122"/>
              </a:endParaRPr>
            </a:p>
          </p:txBody>
        </p:sp>
        <p:sp>
          <p:nvSpPr>
            <p:cNvPr id="47" name="Text Box 13"/>
            <p:cNvSpPr txBox="1">
              <a:spLocks noChangeArrowheads="1"/>
            </p:cNvSpPr>
            <p:nvPr/>
          </p:nvSpPr>
          <p:spPr bwMode="auto">
            <a:xfrm>
              <a:off x="772" y="9"/>
              <a:ext cx="23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400" dirty="0">
                  <a:solidFill>
                    <a:srgbClr val="FF0000"/>
                  </a:solidFill>
                  <a:ea typeface="等线" panose="02010600030101010101" pitchFamily="2" charset="-122"/>
                  <a:cs typeface="Times New Roman" panose="02020603050405020304" pitchFamily="18" charset="0"/>
                </a:rPr>
                <a:t>7 </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4</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13(2)</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9</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13(1)</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15 </a:t>
              </a:r>
              <a:r>
                <a:rPr lang="en-US" altLang="zh-CN" sz="2400" dirty="0">
                  <a:ea typeface="等线" panose="02010600030101010101" pitchFamily="2" charset="-122"/>
                  <a:cs typeface="Times New Roman" panose="02020603050405020304" pitchFamily="18" charset="0"/>
                </a:rPr>
                <a:t>  </a:t>
              </a:r>
              <a:r>
                <a:rPr lang="en-US" altLang="zh-CN" sz="2400" dirty="0">
                  <a:solidFill>
                    <a:srgbClr val="FF0000"/>
                  </a:solidFill>
                  <a:ea typeface="等线" panose="02010600030101010101" pitchFamily="2" charset="-122"/>
                  <a:cs typeface="Times New Roman" panose="02020603050405020304" pitchFamily="18" charset="0"/>
                </a:rPr>
                <a:t>46</a:t>
              </a:r>
              <a:r>
                <a:rPr lang="en-US" altLang="zh-CN" sz="2400" dirty="0">
                  <a:ea typeface="等线" panose="02010600030101010101" pitchFamily="2" charset="-122"/>
                  <a:cs typeface="Times New Roman" panose="02020603050405020304" pitchFamily="18" charset="0"/>
                </a:rPr>
                <a:t>  </a:t>
              </a:r>
              <a:r>
                <a:rPr lang="en-US" altLang="zh-CN" sz="2400" dirty="0">
                  <a:solidFill>
                    <a:srgbClr val="00B050"/>
                  </a:solidFill>
                  <a:ea typeface="等线" panose="02010600030101010101" pitchFamily="2" charset="-122"/>
                  <a:cs typeface="Times New Roman" panose="02020603050405020304" pitchFamily="18" charset="0"/>
                </a:rPr>
                <a:t>18</a:t>
              </a:r>
              <a:endParaRPr lang="zh-CN" altLang="en-US" sz="2400" dirty="0">
                <a:solidFill>
                  <a:srgbClr val="00B050"/>
                </a:solidFill>
              </a:endParaRPr>
            </a:p>
          </p:txBody>
        </p:sp>
      </p:grpSp>
      <p:grpSp>
        <p:nvGrpSpPr>
          <p:cNvPr id="48" name="Group 11"/>
          <p:cNvGrpSpPr/>
          <p:nvPr/>
        </p:nvGrpSpPr>
        <p:grpSpPr bwMode="auto">
          <a:xfrm>
            <a:off x="891218" y="5316442"/>
            <a:ext cx="6282566" cy="469899"/>
            <a:chOff x="-51" y="4"/>
            <a:chExt cx="3186" cy="296"/>
          </a:xfrm>
        </p:grpSpPr>
        <p:sp>
          <p:nvSpPr>
            <p:cNvPr id="49" name="Text Box 12"/>
            <p:cNvSpPr txBox="1">
              <a:spLocks noChangeArrowheads="1"/>
            </p:cNvSpPr>
            <p:nvPr/>
          </p:nvSpPr>
          <p:spPr bwMode="auto">
            <a:xfrm>
              <a:off x="-51" y="4"/>
              <a:ext cx="8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三趟排序：</a:t>
              </a:r>
              <a:endParaRPr lang="zh-CN" altLang="en-US" sz="2400" b="1" dirty="0">
                <a:latin typeface="微软雅黑" panose="020B0503020204020204" pitchFamily="34" charset="-122"/>
                <a:ea typeface="微软雅黑" panose="020B0503020204020204" pitchFamily="34" charset="-122"/>
              </a:endParaRPr>
            </a:p>
          </p:txBody>
        </p:sp>
        <p:sp>
          <p:nvSpPr>
            <p:cNvPr id="50" name="Text Box 13"/>
            <p:cNvSpPr txBox="1">
              <a:spLocks noChangeArrowheads="1"/>
            </p:cNvSpPr>
            <p:nvPr/>
          </p:nvSpPr>
          <p:spPr bwMode="auto">
            <a:xfrm>
              <a:off x="772" y="9"/>
              <a:ext cx="23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400" dirty="0">
                  <a:ea typeface="等线" panose="02010600030101010101" pitchFamily="2" charset="-122"/>
                  <a:cs typeface="Times New Roman" panose="02020603050405020304" pitchFamily="18" charset="0"/>
                </a:rPr>
                <a:t>4  7   9  13(2)  13(1)  15   18  46</a:t>
              </a:r>
              <a:endParaRPr lang="zh-CN" altLang="en-US" sz="2400" dirty="0"/>
            </a:p>
          </p:txBody>
        </p:sp>
      </p:grpSp>
      <p:cxnSp>
        <p:nvCxnSpPr>
          <p:cNvPr id="51" name="直接连接符 50"/>
          <p:cNvCxnSpPr/>
          <p:nvPr/>
        </p:nvCxnSpPr>
        <p:spPr>
          <a:xfrm flipV="1">
            <a:off x="0" y="5507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2" name="Rectangle 1027"/>
          <p:cNvSpPr txBox="1">
            <a:spLocks noRot="1" noChangeArrowheads="1"/>
          </p:cNvSpPr>
          <p:nvPr/>
        </p:nvSpPr>
        <p:spPr>
          <a:xfrm>
            <a:off x="0" y="150761"/>
            <a:ext cx="3287688" cy="457200"/>
          </a:xfrm>
          <a:prstGeom prst="rect">
            <a:avLst/>
          </a:prstGeom>
        </p:spPr>
        <p:txBody>
          <a:bodyPr vert="horz" lIns="91440" tIns="45720" rIns="91440" bIns="45720" rtlCol="0" anchor="b">
            <a:normAutofit fontScale="90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8.2.23 Shell</a:t>
            </a:r>
            <a:r>
              <a:rPr lang="zh-CN" altLang="en-US" sz="3600" b="1" dirty="0">
                <a:solidFill>
                  <a:schemeClr val="tx1"/>
                </a:solidFill>
                <a:latin typeface="微软雅黑" panose="020B0503020204020204" pitchFamily="34" charset="-122"/>
                <a:ea typeface="微软雅黑" panose="020B0503020204020204" pitchFamily="34" charset="-122"/>
              </a:rPr>
              <a:t>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53" name="Rectangle 129"/>
          <p:cNvSpPr>
            <a:spLocks noChangeArrowheads="1"/>
          </p:cNvSpPr>
          <p:nvPr/>
        </p:nvSpPr>
        <p:spPr bwMode="auto">
          <a:xfrm>
            <a:off x="3565756" y="-4844"/>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3200" b="1" dirty="0">
                <a:solidFill>
                  <a:schemeClr val="bg1"/>
                </a:solidFill>
                <a:latin typeface="黑体" panose="02010609060101010101" pitchFamily="49" charset="-122"/>
                <a:ea typeface="黑体" panose="02010609060101010101" pitchFamily="49" charset="-122"/>
              </a:rPr>
              <a:t>shell</a:t>
            </a:r>
            <a:r>
              <a:rPr lang="zh-CN" altLang="en-US" sz="3200" b="1" dirty="0">
                <a:solidFill>
                  <a:schemeClr val="bg1"/>
                </a:solidFill>
                <a:latin typeface="黑体" panose="02010609060101010101" pitchFamily="49" charset="-122"/>
                <a:ea typeface="黑体" panose="02010609060101010101" pitchFamily="49" charset="-122"/>
              </a:rPr>
              <a:t>排序演示</a:t>
            </a:r>
            <a:endParaRPr lang="zh-CN" altLang="en-US" sz="3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1045" y="150310"/>
            <a:ext cx="4293979" cy="414337"/>
          </a:xfrm>
          <a:prstGeom prst="rect">
            <a:avLst/>
          </a:prstGeom>
        </p:spPr>
        <p:txBody>
          <a:bodyPr vert="horz" lIns="91440" tIns="45720" rIns="91440" bIns="45720" rtlCol="0" anchor="b">
            <a:no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章 排序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10344" y="5074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983432" y="1052736"/>
            <a:ext cx="69230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85000" lnSpcReduction="1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640080" marR="0" lvl="1" indent="-247015" algn="l" defTabSz="914400" rtl="0" eaLnBrk="1" fontAlgn="auto" latinLnBrk="0" hangingPunct="1">
              <a:lnSpc>
                <a:spcPct val="140000"/>
              </a:lnSpc>
              <a:spcBef>
                <a:spcPct val="20000"/>
              </a:spcBef>
              <a:spcAft>
                <a:spcPts val="0"/>
              </a:spcAft>
              <a:buClr>
                <a:srgbClr val="0000FF"/>
              </a:buClr>
              <a:buSzTx/>
              <a:buFont typeface="Wingdings 2" panose="05020102010507070707"/>
              <a:buChar char=""/>
              <a:defRPr/>
            </a:pPr>
            <a:r>
              <a:rPr kumimoji="1" lang="zh-CN" altLang="en-US" sz="2800" b="0" i="0" u="none" strike="noStrike" kern="0" cap="none" spc="0" normalizeH="0" baseline="0" noProof="0" dirty="0">
                <a:ln>
                  <a:noFill/>
                </a:ln>
                <a:solidFill>
                  <a:srgbClr val="000000"/>
                </a:solidFill>
                <a:effectLst/>
                <a:uLnTx/>
                <a:uFillTx/>
                <a:latin typeface="Times New Roman" panose="02020603050405020304"/>
                <a:ea typeface="楷体_GB2312"/>
                <a:cs typeface="+mn-ea"/>
              </a:rPr>
              <a:t>本章中主要介绍下列内容：</a:t>
            </a:r>
            <a:endParaRPr kumimoji="1" lang="zh-CN" altLang="en-US" sz="2800" b="0" i="0" u="none" strike="noStrike" kern="0" cap="none" spc="0" normalizeH="0" baseline="0" noProof="0" dirty="0">
              <a:ln>
                <a:noFill/>
              </a:ln>
              <a:solidFill>
                <a:srgbClr val="000000"/>
              </a:solidFill>
              <a:effectLst/>
              <a:uLnTx/>
              <a:uFillTx/>
              <a:latin typeface="Times New Roman" panose="02020603050405020304"/>
              <a:ea typeface="楷体_GB2312"/>
              <a:cs typeface="+mn-ea"/>
            </a:endParaRPr>
          </a:p>
          <a:p>
            <a:pPr marL="274320" marR="0" lvl="0" indent="-274320" algn="l" defTabSz="914400" rtl="0" eaLnBrk="1" fontAlgn="auto" latinLnBrk="0" hangingPunct="1">
              <a:lnSpc>
                <a:spcPct val="140000"/>
              </a:lnSpc>
              <a:spcBef>
                <a:spcPct val="20000"/>
              </a:spcBef>
              <a:spcAft>
                <a:spcPts val="0"/>
              </a:spcAft>
              <a:buClr>
                <a:srgbClr val="FFFFFF"/>
              </a:buClr>
              <a:buSzTx/>
              <a:buFont typeface="Wingdings" panose="05000000000000000000" pitchFamily="2" charset="2"/>
              <a:buChar char="l"/>
              <a:defRPr/>
            </a:pPr>
            <a:r>
              <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      插入排序（直接插入</a:t>
            </a:r>
            <a:r>
              <a:rPr kumimoji="1" lang="en-US" altLang="zh-CN"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a:t>
            </a:r>
            <a:r>
              <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二分插入</a:t>
            </a:r>
            <a:r>
              <a:rPr kumimoji="1" lang="en-US" altLang="zh-CN"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a:t>
            </a:r>
            <a:r>
              <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希尔）</a:t>
            </a:r>
            <a:endPar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endParaRPr>
          </a:p>
          <a:p>
            <a:pPr marL="0" indent="0" eaLnBrk="1" fontAlgn="auto" hangingPunct="1">
              <a:lnSpc>
                <a:spcPct val="140000"/>
              </a:lnSpc>
              <a:spcAft>
                <a:spcPts val="0"/>
              </a:spcAft>
              <a:buClr>
                <a:srgbClr val="FFFFFF"/>
              </a:buClr>
              <a:buNone/>
              <a:defRPr/>
            </a:pPr>
            <a:r>
              <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         选择排序（直接选择</a:t>
            </a:r>
            <a:r>
              <a:rPr kumimoji="1" lang="en-US" altLang="zh-CN" kern="0" dirty="0">
                <a:solidFill>
                  <a:srgbClr val="000000"/>
                </a:solidFill>
                <a:latin typeface="Times New Roman" panose="02020603050405020304"/>
                <a:ea typeface="楷体_GB2312"/>
              </a:rPr>
              <a:t>+</a:t>
            </a:r>
            <a:r>
              <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堆排序）</a:t>
            </a:r>
            <a:endParaRPr kumimoji="1" lang="en-US" altLang="zh-CN" sz="3200" b="0" i="0" u="none" strike="noStrike" kern="0" cap="none" spc="0" normalizeH="0" baseline="0" noProof="0" dirty="0">
              <a:ln>
                <a:noFill/>
              </a:ln>
              <a:solidFill>
                <a:srgbClr val="000000"/>
              </a:solidFill>
              <a:effectLst/>
              <a:uLnTx/>
              <a:uFillTx/>
              <a:latin typeface="Times New Roman" panose="02020603050405020304"/>
              <a:ea typeface="楷体_GB2312"/>
              <a:cs typeface="+mn-cs"/>
            </a:endParaRPr>
          </a:p>
          <a:p>
            <a:pPr marL="274320" indent="-274320" eaLnBrk="1" fontAlgn="auto" hangingPunct="1">
              <a:lnSpc>
                <a:spcPct val="140000"/>
              </a:lnSpc>
              <a:spcAft>
                <a:spcPts val="0"/>
              </a:spcAft>
              <a:buClr>
                <a:srgbClr val="FFFFFF"/>
              </a:buClr>
              <a:buFont typeface="Wingdings" panose="05000000000000000000" pitchFamily="2" charset="2"/>
              <a:buChar char="l"/>
              <a:defRPr/>
            </a:pPr>
            <a:r>
              <a:rPr kumimoji="1" lang="zh-CN" altLang="en-US" kern="0" dirty="0">
                <a:solidFill>
                  <a:srgbClr val="000000"/>
                </a:solidFill>
                <a:latin typeface="Times New Roman" panose="02020603050405020304"/>
                <a:ea typeface="楷体_GB2312"/>
              </a:rPr>
              <a:t>      交换排序（冒泡</a:t>
            </a:r>
            <a:r>
              <a:rPr kumimoji="1" lang="en-US" altLang="zh-CN" kern="0" dirty="0">
                <a:solidFill>
                  <a:srgbClr val="000000"/>
                </a:solidFill>
                <a:latin typeface="Times New Roman" panose="02020603050405020304"/>
                <a:ea typeface="楷体_GB2312"/>
              </a:rPr>
              <a:t>+</a:t>
            </a:r>
            <a:r>
              <a:rPr kumimoji="1" lang="zh-CN" altLang="en-US" kern="0" dirty="0">
                <a:solidFill>
                  <a:srgbClr val="000000"/>
                </a:solidFill>
                <a:latin typeface="Times New Roman" panose="02020603050405020304"/>
                <a:ea typeface="楷体_GB2312"/>
              </a:rPr>
              <a:t>快速）</a:t>
            </a:r>
            <a:endPar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endParaRPr>
          </a:p>
          <a:p>
            <a:pPr marL="274320" lvl="0" indent="-274320" eaLnBrk="1" fontAlgn="auto" hangingPunct="1">
              <a:lnSpc>
                <a:spcPct val="140000"/>
              </a:lnSpc>
              <a:spcAft>
                <a:spcPts val="0"/>
              </a:spcAft>
              <a:buClr>
                <a:srgbClr val="FFFFFF"/>
              </a:buClr>
              <a:buFont typeface="Wingdings" panose="05000000000000000000" pitchFamily="2" charset="2"/>
              <a:buChar char="l"/>
              <a:defRPr/>
            </a:pPr>
            <a:r>
              <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rPr>
              <a:t>      </a:t>
            </a:r>
            <a:r>
              <a:rPr kumimoji="1" lang="zh-CN" altLang="en-US" kern="0" dirty="0">
                <a:solidFill>
                  <a:srgbClr val="000000"/>
                </a:solidFill>
                <a:latin typeface="Times New Roman" panose="02020603050405020304"/>
                <a:ea typeface="楷体_GB2312"/>
              </a:rPr>
              <a:t>基数排序</a:t>
            </a:r>
            <a:endParaRPr kumimoji="1" lang="en-US" altLang="zh-CN" kern="0" dirty="0">
              <a:solidFill>
                <a:srgbClr val="000000"/>
              </a:solidFill>
              <a:latin typeface="Times New Roman" panose="02020603050405020304"/>
              <a:ea typeface="楷体_GB2312"/>
            </a:endParaRPr>
          </a:p>
          <a:p>
            <a:pPr marL="274320" indent="-274320" eaLnBrk="1" fontAlgn="auto" hangingPunct="1">
              <a:lnSpc>
                <a:spcPct val="140000"/>
              </a:lnSpc>
              <a:spcAft>
                <a:spcPts val="0"/>
              </a:spcAft>
              <a:buClr>
                <a:srgbClr val="FFFFFF"/>
              </a:buClr>
              <a:buFont typeface="Wingdings" panose="05000000000000000000" pitchFamily="2" charset="2"/>
              <a:buChar char="l"/>
              <a:defRPr/>
            </a:pPr>
            <a:r>
              <a:rPr kumimoji="1" lang="zh-CN" altLang="en-US" kern="0" dirty="0">
                <a:solidFill>
                  <a:srgbClr val="000000"/>
                </a:solidFill>
                <a:latin typeface="Times New Roman" panose="02020603050405020304"/>
                <a:ea typeface="楷体_GB2312"/>
              </a:rPr>
              <a:t>      归并排序</a:t>
            </a:r>
            <a:endParaRPr kumimoji="1" lang="zh-CN" altLang="en-US" sz="3200" b="0" i="0" u="none" strike="noStrike" kern="0" cap="none" spc="0" normalizeH="0" baseline="0" noProof="0" dirty="0">
              <a:ln>
                <a:noFill/>
              </a:ln>
              <a:solidFill>
                <a:srgbClr val="000000"/>
              </a:solidFill>
              <a:effectLst/>
              <a:uLnTx/>
              <a:uFillTx/>
              <a:latin typeface="Times New Roman" panose="02020603050405020304"/>
              <a:ea typeface="楷体_GB231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99456" y="656496"/>
            <a:ext cx="8463220" cy="5615781"/>
          </a:xfrm>
          <a:prstGeom prst="rect">
            <a:avLst/>
          </a:prstGeom>
        </p:spPr>
      </p:pic>
      <p:sp>
        <p:nvSpPr>
          <p:cNvPr id="3" name="Rectangle 1027"/>
          <p:cNvSpPr txBox="1">
            <a:spLocks noRot="1" noChangeArrowheads="1"/>
          </p:cNvSpPr>
          <p:nvPr/>
        </p:nvSpPr>
        <p:spPr>
          <a:xfrm>
            <a:off x="0" y="150761"/>
            <a:ext cx="3287688" cy="457200"/>
          </a:xfrm>
          <a:prstGeom prst="rect">
            <a:avLst/>
          </a:prstGeom>
        </p:spPr>
        <p:txBody>
          <a:bodyPr vert="horz" lIns="91440" tIns="45720" rIns="91440" bIns="45720" rtlCol="0" anchor="b">
            <a:normAutofit fontScale="90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8.2.3 Shell</a:t>
            </a:r>
            <a:r>
              <a:rPr lang="zh-CN" altLang="en-US" sz="3600" b="1" dirty="0">
                <a:solidFill>
                  <a:schemeClr val="tx1"/>
                </a:solidFill>
                <a:latin typeface="微软雅黑" panose="020B0503020204020204" pitchFamily="34" charset="-122"/>
                <a:ea typeface="微软雅黑" panose="020B0503020204020204" pitchFamily="34" charset="-122"/>
              </a:rPr>
              <a:t>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507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0" y="0"/>
          <a:ext cx="12192000" cy="6583680"/>
        </p:xfrm>
        <a:graphic>
          <a:graphicData uri="http://schemas.openxmlformats.org/drawingml/2006/table">
            <a:tbl>
              <a:tblPr firstRow="1" firstCol="1" bandRow="1">
                <a:tableStyleId>{8A107856-5554-42FB-B03E-39F5DBC370BA}</a:tableStyleId>
              </a:tblPr>
              <a:tblGrid>
                <a:gridCol w="695400"/>
                <a:gridCol w="11496600"/>
              </a:tblGrid>
              <a:tr h="0">
                <a:tc>
                  <a:txBody>
                    <a:bodyPr/>
                    <a:lstStyle/>
                    <a:p>
                      <a:pPr algn="just">
                        <a:spcAft>
                          <a:spcPts val="0"/>
                        </a:spcAft>
                      </a:pPr>
                      <a:r>
                        <a:rPr lang="en-US" sz="2400" kern="100" dirty="0">
                          <a:effectLst/>
                        </a:rPr>
                        <a:t>1</a:t>
                      </a:r>
                      <a:endParaRPr lang="zh-CN" sz="2400" kern="100" dirty="0">
                        <a:effectLst/>
                      </a:endParaRPr>
                    </a:p>
                    <a:p>
                      <a:pPr algn="just">
                        <a:spcAft>
                          <a:spcPts val="0"/>
                        </a:spcAft>
                      </a:pPr>
                      <a:r>
                        <a:rPr lang="en-US" sz="2400" kern="100" dirty="0">
                          <a:effectLst/>
                        </a:rPr>
                        <a:t>2</a:t>
                      </a:r>
                      <a:endParaRPr lang="zh-CN" sz="2400" kern="100" dirty="0">
                        <a:effectLst/>
                      </a:endParaRPr>
                    </a:p>
                    <a:p>
                      <a:pPr algn="just">
                        <a:spcAft>
                          <a:spcPts val="0"/>
                        </a:spcAft>
                      </a:pPr>
                      <a:r>
                        <a:rPr lang="en-US" sz="2400" kern="100" dirty="0">
                          <a:effectLst/>
                        </a:rPr>
                        <a:t>3</a:t>
                      </a:r>
                      <a:endParaRPr lang="zh-CN" sz="2400" kern="100" dirty="0">
                        <a:effectLst/>
                      </a:endParaRPr>
                    </a:p>
                    <a:p>
                      <a:pPr algn="just">
                        <a:spcAft>
                          <a:spcPts val="0"/>
                        </a:spcAft>
                      </a:pPr>
                      <a:r>
                        <a:rPr lang="en-US" sz="2400" kern="100" dirty="0">
                          <a:effectLst/>
                        </a:rPr>
                        <a:t>4</a:t>
                      </a:r>
                      <a:endParaRPr lang="zh-CN" sz="2400" kern="100" dirty="0">
                        <a:effectLst/>
                      </a:endParaRPr>
                    </a:p>
                    <a:p>
                      <a:pPr algn="just">
                        <a:spcAft>
                          <a:spcPts val="0"/>
                        </a:spcAft>
                      </a:pPr>
                      <a:r>
                        <a:rPr lang="en-US" sz="2400" kern="100" dirty="0">
                          <a:effectLst/>
                        </a:rPr>
                        <a:t>5</a:t>
                      </a:r>
                      <a:endParaRPr lang="zh-CN" sz="2400" kern="100" dirty="0">
                        <a:effectLst/>
                      </a:endParaRPr>
                    </a:p>
                    <a:p>
                      <a:pPr algn="just">
                        <a:spcAft>
                          <a:spcPts val="0"/>
                        </a:spcAft>
                      </a:pPr>
                      <a:r>
                        <a:rPr lang="en-US" sz="2400" kern="100" dirty="0">
                          <a:effectLst/>
                        </a:rPr>
                        <a:t>6</a:t>
                      </a:r>
                      <a:endParaRPr lang="en-US" sz="2400" kern="100" dirty="0">
                        <a:effectLst/>
                      </a:endParaRPr>
                    </a:p>
                    <a:p>
                      <a:pPr algn="just">
                        <a:spcAft>
                          <a:spcPts val="0"/>
                        </a:spcAft>
                      </a:pPr>
                      <a:r>
                        <a:rPr lang="en-US" sz="2400" kern="100" dirty="0">
                          <a:effectLst/>
                        </a:rPr>
                        <a:t>7</a:t>
                      </a:r>
                      <a:endParaRPr lang="zh-CN" sz="2400" kern="100" dirty="0">
                        <a:effectLst/>
                      </a:endParaRPr>
                    </a:p>
                    <a:p>
                      <a:pPr algn="just">
                        <a:spcAft>
                          <a:spcPts val="0"/>
                        </a:spcAft>
                      </a:pPr>
                      <a:r>
                        <a:rPr lang="en-US" sz="2400" kern="100" dirty="0">
                          <a:effectLst/>
                        </a:rPr>
                        <a:t>8</a:t>
                      </a:r>
                      <a:endParaRPr lang="en-US" sz="2400" kern="100" dirty="0">
                        <a:effectLst/>
                      </a:endParaRPr>
                    </a:p>
                    <a:p>
                      <a:pPr algn="just">
                        <a:spcAft>
                          <a:spcPts val="0"/>
                        </a:spcAft>
                      </a:pPr>
                      <a:r>
                        <a:rPr lang="en-US" sz="2400" kern="100" dirty="0">
                          <a:effectLst/>
                        </a:rPr>
                        <a:t>9</a:t>
                      </a:r>
                      <a:endParaRPr lang="zh-CN" sz="2400" kern="100" dirty="0">
                        <a:effectLst/>
                      </a:endParaRPr>
                    </a:p>
                    <a:p>
                      <a:pPr algn="just">
                        <a:spcAft>
                          <a:spcPts val="0"/>
                        </a:spcAft>
                      </a:pPr>
                      <a:r>
                        <a:rPr lang="en-US" sz="2400" kern="100" dirty="0">
                          <a:effectLst/>
                        </a:rPr>
                        <a:t>10</a:t>
                      </a:r>
                      <a:endParaRPr lang="zh-CN" sz="2400" kern="100" dirty="0">
                        <a:effectLst/>
                      </a:endParaRPr>
                    </a:p>
                    <a:p>
                      <a:pPr algn="just">
                        <a:spcAft>
                          <a:spcPts val="0"/>
                        </a:spcAft>
                      </a:pPr>
                      <a:r>
                        <a:rPr lang="en-US" sz="2400" kern="100" dirty="0">
                          <a:effectLst/>
                        </a:rPr>
                        <a:t>11</a:t>
                      </a:r>
                      <a:endParaRPr lang="zh-CN" sz="2400" kern="100" dirty="0">
                        <a:effectLst/>
                      </a:endParaRPr>
                    </a:p>
                    <a:p>
                      <a:pPr algn="just">
                        <a:spcAft>
                          <a:spcPts val="0"/>
                        </a:spcAft>
                      </a:pPr>
                      <a:r>
                        <a:rPr lang="en-US" sz="2400" kern="100" dirty="0">
                          <a:effectLst/>
                        </a:rPr>
                        <a:t>12</a:t>
                      </a:r>
                      <a:endParaRPr lang="en-US" sz="2400" kern="100" dirty="0">
                        <a:effectLst/>
                      </a:endParaRPr>
                    </a:p>
                    <a:p>
                      <a:pPr algn="just">
                        <a:spcAft>
                          <a:spcPts val="0"/>
                        </a:spcAft>
                      </a:pPr>
                      <a:r>
                        <a:rPr lang="en-US" sz="2400" kern="100" dirty="0">
                          <a:effectLst/>
                        </a:rPr>
                        <a:t>13</a:t>
                      </a:r>
                      <a:endParaRPr lang="zh-CN" sz="2400" kern="100" dirty="0">
                        <a:effectLst/>
                      </a:endParaRPr>
                    </a:p>
                    <a:p>
                      <a:pPr algn="just">
                        <a:spcAft>
                          <a:spcPts val="0"/>
                        </a:spcAft>
                      </a:pPr>
                      <a:r>
                        <a:rPr lang="en-US" sz="2400" kern="100" dirty="0">
                          <a:effectLst/>
                        </a:rPr>
                        <a:t>14</a:t>
                      </a:r>
                      <a:endParaRPr lang="zh-CN" sz="2400" kern="100" dirty="0">
                        <a:effectLst/>
                      </a:endParaRPr>
                    </a:p>
                    <a:p>
                      <a:pPr algn="just">
                        <a:spcAft>
                          <a:spcPts val="0"/>
                        </a:spcAft>
                      </a:pPr>
                      <a:r>
                        <a:rPr lang="en-US" sz="2400" kern="100" dirty="0">
                          <a:effectLst/>
                        </a:rPr>
                        <a:t>15</a:t>
                      </a:r>
                      <a:endParaRPr lang="zh-CN" sz="2400" kern="100" dirty="0">
                        <a:effectLst/>
                      </a:endParaRPr>
                    </a:p>
                    <a:p>
                      <a:pPr algn="just">
                        <a:spcAft>
                          <a:spcPts val="0"/>
                        </a:spcAft>
                      </a:pPr>
                      <a:r>
                        <a:rPr lang="en-US" sz="2400" kern="100" dirty="0">
                          <a:effectLst/>
                        </a:rPr>
                        <a:t>16</a:t>
                      </a:r>
                      <a:endParaRPr lang="zh-CN" sz="2400" kern="100" dirty="0">
                        <a:effectLst/>
                      </a:endParaRPr>
                    </a:p>
                    <a:p>
                      <a:pPr algn="just">
                        <a:spcAft>
                          <a:spcPts val="0"/>
                        </a:spcAft>
                      </a:pPr>
                      <a:r>
                        <a:rPr lang="en-US" sz="2400" kern="100" dirty="0">
                          <a:effectLst/>
                        </a:rPr>
                        <a:t>17</a:t>
                      </a:r>
                      <a:endParaRPr lang="zh-CN" sz="2400" kern="100" dirty="0">
                        <a:effectLst/>
                      </a:endParaRPr>
                    </a:p>
                    <a:p>
                      <a:pPr algn="just">
                        <a:spcAft>
                          <a:spcPts val="0"/>
                        </a:spcAft>
                      </a:pPr>
                      <a:r>
                        <a:rPr lang="en-US" sz="2400" kern="100" dirty="0">
                          <a:effectLst/>
                        </a:rPr>
                        <a:t>18</a:t>
                      </a:r>
                      <a:endParaRPr lang="zh-CN" sz="2400" kern="100" dirty="0">
                        <a:effectLst/>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ShellSort</a:t>
                      </a:r>
                      <a:r>
                        <a:rPr lang="en-US" sz="2400" kern="100" dirty="0">
                          <a:effectLst/>
                        </a:rPr>
                        <a:t>(</a:t>
                      </a:r>
                      <a:r>
                        <a:rPr lang="en-US" sz="2400" kern="100" dirty="0" err="1">
                          <a:effectLst/>
                        </a:rPr>
                        <a:t>SortArr</a:t>
                      </a:r>
                      <a:r>
                        <a:rPr lang="en-US" sz="2400" kern="100" dirty="0">
                          <a:effectLst/>
                        </a:rPr>
                        <a:t> *</a:t>
                      </a:r>
                      <a:r>
                        <a:rPr lang="en-US" sz="2400" kern="100" dirty="0" err="1">
                          <a:effectLst/>
                        </a:rPr>
                        <a:t>sortArr</a:t>
                      </a:r>
                      <a:r>
                        <a:rPr lang="en-US" sz="2400" kern="100" dirty="0">
                          <a:effectLst/>
                        </a:rPr>
                        <a:t>, </a:t>
                      </a:r>
                      <a:r>
                        <a:rPr lang="en-US" sz="2400" kern="100" dirty="0" err="1">
                          <a:effectLst/>
                        </a:rPr>
                        <a:t>int</a:t>
                      </a:r>
                      <a:r>
                        <a:rPr lang="en-US" sz="2400" kern="100" dirty="0">
                          <a:effectLst/>
                        </a:rPr>
                        <a:t> d) //shell</a:t>
                      </a:r>
                      <a:r>
                        <a:rPr lang="zh-CN" sz="2400" kern="100" dirty="0">
                          <a:effectLst/>
                        </a:rPr>
                        <a:t>排序</a:t>
                      </a:r>
                      <a:endParaRPr lang="zh-CN" sz="2400" kern="100" dirty="0">
                        <a:effectLst/>
                      </a:endParaRPr>
                    </a:p>
                    <a:p>
                      <a:pPr algn="just">
                        <a:spcAft>
                          <a:spcPts val="0"/>
                        </a:spcAft>
                      </a:pPr>
                      <a:r>
                        <a:rPr lang="en-US" sz="2400" kern="100" dirty="0">
                          <a:effectLst/>
                        </a:rPr>
                        <a:t> //d</a:t>
                      </a:r>
                      <a:r>
                        <a:rPr lang="zh-CN" sz="2400" kern="100" dirty="0">
                          <a:effectLst/>
                        </a:rPr>
                        <a:t>为初始的增量，以后每一趟为前一趟增量的一半</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i</a:t>
                      </a:r>
                      <a:r>
                        <a:rPr lang="en-US" sz="2400" kern="100" dirty="0">
                          <a:effectLst/>
                        </a:rPr>
                        <a:t>, j, increment; // increment</a:t>
                      </a:r>
                      <a:r>
                        <a:rPr lang="zh-CN" sz="2400" kern="100" dirty="0">
                          <a:effectLst/>
                        </a:rPr>
                        <a:t>记录当前趟的增量</a:t>
                      </a:r>
                      <a:endParaRPr lang="zh-CN" sz="2400" kern="100" dirty="0">
                        <a:effectLst/>
                      </a:endParaRPr>
                    </a:p>
                    <a:p>
                      <a:pPr algn="just">
                        <a:spcAft>
                          <a:spcPts val="0"/>
                        </a:spcAft>
                      </a:pPr>
                      <a:r>
                        <a:rPr lang="en-US" sz="2400" kern="100" dirty="0">
                          <a:effectLst/>
                        </a:rPr>
                        <a:t>	</a:t>
                      </a:r>
                      <a:r>
                        <a:rPr lang="en-US" sz="2400" kern="100" dirty="0" err="1">
                          <a:effectLst/>
                        </a:rPr>
                        <a:t>RecordType</a:t>
                      </a:r>
                      <a:r>
                        <a:rPr lang="en-US" sz="2400" kern="100" dirty="0">
                          <a:effectLst/>
                        </a:rPr>
                        <a:t> temp;  //</a:t>
                      </a:r>
                      <a:r>
                        <a:rPr lang="zh-CN" sz="2400" kern="100" dirty="0">
                          <a:effectLst/>
                        </a:rPr>
                        <a:t>保存待排序记录</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for (increment = d; increment&gt;0; increment /= 2){</a:t>
                      </a:r>
                      <a:endParaRPr lang="zh-CN" sz="2400" kern="100" dirty="0">
                        <a:solidFill>
                          <a:srgbClr val="FF0000"/>
                        </a:solidFill>
                        <a:effectLst/>
                      </a:endParaRPr>
                    </a:p>
                    <a:p>
                      <a:pPr algn="just">
                        <a:spcAft>
                          <a:spcPts val="0"/>
                        </a:spcAft>
                      </a:pPr>
                      <a:r>
                        <a:rPr lang="en-US" sz="2400" kern="100" dirty="0">
                          <a:effectLst/>
                        </a:rPr>
                        <a:t>		</a:t>
                      </a:r>
                      <a:r>
                        <a:rPr lang="en-US" sz="2400" kern="100" dirty="0">
                          <a:solidFill>
                            <a:srgbClr val="00B050"/>
                          </a:solidFill>
                          <a:effectLst/>
                        </a:rPr>
                        <a:t>for (</a:t>
                      </a:r>
                      <a:r>
                        <a:rPr lang="en-US" sz="2400" kern="100" dirty="0" err="1">
                          <a:solidFill>
                            <a:srgbClr val="00B050"/>
                          </a:solidFill>
                          <a:effectLst/>
                        </a:rPr>
                        <a:t>i</a:t>
                      </a:r>
                      <a:r>
                        <a:rPr lang="en-US" sz="2400" kern="100" dirty="0">
                          <a:solidFill>
                            <a:srgbClr val="00B050"/>
                          </a:solidFill>
                          <a:effectLst/>
                        </a:rPr>
                        <a:t> = increment; </a:t>
                      </a:r>
                      <a:r>
                        <a:rPr lang="en-US" sz="2400" kern="100" dirty="0" err="1">
                          <a:solidFill>
                            <a:srgbClr val="00B050"/>
                          </a:solidFill>
                          <a:effectLst/>
                        </a:rPr>
                        <a:t>i</a:t>
                      </a:r>
                      <a:r>
                        <a:rPr lang="en-US" sz="2400" kern="100" dirty="0">
                          <a:solidFill>
                            <a:srgbClr val="00B050"/>
                          </a:solidFill>
                          <a:effectLst/>
                        </a:rPr>
                        <a:t>&lt;</a:t>
                      </a:r>
                      <a:r>
                        <a:rPr lang="en-US" sz="2400" kern="100" dirty="0" err="1">
                          <a:solidFill>
                            <a:srgbClr val="00B050"/>
                          </a:solidFill>
                          <a:effectLst/>
                        </a:rPr>
                        <a:t>sortArr</a:t>
                      </a:r>
                      <a:r>
                        <a:rPr lang="en-US" sz="2400" kern="100" dirty="0">
                          <a:solidFill>
                            <a:srgbClr val="00B050"/>
                          </a:solidFill>
                          <a:effectLst/>
                        </a:rPr>
                        <a:t>-&gt;</a:t>
                      </a:r>
                      <a:r>
                        <a:rPr lang="en-US" sz="2400" kern="100" dirty="0" err="1">
                          <a:solidFill>
                            <a:srgbClr val="00B050"/>
                          </a:solidFill>
                          <a:effectLst/>
                        </a:rPr>
                        <a:t>cnt</a:t>
                      </a:r>
                      <a:r>
                        <a:rPr lang="en-US" sz="2400" kern="100" dirty="0">
                          <a:solidFill>
                            <a:srgbClr val="00B050"/>
                          </a:solidFill>
                          <a:effectLst/>
                        </a:rPr>
                        <a:t>; </a:t>
                      </a:r>
                      <a:r>
                        <a:rPr lang="en-US" sz="2400" kern="100" dirty="0" err="1">
                          <a:solidFill>
                            <a:srgbClr val="00B050"/>
                          </a:solidFill>
                          <a:effectLst/>
                        </a:rPr>
                        <a:t>i</a:t>
                      </a:r>
                      <a:r>
                        <a:rPr lang="en-US" sz="2400" kern="100" dirty="0">
                          <a:solidFill>
                            <a:srgbClr val="00B050"/>
                          </a:solidFill>
                          <a:effectLst/>
                        </a:rPr>
                        <a:t>++){</a:t>
                      </a:r>
                      <a:endParaRPr lang="zh-CN" sz="2400" kern="100" dirty="0">
                        <a:solidFill>
                          <a:srgbClr val="00B050"/>
                        </a:solidFill>
                        <a:effectLst/>
                      </a:endParaRPr>
                    </a:p>
                    <a:p>
                      <a:pPr algn="just">
                        <a:spcAft>
                          <a:spcPts val="0"/>
                        </a:spcAft>
                      </a:pPr>
                      <a:r>
                        <a:rPr lang="en-US" sz="2400" kern="100" dirty="0">
                          <a:effectLst/>
                        </a:rPr>
                        <a:t>			temp = </a:t>
                      </a:r>
                      <a:r>
                        <a:rPr lang="en-US" sz="2400" kern="100" dirty="0" err="1">
                          <a:effectLst/>
                        </a:rPr>
                        <a:t>sortArr</a:t>
                      </a:r>
                      <a:r>
                        <a:rPr lang="en-US" sz="2400" kern="100" dirty="0">
                          <a:effectLst/>
                        </a:rPr>
                        <a:t>-&gt;</a:t>
                      </a:r>
                      <a:r>
                        <a:rPr lang="en-US" sz="2400" kern="100" dirty="0" err="1">
                          <a:effectLst/>
                        </a:rPr>
                        <a:t>recordArr</a:t>
                      </a:r>
                      <a:r>
                        <a:rPr lang="en-US" sz="2400" kern="100" dirty="0">
                          <a:effectLst/>
                        </a:rPr>
                        <a:t>[</a:t>
                      </a:r>
                      <a:r>
                        <a:rPr lang="en-US" sz="2400" kern="100" dirty="0" err="1">
                          <a:effectLst/>
                        </a:rPr>
                        <a:t>i</a:t>
                      </a:r>
                      <a:r>
                        <a:rPr lang="en-US" sz="2400" kern="100" dirty="0">
                          <a:effectLst/>
                        </a:rPr>
                        <a:t>]; //</a:t>
                      </a:r>
                      <a:r>
                        <a:rPr lang="zh-CN" sz="2400" kern="100" dirty="0">
                          <a:effectLst/>
                        </a:rPr>
                        <a:t>保存待排序记录</a:t>
                      </a:r>
                      <a:endParaRPr lang="zh-CN" sz="2400" kern="100" dirty="0">
                        <a:effectLst/>
                      </a:endParaRPr>
                    </a:p>
                    <a:p>
                      <a:pPr algn="just">
                        <a:spcAft>
                          <a:spcPts val="0"/>
                        </a:spcAft>
                      </a:pPr>
                      <a:r>
                        <a:rPr lang="en-US" sz="2400" kern="100" dirty="0">
                          <a:effectLst/>
                        </a:rPr>
                        <a:t>			j = </a:t>
                      </a:r>
                      <a:r>
                        <a:rPr lang="en-US" sz="2400" kern="100" dirty="0" err="1">
                          <a:effectLst/>
                        </a:rPr>
                        <a:t>i</a:t>
                      </a:r>
                      <a:r>
                        <a:rPr lang="en-US" sz="2400" kern="100" dirty="0">
                          <a:effectLst/>
                        </a:rPr>
                        <a:t> - increment; //j</a:t>
                      </a:r>
                      <a:r>
                        <a:rPr lang="zh-CN" sz="2400" kern="100" dirty="0">
                          <a:effectLst/>
                        </a:rPr>
                        <a:t>按照增量进行变化</a:t>
                      </a:r>
                      <a:endParaRPr lang="zh-CN" sz="2400" kern="100" dirty="0">
                        <a:effectLst/>
                      </a:endParaRPr>
                    </a:p>
                    <a:p>
                      <a:pPr algn="just">
                        <a:spcAft>
                          <a:spcPts val="0"/>
                        </a:spcAft>
                      </a:pPr>
                      <a:r>
                        <a:rPr lang="en-US" sz="2400" kern="100" dirty="0">
                          <a:effectLst/>
                        </a:rPr>
                        <a:t>			</a:t>
                      </a:r>
                      <a:r>
                        <a:rPr lang="en-US" sz="2400" kern="100" dirty="0">
                          <a:solidFill>
                            <a:srgbClr val="0000FF"/>
                          </a:solidFill>
                          <a:effectLst/>
                        </a:rPr>
                        <a:t>while (j &gt;= 0 &amp;&amp; </a:t>
                      </a:r>
                      <a:r>
                        <a:rPr lang="en-US" sz="2400" kern="100" dirty="0" err="1">
                          <a:solidFill>
                            <a:srgbClr val="0000FF"/>
                          </a:solidFill>
                          <a:effectLst/>
                        </a:rPr>
                        <a:t>temp.key</a:t>
                      </a:r>
                      <a:r>
                        <a:rPr lang="en-US" sz="2400" kern="100" dirty="0">
                          <a:solidFill>
                            <a:srgbClr val="0000FF"/>
                          </a:solidFill>
                          <a:effectLst/>
                        </a:rPr>
                        <a:t>&lt;</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[j].key){</a:t>
                      </a:r>
                      <a:endParaRPr lang="zh-CN" sz="2400" kern="100" dirty="0">
                        <a:solidFill>
                          <a:srgbClr val="0000FF"/>
                        </a:solidFill>
                        <a:effectLst/>
                      </a:endParaRPr>
                    </a:p>
                    <a:p>
                      <a:pPr algn="just">
                        <a:spcAft>
                          <a:spcPts val="0"/>
                        </a:spcAft>
                      </a:pPr>
                      <a:r>
                        <a:rPr lang="en-US" sz="2400" kern="100" dirty="0">
                          <a:solidFill>
                            <a:srgbClr val="0000FF"/>
                          </a:solidFill>
                          <a:effectLst/>
                        </a:rPr>
                        <a:t>				//</a:t>
                      </a:r>
                      <a:r>
                        <a:rPr lang="zh-CN" sz="2400" kern="100" dirty="0">
                          <a:solidFill>
                            <a:srgbClr val="0000FF"/>
                          </a:solidFill>
                          <a:effectLst/>
                        </a:rPr>
                        <a:t>记录按照增量间隔向后移动</a:t>
                      </a:r>
                      <a:endParaRPr lang="zh-CN" sz="2400" kern="100" dirty="0">
                        <a:solidFill>
                          <a:srgbClr val="0000FF"/>
                        </a:solidFill>
                        <a:effectLst/>
                      </a:endParaRPr>
                    </a:p>
                    <a:p>
                      <a:pPr indent="1028700" algn="just">
                        <a:spcAft>
                          <a:spcPts val="0"/>
                        </a:spcAft>
                      </a:pPr>
                      <a:r>
                        <a:rPr lang="en-US" sz="2400" kern="100" dirty="0">
                          <a:solidFill>
                            <a:srgbClr val="0000FF"/>
                          </a:solidFill>
                          <a:effectLst/>
                        </a:rPr>
                        <a:t>                                     </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a:t>
                      </a:r>
                      <a:r>
                        <a:rPr lang="en-US" sz="2400" kern="100" dirty="0" err="1">
                          <a:solidFill>
                            <a:srgbClr val="0000FF"/>
                          </a:solidFill>
                          <a:effectLst/>
                        </a:rPr>
                        <a:t>j+increment</a:t>
                      </a:r>
                      <a:r>
                        <a:rPr lang="en-US" sz="2400" kern="100" dirty="0">
                          <a:solidFill>
                            <a:srgbClr val="0000FF"/>
                          </a:solidFill>
                          <a:effectLst/>
                        </a:rPr>
                        <a:t>]= </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[j];</a:t>
                      </a:r>
                      <a:endParaRPr lang="zh-CN" sz="2400" kern="100" dirty="0">
                        <a:solidFill>
                          <a:srgbClr val="0000FF"/>
                        </a:solidFill>
                        <a:effectLst/>
                      </a:endParaRPr>
                    </a:p>
                    <a:p>
                      <a:pPr algn="just">
                        <a:spcAft>
                          <a:spcPts val="0"/>
                        </a:spcAft>
                      </a:pPr>
                      <a:r>
                        <a:rPr lang="en-US" sz="2400" kern="100" dirty="0">
                          <a:solidFill>
                            <a:srgbClr val="0000FF"/>
                          </a:solidFill>
                          <a:effectLst/>
                        </a:rPr>
                        <a:t>				j -= increment; //j</a:t>
                      </a:r>
                      <a:r>
                        <a:rPr lang="zh-CN" sz="2400" kern="100" dirty="0">
                          <a:solidFill>
                            <a:srgbClr val="0000FF"/>
                          </a:solidFill>
                          <a:effectLst/>
                        </a:rPr>
                        <a:t>按照增量进行变化</a:t>
                      </a:r>
                      <a:endParaRPr lang="zh-CN" sz="2400" kern="100" dirty="0">
                        <a:solidFill>
                          <a:srgbClr val="0000FF"/>
                        </a:solidFill>
                        <a:effectLst/>
                      </a:endParaRPr>
                    </a:p>
                    <a:p>
                      <a:pPr algn="just">
                        <a:spcAft>
                          <a:spcPts val="0"/>
                        </a:spcAft>
                      </a:pPr>
                      <a:r>
                        <a:rPr lang="en-US" sz="2400" kern="100" dirty="0">
                          <a:solidFill>
                            <a:srgbClr val="0000FF"/>
                          </a:solidFill>
                          <a:effectLst/>
                        </a:rPr>
                        <a:t>			}</a:t>
                      </a:r>
                      <a:endParaRPr lang="zh-CN" sz="2400" kern="100" dirty="0">
                        <a:solidFill>
                          <a:srgbClr val="0000FF"/>
                        </a:solidFill>
                        <a:effectLst/>
                      </a:endParaRPr>
                    </a:p>
                    <a:p>
                      <a:pPr algn="just">
                        <a:spcAft>
                          <a:spcPts val="0"/>
                        </a:spcAft>
                      </a:pPr>
                      <a:r>
                        <a:rPr lang="en-US" sz="2400" kern="100" dirty="0">
                          <a:effectLst/>
                        </a:rPr>
                        <a:t>			</a:t>
                      </a:r>
                      <a:r>
                        <a:rPr lang="en-US" sz="2400" kern="100" dirty="0" err="1">
                          <a:effectLst/>
                        </a:rPr>
                        <a:t>sortArr</a:t>
                      </a:r>
                      <a:r>
                        <a:rPr lang="en-US" sz="2400" kern="100" dirty="0">
                          <a:effectLst/>
                        </a:rPr>
                        <a:t>-&gt;</a:t>
                      </a:r>
                      <a:r>
                        <a:rPr lang="en-US" sz="2400" kern="100" dirty="0" err="1">
                          <a:effectLst/>
                        </a:rPr>
                        <a:t>recordArr</a:t>
                      </a:r>
                      <a:r>
                        <a:rPr lang="en-US" sz="2400" kern="100" dirty="0">
                          <a:effectLst/>
                        </a:rPr>
                        <a:t>[j + increment]=temp; //</a:t>
                      </a:r>
                      <a:r>
                        <a:rPr lang="zh-CN" sz="2400" kern="100" dirty="0">
                          <a:effectLst/>
                        </a:rPr>
                        <a:t>插入待排序记录</a:t>
                      </a:r>
                      <a:endParaRPr lang="zh-CN" sz="2400" kern="100" dirty="0">
                        <a:effectLst/>
                      </a:endParaRPr>
                    </a:p>
                    <a:p>
                      <a:pPr algn="just">
                        <a:spcAft>
                          <a:spcPts val="0"/>
                        </a:spcAft>
                      </a:pPr>
                      <a:r>
                        <a:rPr lang="en-US" sz="2400" kern="100" dirty="0">
                          <a:effectLst/>
                        </a:rPr>
                        <a:t>		</a:t>
                      </a:r>
                      <a:r>
                        <a:rPr lang="en-US" sz="2400" kern="100" dirty="0">
                          <a:solidFill>
                            <a:srgbClr val="00B050"/>
                          </a:solidFill>
                          <a:effectLst/>
                        </a:rPr>
                        <a:t>}//end </a:t>
                      </a:r>
                      <a:r>
                        <a:rPr lang="en-US" altLang="zh-CN" sz="2400" kern="100" dirty="0">
                          <a:solidFill>
                            <a:srgbClr val="00B050"/>
                          </a:solidFill>
                          <a:effectLst/>
                        </a:rPr>
                        <a:t>7</a:t>
                      </a:r>
                      <a:endParaRPr lang="zh-CN" sz="2400" kern="100" dirty="0">
                        <a:solidFill>
                          <a:srgbClr val="00B050"/>
                        </a:solidFill>
                        <a:effectLst/>
                      </a:endParaRPr>
                    </a:p>
                    <a:p>
                      <a:pPr algn="just">
                        <a:spcAft>
                          <a:spcPts val="0"/>
                        </a:spcAft>
                      </a:pPr>
                      <a:r>
                        <a:rPr lang="en-US" sz="2400" kern="100" dirty="0">
                          <a:effectLst/>
                        </a:rPr>
                        <a:t>	</a:t>
                      </a:r>
                      <a:r>
                        <a:rPr lang="en-US" sz="2400" kern="100" dirty="0">
                          <a:solidFill>
                            <a:srgbClr val="FF0000"/>
                          </a:solidFill>
                          <a:effectLst/>
                        </a:rPr>
                        <a:t>}//end 6</a:t>
                      </a:r>
                      <a:endParaRPr lang="zh-CN" sz="2400" kern="100" dirty="0">
                        <a:solidFill>
                          <a:srgbClr val="FF0000"/>
                        </a:solidFill>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tcPr>
                </a:tc>
              </a:tr>
            </a:tbl>
          </a:graphicData>
        </a:graphic>
      </p:graphicFrame>
      <p:sp>
        <p:nvSpPr>
          <p:cNvPr id="4" name="Text Box 11"/>
          <p:cNvSpPr txBox="1">
            <a:spLocks noChangeArrowheads="1"/>
          </p:cNvSpPr>
          <p:nvPr/>
        </p:nvSpPr>
        <p:spPr bwMode="auto">
          <a:xfrm>
            <a:off x="9120336" y="188640"/>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8-4</a:t>
            </a:r>
            <a:endParaRPr lang="zh-CN" altLang="en-US"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06500" y="1412875"/>
            <a:ext cx="9753600" cy="2744470"/>
          </a:xfrm>
          <a:prstGeom prst="rect">
            <a:avLst/>
          </a:prstGeom>
          <a:noFill/>
        </p:spPr>
        <p:txBody>
          <a:bodyPr vert="horz" wrap="square" rtlCol="0" anchor="ctr" anchorCtr="0">
            <a:noAutofit/>
          </a:bodyPr>
          <a:lstStyle/>
          <a:p>
            <a:pPr eaLnBrk="1" hangingPunct="1"/>
            <a:r>
              <a:rPr lang="en-US" altLang="zh-CN" sz="2800" b="1" dirty="0">
                <a:latin typeface="Times New Roman" panose="02020603050405020304" pitchFamily="18" charset="0"/>
              </a:rPr>
              <a:t>(</a:t>
            </a:r>
            <a:r>
              <a:rPr lang="zh-CN" altLang="en-US" sz="2800" b="1" dirty="0">
                <a:latin typeface="Times New Roman" panose="02020603050405020304" pitchFamily="18" charset="0"/>
              </a:rPr>
              <a:t>49   38   65   97   76   13   27    48    55    4</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是待排序的初始序列，采用</a:t>
            </a:r>
            <a:r>
              <a:rPr lang="en-US" altLang="zh-CN" sz="2800" b="1" dirty="0">
                <a:latin typeface="Times New Roman" panose="02020603050405020304" pitchFamily="18" charset="0"/>
              </a:rPr>
              <a:t>shell</a:t>
            </a:r>
            <a:r>
              <a:rPr lang="zh-CN" altLang="en-US" sz="2800" b="1" dirty="0">
                <a:latin typeface="Times New Roman" panose="02020603050405020304" pitchFamily="18" charset="0"/>
              </a:rPr>
              <a:t>排序方法，</a:t>
            </a:r>
            <a:r>
              <a:rPr lang="en-US" altLang="zh-CN" sz="2800" b="1" dirty="0">
                <a:latin typeface="Times New Roman" panose="02020603050405020304" pitchFamily="18" charset="0"/>
              </a:rPr>
              <a:t> d</a:t>
            </a:r>
            <a:r>
              <a:rPr lang="zh-CN" altLang="en-US" sz="2800" b="1" dirty="0">
                <a:latin typeface="Times New Roman" panose="02020603050405020304" pitchFamily="18" charset="0"/>
              </a:rPr>
              <a:t>的取值分别为</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r>
              <a:rPr lang="en-US" altLang="zh-CN" sz="2800" b="1" dirty="0">
                <a:latin typeface="Times New Roman" panose="02020603050405020304" pitchFamily="18" charset="0"/>
              </a:rPr>
              <a:t>d = 5 </a:t>
            </a:r>
            <a:r>
              <a:rPr lang="zh-CN" altLang="en-US" sz="2800" b="1" dirty="0">
                <a:latin typeface="Times New Roman" panose="02020603050405020304" pitchFamily="18" charset="0"/>
              </a:rPr>
              <a:t>一趟排序后的结果是</a:t>
            </a:r>
            <a:r>
              <a:rPr lang="en-US" altLang="zh-CN" sz="2800" b="1" dirty="0">
                <a:latin typeface="Times New Roman" panose="02020603050405020304" pitchFamily="18" charset="0"/>
              </a:rPr>
              <a:t>(</a:t>
            </a:r>
            <a:r>
              <a:rPr lang="zh-CN" altLang="en-US" sz="2800" b="1" dirty="0">
                <a:solidFill>
                  <a:srgbClr val="639EF4"/>
                </a:solidFill>
                <a:latin typeface="Times New Roman" panose="02020603050405020304" pitchFamily="18" charset="0"/>
              </a:rPr>
              <a:t> </a:t>
            </a:r>
            <a:r>
              <a:rPr lang="en-US" altLang="zh-CN" sz="2800" b="1" dirty="0">
                <a:solidFill>
                  <a:srgbClr val="639EF4"/>
                </a:solidFill>
                <a:latin typeface="Times New Roman" panose="02020603050405020304" pitchFamily="18" charset="0"/>
              </a:rPr>
              <a:t>[</a:t>
            </a:r>
            <a:r>
              <a:rPr lang="zh-CN" altLang="en-US" sz="2800" b="1" dirty="0">
                <a:solidFill>
                  <a:srgbClr val="639EF4"/>
                </a:solidFill>
                <a:latin typeface="Times New Roman" panose="02020603050405020304" pitchFamily="18" charset="0"/>
              </a:rPr>
              <a:t>填空</a:t>
            </a:r>
            <a:r>
              <a:rPr lang="en-US" altLang="zh-CN" sz="2800" b="1" dirty="0">
                <a:solidFill>
                  <a:srgbClr val="639EF4"/>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eaLnBrk="1" hangingPunct="1"/>
            <a:r>
              <a:rPr lang="en-US" altLang="zh-CN" sz="2800" b="1" dirty="0">
                <a:solidFill>
                  <a:srgbClr val="000000"/>
                </a:solidFill>
                <a:latin typeface="Times New Roman" panose="02020603050405020304" pitchFamily="18" charset="0"/>
              </a:rPr>
              <a:t>d = 3 </a:t>
            </a:r>
            <a:r>
              <a:rPr lang="zh-CN" altLang="en-US" sz="2800" b="1" dirty="0">
                <a:solidFill>
                  <a:srgbClr val="000000"/>
                </a:solidFill>
                <a:latin typeface="Times New Roman" panose="02020603050405020304" pitchFamily="18" charset="0"/>
              </a:rPr>
              <a:t>一趟排序后的结果是</a:t>
            </a:r>
            <a:r>
              <a:rPr lang="zh-CN" altLang="en-US" sz="2800" b="1" dirty="0">
                <a:solidFill>
                  <a:srgbClr val="639EF4"/>
                </a:solidFill>
                <a:latin typeface="Times New Roman" panose="02020603050405020304" pitchFamily="18" charset="0"/>
              </a:rPr>
              <a:t> </a:t>
            </a:r>
            <a:r>
              <a:rPr lang="en-US" altLang="zh-CN" sz="2800" b="1" dirty="0">
                <a:latin typeface="Times New Roman" panose="02020603050405020304" pitchFamily="18" charset="0"/>
              </a:rPr>
              <a:t>( </a:t>
            </a:r>
            <a:r>
              <a:rPr lang="en-US" altLang="zh-CN" sz="2800" b="1" dirty="0">
                <a:solidFill>
                  <a:srgbClr val="639EF4"/>
                </a:solidFill>
                <a:latin typeface="Times New Roman" panose="02020603050405020304" pitchFamily="18" charset="0"/>
              </a:rPr>
              <a:t>[</a:t>
            </a:r>
            <a:r>
              <a:rPr lang="zh-CN" altLang="en-US" sz="2800" b="1" dirty="0">
                <a:solidFill>
                  <a:srgbClr val="639EF4"/>
                </a:solidFill>
                <a:latin typeface="Times New Roman" panose="02020603050405020304" pitchFamily="18" charset="0"/>
              </a:rPr>
              <a:t>填空</a:t>
            </a:r>
            <a:r>
              <a:rPr lang="en-US" altLang="zh-CN" sz="2800" b="1" dirty="0">
                <a:solidFill>
                  <a:srgbClr val="639EF4"/>
                </a:solidFill>
                <a:latin typeface="Times New Roman" panose="02020603050405020304" pitchFamily="18" charset="0"/>
              </a:rPr>
              <a:t>2]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r>
              <a:rPr lang="en-US" altLang="zh-CN" sz="2800" b="1" dirty="0">
                <a:latin typeface="Times New Roman" panose="02020603050405020304" pitchFamily="18" charset="0"/>
              </a:rPr>
              <a:t>d = 1 </a:t>
            </a:r>
            <a:r>
              <a:rPr lang="zh-CN" altLang="en-US" sz="2800" b="1" dirty="0">
                <a:latin typeface="Times New Roman" panose="02020603050405020304" pitchFamily="18" charset="0"/>
              </a:rPr>
              <a:t>一趟排序后的结果是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solidFill>
                  <a:srgbClr val="639EF4"/>
                </a:solidFill>
                <a:latin typeface="Times New Roman" panose="02020603050405020304" pitchFamily="18" charset="0"/>
              </a:rPr>
              <a:t>[</a:t>
            </a:r>
            <a:r>
              <a:rPr lang="zh-CN" altLang="en-US" sz="2800" b="1" dirty="0">
                <a:solidFill>
                  <a:srgbClr val="639EF4"/>
                </a:solidFill>
                <a:latin typeface="Times New Roman" panose="02020603050405020304" pitchFamily="18" charset="0"/>
              </a:rPr>
              <a:t>填空</a:t>
            </a:r>
            <a:r>
              <a:rPr lang="en-US" altLang="zh-CN" sz="2800" b="1" dirty="0">
                <a:solidFill>
                  <a:srgbClr val="639EF4"/>
                </a:solidFill>
                <a:latin typeface="Times New Roman" panose="02020603050405020304" pitchFamily="18" charset="0"/>
              </a:rPr>
              <a:t>3]</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eaLnBrk="1" hangingPunct="1"/>
            <a:r>
              <a:rPr lang="zh-CN" altLang="en-US" sz="2800" b="1" dirty="0">
                <a:solidFill>
                  <a:srgbClr val="000000"/>
                </a:solidFill>
                <a:latin typeface="Times New Roman" panose="02020603050405020304" pitchFamily="18" charset="0"/>
              </a:rPr>
              <a:t>提示：直接写序列中的数字，数字之间用空格或逗号隔开，不写圆括号</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pSp>
        <p:nvGrpSpPr>
          <p:cNvPr id="10" name="组合 9"/>
          <p:cNvGrpSpPr/>
          <p:nvPr>
            <p:custDataLst>
              <p:tags r:id="rId2"/>
            </p:custDataLst>
          </p:nvPr>
        </p:nvGrpSpPr>
        <p:grpSpPr>
          <a:xfrm>
            <a:off x="0" y="0"/>
            <a:ext cx="12192000" cy="635000"/>
            <a:chOff x="0" y="0"/>
            <a:chExt cx="12192000" cy="635000"/>
          </a:xfrm>
        </p:grpSpPr>
        <p:sp>
          <p:nvSpPr>
            <p:cNvPr id="6" name="TitleBackground"/>
            <p:cNvSpPr/>
            <p:nvPr>
              <p:custDataLst>
                <p:tags r:id="rId3"/>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4"/>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6"/>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9"/>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008102" y="5189279"/>
            <a:ext cx="8400531" cy="473075"/>
            <a:chOff x="-25" y="135"/>
            <a:chExt cx="4339" cy="298"/>
          </a:xfrm>
        </p:grpSpPr>
        <p:sp>
          <p:nvSpPr>
            <p:cNvPr id="53307" name="Text Box 3"/>
            <p:cNvSpPr txBox="1">
              <a:spLocks noChangeArrowheads="1"/>
            </p:cNvSpPr>
            <p:nvPr/>
          </p:nvSpPr>
          <p:spPr bwMode="auto">
            <a:xfrm>
              <a:off x="-25" y="142"/>
              <a:ext cx="9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400">
                  <a:latin typeface="Times New Roman" panose="02020603050405020304" pitchFamily="18" charset="0"/>
                </a:rPr>
                <a:t>d3=1</a:t>
              </a:r>
              <a:r>
                <a:rPr lang="zh-CN" altLang="en-US" sz="2400">
                  <a:latin typeface="Times New Roman" panose="02020603050405020304" pitchFamily="18" charset="0"/>
                </a:rPr>
                <a:t>分组：</a:t>
              </a:r>
              <a:endParaRPr lang="zh-CN" altLang="en-US" sz="2400">
                <a:latin typeface="Times New Roman" panose="02020603050405020304" pitchFamily="18" charset="0"/>
              </a:endParaRPr>
            </a:p>
          </p:txBody>
        </p:sp>
        <p:sp>
          <p:nvSpPr>
            <p:cNvPr id="53308" name="Text Box 4"/>
            <p:cNvSpPr txBox="1">
              <a:spLocks noChangeArrowheads="1"/>
            </p:cNvSpPr>
            <p:nvPr/>
          </p:nvSpPr>
          <p:spPr bwMode="auto">
            <a:xfrm>
              <a:off x="756" y="135"/>
              <a:ext cx="35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Times New Roman" panose="02020603050405020304" pitchFamily="18" charset="0"/>
                </a:rPr>
                <a:t>13   27   48   55    4     49   38    65    97    76</a:t>
              </a:r>
              <a:endParaRPr lang="en-US" altLang="zh-CN" sz="2400" b="1" dirty="0">
                <a:solidFill>
                  <a:srgbClr val="FF3300"/>
                </a:solidFill>
                <a:latin typeface="Times New Roman" panose="02020603050405020304" pitchFamily="18" charset="0"/>
              </a:endParaRPr>
            </a:p>
          </p:txBody>
        </p:sp>
      </p:grpSp>
      <p:grpSp>
        <p:nvGrpSpPr>
          <p:cNvPr id="3" name="Group 5"/>
          <p:cNvGrpSpPr/>
          <p:nvPr/>
        </p:nvGrpSpPr>
        <p:grpSpPr bwMode="auto">
          <a:xfrm>
            <a:off x="1008102" y="5856499"/>
            <a:ext cx="7834604" cy="476249"/>
            <a:chOff x="0" y="0"/>
            <a:chExt cx="4281" cy="300"/>
          </a:xfrm>
        </p:grpSpPr>
        <p:sp>
          <p:nvSpPr>
            <p:cNvPr id="53305" name="Text Box 6"/>
            <p:cNvSpPr txBox="1">
              <a:spLocks noChangeArrowheads="1"/>
            </p:cNvSpPr>
            <p:nvPr/>
          </p:nvSpPr>
          <p:spPr bwMode="auto">
            <a:xfrm>
              <a:off x="0" y="0"/>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a:latin typeface="Times New Roman" panose="02020603050405020304" pitchFamily="18" charset="0"/>
                </a:rPr>
                <a:t>三趟排序：</a:t>
              </a:r>
              <a:endParaRPr lang="zh-CN" altLang="en-US" sz="2400">
                <a:latin typeface="Times New Roman" panose="02020603050405020304" pitchFamily="18" charset="0"/>
              </a:endParaRPr>
            </a:p>
          </p:txBody>
        </p:sp>
        <p:sp>
          <p:nvSpPr>
            <p:cNvPr id="53306" name="Text Box 7"/>
            <p:cNvSpPr txBox="1">
              <a:spLocks noChangeArrowheads="1"/>
            </p:cNvSpPr>
            <p:nvPr/>
          </p:nvSpPr>
          <p:spPr bwMode="auto">
            <a:xfrm>
              <a:off x="772" y="9"/>
              <a:ext cx="35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Times New Roman" panose="02020603050405020304" pitchFamily="18" charset="0"/>
                </a:rPr>
                <a:t>4    13   27   38    48   49    55    65    76   97</a:t>
              </a:r>
              <a:endParaRPr lang="en-US" altLang="zh-CN" sz="2400" b="1" dirty="0">
                <a:solidFill>
                  <a:srgbClr val="FF3300"/>
                </a:solidFill>
                <a:latin typeface="Times New Roman" panose="02020603050405020304" pitchFamily="18" charset="0"/>
              </a:endParaRPr>
            </a:p>
          </p:txBody>
        </p:sp>
      </p:grpSp>
      <p:grpSp>
        <p:nvGrpSpPr>
          <p:cNvPr id="4" name="Group 8"/>
          <p:cNvGrpSpPr/>
          <p:nvPr/>
        </p:nvGrpSpPr>
        <p:grpSpPr bwMode="auto">
          <a:xfrm>
            <a:off x="903467" y="887857"/>
            <a:ext cx="7493226" cy="498476"/>
            <a:chOff x="0" y="-21"/>
            <a:chExt cx="4343" cy="314"/>
          </a:xfrm>
        </p:grpSpPr>
        <p:sp>
          <p:nvSpPr>
            <p:cNvPr id="53303" name="Text Box 9"/>
            <p:cNvSpPr txBox="1">
              <a:spLocks noChangeArrowheads="1"/>
            </p:cNvSpPr>
            <p:nvPr/>
          </p:nvSpPr>
          <p:spPr bwMode="auto">
            <a:xfrm>
              <a:off x="0" y="2"/>
              <a:ext cx="11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实例  初始：</a:t>
              </a:r>
              <a:endParaRPr lang="zh-CN" altLang="en-US" sz="2400" dirty="0">
                <a:latin typeface="Times New Roman" panose="02020603050405020304" pitchFamily="18" charset="0"/>
              </a:endParaRPr>
            </a:p>
          </p:txBody>
        </p:sp>
        <p:sp>
          <p:nvSpPr>
            <p:cNvPr id="53304" name="Text Box 10"/>
            <p:cNvSpPr txBox="1">
              <a:spLocks noChangeArrowheads="1"/>
            </p:cNvSpPr>
            <p:nvPr/>
          </p:nvSpPr>
          <p:spPr bwMode="auto">
            <a:xfrm>
              <a:off x="931" y="-21"/>
              <a:ext cx="34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latin typeface="Times New Roman" panose="02020603050405020304" pitchFamily="18" charset="0"/>
                </a:rPr>
                <a:t>49   38   65   97   76   13   27    48    55    4</a:t>
              </a:r>
              <a:endParaRPr lang="en-US" altLang="zh-CN" sz="2400" b="1" dirty="0">
                <a:latin typeface="Times New Roman" panose="02020603050405020304" pitchFamily="18" charset="0"/>
              </a:endParaRPr>
            </a:p>
          </p:txBody>
        </p:sp>
      </p:grpSp>
      <p:grpSp>
        <p:nvGrpSpPr>
          <p:cNvPr id="5" name="Group 11"/>
          <p:cNvGrpSpPr/>
          <p:nvPr/>
        </p:nvGrpSpPr>
        <p:grpSpPr bwMode="auto">
          <a:xfrm>
            <a:off x="903467" y="2851595"/>
            <a:ext cx="7093029" cy="476249"/>
            <a:chOff x="0" y="0"/>
            <a:chExt cx="3597" cy="300"/>
          </a:xfrm>
        </p:grpSpPr>
        <p:sp>
          <p:nvSpPr>
            <p:cNvPr id="53301" name="Text Box 12"/>
            <p:cNvSpPr txBox="1">
              <a:spLocks noChangeArrowheads="1"/>
            </p:cNvSpPr>
            <p:nvPr/>
          </p:nvSpPr>
          <p:spPr bwMode="auto">
            <a:xfrm>
              <a:off x="0" y="0"/>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一趟排序：</a:t>
              </a:r>
              <a:endParaRPr lang="zh-CN" altLang="en-US" sz="2400" dirty="0">
                <a:latin typeface="Times New Roman" panose="02020603050405020304" pitchFamily="18" charset="0"/>
              </a:endParaRPr>
            </a:p>
          </p:txBody>
        </p:sp>
        <p:sp>
          <p:nvSpPr>
            <p:cNvPr id="53302" name="Text Box 13"/>
            <p:cNvSpPr txBox="1">
              <a:spLocks noChangeArrowheads="1"/>
            </p:cNvSpPr>
            <p:nvPr/>
          </p:nvSpPr>
          <p:spPr bwMode="auto">
            <a:xfrm>
              <a:off x="772" y="9"/>
              <a:ext cx="28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solidFill>
                    <a:srgbClr val="FF3300"/>
                  </a:solidFill>
                  <a:latin typeface="Times New Roman" panose="02020603050405020304" pitchFamily="18" charset="0"/>
                </a:rPr>
                <a:t>13</a:t>
              </a:r>
              <a:r>
                <a:rPr lang="zh-CN" altLang="en-US" sz="2400" b="1" dirty="0">
                  <a:latin typeface="Times New Roman" panose="02020603050405020304" pitchFamily="18" charset="0"/>
                </a:rPr>
                <a:t>   </a:t>
              </a:r>
              <a:r>
                <a:rPr lang="zh-CN" altLang="en-US" sz="2400" b="1" dirty="0">
                  <a:solidFill>
                    <a:srgbClr val="0066FF"/>
                  </a:solidFill>
                  <a:latin typeface="Times New Roman" panose="02020603050405020304" pitchFamily="18" charset="0"/>
                </a:rPr>
                <a:t>27</a:t>
              </a:r>
              <a:r>
                <a:rPr lang="zh-CN" altLang="en-US" sz="2400" b="1" dirty="0">
                  <a:latin typeface="Times New Roman" panose="02020603050405020304" pitchFamily="18" charset="0"/>
                </a:rPr>
                <a:t>   </a:t>
              </a:r>
              <a:r>
                <a:rPr lang="zh-CN" altLang="en-US" sz="2400" b="1" dirty="0">
                  <a:solidFill>
                    <a:srgbClr val="00B050"/>
                  </a:solidFill>
                  <a:latin typeface="Times New Roman" panose="02020603050405020304" pitchFamily="18" charset="0"/>
                </a:rPr>
                <a:t>48</a:t>
              </a:r>
              <a:r>
                <a:rPr lang="zh-CN" altLang="en-US" sz="2400" b="1" dirty="0">
                  <a:latin typeface="Times New Roman" panose="02020603050405020304" pitchFamily="18" charset="0"/>
                </a:rPr>
                <a:t>   </a:t>
              </a:r>
              <a:r>
                <a:rPr lang="zh-CN" altLang="en-US" sz="2400" b="1" dirty="0">
                  <a:solidFill>
                    <a:schemeClr val="tx2"/>
                  </a:solidFill>
                  <a:latin typeface="Times New Roman" panose="02020603050405020304" pitchFamily="18" charset="0"/>
                </a:rPr>
                <a:t>55</a:t>
              </a:r>
              <a:r>
                <a:rPr lang="zh-CN" altLang="en-US" sz="2400" b="1" dirty="0">
                  <a:latin typeface="Times New Roman" panose="02020603050405020304" pitchFamily="18" charset="0"/>
                </a:rPr>
                <a:t>   </a:t>
              </a:r>
              <a:r>
                <a:rPr lang="zh-CN" altLang="en-US" sz="2400" b="1" dirty="0">
                  <a:solidFill>
                    <a:srgbClr val="7030A0"/>
                  </a:solidFill>
                  <a:latin typeface="Times New Roman" panose="02020603050405020304" pitchFamily="18" charset="0"/>
                </a:rPr>
                <a:t>4</a:t>
              </a:r>
              <a:r>
                <a:rPr lang="zh-CN" altLang="en-US" sz="2400" b="1" dirty="0">
                  <a:solidFill>
                    <a:srgbClr val="FF9900"/>
                  </a:solidFill>
                  <a:latin typeface="Times New Roman" panose="02020603050405020304" pitchFamily="18" charset="0"/>
                </a:rPr>
                <a:t> </a:t>
              </a:r>
              <a:r>
                <a:rPr lang="zh-CN" altLang="en-US" sz="2400" b="1" dirty="0">
                  <a:latin typeface="Times New Roman" panose="02020603050405020304" pitchFamily="18" charset="0"/>
                </a:rPr>
                <a:t>    </a:t>
              </a:r>
              <a:r>
                <a:rPr lang="zh-CN" altLang="en-US" sz="2400" b="1" dirty="0">
                  <a:solidFill>
                    <a:srgbClr val="FF3300"/>
                  </a:solidFill>
                  <a:latin typeface="Times New Roman" panose="02020603050405020304" pitchFamily="18" charset="0"/>
                </a:rPr>
                <a:t>49</a:t>
              </a:r>
              <a:r>
                <a:rPr lang="zh-CN" altLang="en-US" sz="2400" b="1" dirty="0">
                  <a:latin typeface="Times New Roman" panose="02020603050405020304" pitchFamily="18" charset="0"/>
                </a:rPr>
                <a:t>   </a:t>
              </a:r>
              <a:r>
                <a:rPr lang="zh-CN" altLang="en-US" sz="2400" b="1" dirty="0">
                  <a:solidFill>
                    <a:srgbClr val="0066FF"/>
                  </a:solidFill>
                  <a:latin typeface="Times New Roman" panose="02020603050405020304" pitchFamily="18" charset="0"/>
                </a:rPr>
                <a:t>38</a:t>
              </a:r>
              <a:r>
                <a:rPr lang="zh-CN" altLang="en-US" sz="2400" b="1" dirty="0">
                  <a:latin typeface="Times New Roman" panose="02020603050405020304" pitchFamily="18" charset="0"/>
                </a:rPr>
                <a:t>    </a:t>
              </a:r>
              <a:r>
                <a:rPr lang="zh-CN" altLang="en-US" sz="2400" b="1" dirty="0">
                  <a:solidFill>
                    <a:srgbClr val="00B050"/>
                  </a:solidFill>
                  <a:latin typeface="Times New Roman" panose="02020603050405020304" pitchFamily="18" charset="0"/>
                </a:rPr>
                <a:t>65 </a:t>
              </a:r>
              <a:r>
                <a:rPr lang="zh-CN" altLang="en-US" sz="2400" b="1" dirty="0">
                  <a:latin typeface="Times New Roman" panose="02020603050405020304" pitchFamily="18" charset="0"/>
                </a:rPr>
                <a:t>   </a:t>
              </a:r>
              <a:r>
                <a:rPr lang="zh-CN" altLang="en-US" sz="2400" b="1" dirty="0">
                  <a:solidFill>
                    <a:schemeClr val="tx2"/>
                  </a:solidFill>
                  <a:latin typeface="Times New Roman" panose="02020603050405020304" pitchFamily="18" charset="0"/>
                </a:rPr>
                <a:t>97</a:t>
              </a:r>
              <a:r>
                <a:rPr lang="zh-CN" altLang="en-US" sz="2400" b="1" dirty="0">
                  <a:latin typeface="Times New Roman" panose="02020603050405020304" pitchFamily="18" charset="0"/>
                </a:rPr>
                <a:t>    </a:t>
              </a:r>
              <a:r>
                <a:rPr lang="zh-CN" altLang="en-US" sz="2400" b="1" dirty="0">
                  <a:solidFill>
                    <a:srgbClr val="7030A0"/>
                  </a:solidFill>
                  <a:latin typeface="Times New Roman" panose="02020603050405020304" pitchFamily="18" charset="0"/>
                </a:rPr>
                <a:t>76</a:t>
              </a:r>
              <a:endParaRPr lang="en-US" altLang="zh-CN" sz="2400" b="1" dirty="0">
                <a:solidFill>
                  <a:srgbClr val="7030A0"/>
                </a:solidFill>
                <a:latin typeface="Times New Roman" panose="02020603050405020304" pitchFamily="18" charset="0"/>
              </a:endParaRPr>
            </a:p>
          </p:txBody>
        </p:sp>
      </p:grpSp>
      <p:grpSp>
        <p:nvGrpSpPr>
          <p:cNvPr id="6" name="Group 14"/>
          <p:cNvGrpSpPr/>
          <p:nvPr/>
        </p:nvGrpSpPr>
        <p:grpSpPr bwMode="auto">
          <a:xfrm>
            <a:off x="1069450" y="4486880"/>
            <a:ext cx="7097209" cy="476251"/>
            <a:chOff x="0" y="0"/>
            <a:chExt cx="3778" cy="300"/>
          </a:xfrm>
        </p:grpSpPr>
        <p:sp>
          <p:nvSpPr>
            <p:cNvPr id="53299" name="Text Box 15"/>
            <p:cNvSpPr txBox="1">
              <a:spLocks noChangeArrowheads="1"/>
            </p:cNvSpPr>
            <p:nvPr/>
          </p:nvSpPr>
          <p:spPr bwMode="auto">
            <a:xfrm>
              <a:off x="0" y="0"/>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a:latin typeface="Times New Roman" panose="02020603050405020304" pitchFamily="18" charset="0"/>
                </a:rPr>
                <a:t>二趟排序：</a:t>
              </a:r>
              <a:endParaRPr lang="zh-CN" altLang="en-US" sz="2400">
                <a:latin typeface="Times New Roman" panose="02020603050405020304" pitchFamily="18" charset="0"/>
              </a:endParaRPr>
            </a:p>
          </p:txBody>
        </p:sp>
        <p:sp>
          <p:nvSpPr>
            <p:cNvPr id="53300" name="Text Box 16"/>
            <p:cNvSpPr txBox="1">
              <a:spLocks noChangeArrowheads="1"/>
            </p:cNvSpPr>
            <p:nvPr/>
          </p:nvSpPr>
          <p:spPr bwMode="auto">
            <a:xfrm>
              <a:off x="772" y="9"/>
              <a:ext cx="30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dirty="0">
                  <a:solidFill>
                    <a:srgbClr val="FF3300"/>
                  </a:solidFill>
                  <a:latin typeface="Times New Roman" panose="02020603050405020304" pitchFamily="18" charset="0"/>
                </a:rPr>
                <a:t>13</a:t>
              </a:r>
              <a:r>
                <a:rPr lang="zh-CN" altLang="en-US" sz="2400" b="1" dirty="0">
                  <a:latin typeface="Times New Roman" panose="02020603050405020304" pitchFamily="18" charset="0"/>
                </a:rPr>
                <a:t>    </a:t>
              </a:r>
              <a:r>
                <a:rPr lang="zh-CN" altLang="en-US" sz="2400" b="1" dirty="0">
                  <a:solidFill>
                    <a:srgbClr val="0066FF"/>
                  </a:solidFill>
                  <a:latin typeface="Times New Roman" panose="02020603050405020304" pitchFamily="18" charset="0"/>
                </a:rPr>
                <a:t>4  </a:t>
              </a:r>
              <a:r>
                <a:rPr lang="zh-CN" altLang="en-US" sz="2400" b="1" dirty="0">
                  <a:latin typeface="Times New Roman" panose="02020603050405020304" pitchFamily="18" charset="0"/>
                </a:rPr>
                <a:t>  </a:t>
              </a:r>
              <a:r>
                <a:rPr lang="zh-CN" altLang="en-US" sz="2400" b="1" dirty="0">
                  <a:solidFill>
                    <a:srgbClr val="00B050"/>
                  </a:solidFill>
                  <a:latin typeface="Times New Roman" panose="02020603050405020304" pitchFamily="18" charset="0"/>
                </a:rPr>
                <a:t>48 </a:t>
              </a:r>
              <a:r>
                <a:rPr lang="zh-CN" altLang="en-US" sz="2400" b="1" dirty="0">
                  <a:latin typeface="Times New Roman" panose="02020603050405020304" pitchFamily="18" charset="0"/>
                </a:rPr>
                <a:t>  </a:t>
              </a:r>
              <a:r>
                <a:rPr lang="zh-CN" altLang="en-US" sz="2400" b="1" dirty="0">
                  <a:solidFill>
                    <a:srgbClr val="FF3300"/>
                  </a:solidFill>
                  <a:latin typeface="Times New Roman" panose="02020603050405020304" pitchFamily="18" charset="0"/>
                </a:rPr>
                <a:t>38</a:t>
              </a:r>
              <a:r>
                <a:rPr lang="zh-CN" altLang="en-US" sz="2400" b="1" dirty="0">
                  <a:latin typeface="Times New Roman" panose="02020603050405020304" pitchFamily="18" charset="0"/>
                </a:rPr>
                <a:t>   </a:t>
              </a:r>
              <a:r>
                <a:rPr lang="zh-CN" altLang="en-US" sz="2400" b="1" dirty="0">
                  <a:solidFill>
                    <a:srgbClr val="0066FF"/>
                  </a:solidFill>
                  <a:latin typeface="Times New Roman" panose="02020603050405020304" pitchFamily="18" charset="0"/>
                </a:rPr>
                <a:t>27</a:t>
              </a:r>
              <a:r>
                <a:rPr lang="zh-CN" altLang="en-US" sz="2400" b="1" dirty="0">
                  <a:solidFill>
                    <a:srgbClr val="FF9900"/>
                  </a:solidFill>
                  <a:latin typeface="Times New Roman" panose="02020603050405020304" pitchFamily="18" charset="0"/>
                </a:rPr>
                <a:t> </a:t>
              </a:r>
              <a:r>
                <a:rPr lang="zh-CN" altLang="en-US" sz="2400" b="1" dirty="0">
                  <a:latin typeface="Times New Roman" panose="02020603050405020304" pitchFamily="18" charset="0"/>
                </a:rPr>
                <a:t>   </a:t>
              </a:r>
              <a:r>
                <a:rPr lang="zh-CN" altLang="en-US" sz="2400" b="1" dirty="0">
                  <a:solidFill>
                    <a:srgbClr val="00B050"/>
                  </a:solidFill>
                  <a:latin typeface="Times New Roman" panose="02020603050405020304" pitchFamily="18" charset="0"/>
                </a:rPr>
                <a:t>49</a:t>
              </a:r>
              <a:r>
                <a:rPr lang="zh-CN" altLang="en-US" sz="2400" b="1" dirty="0">
                  <a:latin typeface="Times New Roman" panose="02020603050405020304" pitchFamily="18" charset="0"/>
                </a:rPr>
                <a:t>   </a:t>
              </a:r>
              <a:r>
                <a:rPr lang="zh-CN" altLang="en-US" sz="2400" b="1" dirty="0">
                  <a:solidFill>
                    <a:srgbClr val="FF3300"/>
                  </a:solidFill>
                  <a:latin typeface="Times New Roman" panose="02020603050405020304" pitchFamily="18" charset="0"/>
                </a:rPr>
                <a:t>55</a:t>
              </a:r>
              <a:r>
                <a:rPr lang="zh-CN" altLang="en-US" sz="2400" b="1" dirty="0">
                  <a:latin typeface="Times New Roman" panose="02020603050405020304" pitchFamily="18" charset="0"/>
                </a:rPr>
                <a:t>    </a:t>
              </a:r>
              <a:r>
                <a:rPr lang="zh-CN" altLang="en-US" sz="2400" b="1" dirty="0">
                  <a:solidFill>
                    <a:srgbClr val="0066FF"/>
                  </a:solidFill>
                  <a:latin typeface="Times New Roman" panose="02020603050405020304" pitchFamily="18" charset="0"/>
                </a:rPr>
                <a:t>65</a:t>
              </a:r>
              <a:r>
                <a:rPr lang="zh-CN" altLang="en-US" sz="2400" b="1" dirty="0">
                  <a:latin typeface="Times New Roman" panose="02020603050405020304" pitchFamily="18" charset="0"/>
                </a:rPr>
                <a:t>    </a:t>
              </a:r>
              <a:r>
                <a:rPr lang="zh-CN" altLang="en-US" sz="2400" b="1" dirty="0">
                  <a:solidFill>
                    <a:srgbClr val="00B050"/>
                  </a:solidFill>
                  <a:latin typeface="Times New Roman" panose="02020603050405020304" pitchFamily="18" charset="0"/>
                </a:rPr>
                <a:t>97</a:t>
              </a:r>
              <a:r>
                <a:rPr lang="zh-CN" altLang="en-US" sz="2400" b="1" dirty="0">
                  <a:latin typeface="Times New Roman" panose="02020603050405020304" pitchFamily="18" charset="0"/>
                </a:rPr>
                <a:t>    </a:t>
              </a:r>
              <a:r>
                <a:rPr lang="zh-CN" altLang="en-US" sz="2400" b="1" dirty="0">
                  <a:solidFill>
                    <a:srgbClr val="FF3300"/>
                  </a:solidFill>
                  <a:latin typeface="Times New Roman" panose="02020603050405020304" pitchFamily="18" charset="0"/>
                </a:rPr>
                <a:t>76</a:t>
              </a:r>
              <a:endParaRPr lang="en-US" altLang="zh-CN" sz="2400" b="1" dirty="0">
                <a:solidFill>
                  <a:srgbClr val="FF3300"/>
                </a:solidFill>
                <a:latin typeface="Times New Roman" panose="02020603050405020304" pitchFamily="18" charset="0"/>
              </a:endParaRPr>
            </a:p>
          </p:txBody>
        </p:sp>
      </p:grpSp>
      <p:grpSp>
        <p:nvGrpSpPr>
          <p:cNvPr id="7" name="Group 17"/>
          <p:cNvGrpSpPr/>
          <p:nvPr/>
        </p:nvGrpSpPr>
        <p:grpSpPr bwMode="auto">
          <a:xfrm>
            <a:off x="1069450" y="1619695"/>
            <a:ext cx="6943698" cy="1208088"/>
            <a:chOff x="-30" y="153"/>
            <a:chExt cx="3592" cy="761"/>
          </a:xfrm>
        </p:grpSpPr>
        <p:grpSp>
          <p:nvGrpSpPr>
            <p:cNvPr id="53276" name="Group 18"/>
            <p:cNvGrpSpPr/>
            <p:nvPr/>
          </p:nvGrpSpPr>
          <p:grpSpPr bwMode="auto">
            <a:xfrm>
              <a:off x="-30" y="153"/>
              <a:ext cx="3592" cy="309"/>
              <a:chOff x="-30" y="153"/>
              <a:chExt cx="3592" cy="309"/>
            </a:xfrm>
          </p:grpSpPr>
          <p:sp>
            <p:nvSpPr>
              <p:cNvPr id="53297" name="Text Box 19"/>
              <p:cNvSpPr txBox="1">
                <a:spLocks noChangeArrowheads="1"/>
              </p:cNvSpPr>
              <p:nvPr/>
            </p:nvSpPr>
            <p:spPr bwMode="auto">
              <a:xfrm>
                <a:off x="-30" y="171"/>
                <a:ext cx="9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400" dirty="0">
                    <a:latin typeface="Times New Roman" panose="02020603050405020304" pitchFamily="18" charset="0"/>
                  </a:rPr>
                  <a:t>d1=5</a:t>
                </a:r>
                <a:r>
                  <a:rPr lang="zh-CN" altLang="en-US" sz="2400" dirty="0">
                    <a:latin typeface="Times New Roman" panose="02020603050405020304" pitchFamily="18" charset="0"/>
                  </a:rPr>
                  <a:t>分组：</a:t>
                </a:r>
                <a:endParaRPr lang="zh-CN" altLang="en-US" sz="2400" dirty="0">
                  <a:latin typeface="Times New Roman" panose="02020603050405020304" pitchFamily="18" charset="0"/>
                </a:endParaRPr>
              </a:p>
            </p:txBody>
          </p:sp>
          <p:sp>
            <p:nvSpPr>
              <p:cNvPr id="53298" name="Text Box 20"/>
              <p:cNvSpPr txBox="1">
                <a:spLocks noChangeArrowheads="1"/>
              </p:cNvSpPr>
              <p:nvPr/>
            </p:nvSpPr>
            <p:spPr bwMode="auto">
              <a:xfrm>
                <a:off x="760" y="153"/>
                <a:ext cx="28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rPr>
                  <a:t>49</a:t>
                </a:r>
                <a:r>
                  <a:rPr lang="zh-CN" altLang="en-US" sz="2400" b="1">
                    <a:latin typeface="Times New Roman" panose="02020603050405020304" pitchFamily="18" charset="0"/>
                  </a:rPr>
                  <a:t>   </a:t>
                </a:r>
                <a:r>
                  <a:rPr lang="zh-CN" altLang="en-US" sz="2400" b="1">
                    <a:solidFill>
                      <a:srgbClr val="0066FF"/>
                    </a:solidFill>
                    <a:latin typeface="Times New Roman" panose="02020603050405020304" pitchFamily="18" charset="0"/>
                  </a:rPr>
                  <a:t>38</a:t>
                </a:r>
                <a:r>
                  <a:rPr lang="zh-CN" altLang="en-US" sz="2400" b="1">
                    <a:latin typeface="Times New Roman" panose="02020603050405020304" pitchFamily="18" charset="0"/>
                  </a:rPr>
                  <a:t>   </a:t>
                </a:r>
                <a:r>
                  <a:rPr lang="zh-CN" altLang="en-US" sz="2400" b="1">
                    <a:solidFill>
                      <a:srgbClr val="00B050"/>
                    </a:solidFill>
                    <a:latin typeface="Times New Roman" panose="02020603050405020304" pitchFamily="18" charset="0"/>
                  </a:rPr>
                  <a:t>65</a:t>
                </a:r>
                <a:r>
                  <a:rPr lang="zh-CN" altLang="en-US" sz="2400" b="1">
                    <a:latin typeface="Times New Roman" panose="02020603050405020304" pitchFamily="18" charset="0"/>
                  </a:rPr>
                  <a:t>   </a:t>
                </a:r>
                <a:r>
                  <a:rPr lang="zh-CN" altLang="en-US" sz="2400" b="1">
                    <a:solidFill>
                      <a:schemeClr val="tx2"/>
                    </a:solidFill>
                    <a:latin typeface="Times New Roman" panose="02020603050405020304" pitchFamily="18" charset="0"/>
                  </a:rPr>
                  <a:t>97</a:t>
                </a:r>
                <a:r>
                  <a:rPr lang="zh-CN" altLang="en-US" sz="2400" b="1">
                    <a:latin typeface="Times New Roman" panose="02020603050405020304" pitchFamily="18" charset="0"/>
                  </a:rPr>
                  <a:t>   </a:t>
                </a:r>
                <a:r>
                  <a:rPr lang="zh-CN" altLang="en-US" sz="2400" b="1">
                    <a:solidFill>
                      <a:srgbClr val="7030A0"/>
                    </a:solidFill>
                    <a:latin typeface="Times New Roman" panose="02020603050405020304" pitchFamily="18" charset="0"/>
                  </a:rPr>
                  <a:t>76</a:t>
                </a:r>
                <a:r>
                  <a:rPr lang="zh-CN" altLang="en-US" sz="2400" b="1">
                    <a:latin typeface="Times New Roman" panose="02020603050405020304" pitchFamily="18" charset="0"/>
                  </a:rPr>
                  <a:t>   </a:t>
                </a:r>
                <a:r>
                  <a:rPr lang="zh-CN" altLang="en-US" sz="2400" b="1">
                    <a:solidFill>
                      <a:srgbClr val="FF3300"/>
                    </a:solidFill>
                    <a:latin typeface="Times New Roman" panose="02020603050405020304" pitchFamily="18" charset="0"/>
                  </a:rPr>
                  <a:t>13</a:t>
                </a:r>
                <a:r>
                  <a:rPr lang="zh-CN" altLang="en-US" sz="2400" b="1">
                    <a:latin typeface="Times New Roman" panose="02020603050405020304" pitchFamily="18" charset="0"/>
                  </a:rPr>
                  <a:t>   </a:t>
                </a:r>
                <a:r>
                  <a:rPr lang="zh-CN" altLang="en-US" sz="2400" b="1">
                    <a:solidFill>
                      <a:srgbClr val="0066FF"/>
                    </a:solidFill>
                    <a:latin typeface="Times New Roman" panose="02020603050405020304" pitchFamily="18" charset="0"/>
                  </a:rPr>
                  <a:t>27</a:t>
                </a:r>
                <a:r>
                  <a:rPr lang="zh-CN" altLang="en-US" sz="2400" b="1">
                    <a:latin typeface="Times New Roman" panose="02020603050405020304" pitchFamily="18" charset="0"/>
                  </a:rPr>
                  <a:t>    </a:t>
                </a:r>
                <a:r>
                  <a:rPr lang="zh-CN" altLang="en-US" sz="2400" b="1">
                    <a:solidFill>
                      <a:srgbClr val="00B050"/>
                    </a:solidFill>
                    <a:latin typeface="Times New Roman" panose="02020603050405020304" pitchFamily="18" charset="0"/>
                  </a:rPr>
                  <a:t>48</a:t>
                </a:r>
                <a:r>
                  <a:rPr lang="zh-CN" altLang="en-US" sz="2400" b="1">
                    <a:latin typeface="Times New Roman" panose="02020603050405020304" pitchFamily="18" charset="0"/>
                  </a:rPr>
                  <a:t>    </a:t>
                </a:r>
                <a:r>
                  <a:rPr lang="zh-CN" altLang="en-US" sz="2400" b="1">
                    <a:solidFill>
                      <a:schemeClr val="tx2"/>
                    </a:solidFill>
                    <a:latin typeface="Times New Roman" panose="02020603050405020304" pitchFamily="18" charset="0"/>
                  </a:rPr>
                  <a:t>55</a:t>
                </a:r>
                <a:r>
                  <a:rPr lang="zh-CN" altLang="en-US" sz="2400" b="1">
                    <a:latin typeface="Times New Roman" panose="02020603050405020304" pitchFamily="18" charset="0"/>
                  </a:rPr>
                  <a:t>    </a:t>
                </a:r>
                <a:r>
                  <a:rPr lang="zh-CN" altLang="en-US" sz="2400" b="1">
                    <a:solidFill>
                      <a:srgbClr val="7030A0"/>
                    </a:solidFill>
                    <a:latin typeface="Times New Roman" panose="02020603050405020304" pitchFamily="18" charset="0"/>
                  </a:rPr>
                  <a:t>4</a:t>
                </a:r>
                <a:endParaRPr lang="en-US" altLang="zh-CN" sz="2400" b="1">
                  <a:solidFill>
                    <a:srgbClr val="7030A0"/>
                  </a:solidFill>
                  <a:latin typeface="Times New Roman" panose="02020603050405020304" pitchFamily="18" charset="0"/>
                </a:endParaRPr>
              </a:p>
            </p:txBody>
          </p:sp>
        </p:grpSp>
        <p:grpSp>
          <p:nvGrpSpPr>
            <p:cNvPr id="53277" name="Group 21"/>
            <p:cNvGrpSpPr/>
            <p:nvPr/>
          </p:nvGrpSpPr>
          <p:grpSpPr bwMode="auto">
            <a:xfrm>
              <a:off x="872" y="382"/>
              <a:ext cx="1434" cy="89"/>
              <a:chOff x="-4" y="30"/>
              <a:chExt cx="1434" cy="89"/>
            </a:xfrm>
          </p:grpSpPr>
          <p:sp>
            <p:nvSpPr>
              <p:cNvPr id="53294" name="Line 22"/>
              <p:cNvSpPr>
                <a:spLocks noChangeShapeType="1"/>
              </p:cNvSpPr>
              <p:nvPr/>
            </p:nvSpPr>
            <p:spPr bwMode="auto">
              <a:xfrm>
                <a:off x="-4" y="3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95" name="Line 23"/>
              <p:cNvSpPr>
                <a:spLocks noChangeShapeType="1"/>
              </p:cNvSpPr>
              <p:nvPr/>
            </p:nvSpPr>
            <p:spPr bwMode="auto">
              <a:xfrm>
                <a:off x="-4" y="119"/>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96" name="Line 24"/>
              <p:cNvSpPr>
                <a:spLocks noChangeShapeType="1"/>
              </p:cNvSpPr>
              <p:nvPr/>
            </p:nvSpPr>
            <p:spPr bwMode="auto">
              <a:xfrm flipV="1">
                <a:off x="1430" y="3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53278" name="Group 25"/>
            <p:cNvGrpSpPr/>
            <p:nvPr/>
          </p:nvGrpSpPr>
          <p:grpSpPr bwMode="auto">
            <a:xfrm>
              <a:off x="1150" y="471"/>
              <a:ext cx="1434" cy="89"/>
              <a:chOff x="0" y="0"/>
              <a:chExt cx="1434" cy="89"/>
            </a:xfrm>
          </p:grpSpPr>
          <p:sp>
            <p:nvSpPr>
              <p:cNvPr id="53291" name="Line 26"/>
              <p:cNvSpPr>
                <a:spLocks noChangeShapeType="1"/>
              </p:cNvSpPr>
              <p:nvPr/>
            </p:nvSpPr>
            <p:spPr bwMode="auto">
              <a:xfrm>
                <a:off x="0"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92" name="Line 27"/>
              <p:cNvSpPr>
                <a:spLocks noChangeShapeType="1"/>
              </p:cNvSpPr>
              <p:nvPr/>
            </p:nvSpPr>
            <p:spPr bwMode="auto">
              <a:xfrm>
                <a:off x="0" y="89"/>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93" name="Line 28"/>
              <p:cNvSpPr>
                <a:spLocks noChangeShapeType="1"/>
              </p:cNvSpPr>
              <p:nvPr/>
            </p:nvSpPr>
            <p:spPr bwMode="auto">
              <a:xfrm flipV="1">
                <a:off x="1434"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53279" name="Group 29"/>
            <p:cNvGrpSpPr/>
            <p:nvPr/>
          </p:nvGrpSpPr>
          <p:grpSpPr bwMode="auto">
            <a:xfrm>
              <a:off x="1428" y="581"/>
              <a:ext cx="1434" cy="89"/>
              <a:chOff x="0" y="0"/>
              <a:chExt cx="1434" cy="89"/>
            </a:xfrm>
          </p:grpSpPr>
          <p:sp>
            <p:nvSpPr>
              <p:cNvPr id="53288" name="Line 30"/>
              <p:cNvSpPr>
                <a:spLocks noChangeShapeType="1"/>
              </p:cNvSpPr>
              <p:nvPr/>
            </p:nvSpPr>
            <p:spPr bwMode="auto">
              <a:xfrm>
                <a:off x="0"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89" name="Line 31"/>
              <p:cNvSpPr>
                <a:spLocks noChangeShapeType="1"/>
              </p:cNvSpPr>
              <p:nvPr/>
            </p:nvSpPr>
            <p:spPr bwMode="auto">
              <a:xfrm>
                <a:off x="0" y="89"/>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90" name="Line 32"/>
              <p:cNvSpPr>
                <a:spLocks noChangeShapeType="1"/>
              </p:cNvSpPr>
              <p:nvPr/>
            </p:nvSpPr>
            <p:spPr bwMode="auto">
              <a:xfrm flipV="1">
                <a:off x="1434"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53280" name="Group 33"/>
            <p:cNvGrpSpPr/>
            <p:nvPr/>
          </p:nvGrpSpPr>
          <p:grpSpPr bwMode="auto">
            <a:xfrm>
              <a:off x="1728" y="703"/>
              <a:ext cx="1434" cy="89"/>
              <a:chOff x="0" y="0"/>
              <a:chExt cx="1434" cy="89"/>
            </a:xfrm>
          </p:grpSpPr>
          <p:sp>
            <p:nvSpPr>
              <p:cNvPr id="53285" name="Line 34"/>
              <p:cNvSpPr>
                <a:spLocks noChangeShapeType="1"/>
              </p:cNvSpPr>
              <p:nvPr/>
            </p:nvSpPr>
            <p:spPr bwMode="auto">
              <a:xfrm>
                <a:off x="0"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86" name="Line 35"/>
              <p:cNvSpPr>
                <a:spLocks noChangeShapeType="1"/>
              </p:cNvSpPr>
              <p:nvPr/>
            </p:nvSpPr>
            <p:spPr bwMode="auto">
              <a:xfrm>
                <a:off x="0" y="89"/>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87" name="Line 36"/>
              <p:cNvSpPr>
                <a:spLocks noChangeShapeType="1"/>
              </p:cNvSpPr>
              <p:nvPr/>
            </p:nvSpPr>
            <p:spPr bwMode="auto">
              <a:xfrm flipV="1">
                <a:off x="1434"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53281" name="Group 37"/>
            <p:cNvGrpSpPr/>
            <p:nvPr/>
          </p:nvGrpSpPr>
          <p:grpSpPr bwMode="auto">
            <a:xfrm>
              <a:off x="2061" y="825"/>
              <a:ext cx="1434" cy="89"/>
              <a:chOff x="0" y="0"/>
              <a:chExt cx="1434" cy="89"/>
            </a:xfrm>
          </p:grpSpPr>
          <p:sp>
            <p:nvSpPr>
              <p:cNvPr id="53282" name="Line 38"/>
              <p:cNvSpPr>
                <a:spLocks noChangeShapeType="1"/>
              </p:cNvSpPr>
              <p:nvPr/>
            </p:nvSpPr>
            <p:spPr bwMode="auto">
              <a:xfrm>
                <a:off x="0"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83" name="Line 39"/>
              <p:cNvSpPr>
                <a:spLocks noChangeShapeType="1"/>
              </p:cNvSpPr>
              <p:nvPr/>
            </p:nvSpPr>
            <p:spPr bwMode="auto">
              <a:xfrm>
                <a:off x="0" y="89"/>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84" name="Line 40"/>
              <p:cNvSpPr>
                <a:spLocks noChangeShapeType="1"/>
              </p:cNvSpPr>
              <p:nvPr/>
            </p:nvSpPr>
            <p:spPr bwMode="auto">
              <a:xfrm flipV="1">
                <a:off x="1434" y="0"/>
                <a:ext cx="0" cy="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grpSp>
        <p:nvGrpSpPr>
          <p:cNvPr id="14" name="Group 41"/>
          <p:cNvGrpSpPr/>
          <p:nvPr/>
        </p:nvGrpSpPr>
        <p:grpSpPr bwMode="auto">
          <a:xfrm>
            <a:off x="1008102" y="3546772"/>
            <a:ext cx="7331119" cy="889000"/>
            <a:chOff x="-30" y="153"/>
            <a:chExt cx="3585" cy="560"/>
          </a:xfrm>
        </p:grpSpPr>
        <p:grpSp>
          <p:nvGrpSpPr>
            <p:cNvPr id="53257" name="Group 42"/>
            <p:cNvGrpSpPr/>
            <p:nvPr/>
          </p:nvGrpSpPr>
          <p:grpSpPr bwMode="auto">
            <a:xfrm>
              <a:off x="-30" y="153"/>
              <a:ext cx="3514" cy="291"/>
              <a:chOff x="-30" y="153"/>
              <a:chExt cx="3514" cy="291"/>
            </a:xfrm>
          </p:grpSpPr>
          <p:sp>
            <p:nvSpPr>
              <p:cNvPr id="53274" name="Text Box 43"/>
              <p:cNvSpPr txBox="1">
                <a:spLocks noChangeArrowheads="1"/>
              </p:cNvSpPr>
              <p:nvPr/>
            </p:nvSpPr>
            <p:spPr bwMode="auto">
              <a:xfrm>
                <a:off x="-30" y="153"/>
                <a:ext cx="8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400">
                    <a:latin typeface="Times New Roman" panose="02020603050405020304" pitchFamily="18" charset="0"/>
                  </a:rPr>
                  <a:t>d2=3</a:t>
                </a:r>
                <a:r>
                  <a:rPr lang="zh-CN" altLang="en-US" sz="2400">
                    <a:latin typeface="Times New Roman" panose="02020603050405020304" pitchFamily="18" charset="0"/>
                  </a:rPr>
                  <a:t>分组：</a:t>
                </a:r>
                <a:endParaRPr lang="zh-CN" altLang="en-US" sz="2400">
                  <a:latin typeface="Times New Roman" panose="02020603050405020304" pitchFamily="18" charset="0"/>
                </a:endParaRPr>
              </a:p>
            </p:txBody>
          </p:sp>
          <p:sp>
            <p:nvSpPr>
              <p:cNvPr id="53275" name="Text Box 44"/>
              <p:cNvSpPr txBox="1">
                <a:spLocks noChangeArrowheads="1"/>
              </p:cNvSpPr>
              <p:nvPr/>
            </p:nvSpPr>
            <p:spPr bwMode="auto">
              <a:xfrm>
                <a:off x="760" y="153"/>
                <a:ext cx="27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b="1">
                    <a:solidFill>
                      <a:srgbClr val="FF0000"/>
                    </a:solidFill>
                    <a:latin typeface="Times New Roman" panose="02020603050405020304" pitchFamily="18" charset="0"/>
                  </a:rPr>
                  <a:t>13</a:t>
                </a:r>
                <a:r>
                  <a:rPr lang="zh-CN" altLang="en-US" sz="2400">
                    <a:latin typeface="Times New Roman" panose="02020603050405020304" pitchFamily="18" charset="0"/>
                  </a:rPr>
                  <a:t>   </a:t>
                </a:r>
                <a:r>
                  <a:rPr lang="zh-CN" altLang="en-US" sz="2400" b="1">
                    <a:solidFill>
                      <a:srgbClr val="0066FF"/>
                    </a:solidFill>
                    <a:latin typeface="Times New Roman" panose="02020603050405020304" pitchFamily="18" charset="0"/>
                  </a:rPr>
                  <a:t>27</a:t>
                </a:r>
                <a:r>
                  <a:rPr lang="zh-CN" altLang="en-US" sz="2400" b="1">
                    <a:latin typeface="Times New Roman" panose="02020603050405020304" pitchFamily="18" charset="0"/>
                  </a:rPr>
                  <a:t>   </a:t>
                </a:r>
                <a:r>
                  <a:rPr lang="zh-CN" altLang="en-US" sz="2400" b="1">
                    <a:solidFill>
                      <a:srgbClr val="00B050"/>
                    </a:solidFill>
                    <a:latin typeface="Times New Roman" panose="02020603050405020304" pitchFamily="18" charset="0"/>
                  </a:rPr>
                  <a:t>48</a:t>
                </a:r>
                <a:r>
                  <a:rPr lang="zh-CN" altLang="en-US" sz="2400" b="1">
                    <a:latin typeface="Times New Roman" panose="02020603050405020304" pitchFamily="18" charset="0"/>
                  </a:rPr>
                  <a:t>   </a:t>
                </a:r>
                <a:r>
                  <a:rPr lang="zh-CN" altLang="en-US" sz="2400" b="1">
                    <a:solidFill>
                      <a:srgbClr val="FF3300"/>
                    </a:solidFill>
                    <a:latin typeface="Times New Roman" panose="02020603050405020304" pitchFamily="18" charset="0"/>
                  </a:rPr>
                  <a:t>55</a:t>
                </a:r>
                <a:r>
                  <a:rPr lang="zh-CN" altLang="en-US" sz="2400" b="1">
                    <a:latin typeface="Times New Roman" panose="02020603050405020304" pitchFamily="18" charset="0"/>
                  </a:rPr>
                  <a:t>   </a:t>
                </a:r>
                <a:r>
                  <a:rPr lang="zh-CN" altLang="en-US" sz="2400" b="1">
                    <a:solidFill>
                      <a:srgbClr val="0066FF"/>
                    </a:solidFill>
                    <a:latin typeface="Times New Roman" panose="02020603050405020304" pitchFamily="18" charset="0"/>
                  </a:rPr>
                  <a:t>4</a:t>
                </a:r>
                <a:r>
                  <a:rPr lang="zh-CN" altLang="en-US" sz="2400" b="1">
                    <a:solidFill>
                      <a:srgbClr val="FF9900"/>
                    </a:solidFill>
                    <a:latin typeface="Times New Roman" panose="02020603050405020304" pitchFamily="18" charset="0"/>
                  </a:rPr>
                  <a:t> </a:t>
                </a:r>
                <a:r>
                  <a:rPr lang="zh-CN" altLang="en-US" sz="2400" b="1">
                    <a:latin typeface="Times New Roman" panose="02020603050405020304" pitchFamily="18" charset="0"/>
                  </a:rPr>
                  <a:t>    </a:t>
                </a:r>
                <a:r>
                  <a:rPr lang="zh-CN" altLang="en-US" sz="2400" b="1">
                    <a:solidFill>
                      <a:srgbClr val="00B050"/>
                    </a:solidFill>
                    <a:latin typeface="Times New Roman" panose="02020603050405020304" pitchFamily="18" charset="0"/>
                  </a:rPr>
                  <a:t>49 </a:t>
                </a:r>
                <a:r>
                  <a:rPr lang="zh-CN" altLang="en-US" sz="2400" b="1">
                    <a:latin typeface="Times New Roman" panose="02020603050405020304" pitchFamily="18" charset="0"/>
                  </a:rPr>
                  <a:t>  </a:t>
                </a:r>
                <a:r>
                  <a:rPr lang="zh-CN" altLang="en-US" sz="2400" b="1">
                    <a:solidFill>
                      <a:srgbClr val="FF3300"/>
                    </a:solidFill>
                    <a:latin typeface="Times New Roman" panose="02020603050405020304" pitchFamily="18" charset="0"/>
                  </a:rPr>
                  <a:t>38</a:t>
                </a:r>
                <a:r>
                  <a:rPr lang="zh-CN" altLang="en-US" sz="2400" b="1">
                    <a:latin typeface="Times New Roman" panose="02020603050405020304" pitchFamily="18" charset="0"/>
                  </a:rPr>
                  <a:t>    </a:t>
                </a:r>
                <a:r>
                  <a:rPr lang="zh-CN" altLang="en-US" sz="2400" b="1">
                    <a:solidFill>
                      <a:srgbClr val="0066FF"/>
                    </a:solidFill>
                    <a:latin typeface="Times New Roman" panose="02020603050405020304" pitchFamily="18" charset="0"/>
                  </a:rPr>
                  <a:t>65</a:t>
                </a:r>
                <a:r>
                  <a:rPr lang="zh-CN" altLang="en-US" sz="2400" b="1">
                    <a:latin typeface="Times New Roman" panose="02020603050405020304" pitchFamily="18" charset="0"/>
                  </a:rPr>
                  <a:t>    </a:t>
                </a:r>
                <a:r>
                  <a:rPr lang="zh-CN" altLang="en-US" sz="2400" b="1">
                    <a:solidFill>
                      <a:srgbClr val="00B050"/>
                    </a:solidFill>
                    <a:latin typeface="Times New Roman" panose="02020603050405020304" pitchFamily="18" charset="0"/>
                  </a:rPr>
                  <a:t>97</a:t>
                </a:r>
                <a:r>
                  <a:rPr lang="zh-CN" altLang="en-US" sz="2400" b="1">
                    <a:latin typeface="Times New Roman" panose="02020603050405020304" pitchFamily="18" charset="0"/>
                  </a:rPr>
                  <a:t>    </a:t>
                </a:r>
                <a:r>
                  <a:rPr lang="zh-CN" altLang="en-US" sz="2400" b="1">
                    <a:solidFill>
                      <a:srgbClr val="FF3300"/>
                    </a:solidFill>
                    <a:latin typeface="Times New Roman" panose="02020603050405020304" pitchFamily="18" charset="0"/>
                  </a:rPr>
                  <a:t>76</a:t>
                </a:r>
                <a:endParaRPr lang="en-US" altLang="zh-CN" sz="2400" b="1">
                  <a:solidFill>
                    <a:srgbClr val="FF9900"/>
                  </a:solidFill>
                  <a:latin typeface="Times New Roman" panose="02020603050405020304" pitchFamily="18" charset="0"/>
                </a:endParaRPr>
              </a:p>
            </p:txBody>
          </p:sp>
        </p:grpSp>
        <p:grpSp>
          <p:nvGrpSpPr>
            <p:cNvPr id="53258" name="Group 45"/>
            <p:cNvGrpSpPr/>
            <p:nvPr/>
          </p:nvGrpSpPr>
          <p:grpSpPr bwMode="auto">
            <a:xfrm>
              <a:off x="899" y="360"/>
              <a:ext cx="2656" cy="104"/>
              <a:chOff x="0" y="0"/>
              <a:chExt cx="2656" cy="104"/>
            </a:xfrm>
          </p:grpSpPr>
          <p:sp>
            <p:nvSpPr>
              <p:cNvPr id="53269" name="Line 46"/>
              <p:cNvSpPr>
                <a:spLocks noChangeShapeType="1"/>
              </p:cNvSpPr>
              <p:nvPr/>
            </p:nvSpPr>
            <p:spPr bwMode="auto">
              <a:xfrm>
                <a:off x="0" y="4"/>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70" name="Line 47"/>
              <p:cNvSpPr>
                <a:spLocks noChangeShapeType="1"/>
              </p:cNvSpPr>
              <p:nvPr/>
            </p:nvSpPr>
            <p:spPr bwMode="auto">
              <a:xfrm>
                <a:off x="0" y="104"/>
                <a:ext cx="265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71" name="Line 48"/>
              <p:cNvSpPr>
                <a:spLocks noChangeShapeType="1"/>
              </p:cNvSpPr>
              <p:nvPr/>
            </p:nvSpPr>
            <p:spPr bwMode="auto">
              <a:xfrm>
                <a:off x="841"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72" name="Line 49"/>
              <p:cNvSpPr>
                <a:spLocks noChangeShapeType="1"/>
              </p:cNvSpPr>
              <p:nvPr/>
            </p:nvSpPr>
            <p:spPr bwMode="auto">
              <a:xfrm>
                <a:off x="1674"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73" name="Line 50"/>
              <p:cNvSpPr>
                <a:spLocks noChangeShapeType="1"/>
              </p:cNvSpPr>
              <p:nvPr/>
            </p:nvSpPr>
            <p:spPr bwMode="auto">
              <a:xfrm>
                <a:off x="2641"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53259" name="Group 51"/>
            <p:cNvGrpSpPr/>
            <p:nvPr/>
          </p:nvGrpSpPr>
          <p:grpSpPr bwMode="auto">
            <a:xfrm>
              <a:off x="1140" y="479"/>
              <a:ext cx="1741" cy="104"/>
              <a:chOff x="0" y="0"/>
              <a:chExt cx="1741" cy="104"/>
            </a:xfrm>
          </p:grpSpPr>
          <p:sp>
            <p:nvSpPr>
              <p:cNvPr id="53265" name="Line 52"/>
              <p:cNvSpPr>
                <a:spLocks noChangeShapeType="1"/>
              </p:cNvSpPr>
              <p:nvPr/>
            </p:nvSpPr>
            <p:spPr bwMode="auto">
              <a:xfrm>
                <a:off x="0" y="4"/>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66" name="Line 53"/>
              <p:cNvSpPr>
                <a:spLocks noChangeShapeType="1"/>
              </p:cNvSpPr>
              <p:nvPr/>
            </p:nvSpPr>
            <p:spPr bwMode="auto">
              <a:xfrm>
                <a:off x="0" y="104"/>
                <a:ext cx="172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67" name="Line 54"/>
              <p:cNvSpPr>
                <a:spLocks noChangeShapeType="1"/>
              </p:cNvSpPr>
              <p:nvPr/>
            </p:nvSpPr>
            <p:spPr bwMode="auto">
              <a:xfrm>
                <a:off x="841"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68" name="Line 55"/>
              <p:cNvSpPr>
                <a:spLocks noChangeShapeType="1"/>
              </p:cNvSpPr>
              <p:nvPr/>
            </p:nvSpPr>
            <p:spPr bwMode="auto">
              <a:xfrm>
                <a:off x="1741"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nvGrpSpPr>
            <p:cNvPr id="53260" name="Group 56"/>
            <p:cNvGrpSpPr/>
            <p:nvPr/>
          </p:nvGrpSpPr>
          <p:grpSpPr bwMode="auto">
            <a:xfrm>
              <a:off x="1481" y="609"/>
              <a:ext cx="1741" cy="104"/>
              <a:chOff x="0" y="0"/>
              <a:chExt cx="1741" cy="104"/>
            </a:xfrm>
          </p:grpSpPr>
          <p:sp>
            <p:nvSpPr>
              <p:cNvPr id="53261" name="Line 57"/>
              <p:cNvSpPr>
                <a:spLocks noChangeShapeType="1"/>
              </p:cNvSpPr>
              <p:nvPr/>
            </p:nvSpPr>
            <p:spPr bwMode="auto">
              <a:xfrm>
                <a:off x="0" y="4"/>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62" name="Line 58"/>
              <p:cNvSpPr>
                <a:spLocks noChangeShapeType="1"/>
              </p:cNvSpPr>
              <p:nvPr/>
            </p:nvSpPr>
            <p:spPr bwMode="auto">
              <a:xfrm>
                <a:off x="0" y="104"/>
                <a:ext cx="172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63" name="Line 59"/>
              <p:cNvSpPr>
                <a:spLocks noChangeShapeType="1"/>
              </p:cNvSpPr>
              <p:nvPr/>
            </p:nvSpPr>
            <p:spPr bwMode="auto">
              <a:xfrm>
                <a:off x="841"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264" name="Line 60"/>
              <p:cNvSpPr>
                <a:spLocks noChangeShapeType="1"/>
              </p:cNvSpPr>
              <p:nvPr/>
            </p:nvSpPr>
            <p:spPr bwMode="auto">
              <a:xfrm>
                <a:off x="1741" y="0"/>
                <a:ext cx="0" cy="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grpSp>
      <p:sp>
        <p:nvSpPr>
          <p:cNvPr id="61" name="Rectangle 1027"/>
          <p:cNvSpPr txBox="1">
            <a:spLocks noRot="1" noChangeArrowheads="1"/>
          </p:cNvSpPr>
          <p:nvPr/>
        </p:nvSpPr>
        <p:spPr>
          <a:xfrm>
            <a:off x="0" y="150761"/>
            <a:ext cx="8616280" cy="457200"/>
          </a:xfrm>
          <a:prstGeom prst="rect">
            <a:avLst/>
          </a:prstGeom>
        </p:spPr>
        <p:txBody>
          <a:bodyPr vert="horz" lIns="91440" tIns="45720" rIns="91440" bIns="45720" rtlCol="0" anchor="b">
            <a:normAutofit fontScale="75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solidFill>
                <a:latin typeface="微软雅黑" panose="020B0503020204020204" pitchFamily="34" charset="-122"/>
                <a:ea typeface="微软雅黑" panose="020B0503020204020204" pitchFamily="34" charset="-122"/>
              </a:rPr>
              <a:t>8.2.3 Shell</a:t>
            </a:r>
            <a:r>
              <a:rPr lang="zh-CN" altLang="en-US" sz="3600" b="1" dirty="0">
                <a:solidFill>
                  <a:schemeClr val="tx1"/>
                </a:solidFill>
                <a:latin typeface="微软雅黑" panose="020B0503020204020204" pitchFamily="34" charset="-122"/>
                <a:ea typeface="微软雅黑" panose="020B0503020204020204" pitchFamily="34" charset="-122"/>
              </a:rPr>
              <a:t>排序：课堂练习，</a:t>
            </a:r>
            <a:r>
              <a:rPr lang="en-US" altLang="zh-CN" sz="3600" b="1" dirty="0">
                <a:solidFill>
                  <a:schemeClr val="tx1"/>
                </a:solidFill>
                <a:latin typeface="微软雅黑" panose="020B0503020204020204" pitchFamily="34" charset="-122"/>
                <a:ea typeface="微软雅黑" panose="020B0503020204020204" pitchFamily="34" charset="-122"/>
              </a:rPr>
              <a:t>d</a:t>
            </a:r>
            <a:r>
              <a:rPr lang="zh-CN" altLang="en-US" sz="3600" b="1" dirty="0">
                <a:solidFill>
                  <a:schemeClr val="tx1"/>
                </a:solidFill>
                <a:latin typeface="微软雅黑" panose="020B0503020204020204" pitchFamily="34" charset="-122"/>
                <a:ea typeface="微软雅黑" panose="020B0503020204020204" pitchFamily="34" charset="-122"/>
              </a:rPr>
              <a:t>的取值分别为</a:t>
            </a:r>
            <a:r>
              <a:rPr lang="en-US" altLang="zh-CN" sz="3600" b="1" dirty="0">
                <a:solidFill>
                  <a:schemeClr val="tx1"/>
                </a:solidFill>
                <a:latin typeface="微软雅黑" panose="020B0503020204020204" pitchFamily="34" charset="-122"/>
                <a:ea typeface="微软雅黑" panose="020B0503020204020204" pitchFamily="34" charset="-122"/>
              </a:rPr>
              <a:t>5</a:t>
            </a:r>
            <a:r>
              <a:rPr lang="zh-CN" altLang="en-US" sz="3600" b="1" dirty="0">
                <a:solidFill>
                  <a:schemeClr val="tx1"/>
                </a:solidFill>
                <a:latin typeface="微软雅黑" panose="020B0503020204020204" pitchFamily="34" charset="-122"/>
                <a:ea typeface="微软雅黑" panose="020B0503020204020204" pitchFamily="34" charset="-122"/>
              </a:rPr>
              <a:t>，</a:t>
            </a:r>
            <a:r>
              <a:rPr lang="en-US" altLang="zh-CN" sz="3600" b="1" dirty="0">
                <a:solidFill>
                  <a:schemeClr val="tx1"/>
                </a:solidFill>
                <a:latin typeface="微软雅黑" panose="020B0503020204020204" pitchFamily="34" charset="-122"/>
                <a:ea typeface="微软雅黑" panose="020B0503020204020204" pitchFamily="34" charset="-122"/>
              </a:rPr>
              <a:t>3</a:t>
            </a:r>
            <a:r>
              <a:rPr lang="zh-CN" altLang="en-US" sz="3600" b="1" dirty="0">
                <a:solidFill>
                  <a:schemeClr val="tx1"/>
                </a:solidFill>
                <a:latin typeface="微软雅黑" panose="020B0503020204020204" pitchFamily="34" charset="-122"/>
                <a:ea typeface="微软雅黑" panose="020B0503020204020204" pitchFamily="34" charset="-122"/>
              </a:rPr>
              <a:t>，</a:t>
            </a:r>
            <a:r>
              <a:rPr lang="en-US" altLang="zh-CN" sz="3600" b="1" dirty="0">
                <a:solidFill>
                  <a:schemeClr val="tx1"/>
                </a:solidFill>
                <a:latin typeface="微软雅黑" panose="020B0503020204020204" pitchFamily="34" charset="-122"/>
                <a:ea typeface="微软雅黑" panose="020B0503020204020204" pitchFamily="34" charset="-122"/>
              </a:rPr>
              <a:t>1</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flipV="1">
            <a:off x="0" y="5507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885077" y="1189621"/>
            <a:ext cx="3951723" cy="369332"/>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a:t>
            </a:r>
            <a:r>
              <a:rPr lang="en-US" altLang="zh-CN" dirty="0">
                <a:ea typeface="等线" panose="02010600030101010101" pitchFamily="2" charset="-122"/>
                <a:cs typeface="Times New Roman" panose="02020603050405020304" pitchFamily="18" charset="0"/>
              </a:rPr>
              <a:t>7  18  46  15  13(1)  9   13(2)  4</a:t>
            </a:r>
            <a:r>
              <a:rPr lang="zh-CN" altLang="zh-CN" dirty="0">
                <a:ea typeface="等线" panose="02010600030101010101" pitchFamily="2" charset="-122"/>
                <a:cs typeface="Times New Roman" panose="02020603050405020304"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839416" y="1196752"/>
            <a:ext cx="10297144"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solidFill>
                  <a:srgbClr val="00B050"/>
                </a:solidFill>
                <a:latin typeface="微软雅黑" panose="020B0503020204020204" pitchFamily="34" charset="-122"/>
                <a:ea typeface="微软雅黑" panose="020B0503020204020204" pitchFamily="34" charset="-122"/>
              </a:rPr>
              <a:t>时间效率：</a:t>
            </a:r>
            <a:endParaRPr lang="zh-CN" altLang="en-US" sz="2400" dirty="0">
              <a:solidFill>
                <a:srgbClr val="00B050"/>
              </a:solidFill>
              <a:latin typeface="微软雅黑" panose="020B0503020204020204" pitchFamily="34" charset="-122"/>
              <a:ea typeface="微软雅黑" panose="020B0503020204020204" pitchFamily="34" charset="-122"/>
            </a:endParaRPr>
          </a:p>
          <a:p>
            <a:pPr eaLnBrk="1" hangingPunct="1"/>
            <a:r>
              <a:rPr lang="en-US" altLang="zh-CN" sz="2400" dirty="0">
                <a:latin typeface="微软雅黑" panose="020B0503020204020204" pitchFamily="34" charset="-122"/>
                <a:ea typeface="微软雅黑" panose="020B0503020204020204" pitchFamily="34" charset="-122"/>
              </a:rPr>
              <a:t>Shell</a:t>
            </a:r>
            <a:r>
              <a:rPr lang="zh-CN" altLang="en-US" sz="2400" dirty="0">
                <a:latin typeface="微软雅黑" panose="020B0503020204020204" pitchFamily="34" charset="-122"/>
                <a:ea typeface="微软雅黑" panose="020B0503020204020204" pitchFamily="34" charset="-122"/>
              </a:rPr>
              <a:t>排序的平均比较次数和平均移动次数都为</a:t>
            </a:r>
            <a:r>
              <a:rPr lang="en-US" altLang="zh-CN" sz="2400" dirty="0">
                <a:solidFill>
                  <a:srgbClr val="FF3300"/>
                </a:solidFill>
                <a:latin typeface="微软雅黑" panose="020B0503020204020204" pitchFamily="34" charset="-122"/>
                <a:ea typeface="微软雅黑" panose="020B0503020204020204" pitchFamily="34" charset="-122"/>
              </a:rPr>
              <a:t>O(n</a:t>
            </a:r>
            <a:r>
              <a:rPr lang="en-US" altLang="zh-CN" sz="2400" baseline="30000" dirty="0">
                <a:solidFill>
                  <a:srgbClr val="FF3300"/>
                </a:solidFill>
                <a:latin typeface="微软雅黑" panose="020B0503020204020204" pitchFamily="34" charset="-122"/>
                <a:ea typeface="微软雅黑" panose="020B0503020204020204" pitchFamily="34" charset="-122"/>
              </a:rPr>
              <a:t>1.3</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左右</a:t>
            </a:r>
            <a:endParaRPr lang="en-US" altLang="zh-CN" sz="2400" dirty="0">
              <a:latin typeface="微软雅黑" panose="020B0503020204020204" pitchFamily="34" charset="-122"/>
              <a:ea typeface="微软雅黑" panose="020B0503020204020204" pitchFamily="34" charset="-122"/>
            </a:endParaRPr>
          </a:p>
          <a:p>
            <a:pPr eaLnBrk="1" hangingPunct="1"/>
            <a:r>
              <a:rPr lang="en-US" altLang="zh-CN" sz="2400" dirty="0">
                <a:latin typeface="微软雅黑" panose="020B0503020204020204" pitchFamily="34" charset="-122"/>
                <a:ea typeface="微软雅黑" panose="020B0503020204020204" pitchFamily="34" charset="-122"/>
              </a:rPr>
              <a:t>  《The art of programming》《</a:t>
            </a:r>
            <a:r>
              <a:rPr lang="zh-CN" altLang="en-US" sz="2400" dirty="0">
                <a:latin typeface="微软雅黑" panose="020B0503020204020204" pitchFamily="34" charset="-122"/>
                <a:ea typeface="微软雅黑" panose="020B0503020204020204" pitchFamily="34" charset="-122"/>
              </a:rPr>
              <a:t>计算机程序设计艺术</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400" dirty="0">
                <a:solidFill>
                  <a:srgbClr val="00B050"/>
                </a:solidFill>
                <a:latin typeface="微软雅黑" panose="020B0503020204020204" pitchFamily="34" charset="-122"/>
                <a:ea typeface="微软雅黑" panose="020B0503020204020204" pitchFamily="34" charset="-122"/>
              </a:rPr>
              <a:t>空间效率：</a:t>
            </a:r>
            <a:endParaRPr lang="zh-CN" altLang="en-US" sz="2400" dirty="0">
              <a:solidFill>
                <a:srgbClr val="00B050"/>
              </a:solidFill>
              <a:latin typeface="微软雅黑" panose="020B0503020204020204" pitchFamily="34" charset="-122"/>
              <a:ea typeface="微软雅黑" panose="020B0503020204020204" pitchFamily="34" charset="-122"/>
            </a:endParaRPr>
          </a:p>
          <a:p>
            <a:pPr eaLnBrk="1" hangingPunct="1"/>
            <a:r>
              <a:rPr lang="en-US" altLang="zh-CN" sz="2400" dirty="0">
                <a:latin typeface="微软雅黑" panose="020B0503020204020204" pitchFamily="34" charset="-122"/>
                <a:ea typeface="微软雅黑" panose="020B0503020204020204" pitchFamily="34" charset="-122"/>
              </a:rPr>
              <a:t>Shell</a:t>
            </a:r>
            <a:r>
              <a:rPr lang="zh-CN" altLang="en-US" sz="2400" dirty="0">
                <a:latin typeface="微软雅黑" panose="020B0503020204020204" pitchFamily="34" charset="-122"/>
                <a:ea typeface="微软雅黑" panose="020B0503020204020204" pitchFamily="34" charset="-122"/>
              </a:rPr>
              <a:t>排序算法中增加了一个辅助空间 </a:t>
            </a:r>
            <a:r>
              <a:rPr lang="en-US" altLang="zh-CN" sz="2400" dirty="0">
                <a:latin typeface="微软雅黑" panose="020B0503020204020204" pitchFamily="34" charset="-122"/>
                <a:ea typeface="微软雅黑" panose="020B0503020204020204" pitchFamily="34" charset="-122"/>
              </a:rPr>
              <a:t>temp</a:t>
            </a:r>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400" dirty="0">
                <a:solidFill>
                  <a:srgbClr val="00B050"/>
                </a:solidFill>
                <a:latin typeface="微软雅黑" panose="020B0503020204020204" pitchFamily="34" charset="-122"/>
                <a:ea typeface="微软雅黑" panose="020B0503020204020204" pitchFamily="34" charset="-122"/>
              </a:rPr>
              <a:t>稳定性：</a:t>
            </a:r>
            <a:endParaRPr lang="zh-CN" altLang="en-US" sz="2400" dirty="0">
              <a:solidFill>
                <a:srgbClr val="00B050"/>
              </a:solidFill>
              <a:latin typeface="微软雅黑" panose="020B0503020204020204" pitchFamily="34" charset="-122"/>
              <a:ea typeface="微软雅黑" panose="020B0503020204020204" pitchFamily="34" charset="-122"/>
            </a:endParaRPr>
          </a:p>
          <a:p>
            <a:pPr eaLnBrk="1" hangingPunct="1"/>
            <a:r>
              <a:rPr lang="en-US" altLang="zh-CN" sz="2400" dirty="0">
                <a:latin typeface="微软雅黑" panose="020B0503020204020204" pitchFamily="34" charset="-122"/>
                <a:ea typeface="微软雅黑" panose="020B0503020204020204" pitchFamily="34" charset="-122"/>
              </a:rPr>
              <a:t>Shell</a:t>
            </a:r>
            <a:r>
              <a:rPr lang="zh-CN" altLang="en-US" sz="2400" dirty="0">
                <a:latin typeface="微软雅黑" panose="020B0503020204020204" pitchFamily="34" charset="-122"/>
                <a:ea typeface="微软雅黑" panose="020B0503020204020204" pitchFamily="34" charset="-122"/>
              </a:rPr>
              <a:t>排序是</a:t>
            </a:r>
            <a:r>
              <a:rPr lang="zh-CN" altLang="en-US" sz="2400" dirty="0">
                <a:solidFill>
                  <a:srgbClr val="FF3300"/>
                </a:solidFill>
                <a:latin typeface="微软雅黑" panose="020B0503020204020204" pitchFamily="34" charset="-122"/>
                <a:ea typeface="微软雅黑" panose="020B0503020204020204" pitchFamily="34" charset="-122"/>
              </a:rPr>
              <a:t>不稳定的</a:t>
            </a: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57347" name="Text Box 5"/>
          <p:cNvSpPr txBox="1">
            <a:spLocks noChangeArrowheads="1"/>
          </p:cNvSpPr>
          <p:nvPr/>
        </p:nvSpPr>
        <p:spPr bwMode="auto">
          <a:xfrm>
            <a:off x="551384" y="39372"/>
            <a:ext cx="20161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200" b="1" dirty="0">
                <a:latin typeface="微软雅黑" panose="020B0503020204020204" pitchFamily="34" charset="-122"/>
                <a:ea typeface="微软雅黑" panose="020B0503020204020204" pitchFamily="34" charset="-122"/>
              </a:rPr>
              <a:t>算法分析</a:t>
            </a:r>
            <a:endParaRPr lang="zh-CN" altLang="en-US" sz="32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507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rrowheads="1"/>
          </p:cNvSpPr>
          <p:nvPr>
            <p:ph type="title" idx="4294967295"/>
          </p:nvPr>
        </p:nvSpPr>
        <p:spPr>
          <a:xfrm>
            <a:off x="20978" y="16024"/>
            <a:ext cx="4079776" cy="566638"/>
          </a:xfrm>
        </p:spPr>
        <p:txBody>
          <a:bodyPr>
            <a:normAutofit/>
          </a:bodyPr>
          <a:lstStyle/>
          <a:p>
            <a:pPr eaLnBrk="1" fontAlgn="auto" hangingPunct="1">
              <a:spcAft>
                <a:spcPts val="0"/>
              </a:spcAft>
              <a:defRPr/>
            </a:pPr>
            <a:r>
              <a:rPr lang="zh-CN" sz="3600">
                <a:solidFill>
                  <a:schemeClr val="tx1"/>
                </a:solidFill>
                <a:latin typeface="微软雅黑" panose="020B0503020204020204" pitchFamily="34" charset="-122"/>
                <a:ea typeface="微软雅黑" panose="020B0503020204020204" pitchFamily="34" charset="-122"/>
              </a:rPr>
              <a:t>插入排序方法总结</a:t>
            </a:r>
            <a:endParaRPr lang="zh-CN" sz="3600">
              <a:solidFill>
                <a:schemeClr val="tx1"/>
              </a:solidFill>
              <a:latin typeface="微软雅黑" panose="020B0503020204020204" pitchFamily="34" charset="-122"/>
              <a:ea typeface="微软雅黑" panose="020B0503020204020204" pitchFamily="34" charset="-122"/>
            </a:endParaRPr>
          </a:p>
        </p:txBody>
      </p:sp>
      <p:sp>
        <p:nvSpPr>
          <p:cNvPr id="62468" name="Rectangle 3"/>
          <p:cNvSpPr>
            <a:spLocks noGrp="1" noRot="1" noChangeArrowheads="1"/>
          </p:cNvSpPr>
          <p:nvPr>
            <p:ph type="body" idx="4294967295"/>
          </p:nvPr>
        </p:nvSpPr>
        <p:spPr>
          <a:xfrm>
            <a:off x="655694" y="1035141"/>
            <a:ext cx="8454988" cy="1745787"/>
          </a:xfrm>
          <a:ln w="38100">
            <a:solidFill>
              <a:schemeClr val="tx1"/>
            </a:solidFill>
          </a:ln>
        </p:spPr>
        <p:txBody>
          <a:bodyPr rtlCol="0">
            <a:normAutofit/>
          </a:bodyPr>
          <a:lstStyle/>
          <a:p>
            <a:pPr marL="91440" indent="-91440" eaLnBrk="1" fontAlgn="auto" hangingPunct="1">
              <a:defRPr/>
            </a:pPr>
            <a:r>
              <a:rPr lang="zh-CN" altLang="en-US" sz="2600" b="1" dirty="0">
                <a:solidFill>
                  <a:srgbClr val="FF3300"/>
                </a:solidFill>
                <a:latin typeface="微软雅黑" panose="020B0503020204020204" pitchFamily="34" charset="-122"/>
                <a:ea typeface="微软雅黑" panose="020B0503020204020204" pitchFamily="34" charset="-122"/>
              </a:rPr>
              <a:t>时间复杂度</a:t>
            </a:r>
            <a:r>
              <a:rPr lang="en-US" altLang="zh-CN" sz="2600" b="1" dirty="0">
                <a:solidFill>
                  <a:srgbClr val="FF3300"/>
                </a:solidFill>
                <a:latin typeface="微软雅黑" panose="020B0503020204020204" pitchFamily="34" charset="-122"/>
                <a:ea typeface="微软雅黑" panose="020B0503020204020204" pitchFamily="34" charset="-122"/>
              </a:rPr>
              <a:t>:</a:t>
            </a:r>
            <a:endParaRPr lang="zh-CN" altLang="en-US" sz="2600" b="1" dirty="0">
              <a:solidFill>
                <a:srgbClr val="FF3300"/>
              </a:solidFill>
              <a:latin typeface="微软雅黑" panose="020B0503020204020204" pitchFamily="34" charset="-122"/>
              <a:ea typeface="微软雅黑" panose="020B0503020204020204" pitchFamily="34" charset="-122"/>
            </a:endParaRPr>
          </a:p>
          <a:p>
            <a:pPr marL="91440" indent="-91440" eaLnBrk="1" fontAlgn="auto" hangingPunct="1">
              <a:defRPr/>
            </a:pPr>
            <a:r>
              <a:rPr lang="zh-CN" altLang="en-US" sz="2600" b="1" dirty="0">
                <a:solidFill>
                  <a:schemeClr val="tx1"/>
                </a:solidFill>
                <a:latin typeface="微软雅黑" panose="020B0503020204020204" pitchFamily="34" charset="-122"/>
                <a:ea typeface="微软雅黑" panose="020B0503020204020204" pitchFamily="34" charset="-122"/>
              </a:rPr>
              <a:t>直接插入排序</a:t>
            </a:r>
            <a:r>
              <a:rPr lang="en-US" altLang="zh-CN" sz="2600" b="1" dirty="0">
                <a:solidFill>
                  <a:schemeClr val="tx1"/>
                </a:solidFill>
                <a:latin typeface="微软雅黑" panose="020B0503020204020204" pitchFamily="34" charset="-122"/>
                <a:ea typeface="微软雅黑" panose="020B0503020204020204" pitchFamily="34" charset="-122"/>
              </a:rPr>
              <a:t>O(n</a:t>
            </a:r>
            <a:r>
              <a:rPr lang="en-US" altLang="zh-CN" sz="2600" b="1" baseline="30000" dirty="0">
                <a:solidFill>
                  <a:schemeClr val="tx1"/>
                </a:solidFill>
                <a:latin typeface="微软雅黑" panose="020B0503020204020204" pitchFamily="34" charset="-122"/>
                <a:ea typeface="微软雅黑" panose="020B0503020204020204" pitchFamily="34" charset="-122"/>
              </a:rPr>
              <a:t>2</a:t>
            </a:r>
            <a:r>
              <a:rPr lang="zh-CN" altLang="en-US" sz="2600" b="1" dirty="0">
                <a:solidFill>
                  <a:schemeClr val="tx1"/>
                </a:solidFill>
                <a:latin typeface="微软雅黑" panose="020B0503020204020204" pitchFamily="34" charset="-122"/>
                <a:ea typeface="微软雅黑" panose="020B0503020204020204" pitchFamily="34" charset="-122"/>
              </a:rPr>
              <a:t>）   如何对它改进？</a:t>
            </a:r>
            <a:endParaRPr lang="zh-CN" altLang="en-US" sz="2600" b="1" dirty="0">
              <a:solidFill>
                <a:schemeClr val="tx1"/>
              </a:solidFill>
              <a:latin typeface="微软雅黑" panose="020B0503020204020204" pitchFamily="34" charset="-122"/>
              <a:ea typeface="微软雅黑" panose="020B0503020204020204" pitchFamily="34" charset="-122"/>
            </a:endParaRPr>
          </a:p>
          <a:p>
            <a:pPr marL="91440" indent="-91440" eaLnBrk="1" fontAlgn="auto" hangingPunct="1">
              <a:defRPr/>
            </a:pPr>
            <a:r>
              <a:rPr lang="zh-CN" altLang="en-US" sz="2600" b="1" dirty="0">
                <a:solidFill>
                  <a:srgbClr val="00B050"/>
                </a:solidFill>
                <a:latin typeface="微软雅黑" panose="020B0503020204020204" pitchFamily="34" charset="-122"/>
                <a:ea typeface="微软雅黑" panose="020B0503020204020204" pitchFamily="34" charset="-122"/>
              </a:rPr>
              <a:t>减少比较次数：</a:t>
            </a:r>
            <a:r>
              <a:rPr lang="zh-CN" altLang="en-US" sz="2600" b="1" dirty="0">
                <a:solidFill>
                  <a:schemeClr val="tx1"/>
                </a:solidFill>
                <a:latin typeface="微软雅黑" panose="020B0503020204020204" pitchFamily="34" charset="-122"/>
                <a:ea typeface="微软雅黑" panose="020B0503020204020204" pitchFamily="34" charset="-122"/>
              </a:rPr>
              <a:t>二分法插入排序</a:t>
            </a:r>
            <a:r>
              <a:rPr lang="en-US" altLang="zh-CN" sz="2600" b="1" dirty="0">
                <a:solidFill>
                  <a:schemeClr val="tx1"/>
                </a:solidFill>
                <a:latin typeface="微软雅黑" panose="020B0503020204020204" pitchFamily="34" charset="-122"/>
                <a:ea typeface="微软雅黑" panose="020B0503020204020204" pitchFamily="34" charset="-122"/>
              </a:rPr>
              <a:t>O(n</a:t>
            </a:r>
            <a:r>
              <a:rPr lang="en-US" altLang="zh-CN" sz="2600" b="1" baseline="30000" dirty="0">
                <a:solidFill>
                  <a:schemeClr val="tx1"/>
                </a:solidFill>
                <a:latin typeface="微软雅黑" panose="020B0503020204020204" pitchFamily="34" charset="-122"/>
                <a:ea typeface="微软雅黑" panose="020B0503020204020204" pitchFamily="34" charset="-122"/>
              </a:rPr>
              <a:t>2</a:t>
            </a:r>
            <a:r>
              <a:rPr lang="zh-CN" altLang="en-US" sz="2600" b="1" dirty="0">
                <a:solidFill>
                  <a:schemeClr val="tx1"/>
                </a:solidFill>
                <a:latin typeface="微软雅黑" panose="020B0503020204020204" pitchFamily="34" charset="-122"/>
                <a:ea typeface="微软雅黑" panose="020B0503020204020204" pitchFamily="34" charset="-122"/>
              </a:rPr>
              <a:t>）</a:t>
            </a:r>
            <a:r>
              <a:rPr lang="en-US" altLang="zh-CN" sz="2600" b="1" dirty="0">
                <a:solidFill>
                  <a:schemeClr val="tx1"/>
                </a:solidFill>
                <a:latin typeface="微软雅黑" panose="020B0503020204020204" pitchFamily="34" charset="-122"/>
                <a:ea typeface="微软雅黑" panose="020B0503020204020204" pitchFamily="34" charset="-122"/>
              </a:rPr>
              <a:t>; </a:t>
            </a:r>
            <a:r>
              <a:rPr lang="zh-CN" altLang="en-US" sz="2600" b="1" dirty="0">
                <a:solidFill>
                  <a:schemeClr val="tx1"/>
                </a:solidFill>
                <a:latin typeface="微软雅黑" panose="020B0503020204020204" pitchFamily="34" charset="-122"/>
                <a:ea typeface="微软雅黑" panose="020B0503020204020204" pitchFamily="34" charset="-122"/>
              </a:rPr>
              <a:t>希尔排序</a:t>
            </a:r>
            <a:r>
              <a:rPr lang="en-US" altLang="zh-CN" sz="2600" b="1" dirty="0">
                <a:solidFill>
                  <a:schemeClr val="tx1"/>
                </a:solidFill>
                <a:latin typeface="微软雅黑" panose="020B0503020204020204" pitchFamily="34" charset="-122"/>
                <a:ea typeface="微软雅黑" panose="020B0503020204020204" pitchFamily="34" charset="-122"/>
              </a:rPr>
              <a:t>O(n</a:t>
            </a:r>
            <a:r>
              <a:rPr lang="en-US" altLang="zh-CN" sz="2600" b="1" baseline="30000" dirty="0">
                <a:solidFill>
                  <a:schemeClr val="tx1"/>
                </a:solidFill>
                <a:latin typeface="微软雅黑" panose="020B0503020204020204" pitchFamily="34" charset="-122"/>
                <a:ea typeface="微软雅黑" panose="020B0503020204020204" pitchFamily="34" charset="-122"/>
              </a:rPr>
              <a:t>1.3</a:t>
            </a:r>
            <a:r>
              <a:rPr lang="zh-CN" altLang="en-US" sz="2600" b="1" dirty="0">
                <a:solidFill>
                  <a:schemeClr val="tx1"/>
                </a:solidFill>
                <a:latin typeface="微软雅黑" panose="020B0503020204020204" pitchFamily="34" charset="-122"/>
                <a:ea typeface="微软雅黑" panose="020B0503020204020204" pitchFamily="34" charset="-122"/>
              </a:rPr>
              <a:t>）</a:t>
            </a:r>
            <a:endParaRPr lang="zh-CN" altLang="en-US" sz="2600" b="1" dirty="0">
              <a:solidFill>
                <a:schemeClr val="tx1"/>
              </a:solidFill>
              <a:latin typeface="微软雅黑" panose="020B0503020204020204" pitchFamily="34" charset="-122"/>
              <a:ea typeface="微软雅黑" panose="020B0503020204020204" pitchFamily="34" charset="-122"/>
            </a:endParaRPr>
          </a:p>
        </p:txBody>
      </p:sp>
      <p:sp>
        <p:nvSpPr>
          <p:cNvPr id="62470" name="Text Box 5"/>
          <p:cNvSpPr txBox="1">
            <a:spLocks noChangeArrowheads="1"/>
          </p:cNvSpPr>
          <p:nvPr/>
        </p:nvSpPr>
        <p:spPr bwMode="auto">
          <a:xfrm>
            <a:off x="655694" y="3429000"/>
            <a:ext cx="8454988" cy="1694952"/>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600" b="1" dirty="0">
                <a:solidFill>
                  <a:srgbClr val="FF3300"/>
                </a:solidFill>
                <a:latin typeface="微软雅黑" panose="020B0503020204020204" pitchFamily="34" charset="-122"/>
                <a:ea typeface="微软雅黑" panose="020B0503020204020204" pitchFamily="34" charset="-122"/>
              </a:rPr>
              <a:t>稳定性：</a:t>
            </a:r>
            <a:endParaRPr lang="zh-CN" altLang="en-US" sz="2600" b="1" dirty="0">
              <a:solidFill>
                <a:srgbClr val="FF3300"/>
              </a:solidFill>
              <a:latin typeface="微软雅黑" panose="020B0503020204020204" pitchFamily="34" charset="-122"/>
              <a:ea typeface="微软雅黑" panose="020B0503020204020204" pitchFamily="34" charset="-122"/>
            </a:endParaRPr>
          </a:p>
          <a:p>
            <a:pPr eaLnBrk="1" hangingPunct="1">
              <a:spcBef>
                <a:spcPct val="50000"/>
              </a:spcBef>
            </a:pPr>
            <a:r>
              <a:rPr lang="zh-CN" altLang="en-US" sz="2600" b="1" dirty="0">
                <a:latin typeface="微软雅黑" panose="020B0503020204020204" pitchFamily="34" charset="-122"/>
                <a:ea typeface="微软雅黑" panose="020B0503020204020204" pitchFamily="34" charset="-122"/>
              </a:rPr>
              <a:t>稳定排序：直接插入、二分法插入</a:t>
            </a:r>
            <a:endParaRPr lang="zh-CN" altLang="en-US" sz="2600" b="1" dirty="0">
              <a:latin typeface="微软雅黑" panose="020B0503020204020204" pitchFamily="34" charset="-122"/>
              <a:ea typeface="微软雅黑" panose="020B0503020204020204" pitchFamily="34" charset="-122"/>
            </a:endParaRPr>
          </a:p>
          <a:p>
            <a:pPr eaLnBrk="1" hangingPunct="1">
              <a:spcBef>
                <a:spcPct val="50000"/>
              </a:spcBef>
            </a:pPr>
            <a:r>
              <a:rPr lang="zh-CN" altLang="en-US" sz="2600" b="1" dirty="0">
                <a:latin typeface="微软雅黑" panose="020B0503020204020204" pitchFamily="34" charset="-122"/>
                <a:ea typeface="微软雅黑" panose="020B0503020204020204" pitchFamily="34" charset="-122"/>
              </a:rPr>
              <a:t>不稳定排序：希尔排序</a:t>
            </a:r>
            <a:endParaRPr lang="zh-CN" altLang="en-US" sz="26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20978" y="54433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407368" y="1196752"/>
            <a:ext cx="11449272" cy="31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800" b="1" dirty="0">
                <a:latin typeface="Arial" panose="020B0604020202020204" pitchFamily="34" charset="0"/>
                <a:ea typeface="楷体_GB2312" pitchFamily="1" charset="-122"/>
              </a:rPr>
              <a:t>        </a:t>
            </a:r>
            <a:r>
              <a:rPr lang="zh-CN" altLang="en-US" sz="2800" b="1" dirty="0">
                <a:latin typeface="Arial" panose="020B0604020202020204" pitchFamily="34" charset="0"/>
                <a:ea typeface="楷体_GB2312" pitchFamily="1" charset="-122"/>
              </a:rPr>
              <a:t>首先在所有记录中选出排序码</a:t>
            </a:r>
            <a:r>
              <a:rPr lang="zh-CN" altLang="en-US" sz="2800" b="1" dirty="0">
                <a:solidFill>
                  <a:srgbClr val="FF3300"/>
                </a:solidFill>
                <a:latin typeface="Arial" panose="020B0604020202020204" pitchFamily="34" charset="0"/>
                <a:ea typeface="楷体_GB2312" pitchFamily="1" charset="-122"/>
              </a:rPr>
              <a:t>最小</a:t>
            </a:r>
            <a:r>
              <a:rPr lang="zh-CN" altLang="en-US" sz="2800" b="1" dirty="0">
                <a:latin typeface="Arial" panose="020B0604020202020204" pitchFamily="34" charset="0"/>
                <a:ea typeface="楷体_GB2312" pitchFamily="1" charset="-122"/>
              </a:rPr>
              <a:t>的记录，与</a:t>
            </a:r>
            <a:r>
              <a:rPr lang="zh-CN" altLang="en-US" sz="2800" b="1" dirty="0">
                <a:solidFill>
                  <a:srgbClr val="FF3300"/>
                </a:solidFill>
                <a:latin typeface="Arial" panose="020B0604020202020204" pitchFamily="34" charset="0"/>
                <a:ea typeface="楷体_GB2312" pitchFamily="1" charset="-122"/>
              </a:rPr>
              <a:t>第一个记录</a:t>
            </a:r>
            <a:r>
              <a:rPr lang="zh-CN" altLang="en-US" sz="2800" b="1" dirty="0">
                <a:latin typeface="Arial" panose="020B0604020202020204" pitchFamily="34" charset="0"/>
                <a:ea typeface="楷体_GB2312" pitchFamily="1" charset="-122"/>
              </a:rPr>
              <a:t>交换，然后在</a:t>
            </a:r>
            <a:r>
              <a:rPr lang="zh-CN" altLang="en-US" sz="2800" b="1" dirty="0">
                <a:solidFill>
                  <a:srgbClr val="FF3300"/>
                </a:solidFill>
                <a:latin typeface="Arial" panose="020B0604020202020204" pitchFamily="34" charset="0"/>
                <a:ea typeface="楷体_GB2312" pitchFamily="1" charset="-122"/>
              </a:rPr>
              <a:t>其余</a:t>
            </a:r>
            <a:r>
              <a:rPr lang="zh-CN" altLang="en-US" sz="2800" b="1" dirty="0">
                <a:latin typeface="Arial" panose="020B0604020202020204" pitchFamily="34" charset="0"/>
                <a:ea typeface="楷体_GB2312" pitchFamily="1" charset="-122"/>
              </a:rPr>
              <a:t>的记录中再选出排序码</a:t>
            </a:r>
            <a:r>
              <a:rPr lang="zh-CN" altLang="en-US" sz="2800" b="1" dirty="0">
                <a:solidFill>
                  <a:srgbClr val="FF3300"/>
                </a:solidFill>
                <a:latin typeface="Arial" panose="020B0604020202020204" pitchFamily="34" charset="0"/>
                <a:ea typeface="楷体_GB2312" pitchFamily="1" charset="-122"/>
              </a:rPr>
              <a:t>最小</a:t>
            </a:r>
            <a:r>
              <a:rPr lang="zh-CN" altLang="en-US" sz="2800" b="1" dirty="0">
                <a:latin typeface="Arial" panose="020B0604020202020204" pitchFamily="34" charset="0"/>
                <a:ea typeface="楷体_GB2312" pitchFamily="1" charset="-122"/>
              </a:rPr>
              <a:t>的记录与</a:t>
            </a:r>
            <a:r>
              <a:rPr lang="zh-CN" altLang="en-US" sz="2800" b="1" dirty="0">
                <a:solidFill>
                  <a:srgbClr val="FF3300"/>
                </a:solidFill>
                <a:latin typeface="Arial" panose="020B0604020202020204" pitchFamily="34" charset="0"/>
                <a:ea typeface="楷体_GB2312" pitchFamily="1" charset="-122"/>
              </a:rPr>
              <a:t>第二个记录</a:t>
            </a:r>
            <a:r>
              <a:rPr lang="zh-CN" altLang="en-US" sz="2800" b="1" dirty="0">
                <a:latin typeface="Arial" panose="020B0604020202020204" pitchFamily="34" charset="0"/>
                <a:ea typeface="楷体_GB2312" pitchFamily="1" charset="-122"/>
              </a:rPr>
              <a:t>交换，以此类推，直到所有记录排好序</a:t>
            </a:r>
            <a:endParaRPr lang="zh-CN" altLang="en-US" sz="2800" b="1" dirty="0">
              <a:latin typeface="Arial" panose="020B0604020202020204" pitchFamily="34" charset="0"/>
              <a:ea typeface="楷体_GB2312" pitchFamily="1" charset="-122"/>
            </a:endParaRPr>
          </a:p>
          <a:p>
            <a:pPr eaLnBrk="1" hangingPunct="1"/>
            <a:endParaRPr lang="zh-CN" altLang="en-US" sz="2800" dirty="0">
              <a:latin typeface="Arial" panose="020B0604020202020204" pitchFamily="34" charset="0"/>
              <a:ea typeface="楷体_GB2312" pitchFamily="1" charset="-122"/>
            </a:endParaRPr>
          </a:p>
          <a:p>
            <a:pPr eaLnBrk="1" hangingPunct="1"/>
            <a:r>
              <a:rPr lang="zh-CN" altLang="en-US" sz="2800" b="1" dirty="0">
                <a:solidFill>
                  <a:srgbClr val="FF0000"/>
                </a:solidFill>
                <a:latin typeface="Arial" panose="020B0604020202020204" pitchFamily="34" charset="0"/>
                <a:ea typeface="楷体_GB2312" pitchFamily="1" charset="-122"/>
              </a:rPr>
              <a:t>思考：</a:t>
            </a:r>
            <a:r>
              <a:rPr lang="zh-CN" altLang="en-US" sz="2800" b="1" dirty="0">
                <a:latin typeface="Arial" panose="020B0604020202020204" pitchFamily="34" charset="0"/>
                <a:ea typeface="楷体_GB2312" pitchFamily="1" charset="-122"/>
              </a:rPr>
              <a:t>直接选择排序的比较次数与文件初始状态有关吗？</a:t>
            </a:r>
            <a:endParaRPr lang="en-US" altLang="zh-CN" sz="2800" b="1" dirty="0">
              <a:latin typeface="Arial" panose="020B0604020202020204" pitchFamily="34" charset="0"/>
              <a:ea typeface="楷体_GB2312" pitchFamily="1" charset="-122"/>
            </a:endParaRPr>
          </a:p>
          <a:p>
            <a:pPr eaLnBrk="1" hangingPunct="1"/>
            <a:endParaRPr lang="en-US" altLang="zh-CN" sz="2800" b="1" dirty="0">
              <a:latin typeface="Arial" panose="020B0604020202020204" pitchFamily="34" charset="0"/>
              <a:ea typeface="楷体_GB2312" pitchFamily="1" charset="-122"/>
            </a:endParaRPr>
          </a:p>
          <a:p>
            <a:pPr eaLnBrk="1" hangingPunct="1"/>
            <a:r>
              <a:rPr lang="en-US" altLang="zh-CN" sz="2800" b="1" dirty="0">
                <a:latin typeface="Arial" panose="020B0604020202020204" pitchFamily="34" charset="0"/>
                <a:ea typeface="楷体_GB2312" pitchFamily="1" charset="-122"/>
              </a:rPr>
              <a:t>           </a:t>
            </a:r>
            <a:r>
              <a:rPr lang="zh-CN" altLang="en-US" sz="2800" b="1" dirty="0">
                <a:solidFill>
                  <a:srgbClr val="FF0000"/>
                </a:solidFill>
                <a:latin typeface="Arial" panose="020B0604020202020204" pitchFamily="34" charset="0"/>
                <a:ea typeface="楷体_GB2312" pitchFamily="1" charset="-122"/>
              </a:rPr>
              <a:t>没有关系</a:t>
            </a:r>
            <a:endParaRPr lang="zh-CN" altLang="en-US" sz="2800" b="1" dirty="0">
              <a:solidFill>
                <a:srgbClr val="FF0000"/>
              </a:solidFill>
              <a:latin typeface="Arial" panose="020B0604020202020204" pitchFamily="34" charset="0"/>
              <a:ea typeface="楷体_GB2312" pitchFamily="1" charset="-122"/>
            </a:endParaRPr>
          </a:p>
        </p:txBody>
      </p:sp>
      <p:sp>
        <p:nvSpPr>
          <p:cNvPr id="63491" name="Text Box 5"/>
          <p:cNvSpPr txBox="1">
            <a:spLocks noChangeArrowheads="1"/>
          </p:cNvSpPr>
          <p:nvPr/>
        </p:nvSpPr>
        <p:spPr bwMode="auto">
          <a:xfrm>
            <a:off x="119336" y="-34052"/>
            <a:ext cx="4248472" cy="74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3200" b="1" dirty="0">
                <a:latin typeface="微软雅黑" panose="020B0503020204020204" pitchFamily="34" charset="-122"/>
                <a:ea typeface="微软雅黑" panose="020B0503020204020204" pitchFamily="34" charset="-122"/>
              </a:rPr>
              <a:t>8.3.1</a:t>
            </a:r>
            <a:r>
              <a:rPr lang="zh-CN" altLang="en-US" sz="3200" b="1" dirty="0">
                <a:latin typeface="微软雅黑" panose="020B0503020204020204" pitchFamily="34" charset="-122"/>
                <a:ea typeface="微软雅黑" panose="020B0503020204020204" pitchFamily="34" charset="-122"/>
              </a:rPr>
              <a:t>直接选择排序</a:t>
            </a:r>
            <a:endParaRPr lang="zh-CN" altLang="en-US" sz="3200" b="1"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660267"/>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7" dur="500"/>
                                        <p:tgtEl>
                                          <p:spTgt spid="675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12" dur="500"/>
                                        <p:tgtEl>
                                          <p:spTgt spid="6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5"/>
          <p:cNvSpPr>
            <a:spLocks noChangeArrowheads="1"/>
          </p:cNvSpPr>
          <p:nvPr/>
        </p:nvSpPr>
        <p:spPr bwMode="auto">
          <a:xfrm>
            <a:off x="1991544" y="1484784"/>
            <a:ext cx="3279775" cy="46355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有序序列区</a:t>
            </a:r>
            <a:r>
              <a:rPr lang="en-US" altLang="zh-CN" sz="2400" b="1">
                <a:latin typeface="楷体_GB2312" pitchFamily="1" charset="-122"/>
                <a:ea typeface="楷体_GB2312" pitchFamily="1" charset="-122"/>
              </a:rPr>
              <a:t>R[0</a:t>
            </a:r>
            <a:r>
              <a:rPr lang="en-US" altLang="zh-CN" sz="2400" b="1">
                <a:latin typeface="Arial" panose="020B0604020202020204" pitchFamily="34" charset="0"/>
                <a:ea typeface="楷体_GB2312" pitchFamily="1" charset="-122"/>
              </a:rPr>
              <a:t>…</a:t>
            </a:r>
            <a:r>
              <a:rPr lang="en-US" altLang="zh-CN" sz="2400" b="1">
                <a:latin typeface="楷体_GB2312" pitchFamily="1" charset="-122"/>
                <a:ea typeface="楷体_GB2312" pitchFamily="1" charset="-122"/>
              </a:rPr>
              <a:t>i</a:t>
            </a:r>
            <a:r>
              <a:rPr lang="zh-CN" altLang="en-US" sz="2400" b="1">
                <a:latin typeface="楷体_GB2312" pitchFamily="1" charset="-122"/>
                <a:ea typeface="楷体_GB2312" pitchFamily="1" charset="-122"/>
              </a:rPr>
              <a:t>－</a:t>
            </a:r>
            <a:r>
              <a:rPr lang="en-US" altLang="zh-CN" sz="2400" b="1">
                <a:latin typeface="楷体_GB2312" pitchFamily="1" charset="-122"/>
                <a:ea typeface="楷体_GB2312" pitchFamily="1" charset="-122"/>
              </a:rPr>
              <a:t>1]</a:t>
            </a:r>
            <a:endParaRPr lang="en-US" altLang="zh-CN" sz="2400" b="1">
              <a:latin typeface="楷体_GB2312" pitchFamily="1" charset="-122"/>
              <a:ea typeface="楷体_GB2312" pitchFamily="1" charset="-122"/>
            </a:endParaRPr>
          </a:p>
        </p:txBody>
      </p:sp>
      <p:sp>
        <p:nvSpPr>
          <p:cNvPr id="64516" name="Rectangle 6"/>
          <p:cNvSpPr>
            <a:spLocks noChangeArrowheads="1"/>
          </p:cNvSpPr>
          <p:nvPr/>
        </p:nvSpPr>
        <p:spPr bwMode="auto">
          <a:xfrm>
            <a:off x="5289409" y="1483196"/>
            <a:ext cx="3455987" cy="46672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无序序列区</a:t>
            </a:r>
            <a:r>
              <a:rPr lang="en-US" altLang="zh-CN" sz="2400" b="1">
                <a:latin typeface="楷体_GB2312" pitchFamily="1" charset="-122"/>
                <a:ea typeface="楷体_GB2312" pitchFamily="1" charset="-122"/>
              </a:rPr>
              <a:t>R[i</a:t>
            </a:r>
            <a:r>
              <a:rPr lang="en-US" altLang="zh-CN" sz="2400" b="1">
                <a:latin typeface="Arial" panose="020B0604020202020204" pitchFamily="34" charset="0"/>
                <a:ea typeface="楷体_GB2312" pitchFamily="1" charset="-122"/>
              </a:rPr>
              <a:t>…</a:t>
            </a:r>
            <a:r>
              <a:rPr lang="en-US" altLang="zh-CN" sz="2400" b="1">
                <a:latin typeface="楷体_GB2312" pitchFamily="1" charset="-122"/>
                <a:ea typeface="楷体_GB2312" pitchFamily="1" charset="-122"/>
              </a:rPr>
              <a:t>n-1]</a:t>
            </a:r>
            <a:endParaRPr lang="en-US" altLang="zh-CN" sz="2400" b="1">
              <a:latin typeface="楷体_GB2312" pitchFamily="1" charset="-122"/>
              <a:ea typeface="楷体_GB2312" pitchFamily="1" charset="-122"/>
            </a:endParaRPr>
          </a:p>
        </p:txBody>
      </p:sp>
      <p:sp>
        <p:nvSpPr>
          <p:cNvPr id="68614" name="Text Box 7"/>
          <p:cNvSpPr txBox="1">
            <a:spLocks noChangeArrowheads="1"/>
          </p:cNvSpPr>
          <p:nvPr/>
        </p:nvSpPr>
        <p:spPr bwMode="auto">
          <a:xfrm>
            <a:off x="2347962" y="2587230"/>
            <a:ext cx="16573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400" b="1">
                <a:latin typeface="宋体" panose="02010600030101010101" pitchFamily="2" charset="-122"/>
                <a:ea typeface="楷体_GB2312"/>
              </a:rPr>
              <a:t>第</a:t>
            </a:r>
            <a:r>
              <a:rPr lang="en-US" altLang="zh-CN" sz="2400" b="1">
                <a:latin typeface="宋体" panose="02010600030101010101" pitchFamily="2" charset="-122"/>
                <a:ea typeface="楷体_GB2312"/>
              </a:rPr>
              <a:t>i</a:t>
            </a:r>
            <a:r>
              <a:rPr lang="zh-CN" altLang="en-US" sz="2400" b="1">
                <a:latin typeface="宋体" panose="02010600030101010101" pitchFamily="2" charset="-122"/>
                <a:ea typeface="楷体_GB2312"/>
              </a:rPr>
              <a:t>趟直接选择排序</a:t>
            </a:r>
            <a:endParaRPr lang="zh-CN" altLang="en-US" sz="2400" b="1">
              <a:latin typeface="宋体" panose="02010600030101010101" pitchFamily="2" charset="-122"/>
              <a:ea typeface="楷体_GB2312"/>
            </a:endParaRPr>
          </a:p>
        </p:txBody>
      </p:sp>
      <p:sp>
        <p:nvSpPr>
          <p:cNvPr id="68615" name="AutoShape 8"/>
          <p:cNvSpPr>
            <a:spLocks noChangeArrowheads="1"/>
          </p:cNvSpPr>
          <p:nvPr/>
        </p:nvSpPr>
        <p:spPr bwMode="auto">
          <a:xfrm>
            <a:off x="3839394" y="2257896"/>
            <a:ext cx="5184775" cy="1192213"/>
          </a:xfrm>
          <a:prstGeom prst="downArrow">
            <a:avLst>
              <a:gd name="adj1" fmla="val 50000"/>
              <a:gd name="adj2" fmla="val 25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68616" name="Text Box 9"/>
          <p:cNvSpPr txBox="1">
            <a:spLocks noChangeArrowheads="1"/>
          </p:cNvSpPr>
          <p:nvPr/>
        </p:nvSpPr>
        <p:spPr bwMode="auto">
          <a:xfrm>
            <a:off x="5423719" y="2257896"/>
            <a:ext cx="216058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400" b="1" dirty="0">
                <a:solidFill>
                  <a:srgbClr val="00B050"/>
                </a:solidFill>
                <a:latin typeface="Arial" panose="020B0604020202020204" pitchFamily="34" charset="0"/>
                <a:ea typeface="楷体_GB2312" pitchFamily="1" charset="-122"/>
              </a:rPr>
              <a:t>从中选择关键字最小的记录</a:t>
            </a:r>
            <a:endParaRPr lang="zh-CN" altLang="en-US" sz="2400" b="1" dirty="0">
              <a:solidFill>
                <a:srgbClr val="00B050"/>
              </a:solidFill>
              <a:latin typeface="Arial" panose="020B0604020202020204" pitchFamily="34" charset="0"/>
              <a:ea typeface="楷体_GB2312" pitchFamily="1" charset="-122"/>
            </a:endParaRPr>
          </a:p>
        </p:txBody>
      </p:sp>
      <p:sp>
        <p:nvSpPr>
          <p:cNvPr id="68617" name="Rectangle 11"/>
          <p:cNvSpPr>
            <a:spLocks noChangeArrowheads="1"/>
          </p:cNvSpPr>
          <p:nvPr/>
        </p:nvSpPr>
        <p:spPr bwMode="auto">
          <a:xfrm>
            <a:off x="1967731" y="4345459"/>
            <a:ext cx="3600450" cy="46672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有序序列区</a:t>
            </a:r>
            <a:r>
              <a:rPr lang="en-US" altLang="zh-CN" sz="2400" b="1">
                <a:latin typeface="楷体_GB2312" pitchFamily="1" charset="-122"/>
                <a:ea typeface="楷体_GB2312" pitchFamily="1" charset="-122"/>
              </a:rPr>
              <a:t>R[0</a:t>
            </a:r>
            <a:r>
              <a:rPr lang="en-US" altLang="zh-CN" sz="2400" b="1">
                <a:latin typeface="Arial" panose="020B0604020202020204" pitchFamily="34" charset="0"/>
                <a:ea typeface="楷体_GB2312" pitchFamily="1" charset="-122"/>
              </a:rPr>
              <a:t>…</a:t>
            </a:r>
            <a:r>
              <a:rPr lang="en-US" altLang="zh-CN" sz="2400" b="1">
                <a:latin typeface="楷体_GB2312" pitchFamily="1" charset="-122"/>
                <a:ea typeface="楷体_GB2312" pitchFamily="1" charset="-122"/>
              </a:rPr>
              <a:t>i-1]</a:t>
            </a:r>
            <a:endParaRPr lang="en-US" altLang="zh-CN" sz="2400" b="1">
              <a:latin typeface="楷体_GB2312" pitchFamily="1" charset="-122"/>
              <a:ea typeface="楷体_GB2312" pitchFamily="1" charset="-122"/>
            </a:endParaRPr>
          </a:p>
        </p:txBody>
      </p:sp>
      <p:sp>
        <p:nvSpPr>
          <p:cNvPr id="68618" name="Rectangle 12"/>
          <p:cNvSpPr>
            <a:spLocks noChangeArrowheads="1"/>
          </p:cNvSpPr>
          <p:nvPr/>
        </p:nvSpPr>
        <p:spPr bwMode="auto">
          <a:xfrm>
            <a:off x="5568181" y="4345459"/>
            <a:ext cx="3929063" cy="46672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无序序列区</a:t>
            </a:r>
            <a:r>
              <a:rPr lang="en-US" altLang="zh-CN" sz="2400" b="1">
                <a:latin typeface="楷体_GB2312" pitchFamily="1" charset="-122"/>
                <a:ea typeface="楷体_GB2312" pitchFamily="1" charset="-122"/>
              </a:rPr>
              <a:t>R[i+1</a:t>
            </a:r>
            <a:r>
              <a:rPr lang="en-US" altLang="zh-CN" sz="2400" b="1">
                <a:latin typeface="Arial" panose="020B0604020202020204" pitchFamily="34" charset="0"/>
                <a:ea typeface="楷体_GB2312" pitchFamily="1" charset="-122"/>
              </a:rPr>
              <a:t>…</a:t>
            </a:r>
            <a:r>
              <a:rPr lang="en-US" altLang="zh-CN" sz="2400" b="1">
                <a:latin typeface="楷体_GB2312" pitchFamily="1" charset="-122"/>
                <a:ea typeface="楷体_GB2312" pitchFamily="1" charset="-122"/>
              </a:rPr>
              <a:t>n-1]</a:t>
            </a:r>
            <a:endParaRPr lang="en-US" altLang="zh-CN" sz="2400" b="1">
              <a:latin typeface="楷体_GB2312" pitchFamily="1" charset="-122"/>
              <a:ea typeface="楷体_GB2312" pitchFamily="1" charset="-122"/>
            </a:endParaRPr>
          </a:p>
        </p:txBody>
      </p:sp>
      <p:sp>
        <p:nvSpPr>
          <p:cNvPr id="68619" name="Line 13"/>
          <p:cNvSpPr>
            <a:spLocks noChangeShapeType="1"/>
          </p:cNvSpPr>
          <p:nvPr/>
        </p:nvSpPr>
        <p:spPr bwMode="auto">
          <a:xfrm flipH="1">
            <a:off x="5289408" y="3450109"/>
            <a:ext cx="1094623" cy="8953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square" lIns="90000" tIns="46800" rIns="90000" bIns="46800">
            <a:spAutoFit/>
          </a:bodyPr>
          <a:lstStyle/>
          <a:p>
            <a:endParaRPr lang="zh-CN" altLang="en-US"/>
          </a:p>
        </p:txBody>
      </p:sp>
      <p:sp>
        <p:nvSpPr>
          <p:cNvPr id="68620" name="Oval 15"/>
          <p:cNvSpPr>
            <a:spLocks noChangeArrowheads="1"/>
          </p:cNvSpPr>
          <p:nvPr/>
        </p:nvSpPr>
        <p:spPr bwMode="auto">
          <a:xfrm>
            <a:off x="5207819" y="4235921"/>
            <a:ext cx="255587" cy="652463"/>
          </a:xfrm>
          <a:prstGeom prst="ellipse">
            <a:avLst/>
          </a:prstGeom>
          <a:solidFill>
            <a:srgbClr val="00B050"/>
          </a:solidFill>
          <a:ln w="9525">
            <a:solidFill>
              <a:schemeClr val="tx1"/>
            </a:solidFill>
            <a:round/>
          </a:ln>
        </p:spPr>
        <p:txBody>
          <a:bodyPr wrap="none"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11" name="Text Box 5"/>
          <p:cNvSpPr txBox="1">
            <a:spLocks noChangeArrowheads="1"/>
          </p:cNvSpPr>
          <p:nvPr/>
        </p:nvSpPr>
        <p:spPr bwMode="auto">
          <a:xfrm>
            <a:off x="119336" y="-34052"/>
            <a:ext cx="4248472" cy="74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3200" b="1" dirty="0">
                <a:latin typeface="微软雅黑" panose="020B0503020204020204" pitchFamily="34" charset="-122"/>
                <a:ea typeface="微软雅黑" panose="020B0503020204020204" pitchFamily="34" charset="-122"/>
              </a:rPr>
              <a:t>8.3.1</a:t>
            </a:r>
            <a:r>
              <a:rPr lang="zh-CN" altLang="en-US" sz="3200" b="1" dirty="0">
                <a:latin typeface="微软雅黑" panose="020B0503020204020204" pitchFamily="34" charset="-122"/>
                <a:ea typeface="微软雅黑" panose="020B0503020204020204" pitchFamily="34" charset="-122"/>
              </a:rPr>
              <a:t>直接选择排序</a:t>
            </a:r>
            <a:endParaRPr lang="zh-CN" altLang="en-US" sz="32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0" y="66157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8616"/>
                                        </p:tgtEl>
                                      </p:cBhvr>
                                    </p:animEffect>
                                    <p:animScale>
                                      <p:cBhvr>
                                        <p:cTn id="7" dur="250" autoRev="1" fill="hold"/>
                                        <p:tgtEl>
                                          <p:spTgt spid="686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8615"/>
                    </p:tgtEl>
                  </p:cond>
                </p:stCondLst>
                <p:endSync evt="end" delay="0">
                  <p:rtn val="all"/>
                </p:endSync>
                <p:childTnLst>
                  <p:par>
                    <p:cTn id="9" fill="hold">
                      <p:stCondLst>
                        <p:cond delay="0"/>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68615"/>
                                        </p:tgtEl>
                                      </p:cBhvr>
                                    </p:animEffect>
                                    <p:animScale>
                                      <p:cBhvr>
                                        <p:cTn id="13" dur="250" autoRev="1" fill="hold"/>
                                        <p:tgtEl>
                                          <p:spTgt spid="68615"/>
                                        </p:tgtEl>
                                      </p:cBhvr>
                                      <p:by x="105000" y="105000"/>
                                    </p:animScale>
                                  </p:childTnLst>
                                </p:cTn>
                              </p:par>
                            </p:childTnLst>
                          </p:cTn>
                        </p:par>
                      </p:childTnLst>
                    </p:cTn>
                  </p:par>
                </p:childTnLst>
              </p:cTn>
              <p:nextCondLst>
                <p:cond evt="onClick" delay="0">
                  <p:tgtEl>
                    <p:spTgt spid="68615"/>
                  </p:tgtEl>
                </p:cond>
              </p:nextCondLst>
            </p:seq>
            <p:seq concurrent="1" nextAc="seek">
              <p:cTn id="14" restart="whenNotActive" fill="hold" evtFilter="cancelBubble" nodeType="interactiveSeq">
                <p:stCondLst>
                  <p:cond evt="onClick" delay="0">
                    <p:tgtEl>
                      <p:spTgt spid="68620"/>
                    </p:tgtEl>
                  </p:cond>
                </p:stCondLst>
                <p:endSync evt="end" delay="0">
                  <p:rtn val="all"/>
                </p:endSync>
                <p:childTnLst>
                  <p:par>
                    <p:cTn id="15" fill="hold">
                      <p:stCondLst>
                        <p:cond delay="0"/>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68620"/>
                                        </p:tgtEl>
                                      </p:cBhvr>
                                      <p:by x="150000" y="150000"/>
                                    </p:animScale>
                                  </p:childTnLst>
                                </p:cTn>
                              </p:par>
                            </p:childTnLst>
                          </p:cTn>
                        </p:par>
                      </p:childTnLst>
                    </p:cTn>
                  </p:par>
                </p:childTnLst>
              </p:cTn>
              <p:nextCondLst>
                <p:cond evt="onClick" delay="0">
                  <p:tgtEl>
                    <p:spTgt spid="68620"/>
                  </p:tgtEl>
                </p:cond>
              </p:nextCondLst>
            </p:seq>
          </p:childTnLst>
        </p:cTn>
      </p:par>
    </p:tnLst>
    <p:bldLst>
      <p:bldP spid="68615" grpId="0" animBg="1"/>
      <p:bldP spid="68616" grpId="0"/>
      <p:bldP spid="686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1384" y="1259029"/>
            <a:ext cx="10450621" cy="4869363"/>
          </a:xfrm>
          <a:prstGeom prst="rect">
            <a:avLst/>
          </a:prstGeom>
        </p:spPr>
      </p:pic>
      <p:sp>
        <p:nvSpPr>
          <p:cNvPr id="3" name="Text Box 5"/>
          <p:cNvSpPr txBox="1">
            <a:spLocks noChangeArrowheads="1"/>
          </p:cNvSpPr>
          <p:nvPr/>
        </p:nvSpPr>
        <p:spPr bwMode="auto">
          <a:xfrm>
            <a:off x="119336" y="-28974"/>
            <a:ext cx="4248472" cy="74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3200" b="1" dirty="0">
                <a:latin typeface="微软雅黑" panose="020B0503020204020204" pitchFamily="34" charset="-122"/>
                <a:ea typeface="微软雅黑" panose="020B0503020204020204" pitchFamily="34" charset="-122"/>
              </a:rPr>
              <a:t>8.3.1</a:t>
            </a:r>
            <a:r>
              <a:rPr lang="zh-CN" altLang="en-US" sz="3200" b="1" dirty="0">
                <a:latin typeface="微软雅黑" panose="020B0503020204020204" pitchFamily="34" charset="-122"/>
                <a:ea typeface="微软雅黑" panose="020B0503020204020204" pitchFamily="34" charset="-122"/>
              </a:rPr>
              <a:t>直接选择排序</a:t>
            </a:r>
            <a:endParaRPr lang="zh-CN" altLang="en-US" sz="32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119336" y="58114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600056" y="2348880"/>
            <a:ext cx="504056"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243572" y="2376061"/>
            <a:ext cx="504056"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2632007" y="1700808"/>
            <a:ext cx="4184073" cy="692825"/>
          </a:xfrm>
          <a:custGeom>
            <a:avLst/>
            <a:gdLst>
              <a:gd name="connsiteX0" fmla="*/ 0 w 4184073"/>
              <a:gd name="connsiteY0" fmla="*/ 692825 h 692825"/>
              <a:gd name="connsiteX1" fmla="*/ 1745673 w 4184073"/>
              <a:gd name="connsiteY1" fmla="*/ 98 h 692825"/>
              <a:gd name="connsiteX2" fmla="*/ 4184073 w 4184073"/>
              <a:gd name="connsiteY2" fmla="*/ 637407 h 692825"/>
              <a:gd name="connsiteX3" fmla="*/ 4184073 w 4184073"/>
              <a:gd name="connsiteY3" fmla="*/ 637407 h 692825"/>
              <a:gd name="connsiteX4" fmla="*/ 4156364 w 4184073"/>
              <a:gd name="connsiteY4" fmla="*/ 637407 h 69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4073" h="692825">
                <a:moveTo>
                  <a:pt x="0" y="692825"/>
                </a:moveTo>
                <a:cubicBezTo>
                  <a:pt x="524164" y="351079"/>
                  <a:pt x="1048328" y="9334"/>
                  <a:pt x="1745673" y="98"/>
                </a:cubicBezTo>
                <a:cubicBezTo>
                  <a:pt x="2443018" y="-9138"/>
                  <a:pt x="4184073" y="637407"/>
                  <a:pt x="4184073" y="637407"/>
                </a:cubicBezTo>
                <a:lnTo>
                  <a:pt x="4184073" y="637407"/>
                </a:lnTo>
                <a:lnTo>
                  <a:pt x="4156364" y="637407"/>
                </a:ln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形标注 8"/>
          <p:cNvSpPr/>
          <p:nvPr/>
        </p:nvSpPr>
        <p:spPr>
          <a:xfrm>
            <a:off x="7536160" y="908720"/>
            <a:ext cx="1020452" cy="580554"/>
          </a:xfrm>
          <a:prstGeom prst="wedgeEllipseCallout">
            <a:avLst>
              <a:gd name="adj1" fmla="val -119440"/>
              <a:gd name="adj2" fmla="val 204728"/>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最小元素</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0" name="椭圆形标注 9"/>
          <p:cNvSpPr/>
          <p:nvPr/>
        </p:nvSpPr>
        <p:spPr>
          <a:xfrm flipH="1">
            <a:off x="2279576" y="836712"/>
            <a:ext cx="1273166" cy="776003"/>
          </a:xfrm>
          <a:prstGeom prst="wedgeEllipseCallout">
            <a:avLst>
              <a:gd name="adj1" fmla="val 39685"/>
              <a:gd name="adj2" fmla="val 146256"/>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第一个</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479376" y="476672"/>
          <a:ext cx="11305256" cy="5852160"/>
        </p:xfrm>
        <a:graphic>
          <a:graphicData uri="http://schemas.openxmlformats.org/drawingml/2006/table">
            <a:tbl>
              <a:tblPr firstRow="1" firstCol="1" bandRow="1">
                <a:tableStyleId>{8A107856-5554-42FB-B03E-39F5DBC370BA}</a:tableStyleId>
              </a:tblPr>
              <a:tblGrid>
                <a:gridCol w="762672"/>
                <a:gridCol w="10542584"/>
              </a:tblGrid>
              <a:tr h="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effectLst/>
                      </a:endParaRPr>
                    </a:p>
                    <a:p>
                      <a:pPr algn="just">
                        <a:spcAft>
                          <a:spcPts val="0"/>
                        </a:spcAft>
                      </a:pPr>
                      <a:r>
                        <a:rPr lang="en-US" sz="2400" kern="100">
                          <a:effectLst/>
                        </a:rPr>
                        <a:t>9</a:t>
                      </a:r>
                      <a:endParaRPr lang="zh-CN" sz="2400" kern="100">
                        <a:effectLst/>
                      </a:endParaRPr>
                    </a:p>
                    <a:p>
                      <a:pPr algn="just">
                        <a:spcAft>
                          <a:spcPts val="0"/>
                        </a:spcAft>
                      </a:pPr>
                      <a:r>
                        <a:rPr lang="en-US" sz="2400" kern="100">
                          <a:effectLst/>
                        </a:rPr>
                        <a:t>10</a:t>
                      </a:r>
                      <a:endParaRPr lang="zh-CN" sz="2400" kern="100">
                        <a:effectLst/>
                      </a:endParaRPr>
                    </a:p>
                    <a:p>
                      <a:pPr algn="just">
                        <a:spcAft>
                          <a:spcPts val="0"/>
                        </a:spcAft>
                      </a:pPr>
                      <a:r>
                        <a:rPr lang="en-US" sz="2400" kern="100">
                          <a:effectLst/>
                        </a:rPr>
                        <a:t>11</a:t>
                      </a:r>
                      <a:endParaRPr lang="zh-CN" sz="2400" kern="100">
                        <a:effectLst/>
                      </a:endParaRPr>
                    </a:p>
                    <a:p>
                      <a:pPr algn="just">
                        <a:spcAft>
                          <a:spcPts val="0"/>
                        </a:spcAft>
                      </a:pPr>
                      <a:r>
                        <a:rPr lang="en-US" sz="2400" kern="100">
                          <a:effectLst/>
                        </a:rPr>
                        <a:t>12</a:t>
                      </a:r>
                      <a:endParaRPr lang="zh-CN" sz="2400" kern="100">
                        <a:effectLst/>
                      </a:endParaRPr>
                    </a:p>
                    <a:p>
                      <a:pPr algn="just">
                        <a:spcAft>
                          <a:spcPts val="0"/>
                        </a:spcAft>
                      </a:pPr>
                      <a:r>
                        <a:rPr lang="en-US" sz="2400" kern="100">
                          <a:effectLst/>
                        </a:rPr>
                        <a:t>13</a:t>
                      </a:r>
                      <a:endParaRPr lang="zh-CN" sz="2400" kern="100">
                        <a:effectLst/>
                      </a:endParaRPr>
                    </a:p>
                    <a:p>
                      <a:pPr algn="just">
                        <a:spcAft>
                          <a:spcPts val="0"/>
                        </a:spcAft>
                      </a:pPr>
                      <a:r>
                        <a:rPr lang="en-US" sz="2400" kern="100">
                          <a:effectLst/>
                        </a:rPr>
                        <a:t>14</a:t>
                      </a:r>
                      <a:endParaRPr lang="zh-CN" sz="2400" kern="100">
                        <a:effectLst/>
                      </a:endParaRPr>
                    </a:p>
                    <a:p>
                      <a:pPr algn="just">
                        <a:spcAft>
                          <a:spcPts val="0"/>
                        </a:spcAft>
                      </a:pPr>
                      <a:r>
                        <a:rPr lang="en-US" sz="2400" kern="100">
                          <a:effectLst/>
                        </a:rPr>
                        <a:t>15</a:t>
                      </a:r>
                      <a:endParaRPr lang="zh-CN" sz="2400" kern="100">
                        <a:effectLst/>
                      </a:endParaRPr>
                    </a:p>
                    <a:p>
                      <a:pPr algn="just">
                        <a:spcAft>
                          <a:spcPts val="0"/>
                        </a:spcAft>
                      </a:pPr>
                      <a:r>
                        <a:rPr lang="en-US" sz="2400" kern="100">
                          <a:effectLst/>
                        </a:rPr>
                        <a:t>16</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SelectSort</a:t>
                      </a:r>
                      <a:r>
                        <a:rPr lang="en-US" sz="2400" kern="100" dirty="0">
                          <a:effectLst/>
                        </a:rPr>
                        <a:t>(</a:t>
                      </a:r>
                      <a:r>
                        <a:rPr lang="en-US" sz="2400" kern="100" dirty="0" err="1">
                          <a:effectLst/>
                        </a:rPr>
                        <a:t>SortArr</a:t>
                      </a:r>
                      <a:r>
                        <a:rPr lang="en-US" sz="2400" kern="100" dirty="0">
                          <a:effectLst/>
                        </a:rPr>
                        <a:t> *</a:t>
                      </a:r>
                      <a:r>
                        <a:rPr lang="en-US" sz="2400" kern="100" dirty="0" err="1">
                          <a:effectLst/>
                        </a:rPr>
                        <a:t>sortArr</a:t>
                      </a:r>
                      <a:r>
                        <a:rPr lang="en-US" sz="2400" kern="100" dirty="0">
                          <a:effectLst/>
                        </a:rPr>
                        <a:t>)</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i</a:t>
                      </a:r>
                      <a:r>
                        <a:rPr lang="en-US" sz="2400" kern="100" dirty="0">
                          <a:effectLst/>
                        </a:rPr>
                        <a:t>, j;</a:t>
                      </a:r>
                      <a:endParaRPr lang="zh-CN" sz="2400" kern="100" dirty="0">
                        <a:effectLst/>
                      </a:endParaRPr>
                    </a:p>
                    <a:p>
                      <a:pPr algn="just">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minPos</a:t>
                      </a:r>
                      <a:r>
                        <a:rPr lang="en-US" sz="2400" kern="100" dirty="0">
                          <a:effectLst/>
                        </a:rPr>
                        <a:t>; //</a:t>
                      </a:r>
                      <a:r>
                        <a:rPr lang="zh-CN" sz="2400" kern="100" dirty="0">
                          <a:effectLst/>
                        </a:rPr>
                        <a:t>记录最小元素的下标</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for( </a:t>
                      </a:r>
                      <a:r>
                        <a:rPr lang="en-US" sz="2400" kern="100" dirty="0" err="1">
                          <a:solidFill>
                            <a:srgbClr val="FF0000"/>
                          </a:solidFill>
                          <a:effectLst/>
                        </a:rPr>
                        <a:t>i</a:t>
                      </a:r>
                      <a:r>
                        <a:rPr lang="en-US" sz="2400" kern="100" dirty="0">
                          <a:solidFill>
                            <a:srgbClr val="FF0000"/>
                          </a:solidFill>
                          <a:effectLst/>
                        </a:rPr>
                        <a:t> = 0; </a:t>
                      </a:r>
                      <a:r>
                        <a:rPr lang="en-US" sz="2400" kern="100" dirty="0" err="1">
                          <a:solidFill>
                            <a:srgbClr val="FF0000"/>
                          </a:solidFill>
                          <a:effectLst/>
                        </a:rPr>
                        <a:t>i</a:t>
                      </a:r>
                      <a:r>
                        <a:rPr lang="en-US" sz="2400" kern="100" dirty="0">
                          <a:solidFill>
                            <a:srgbClr val="FF0000"/>
                          </a:solidFill>
                          <a:effectLst/>
                        </a:rPr>
                        <a:t> &lt; </a:t>
                      </a:r>
                      <a:r>
                        <a:rPr lang="en-US" sz="2400" kern="100" dirty="0" err="1">
                          <a:solidFill>
                            <a:srgbClr val="FF0000"/>
                          </a:solidFill>
                          <a:effectLst/>
                        </a:rPr>
                        <a:t>sortArr</a:t>
                      </a:r>
                      <a:r>
                        <a:rPr lang="en-US" sz="2400" kern="100" dirty="0">
                          <a:solidFill>
                            <a:srgbClr val="FF0000"/>
                          </a:solidFill>
                          <a:effectLst/>
                        </a:rPr>
                        <a:t>-&gt;cnt-1; </a:t>
                      </a:r>
                      <a:r>
                        <a:rPr lang="en-US" sz="2400" kern="100" dirty="0" err="1">
                          <a:solidFill>
                            <a:srgbClr val="FF0000"/>
                          </a:solidFill>
                          <a:effectLst/>
                        </a:rPr>
                        <a:t>i</a:t>
                      </a:r>
                      <a:r>
                        <a:rPr lang="en-US" sz="2400" kern="100" dirty="0">
                          <a:solidFill>
                            <a:srgbClr val="FF0000"/>
                          </a:solidFill>
                          <a:effectLst/>
                        </a:rPr>
                        <a:t>++ ) // n-1</a:t>
                      </a:r>
                      <a:r>
                        <a:rPr lang="zh-CN" sz="2400" kern="100" dirty="0">
                          <a:solidFill>
                            <a:srgbClr val="FF0000"/>
                          </a:solidFill>
                          <a:effectLst/>
                        </a:rPr>
                        <a:t>趟选择排序</a:t>
                      </a:r>
                      <a:endParaRPr lang="zh-CN" sz="2400" kern="100" dirty="0">
                        <a:solidFill>
                          <a:srgbClr val="FF0000"/>
                        </a:solidFill>
                        <a:effectLst/>
                      </a:endParaRPr>
                    </a:p>
                    <a:p>
                      <a:pPr algn="just">
                        <a:spcAft>
                          <a:spcPts val="0"/>
                        </a:spcAft>
                      </a:pPr>
                      <a:r>
                        <a:rPr lang="en-US" sz="2400" kern="100" dirty="0">
                          <a:solidFill>
                            <a:srgbClr val="FF0000"/>
                          </a:solidFill>
                          <a:effectLst/>
                        </a:rPr>
                        <a:t>	{  </a:t>
                      </a:r>
                      <a:endParaRPr lang="zh-CN" sz="2400" kern="100" dirty="0">
                        <a:solidFill>
                          <a:srgbClr val="FF0000"/>
                        </a:solidFill>
                        <a:effectLst/>
                      </a:endParaRPr>
                    </a:p>
                    <a:p>
                      <a:pPr algn="just">
                        <a:spcAft>
                          <a:spcPts val="0"/>
                        </a:spcAft>
                      </a:pPr>
                      <a:r>
                        <a:rPr lang="en-US" sz="2400" kern="100" dirty="0">
                          <a:effectLst/>
                        </a:rPr>
                        <a:t>		</a:t>
                      </a:r>
                      <a:r>
                        <a:rPr lang="en-US" sz="2400" kern="100" dirty="0" err="1">
                          <a:solidFill>
                            <a:schemeClr val="tx1"/>
                          </a:solidFill>
                          <a:effectLst/>
                        </a:rPr>
                        <a:t>minPos</a:t>
                      </a:r>
                      <a:r>
                        <a:rPr lang="en-US" sz="2400" kern="100" dirty="0">
                          <a:solidFill>
                            <a:schemeClr val="tx1"/>
                          </a:solidFill>
                          <a:effectLst/>
                        </a:rPr>
                        <a:t>= </a:t>
                      </a:r>
                      <a:r>
                        <a:rPr lang="en-US" sz="2400" kern="100" dirty="0" err="1">
                          <a:solidFill>
                            <a:schemeClr val="tx1"/>
                          </a:solidFill>
                          <a:effectLst/>
                        </a:rPr>
                        <a:t>i</a:t>
                      </a:r>
                      <a:r>
                        <a:rPr lang="en-US" sz="2400" kern="100" dirty="0">
                          <a:solidFill>
                            <a:schemeClr val="tx1"/>
                          </a:solidFill>
                          <a:effectLst/>
                        </a:rPr>
                        <a:t>; //</a:t>
                      </a:r>
                      <a:r>
                        <a:rPr lang="zh-CN" sz="2400" kern="100" dirty="0">
                          <a:solidFill>
                            <a:schemeClr val="tx1"/>
                          </a:solidFill>
                          <a:effectLst/>
                        </a:rPr>
                        <a:t>记录下最小的值所在的数组下标</a:t>
                      </a:r>
                      <a:endParaRPr lang="zh-CN" sz="2400" kern="100" dirty="0">
                        <a:solidFill>
                          <a:schemeClr val="tx1"/>
                        </a:solidFill>
                        <a:effectLst/>
                      </a:endParaRPr>
                    </a:p>
                    <a:p>
                      <a:pPr algn="just">
                        <a:spcAft>
                          <a:spcPts val="0"/>
                        </a:spcAft>
                      </a:pPr>
                      <a:r>
                        <a:rPr lang="en-US" sz="2400" kern="100" dirty="0">
                          <a:solidFill>
                            <a:schemeClr val="tx1"/>
                          </a:solidFill>
                          <a:effectLst/>
                        </a:rPr>
                        <a:t>		for (j = i+1; j &lt; </a:t>
                      </a:r>
                      <a:r>
                        <a:rPr lang="en-US" sz="2400" kern="100" dirty="0" err="1">
                          <a:solidFill>
                            <a:schemeClr val="tx1"/>
                          </a:solidFill>
                          <a:effectLst/>
                        </a:rPr>
                        <a:t>sortArr</a:t>
                      </a:r>
                      <a:r>
                        <a:rPr lang="en-US" sz="2400" kern="100" dirty="0">
                          <a:solidFill>
                            <a:schemeClr val="tx1"/>
                          </a:solidFill>
                          <a:effectLst/>
                        </a:rPr>
                        <a:t>-&gt;</a:t>
                      </a:r>
                      <a:r>
                        <a:rPr lang="en-US" sz="2400" kern="100" dirty="0" err="1">
                          <a:solidFill>
                            <a:schemeClr val="tx1"/>
                          </a:solidFill>
                          <a:effectLst/>
                        </a:rPr>
                        <a:t>cnt</a:t>
                      </a:r>
                      <a:r>
                        <a:rPr lang="en-US" sz="2400" kern="100" dirty="0">
                          <a:solidFill>
                            <a:schemeClr val="tx1"/>
                          </a:solidFill>
                          <a:effectLst/>
                        </a:rPr>
                        <a:t>; </a:t>
                      </a:r>
                      <a:r>
                        <a:rPr lang="en-US" sz="2400" kern="100" dirty="0" err="1">
                          <a:solidFill>
                            <a:schemeClr val="tx1"/>
                          </a:solidFill>
                          <a:effectLst/>
                        </a:rPr>
                        <a:t>j++</a:t>
                      </a:r>
                      <a:r>
                        <a:rPr lang="en-US" sz="2400" kern="100" dirty="0">
                          <a:solidFill>
                            <a:schemeClr val="tx1"/>
                          </a:solidFill>
                          <a:effectLst/>
                        </a:rPr>
                        <a:t>) //</a:t>
                      </a:r>
                      <a:r>
                        <a:rPr lang="zh-CN" sz="2400" kern="100" dirty="0">
                          <a:solidFill>
                            <a:schemeClr val="tx1"/>
                          </a:solidFill>
                          <a:effectLst/>
                        </a:rPr>
                        <a:t>在无序区中寻找</a:t>
                      </a:r>
                      <a:endParaRPr lang="zh-CN" sz="2400" kern="100" dirty="0">
                        <a:solidFill>
                          <a:schemeClr val="tx1"/>
                        </a:solidFill>
                        <a:effectLst/>
                      </a:endParaRPr>
                    </a:p>
                    <a:p>
                      <a:pPr algn="just">
                        <a:spcAft>
                          <a:spcPts val="0"/>
                        </a:spcAft>
                      </a:pPr>
                      <a:r>
                        <a:rPr lang="en-US" sz="2400" kern="100" dirty="0">
                          <a:solidFill>
                            <a:schemeClr val="tx1"/>
                          </a:solidFill>
                          <a:effectLst/>
                        </a:rPr>
                        <a:t>		{</a:t>
                      </a:r>
                      <a:endParaRPr lang="zh-CN" sz="2400" kern="100" dirty="0">
                        <a:solidFill>
                          <a:schemeClr val="tx1"/>
                        </a:solidFill>
                        <a:effectLst/>
                      </a:endParaRPr>
                    </a:p>
                    <a:p>
                      <a:pPr algn="just">
                        <a:spcAft>
                          <a:spcPts val="0"/>
                        </a:spcAft>
                      </a:pPr>
                      <a:r>
                        <a:rPr lang="en-US" sz="2400" kern="100" dirty="0">
                          <a:solidFill>
                            <a:schemeClr val="tx1"/>
                          </a:solidFill>
                          <a:effectLst/>
                        </a:rPr>
                        <a:t>		   if(</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[j].key&lt;</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a:t>
                      </a:r>
                      <a:r>
                        <a:rPr lang="en-US" sz="2400" kern="100" dirty="0" err="1">
                          <a:solidFill>
                            <a:srgbClr val="0000FF"/>
                          </a:solidFill>
                          <a:effectLst/>
                        </a:rPr>
                        <a:t>minPos</a:t>
                      </a:r>
                      <a:r>
                        <a:rPr lang="en-US" sz="2400" kern="100" dirty="0">
                          <a:solidFill>
                            <a:srgbClr val="0000FF"/>
                          </a:solidFill>
                          <a:effectLst/>
                        </a:rPr>
                        <a:t>].key</a:t>
                      </a:r>
                      <a:r>
                        <a:rPr lang="en-US" sz="2400" kern="100" dirty="0">
                          <a:solidFill>
                            <a:schemeClr val="tx1"/>
                          </a:solidFill>
                          <a:effectLst/>
                        </a:rPr>
                        <a:t>)</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baseline="0" dirty="0">
                          <a:solidFill>
                            <a:schemeClr val="tx1"/>
                          </a:solidFill>
                          <a:effectLst/>
                        </a:rPr>
                        <a:t>   </a:t>
                      </a:r>
                      <a:r>
                        <a:rPr lang="en-US" sz="2400" kern="100" dirty="0" err="1">
                          <a:solidFill>
                            <a:schemeClr val="tx1"/>
                          </a:solidFill>
                          <a:effectLst/>
                        </a:rPr>
                        <a:t>minPos</a:t>
                      </a:r>
                      <a:r>
                        <a:rPr lang="en-US" sz="2400" kern="100" dirty="0">
                          <a:solidFill>
                            <a:schemeClr val="tx1"/>
                          </a:solidFill>
                          <a:effectLst/>
                        </a:rPr>
                        <a:t> = j;</a:t>
                      </a:r>
                      <a:endParaRPr lang="zh-CN" sz="2400" kern="100" dirty="0">
                        <a:solidFill>
                          <a:schemeClr val="tx1"/>
                        </a:solidFill>
                        <a:effectLst/>
                      </a:endParaRPr>
                    </a:p>
                    <a:p>
                      <a:pPr algn="just">
                        <a:spcAft>
                          <a:spcPts val="0"/>
                        </a:spcAft>
                      </a:pPr>
                      <a:r>
                        <a:rPr lang="en-US" sz="2400" kern="100" dirty="0">
                          <a:solidFill>
                            <a:schemeClr val="tx1"/>
                          </a:solidFill>
                          <a:effectLst/>
                        </a:rPr>
                        <a:t>		}</a:t>
                      </a:r>
                      <a:endParaRPr lang="zh-CN" sz="2400" kern="100" dirty="0">
                        <a:solidFill>
                          <a:schemeClr val="tx1"/>
                        </a:solidFill>
                        <a:effectLst/>
                      </a:endParaRPr>
                    </a:p>
                    <a:p>
                      <a:pPr algn="just">
                        <a:spcAft>
                          <a:spcPts val="0"/>
                        </a:spcAft>
                      </a:pPr>
                      <a:r>
                        <a:rPr lang="en-US" sz="2400" kern="100" dirty="0">
                          <a:solidFill>
                            <a:schemeClr val="tx1"/>
                          </a:solidFill>
                          <a:effectLst/>
                        </a:rPr>
                        <a:t>		if (</a:t>
                      </a:r>
                      <a:r>
                        <a:rPr lang="en-US" sz="2400" kern="100" dirty="0" err="1">
                          <a:solidFill>
                            <a:schemeClr val="tx1"/>
                          </a:solidFill>
                          <a:effectLst/>
                        </a:rPr>
                        <a:t>minPos</a:t>
                      </a:r>
                      <a:r>
                        <a:rPr lang="en-US" sz="2400" kern="100" dirty="0">
                          <a:solidFill>
                            <a:schemeClr val="tx1"/>
                          </a:solidFill>
                          <a:effectLst/>
                        </a:rPr>
                        <a:t> != </a:t>
                      </a:r>
                      <a:r>
                        <a:rPr lang="en-US" sz="2400" kern="100" dirty="0" err="1">
                          <a:solidFill>
                            <a:schemeClr val="tx1"/>
                          </a:solidFill>
                          <a:effectLst/>
                        </a:rPr>
                        <a:t>i</a:t>
                      </a:r>
                      <a:r>
                        <a:rPr lang="en-US" sz="2400" kern="100" dirty="0">
                          <a:solidFill>
                            <a:schemeClr val="tx1"/>
                          </a:solidFill>
                          <a:effectLst/>
                        </a:rPr>
                        <a:t>)  //</a:t>
                      </a:r>
                      <a:r>
                        <a:rPr lang="zh-CN" sz="2400" kern="100" dirty="0">
                          <a:solidFill>
                            <a:schemeClr val="tx1"/>
                          </a:solidFill>
                          <a:effectLst/>
                        </a:rPr>
                        <a:t>说明需要交换</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dirty="0">
                          <a:solidFill>
                            <a:schemeClr val="accent5"/>
                          </a:solidFill>
                          <a:effectLst/>
                        </a:rPr>
                        <a:t>Swap(</a:t>
                      </a:r>
                      <a:r>
                        <a:rPr lang="en-US" sz="2400" kern="100" dirty="0" err="1">
                          <a:solidFill>
                            <a:schemeClr val="accent5"/>
                          </a:solidFill>
                          <a:effectLst/>
                        </a:rPr>
                        <a:t>sortArr</a:t>
                      </a:r>
                      <a:r>
                        <a:rPr lang="en-US" sz="2400" kern="100" dirty="0">
                          <a:solidFill>
                            <a:schemeClr val="accent5"/>
                          </a:solidFill>
                          <a:effectLst/>
                        </a:rPr>
                        <a:t>, </a:t>
                      </a:r>
                      <a:r>
                        <a:rPr lang="en-US" sz="2400" kern="100" dirty="0" err="1">
                          <a:solidFill>
                            <a:schemeClr val="accent5"/>
                          </a:solidFill>
                          <a:effectLst/>
                        </a:rPr>
                        <a:t>minPos</a:t>
                      </a:r>
                      <a:r>
                        <a:rPr lang="en-US" sz="2400" kern="100" dirty="0">
                          <a:solidFill>
                            <a:schemeClr val="accent5"/>
                          </a:solidFill>
                          <a:effectLst/>
                        </a:rPr>
                        <a:t>, </a:t>
                      </a:r>
                      <a:r>
                        <a:rPr lang="en-US" sz="2400" kern="100" dirty="0" err="1">
                          <a:solidFill>
                            <a:schemeClr val="accent5"/>
                          </a:solidFill>
                          <a:effectLst/>
                        </a:rPr>
                        <a:t>i</a:t>
                      </a:r>
                      <a:r>
                        <a:rPr lang="en-US" sz="2400" kern="100" dirty="0">
                          <a:solidFill>
                            <a:schemeClr val="accent5"/>
                          </a:solidFill>
                          <a:effectLst/>
                        </a:rPr>
                        <a:t>); </a:t>
                      </a:r>
                      <a:r>
                        <a:rPr lang="en-US" sz="2400" kern="100" dirty="0">
                          <a:solidFill>
                            <a:schemeClr val="tx1"/>
                          </a:solidFill>
                          <a:effectLst/>
                        </a:rPr>
                        <a:t>//</a:t>
                      </a:r>
                      <a:r>
                        <a:rPr lang="zh-CN" sz="2400" kern="100" dirty="0">
                          <a:solidFill>
                            <a:schemeClr val="tx1"/>
                          </a:solidFill>
                          <a:effectLst/>
                        </a:rPr>
                        <a:t>交换记录</a:t>
                      </a:r>
                      <a:endParaRPr lang="zh-CN" sz="2400" kern="100" dirty="0">
                        <a:solidFill>
                          <a:schemeClr val="tx1"/>
                        </a:solidFill>
                        <a:effectLst/>
                      </a:endParaRPr>
                    </a:p>
                    <a:p>
                      <a:pPr algn="just">
                        <a:spcAft>
                          <a:spcPts val="0"/>
                        </a:spcAft>
                      </a:pPr>
                      <a:r>
                        <a:rPr lang="en-US" sz="2400" kern="100" dirty="0">
                          <a:effectLst/>
                        </a:rPr>
                        <a:t>	</a:t>
                      </a:r>
                      <a:r>
                        <a:rPr lang="en-US" sz="2400" kern="100" dirty="0">
                          <a:solidFill>
                            <a:srgbClr val="FF0000"/>
                          </a:solidFill>
                          <a:effectLst/>
                        </a:rPr>
                        <a:t>} </a:t>
                      </a:r>
                      <a:endParaRPr lang="zh-CN" sz="2400" kern="100" dirty="0">
                        <a:solidFill>
                          <a:srgbClr val="FF0000"/>
                        </a:solidFill>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r>
            </a:tbl>
          </a:graphicData>
        </a:graphic>
      </p:graphicFrame>
      <p:sp>
        <p:nvSpPr>
          <p:cNvPr id="4" name="Text Box 11"/>
          <p:cNvSpPr txBox="1">
            <a:spLocks noChangeArrowheads="1"/>
          </p:cNvSpPr>
          <p:nvPr/>
        </p:nvSpPr>
        <p:spPr bwMode="auto">
          <a:xfrm>
            <a:off x="9120336" y="692696"/>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8-5</a:t>
            </a:r>
            <a:endParaRPr lang="zh-CN" altLang="en-US" sz="2400" b="1" dirty="0">
              <a:solidFill>
                <a:srgbClr val="FF00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a:spLocks noChangeArrowheads="1"/>
          </p:cNvSpPr>
          <p:nvPr/>
        </p:nvSpPr>
        <p:spPr bwMode="auto">
          <a:xfrm>
            <a:off x="483420" y="2330003"/>
            <a:ext cx="2228254"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dirty="0">
                <a:solidFill>
                  <a:srgbClr val="FF3300"/>
                </a:solidFill>
                <a:latin typeface="微软雅黑" panose="020B0503020204020204" pitchFamily="34" charset="-122"/>
                <a:ea typeface="微软雅黑" panose="020B0503020204020204" pitchFamily="34" charset="-122"/>
              </a:rPr>
              <a:t>稳定</a:t>
            </a:r>
            <a:r>
              <a:rPr lang="zh-CN" altLang="en-US" sz="2800" dirty="0">
                <a:latin typeface="微软雅黑" panose="020B0503020204020204" pitchFamily="34" charset="-122"/>
                <a:ea typeface="微软雅黑" panose="020B0503020204020204" pitchFamily="34" charset="-122"/>
              </a:rPr>
              <a:t>排序：</a:t>
            </a:r>
            <a:endParaRPr lang="en-US" altLang="zh-CN" sz="2800" dirty="0">
              <a:latin typeface="微软雅黑" panose="020B0503020204020204" pitchFamily="34" charset="-122"/>
              <a:ea typeface="微软雅黑" panose="020B0503020204020204" pitchFamily="34" charset="-122"/>
            </a:endParaRPr>
          </a:p>
          <a:p>
            <a:pPr eaLnBrk="1" hangingPunct="1">
              <a:spcBef>
                <a:spcPct val="50000"/>
              </a:spcBef>
            </a:pPr>
            <a:r>
              <a:rPr lang="zh-CN" altLang="en-US" sz="2800" dirty="0">
                <a:solidFill>
                  <a:srgbClr val="FF3300"/>
                </a:solidFill>
                <a:latin typeface="微软雅黑" panose="020B0503020204020204" pitchFamily="34" charset="-122"/>
                <a:ea typeface="微软雅黑" panose="020B0503020204020204" pitchFamily="34" charset="-122"/>
              </a:rPr>
              <a:t>不稳定</a:t>
            </a:r>
            <a:r>
              <a:rPr lang="zh-CN" altLang="en-US" sz="2800" dirty="0">
                <a:latin typeface="微软雅黑" panose="020B0503020204020204" pitchFamily="34" charset="-122"/>
                <a:ea typeface="微软雅黑" panose="020B0503020204020204" pitchFamily="34" charset="-122"/>
              </a:rPr>
              <a:t>排序：</a:t>
            </a:r>
            <a:endParaRPr lang="zh-CN" altLang="en-US" sz="2800" baseline="-25000" dirty="0">
              <a:latin typeface="微软雅黑" panose="020B0503020204020204" pitchFamily="34" charset="-122"/>
              <a:ea typeface="微软雅黑" panose="020B0503020204020204" pitchFamily="34" charset="-122"/>
            </a:endParaRPr>
          </a:p>
        </p:txBody>
      </p:sp>
      <p:sp>
        <p:nvSpPr>
          <p:cNvPr id="10" name="AutoShape 10"/>
          <p:cNvSpPr>
            <a:spLocks noChangeArrowheads="1"/>
          </p:cNvSpPr>
          <p:nvPr/>
        </p:nvSpPr>
        <p:spPr bwMode="auto">
          <a:xfrm>
            <a:off x="2698535" y="2493637"/>
            <a:ext cx="2088951" cy="920750"/>
          </a:xfrm>
          <a:prstGeom prst="rightArrow">
            <a:avLst>
              <a:gd name="adj1" fmla="val 50000"/>
              <a:gd name="adj2" fmla="val 43824"/>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   排序后</a:t>
            </a:r>
            <a:endParaRPr lang="zh-CN" altLang="en-US" sz="2400">
              <a:latin typeface="微软雅黑" panose="020B0503020204020204" pitchFamily="34" charset="-122"/>
              <a:ea typeface="微软雅黑" panose="020B0503020204020204" pitchFamily="34" charset="-122"/>
            </a:endParaRPr>
          </a:p>
        </p:txBody>
      </p:sp>
      <p:sp>
        <p:nvSpPr>
          <p:cNvPr id="11" name="Text Box 12"/>
          <p:cNvSpPr txBox="1">
            <a:spLocks noChangeArrowheads="1"/>
          </p:cNvSpPr>
          <p:nvPr/>
        </p:nvSpPr>
        <p:spPr bwMode="auto">
          <a:xfrm>
            <a:off x="5027972" y="2323216"/>
            <a:ext cx="223202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latin typeface="微软雅黑" panose="020B0503020204020204" pitchFamily="34" charset="-122"/>
                <a:ea typeface="微软雅黑" panose="020B0503020204020204" pitchFamily="34" charset="-122"/>
              </a:rPr>
              <a:t>R</a:t>
            </a:r>
            <a:r>
              <a:rPr lang="en-US" altLang="zh-CN" sz="2800" baseline="-25000">
                <a:latin typeface="微软雅黑" panose="020B0503020204020204" pitchFamily="34" charset="-122"/>
                <a:ea typeface="微软雅黑" panose="020B0503020204020204" pitchFamily="34" charset="-122"/>
              </a:rPr>
              <a:t>i </a:t>
            </a:r>
            <a:r>
              <a:rPr lang="zh-CN" altLang="en-US" sz="2800">
                <a:latin typeface="微软雅黑" panose="020B0503020204020204" pitchFamily="34" charset="-122"/>
                <a:ea typeface="微软雅黑" panose="020B0503020204020204" pitchFamily="34" charset="-122"/>
              </a:rPr>
              <a:t>领先于 </a:t>
            </a:r>
            <a:r>
              <a:rPr lang="en-US" altLang="zh-CN" sz="2800">
                <a:latin typeface="微软雅黑" panose="020B0503020204020204" pitchFamily="34" charset="-122"/>
                <a:ea typeface="微软雅黑" panose="020B0503020204020204" pitchFamily="34" charset="-122"/>
              </a:rPr>
              <a:t>R</a:t>
            </a:r>
            <a:r>
              <a:rPr lang="en-US" altLang="zh-CN" sz="2800" baseline="-25000">
                <a:latin typeface="微软雅黑" panose="020B0503020204020204" pitchFamily="34" charset="-122"/>
                <a:ea typeface="微软雅黑" panose="020B0503020204020204" pitchFamily="34" charset="-122"/>
              </a:rPr>
              <a:t>j</a:t>
            </a:r>
            <a:endParaRPr lang="en-US" altLang="zh-CN" sz="2800">
              <a:latin typeface="微软雅黑" panose="020B0503020204020204" pitchFamily="34" charset="-122"/>
              <a:ea typeface="微软雅黑" panose="020B0503020204020204" pitchFamily="34" charset="-122"/>
            </a:endParaRPr>
          </a:p>
          <a:p>
            <a:pPr eaLnBrk="1" hangingPunct="1">
              <a:spcBef>
                <a:spcPct val="50000"/>
              </a:spcBef>
            </a:pPr>
            <a:r>
              <a:rPr lang="en-US" altLang="zh-CN" sz="2800">
                <a:latin typeface="微软雅黑" panose="020B0503020204020204" pitchFamily="34" charset="-122"/>
                <a:ea typeface="微软雅黑" panose="020B0503020204020204" pitchFamily="34" charset="-122"/>
              </a:rPr>
              <a:t>R</a:t>
            </a:r>
            <a:r>
              <a:rPr lang="en-US" altLang="zh-CN" sz="2800" baseline="-25000">
                <a:latin typeface="微软雅黑" panose="020B0503020204020204" pitchFamily="34" charset="-122"/>
                <a:ea typeface="微软雅黑" panose="020B0503020204020204" pitchFamily="34" charset="-122"/>
              </a:rPr>
              <a:t>j  </a:t>
            </a:r>
            <a:r>
              <a:rPr lang="zh-CN" altLang="en-US" sz="2800">
                <a:latin typeface="微软雅黑" panose="020B0503020204020204" pitchFamily="34" charset="-122"/>
                <a:ea typeface="微软雅黑" panose="020B0503020204020204" pitchFamily="34" charset="-122"/>
              </a:rPr>
              <a:t>领先于 </a:t>
            </a:r>
            <a:r>
              <a:rPr lang="en-US" altLang="zh-CN" sz="2800">
                <a:latin typeface="微软雅黑" panose="020B0503020204020204" pitchFamily="34" charset="-122"/>
                <a:ea typeface="微软雅黑" panose="020B0503020204020204" pitchFamily="34" charset="-122"/>
              </a:rPr>
              <a:t>R</a:t>
            </a:r>
            <a:r>
              <a:rPr lang="en-US" altLang="zh-CN" sz="2800" baseline="-25000">
                <a:latin typeface="微软雅黑" panose="020B0503020204020204" pitchFamily="34" charset="-122"/>
                <a:ea typeface="微软雅黑" panose="020B0503020204020204" pitchFamily="34" charset="-122"/>
              </a:rPr>
              <a:t>i</a:t>
            </a:r>
            <a:endParaRPr lang="en-US" altLang="zh-CN" sz="2800" baseline="-25000">
              <a:latin typeface="微软雅黑" panose="020B0503020204020204" pitchFamily="34" charset="-122"/>
              <a:ea typeface="微软雅黑" panose="020B0503020204020204" pitchFamily="34" charset="-122"/>
            </a:endParaRPr>
          </a:p>
        </p:txBody>
      </p:sp>
      <p:sp>
        <p:nvSpPr>
          <p:cNvPr id="12" name="Text Box 13"/>
          <p:cNvSpPr txBox="1">
            <a:spLocks noChangeArrowheads="1"/>
          </p:cNvSpPr>
          <p:nvPr/>
        </p:nvSpPr>
        <p:spPr bwMode="auto">
          <a:xfrm>
            <a:off x="593458" y="5464940"/>
            <a:ext cx="7200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400">
                <a:latin typeface="微软雅黑" panose="020B0503020204020204" pitchFamily="34" charset="-122"/>
                <a:ea typeface="微软雅黑" panose="020B0503020204020204" pitchFamily="34" charset="-122"/>
              </a:rPr>
              <a:t>排序后具有</a:t>
            </a:r>
            <a:r>
              <a:rPr lang="zh-CN" altLang="en-US" sz="2400">
                <a:solidFill>
                  <a:srgbClr val="FF3300"/>
                </a:solidFill>
                <a:latin typeface="微软雅黑" panose="020B0503020204020204" pitchFamily="34" charset="-122"/>
                <a:ea typeface="微软雅黑" panose="020B0503020204020204" pitchFamily="34" charset="-122"/>
              </a:rPr>
              <a:t>相同关键字</a:t>
            </a:r>
            <a:r>
              <a:rPr lang="zh-CN" altLang="en-US" sz="2400">
                <a:latin typeface="微软雅黑" panose="020B0503020204020204" pitchFamily="34" charset="-122"/>
                <a:ea typeface="微软雅黑" panose="020B0503020204020204" pitchFamily="34" charset="-122"/>
              </a:rPr>
              <a:t>的记录的</a:t>
            </a:r>
            <a:r>
              <a:rPr lang="zh-CN" altLang="en-US" sz="2400">
                <a:solidFill>
                  <a:srgbClr val="FF3300"/>
                </a:solidFill>
                <a:latin typeface="微软雅黑" panose="020B0503020204020204" pitchFamily="34" charset="-122"/>
                <a:ea typeface="微软雅黑" panose="020B0503020204020204" pitchFamily="34" charset="-122"/>
              </a:rPr>
              <a:t>相对次序</a:t>
            </a:r>
            <a:r>
              <a:rPr lang="zh-CN" altLang="en-US" sz="2400">
                <a:latin typeface="微软雅黑" panose="020B0503020204020204" pitchFamily="34" charset="-122"/>
                <a:ea typeface="微软雅黑" panose="020B0503020204020204" pitchFamily="34" charset="-122"/>
              </a:rPr>
              <a:t>保持</a:t>
            </a:r>
            <a:r>
              <a:rPr lang="zh-CN" altLang="en-US" sz="2400">
                <a:solidFill>
                  <a:srgbClr val="FF3300"/>
                </a:solidFill>
                <a:latin typeface="微软雅黑" panose="020B0503020204020204" pitchFamily="34" charset="-122"/>
                <a:ea typeface="微软雅黑" panose="020B0503020204020204" pitchFamily="34" charset="-122"/>
              </a:rPr>
              <a:t>不变</a:t>
            </a:r>
            <a:endParaRPr lang="zh-CN" altLang="en-US" sz="2400">
              <a:solidFill>
                <a:srgbClr val="FF3300"/>
              </a:solidFill>
              <a:latin typeface="微软雅黑" panose="020B0503020204020204" pitchFamily="34" charset="-122"/>
              <a:ea typeface="微软雅黑" panose="020B0503020204020204" pitchFamily="34" charset="-122"/>
            </a:endParaRPr>
          </a:p>
        </p:txBody>
      </p:sp>
      <p:sp>
        <p:nvSpPr>
          <p:cNvPr id="2" name="矩形 1"/>
          <p:cNvSpPr/>
          <p:nvPr/>
        </p:nvSpPr>
        <p:spPr>
          <a:xfrm>
            <a:off x="191344" y="717072"/>
            <a:ext cx="11877276" cy="461665"/>
          </a:xfrm>
          <a:prstGeom prst="rect">
            <a:avLst/>
          </a:prstGeom>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rPr>
              <a:t>设有记录序列：</a:t>
            </a:r>
            <a:r>
              <a:rPr lang="en-US" altLang="zh-CN" sz="2400" dirty="0">
                <a:latin typeface="微软雅黑" panose="020B0503020204020204" pitchFamily="34" charset="-122"/>
                <a:ea typeface="微软雅黑" panose="020B0503020204020204" pitchFamily="34" charset="-122"/>
              </a:rPr>
              <a:t>{ R0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R2   … Rn-1  } </a:t>
            </a:r>
            <a:r>
              <a:rPr lang="zh-CN" altLang="en-US" sz="2400" dirty="0">
                <a:latin typeface="微软雅黑" panose="020B0503020204020204" pitchFamily="34" charset="-122"/>
                <a:ea typeface="微软雅黑" panose="020B0503020204020204" pitchFamily="34" charset="-122"/>
              </a:rPr>
              <a:t>其相应的关键字序列为： </a:t>
            </a:r>
            <a:r>
              <a:rPr lang="en-US" altLang="zh-CN" sz="2400" dirty="0">
                <a:latin typeface="微软雅黑" panose="020B0503020204020204" pitchFamily="34" charset="-122"/>
                <a:ea typeface="微软雅黑" panose="020B0503020204020204" pitchFamily="34" charset="-122"/>
              </a:rPr>
              <a:t>{ K0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K2   … Kn-1  };</a:t>
            </a:r>
            <a:endParaRPr lang="en-US" altLang="zh-CN" sz="2400" dirty="0">
              <a:latin typeface="微软雅黑" panose="020B0503020204020204" pitchFamily="34" charset="-122"/>
              <a:ea typeface="微软雅黑" panose="020B0503020204020204" pitchFamily="34" charset="-122"/>
            </a:endParaRPr>
          </a:p>
        </p:txBody>
      </p:sp>
      <p:sp>
        <p:nvSpPr>
          <p:cNvPr id="3" name="矩形 2"/>
          <p:cNvSpPr/>
          <p:nvPr/>
        </p:nvSpPr>
        <p:spPr>
          <a:xfrm>
            <a:off x="517545" y="1397229"/>
            <a:ext cx="3528716"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已知  </a:t>
            </a:r>
            <a:r>
              <a:rPr lang="en-US" altLang="zh-CN" sz="2800" dirty="0">
                <a:latin typeface="微软雅黑" panose="020B0503020204020204" pitchFamily="34" charset="-122"/>
                <a:ea typeface="微软雅黑" panose="020B0503020204020204" pitchFamily="34" charset="-122"/>
              </a:rPr>
              <a:t>K</a:t>
            </a:r>
            <a:r>
              <a:rPr lang="en-US" altLang="zh-CN" sz="2800" baseline="-25000" dirty="0">
                <a:latin typeface="微软雅黑" panose="020B0503020204020204" pitchFamily="34" charset="-122"/>
                <a:ea typeface="微软雅黑" panose="020B0503020204020204" pitchFamily="34" charset="-122"/>
              </a:rPr>
              <a:t>i</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K</a:t>
            </a:r>
            <a:r>
              <a:rPr lang="en-US" altLang="zh-CN" sz="2800" baseline="-25000" dirty="0" err="1">
                <a:latin typeface="微软雅黑" panose="020B0503020204020204" pitchFamily="34" charset="-122"/>
                <a:ea typeface="微软雅黑" panose="020B0503020204020204" pitchFamily="34" charset="-122"/>
              </a:rPr>
              <a:t>j</a:t>
            </a:r>
            <a:r>
              <a:rPr lang="en-US" altLang="zh-CN" sz="2800" dirty="0">
                <a:latin typeface="微软雅黑" panose="020B0503020204020204" pitchFamily="34" charset="-122"/>
                <a:ea typeface="微软雅黑" panose="020B0503020204020204" pitchFamily="34" charset="-122"/>
              </a:rPr>
              <a:t>    j&gt;</a:t>
            </a:r>
            <a:r>
              <a:rPr lang="en-US" altLang="zh-CN" sz="2800" dirty="0" err="1">
                <a:latin typeface="微软雅黑" panose="020B0503020204020204" pitchFamily="34" charset="-122"/>
                <a:ea typeface="微软雅黑" panose="020B0503020204020204" pitchFamily="34" charset="-122"/>
              </a:rPr>
              <a:t>i</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5" name="Text Box 5"/>
          <p:cNvSpPr txBox="1">
            <a:spLocks noChangeArrowheads="1"/>
          </p:cNvSpPr>
          <p:nvPr/>
        </p:nvSpPr>
        <p:spPr bwMode="auto">
          <a:xfrm>
            <a:off x="574658" y="3927448"/>
            <a:ext cx="1063391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400" dirty="0">
                <a:latin typeface="微软雅黑" panose="020B0503020204020204" pitchFamily="34" charset="-122"/>
                <a:ea typeface="微软雅黑" panose="020B0503020204020204" pitchFamily="34" charset="-122"/>
              </a:rPr>
              <a:t>例如：按递增顺序排列</a:t>
            </a:r>
            <a:endParaRPr lang="zh-CN" altLang="en-US" sz="2400" dirty="0">
              <a:latin typeface="微软雅黑" panose="020B0503020204020204" pitchFamily="34" charset="-122"/>
              <a:ea typeface="微软雅黑" panose="020B0503020204020204" pitchFamily="34" charset="-122"/>
            </a:endParaRPr>
          </a:p>
          <a:p>
            <a:pPr eaLnBrk="1" hangingPunct="1">
              <a:spcBef>
                <a:spcPct val="50000"/>
              </a:spcBef>
            </a:pPr>
            <a:r>
              <a:rPr lang="en-US" altLang="zh-CN" sz="2400" dirty="0">
                <a:latin typeface="微软雅黑" panose="020B0503020204020204" pitchFamily="34" charset="-122"/>
                <a:ea typeface="微软雅黑" panose="020B0503020204020204" pitchFamily="34" charset="-122"/>
              </a:rPr>
              <a:t>49(1) 38 65 97 76 13 27 </a:t>
            </a:r>
            <a:r>
              <a:rPr lang="en-US" altLang="zh-CN" sz="2400" dirty="0">
                <a:solidFill>
                  <a:srgbClr val="FF3300"/>
                </a:solidFill>
                <a:latin typeface="微软雅黑" panose="020B0503020204020204" pitchFamily="34" charset="-122"/>
                <a:ea typeface="微软雅黑" panose="020B0503020204020204" pitchFamily="34" charset="-122"/>
              </a:rPr>
              <a:t>49(2)                  </a:t>
            </a:r>
            <a:r>
              <a:rPr lang="en-US" altLang="zh-CN" sz="2400" dirty="0">
                <a:latin typeface="微软雅黑" panose="020B0503020204020204" pitchFamily="34" charset="-122"/>
                <a:ea typeface="微软雅黑" panose="020B0503020204020204" pitchFamily="34" charset="-122"/>
              </a:rPr>
              <a:t>13 27 38 49(1) </a:t>
            </a:r>
            <a:r>
              <a:rPr lang="en-US" altLang="zh-CN" sz="2400" dirty="0">
                <a:solidFill>
                  <a:srgbClr val="FF3300"/>
                </a:solidFill>
                <a:latin typeface="微软雅黑" panose="020B0503020204020204" pitchFamily="34" charset="-122"/>
                <a:ea typeface="微软雅黑" panose="020B0503020204020204" pitchFamily="34" charset="-122"/>
              </a:rPr>
              <a:t>49(2) </a:t>
            </a:r>
            <a:r>
              <a:rPr lang="en-US" altLang="zh-CN" sz="2400" dirty="0">
                <a:latin typeface="微软雅黑" panose="020B0503020204020204" pitchFamily="34" charset="-122"/>
                <a:ea typeface="微软雅黑" panose="020B0503020204020204" pitchFamily="34" charset="-122"/>
              </a:rPr>
              <a:t>65 76 97</a:t>
            </a:r>
            <a:endParaRPr lang="en-US" altLang="zh-CN" sz="2400" dirty="0">
              <a:latin typeface="微软雅黑" panose="020B0503020204020204" pitchFamily="34" charset="-122"/>
              <a:ea typeface="微软雅黑" panose="020B0503020204020204" pitchFamily="34" charset="-122"/>
            </a:endParaRPr>
          </a:p>
        </p:txBody>
      </p:sp>
      <p:sp>
        <p:nvSpPr>
          <p:cNvPr id="4" name="右箭头 3"/>
          <p:cNvSpPr/>
          <p:nvPr/>
        </p:nvSpPr>
        <p:spPr>
          <a:xfrm>
            <a:off x="5159896" y="4340125"/>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0" y="549076"/>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4" name="Rectangle 8"/>
          <p:cNvSpPr>
            <a:spLocks noChangeArrowheads="1"/>
          </p:cNvSpPr>
          <p:nvPr/>
        </p:nvSpPr>
        <p:spPr bwMode="auto">
          <a:xfrm>
            <a:off x="107502" y="11773"/>
            <a:ext cx="4679983" cy="586957"/>
          </a:xfrm>
          <a:prstGeom prst="rect">
            <a:avLst/>
          </a:prstGeom>
          <a:noFill/>
          <a:ln w="9525">
            <a:noFill/>
            <a:miter lim="800000"/>
          </a:ln>
        </p:spPr>
        <p:txBody>
          <a:bodyPr wrap="square"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8.1 </a:t>
            </a:r>
            <a:r>
              <a:rPr lang="zh-CN" altLang="en-US" sz="3200" b="1" dirty="0">
                <a:latin typeface="微软雅黑" panose="020B0503020204020204" pitchFamily="34" charset="-122"/>
                <a:ea typeface="微软雅黑" panose="020B0503020204020204" pitchFamily="34" charset="-122"/>
              </a:rPr>
              <a:t>排序的基本概念</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7586" name="Text Box 4"/>
              <p:cNvSpPr txBox="1">
                <a:spLocks noChangeArrowheads="1"/>
              </p:cNvSpPr>
              <p:nvPr/>
            </p:nvSpPr>
            <p:spPr bwMode="auto">
              <a:xfrm>
                <a:off x="1199456" y="1219066"/>
                <a:ext cx="9504363" cy="405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时间复杂度：</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比较：</a:t>
                </a:r>
                <a14:m>
                  <m:oMath xmlns:m="http://schemas.openxmlformats.org/officeDocument/2006/math">
                    <m:nary>
                      <m:naryPr>
                        <m:chr m:val="∑"/>
                        <m:ctrlPr>
                          <a:rPr lang="zh-CN" altLang="en-US" sz="2800" i="1" smtClean="0">
                            <a:latin typeface="Cambria Math" panose="02040503050406030204" pitchFamily="18" charset="0"/>
                            <a:ea typeface="微软雅黑" panose="020B0503020204020204" pitchFamily="34" charset="-122"/>
                          </a:rPr>
                        </m:ctrlPr>
                      </m:naryPr>
                      <m:sub>
                        <m:r>
                          <m:rPr>
                            <m:brk m:alnAt="23"/>
                          </m:rPr>
                          <a:rPr lang="en-US" altLang="zh-CN" sz="2800" b="0" i="1" smtClean="0">
                            <a:latin typeface="Cambria Math" panose="02040503050406030204" pitchFamily="18" charset="0"/>
                            <a:ea typeface="微软雅黑" panose="020B0503020204020204" pitchFamily="34" charset="-122"/>
                          </a:rPr>
                          <m:t>𝑖</m:t>
                        </m:r>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1</m:t>
                        </m:r>
                      </m:sub>
                      <m:sup>
                        <m:r>
                          <a:rPr lang="en-US" altLang="zh-CN" sz="2800" b="0" i="1" smtClean="0">
                            <a:latin typeface="Cambria Math" panose="02040503050406030204" pitchFamily="18" charset="0"/>
                            <a:ea typeface="微软雅黑" panose="020B0503020204020204" pitchFamily="34" charset="-122"/>
                          </a:rPr>
                          <m:t>𝑛</m:t>
                        </m:r>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1</m:t>
                        </m:r>
                      </m:sup>
                      <m:e>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𝑛</m:t>
                        </m:r>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𝑖</m:t>
                        </m:r>
                        <m:r>
                          <a:rPr lang="en-US" altLang="zh-CN" sz="2800" b="0" i="1" smtClean="0">
                            <a:latin typeface="Cambria Math" panose="02040503050406030204" pitchFamily="18" charset="0"/>
                            <a:ea typeface="微软雅黑" panose="020B0503020204020204" pitchFamily="34" charset="-122"/>
                          </a:rPr>
                          <m:t>)</m:t>
                        </m:r>
                      </m:e>
                    </m:nary>
                  </m:oMath>
                </a14:m>
                <a:r>
                  <a:rPr lang="en-US" altLang="zh-CN" sz="2800" dirty="0">
                    <a:solidFill>
                      <a:srgbClr val="FF3300"/>
                    </a:solidFill>
                    <a:latin typeface="微软雅黑" panose="020B0503020204020204" pitchFamily="34" charset="-122"/>
                    <a:ea typeface="微软雅黑" panose="020B0503020204020204" pitchFamily="34" charset="-122"/>
                  </a:rPr>
                  <a:t>=n(n-1)/2</a:t>
                </a:r>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移动：最好：</a:t>
                </a:r>
                <a:r>
                  <a:rPr lang="en-US" altLang="zh-CN" sz="2800" dirty="0">
                    <a:solidFill>
                      <a:srgbClr val="FF3300"/>
                    </a:solidFill>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；最坏：</a:t>
                </a:r>
                <a:r>
                  <a:rPr lang="en-US" altLang="zh-CN" sz="2800" dirty="0">
                    <a:solidFill>
                      <a:srgbClr val="FF3300"/>
                    </a:solidFill>
                    <a:latin typeface="微软雅黑" panose="020B0503020204020204" pitchFamily="34" charset="-122"/>
                    <a:ea typeface="微软雅黑" panose="020B0503020204020204" pitchFamily="34" charset="-122"/>
                  </a:rPr>
                  <a:t>3</a:t>
                </a:r>
                <a:r>
                  <a:rPr lang="zh-CN" altLang="en-US" sz="2800" dirty="0">
                    <a:solidFill>
                      <a:srgbClr val="FF3300"/>
                    </a:solidFill>
                    <a:latin typeface="微软雅黑" panose="020B0503020204020204" pitchFamily="34" charset="-122"/>
                    <a:ea typeface="微软雅黑" panose="020B0503020204020204" pitchFamily="34" charset="-122"/>
                  </a:rPr>
                  <a:t>（</a:t>
                </a:r>
                <a:r>
                  <a:rPr lang="en-US" altLang="zh-CN" sz="2800" dirty="0">
                    <a:solidFill>
                      <a:srgbClr val="FF3300"/>
                    </a:solidFill>
                    <a:latin typeface="微软雅黑" panose="020B0503020204020204" pitchFamily="34" charset="-122"/>
                    <a:ea typeface="微软雅黑" panose="020B0503020204020204" pitchFamily="34" charset="-122"/>
                  </a:rPr>
                  <a:t>n-1)</a:t>
                </a:r>
                <a:endParaRPr lang="en-US" altLang="zh-CN" sz="2800" dirty="0">
                  <a:solidFill>
                    <a:srgbClr val="FF33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平均时间复杂度：</a:t>
                </a:r>
                <a:r>
                  <a:rPr lang="en-US" altLang="zh-CN" sz="2800" dirty="0">
                    <a:solidFill>
                      <a:srgbClr val="FF3300"/>
                    </a:solidFill>
                    <a:latin typeface="微软雅黑" panose="020B0503020204020204" pitchFamily="34" charset="-122"/>
                    <a:ea typeface="微软雅黑" panose="020B0503020204020204" pitchFamily="34" charset="-122"/>
                  </a:rPr>
                  <a:t>T(n)=O(n</a:t>
                </a:r>
                <a:r>
                  <a:rPr lang="en-US" altLang="zh-CN" sz="2800" baseline="30000" dirty="0">
                    <a:solidFill>
                      <a:srgbClr val="FF3300"/>
                    </a:solidFill>
                    <a:latin typeface="微软雅黑" panose="020B0503020204020204" pitchFamily="34" charset="-122"/>
                    <a:ea typeface="微软雅黑" panose="020B0503020204020204" pitchFamily="34" charset="-122"/>
                  </a:rPr>
                  <a:t>2</a:t>
                </a:r>
                <a:r>
                  <a:rPr lang="en-US" altLang="zh-CN" sz="2800" dirty="0">
                    <a:solidFill>
                      <a:srgbClr val="FF3300"/>
                    </a:solidFill>
                    <a:latin typeface="微软雅黑" panose="020B0503020204020204" pitchFamily="34" charset="-122"/>
                    <a:ea typeface="微软雅黑" panose="020B0503020204020204" pitchFamily="34" charset="-122"/>
                  </a:rPr>
                  <a:t>)</a:t>
                </a:r>
                <a:endParaRPr lang="en-US" altLang="zh-CN" sz="2800" dirty="0">
                  <a:solidFill>
                    <a:srgbClr val="FF3300"/>
                  </a:solidFill>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空间复杂度：</a:t>
                </a:r>
                <a:r>
                  <a:rPr lang="en-US" altLang="zh-CN" sz="2800" dirty="0">
                    <a:latin typeface="微软雅黑" panose="020B0503020204020204" pitchFamily="34" charset="-122"/>
                    <a:ea typeface="微软雅黑" panose="020B0503020204020204" pitchFamily="34" charset="-122"/>
                  </a:rPr>
                  <a:t>S(n)=O(1)</a:t>
                </a:r>
                <a:endParaRPr lang="en-US" altLang="zh-CN" sz="2800" dirty="0">
                  <a:latin typeface="微软雅黑" panose="020B0503020204020204" pitchFamily="34" charset="-122"/>
                  <a:ea typeface="微软雅黑" panose="020B0503020204020204" pitchFamily="34" charset="-122"/>
                </a:endParaRPr>
              </a:p>
              <a:p>
                <a:pPr eaLnBrk="1" hangingPunct="1"/>
                <a:endParaRPr lang="en-US" sz="2800" dirty="0">
                  <a:solidFill>
                    <a:srgbClr val="FF3300"/>
                  </a:solidFill>
                  <a:latin typeface="微软雅黑" panose="020B0503020204020204" pitchFamily="34" charset="-122"/>
                  <a:ea typeface="微软雅黑" panose="020B0503020204020204" pitchFamily="34" charset="-122"/>
                </a:endParaRPr>
              </a:p>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稳定性：</a:t>
                </a:r>
                <a:r>
                  <a:rPr lang="zh-CN" altLang="en-US" sz="2800" dirty="0">
                    <a:latin typeface="微软雅黑" panose="020B0503020204020204" pitchFamily="34" charset="-122"/>
                    <a:ea typeface="微软雅黑" panose="020B0503020204020204" pitchFamily="34" charset="-122"/>
                  </a:rPr>
                  <a:t>不稳定</a:t>
                </a:r>
                <a:endParaRPr lang="zh-CN" altLang="en-US" sz="2800" dirty="0">
                  <a:latin typeface="微软雅黑" panose="020B0503020204020204" pitchFamily="34" charset="-122"/>
                  <a:ea typeface="微软雅黑" panose="020B0503020204020204" pitchFamily="34" charset="-122"/>
                </a:endParaRPr>
              </a:p>
            </p:txBody>
          </p:sp>
        </mc:Choice>
        <mc:Fallback>
          <p:sp>
            <p:nvSpPr>
              <p:cNvPr id="67586" name="Text Box 4"/>
              <p:cNvSpPr txBox="1">
                <a:spLocks noRot="1" noChangeAspect="1" noMove="1" noResize="1" noEditPoints="1" noAdjustHandles="1" noChangeArrowheads="1" noChangeShapeType="1" noTextEdit="1"/>
              </p:cNvSpPr>
              <p:nvPr/>
            </p:nvSpPr>
            <p:spPr bwMode="auto">
              <a:xfrm>
                <a:off x="1199456" y="1219066"/>
                <a:ext cx="9504363" cy="4054573"/>
              </a:xfrm>
              <a:prstGeom prst="rect">
                <a:avLst/>
              </a:prstGeom>
              <a:blipFill rotWithShape="1">
                <a:blip r:embed="rId1"/>
                <a:stretch>
                  <a:fillRect l="-6" t="-12" r="3" b="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7587" name="Text Box 5"/>
          <p:cNvSpPr txBox="1">
            <a:spLocks noChangeArrowheads="1"/>
          </p:cNvSpPr>
          <p:nvPr/>
        </p:nvSpPr>
        <p:spPr bwMode="auto">
          <a:xfrm>
            <a:off x="240258" y="-50094"/>
            <a:ext cx="2351584" cy="74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算法分析</a:t>
            </a:r>
            <a:endParaRPr lang="zh-CN" altLang="en-US" sz="32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6"/>
          <p:cNvSpPr txBox="1">
            <a:spLocks noChangeArrowheads="1"/>
          </p:cNvSpPr>
          <p:nvPr/>
        </p:nvSpPr>
        <p:spPr bwMode="auto">
          <a:xfrm>
            <a:off x="1415480" y="980728"/>
            <a:ext cx="7239000"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sz="2800" u="sng">
                <a:latin typeface="Times New Roman" panose="02020603050405020304" pitchFamily="18" charset="0"/>
                <a:ea typeface="楷体_GB2312" pitchFamily="1" charset="-122"/>
              </a:rPr>
              <a:t>49      38     65    97   </a:t>
            </a:r>
            <a:r>
              <a:rPr lang="en-US" altLang="zh-CN" sz="2800" u="sng">
                <a:solidFill>
                  <a:srgbClr val="FF3300"/>
                </a:solidFill>
                <a:latin typeface="Times New Roman" panose="02020603050405020304" pitchFamily="18" charset="0"/>
                <a:ea typeface="楷体_GB2312" pitchFamily="1" charset="-122"/>
              </a:rPr>
              <a:t>49</a:t>
            </a:r>
            <a:r>
              <a:rPr lang="en-US" altLang="zh-CN" sz="2800" u="sng">
                <a:latin typeface="Times New Roman" panose="02020603050405020304" pitchFamily="18" charset="0"/>
                <a:ea typeface="楷体_GB2312" pitchFamily="1" charset="-122"/>
              </a:rPr>
              <a:t>   </a:t>
            </a:r>
            <a:r>
              <a:rPr lang="en-US" altLang="zh-CN" sz="2800" i="1" u="sng">
                <a:latin typeface="Times New Roman" panose="02020603050405020304" pitchFamily="18" charset="0"/>
                <a:ea typeface="楷体_GB2312" pitchFamily="1" charset="-122"/>
              </a:rPr>
              <a:t> </a:t>
            </a:r>
            <a:r>
              <a:rPr lang="en-US" altLang="zh-CN" sz="2800" i="1" u="sng">
                <a:solidFill>
                  <a:srgbClr val="00B050"/>
                </a:solidFill>
                <a:latin typeface="Times New Roman" panose="02020603050405020304" pitchFamily="18" charset="0"/>
                <a:ea typeface="楷体_GB2312" pitchFamily="1" charset="-122"/>
              </a:rPr>
              <a:t>13</a:t>
            </a:r>
            <a:r>
              <a:rPr lang="en-US" altLang="zh-CN" sz="2800" u="sng">
                <a:solidFill>
                  <a:srgbClr val="00B050"/>
                </a:solidFill>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  27    76</a:t>
            </a:r>
            <a:endParaRPr lang="en-US" altLang="zh-CN" sz="2800" u="sng">
              <a:latin typeface="Times New Roman" panose="02020603050405020304" pitchFamily="18" charset="0"/>
              <a:ea typeface="楷体_GB2312" pitchFamily="1" charset="-122"/>
            </a:endParaRPr>
          </a:p>
          <a:p>
            <a:pPr>
              <a:lnSpc>
                <a:spcPct val="150000"/>
              </a:lnSpc>
            </a:pPr>
            <a:r>
              <a:rPr lang="en-US" altLang="zh-CN" sz="2800">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13</a:t>
            </a:r>
            <a:r>
              <a:rPr lang="en-US" altLang="zh-CN" sz="2800">
                <a:solidFill>
                  <a:schemeClr val="tx2"/>
                </a:solidFill>
                <a:latin typeface="Times New Roman" panose="02020603050405020304" pitchFamily="18" charset="0"/>
                <a:ea typeface="楷体_GB2312" pitchFamily="1" charset="-122"/>
              </a:rPr>
              <a:t> </a:t>
            </a:r>
            <a:r>
              <a:rPr lang="en-US" altLang="zh-CN" sz="2800">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38    65    97   </a:t>
            </a:r>
            <a:r>
              <a:rPr lang="en-US" altLang="zh-CN" sz="2800" u="sng">
                <a:solidFill>
                  <a:srgbClr val="FF3300"/>
                </a:solidFill>
                <a:latin typeface="Times New Roman" panose="02020603050405020304" pitchFamily="18" charset="0"/>
                <a:ea typeface="楷体_GB2312" pitchFamily="1" charset="-122"/>
              </a:rPr>
              <a:t>49</a:t>
            </a:r>
            <a:r>
              <a:rPr lang="en-US" altLang="zh-CN" sz="2800" u="sng">
                <a:latin typeface="Times New Roman" panose="02020603050405020304" pitchFamily="18" charset="0"/>
                <a:ea typeface="楷体_GB2312" pitchFamily="1" charset="-122"/>
              </a:rPr>
              <a:t>    49    </a:t>
            </a:r>
            <a:r>
              <a:rPr lang="en-US" altLang="zh-CN" sz="2800" i="1" u="sng">
                <a:solidFill>
                  <a:srgbClr val="00B050"/>
                </a:solidFill>
                <a:latin typeface="Times New Roman" panose="02020603050405020304" pitchFamily="18" charset="0"/>
                <a:ea typeface="楷体_GB2312" pitchFamily="1" charset="-122"/>
              </a:rPr>
              <a:t>27</a:t>
            </a:r>
            <a:r>
              <a:rPr lang="en-US" altLang="zh-CN" sz="2800" u="sng">
                <a:latin typeface="Times New Roman" panose="02020603050405020304" pitchFamily="18" charset="0"/>
                <a:ea typeface="楷体_GB2312" pitchFamily="1" charset="-122"/>
              </a:rPr>
              <a:t>    76</a:t>
            </a:r>
            <a:endParaRPr lang="en-US" altLang="zh-CN" sz="2800" u="sng">
              <a:latin typeface="Times New Roman" panose="02020603050405020304" pitchFamily="18" charset="0"/>
              <a:ea typeface="楷体_GB2312" pitchFamily="1" charset="-122"/>
            </a:endParaRPr>
          </a:p>
          <a:p>
            <a:pPr>
              <a:lnSpc>
                <a:spcPct val="130000"/>
              </a:lnSpc>
            </a:pPr>
            <a:r>
              <a:rPr lang="en-US" altLang="zh-CN" sz="2800">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13</a:t>
            </a:r>
            <a:r>
              <a:rPr lang="en-US" altLang="zh-CN" sz="2800">
                <a:solidFill>
                  <a:schemeClr val="tx2"/>
                </a:solidFill>
                <a:latin typeface="Times New Roman" panose="02020603050405020304" pitchFamily="18" charset="0"/>
                <a:ea typeface="楷体_GB2312" pitchFamily="1" charset="-122"/>
              </a:rPr>
              <a:t> </a:t>
            </a:r>
            <a:r>
              <a:rPr lang="en-US" altLang="zh-CN" sz="2800">
                <a:latin typeface="Times New Roman" panose="02020603050405020304" pitchFamily="18" charset="0"/>
                <a:ea typeface="楷体_GB2312" pitchFamily="1" charset="-122"/>
              </a:rPr>
              <a:t>   27 ]  </a:t>
            </a:r>
            <a:r>
              <a:rPr lang="en-US" altLang="zh-CN" sz="2800" u="sng">
                <a:latin typeface="Times New Roman" panose="02020603050405020304" pitchFamily="18" charset="0"/>
                <a:ea typeface="楷体_GB2312" pitchFamily="1" charset="-122"/>
              </a:rPr>
              <a:t>65    97   </a:t>
            </a:r>
            <a:r>
              <a:rPr lang="en-US" altLang="zh-CN" sz="2800" u="sng">
                <a:solidFill>
                  <a:srgbClr val="FF3300"/>
                </a:solidFill>
                <a:latin typeface="Times New Roman" panose="02020603050405020304" pitchFamily="18" charset="0"/>
                <a:ea typeface="楷体_GB2312" pitchFamily="1" charset="-122"/>
              </a:rPr>
              <a:t>49</a:t>
            </a:r>
            <a:r>
              <a:rPr lang="en-US" altLang="zh-CN" sz="2800" u="sng">
                <a:latin typeface="Times New Roman" panose="02020603050405020304" pitchFamily="18" charset="0"/>
                <a:ea typeface="楷体_GB2312" pitchFamily="1" charset="-122"/>
              </a:rPr>
              <a:t>    49    </a:t>
            </a:r>
            <a:r>
              <a:rPr lang="en-US" altLang="zh-CN" sz="2800" i="1" u="sng">
                <a:solidFill>
                  <a:srgbClr val="00B050"/>
                </a:solidFill>
                <a:latin typeface="Times New Roman" panose="02020603050405020304" pitchFamily="18" charset="0"/>
                <a:ea typeface="楷体_GB2312" pitchFamily="1" charset="-122"/>
              </a:rPr>
              <a:t>38</a:t>
            </a:r>
            <a:r>
              <a:rPr lang="en-US" altLang="zh-CN" sz="2800" u="sng">
                <a:solidFill>
                  <a:srgbClr val="00B050"/>
                </a:solidFill>
                <a:latin typeface="Times New Roman" panose="02020603050405020304" pitchFamily="18" charset="0"/>
                <a:ea typeface="楷体_GB2312" pitchFamily="1" charset="-122"/>
              </a:rPr>
              <a:t> </a:t>
            </a:r>
            <a:r>
              <a:rPr lang="en-US" altLang="zh-CN" sz="2800" u="sng">
                <a:solidFill>
                  <a:schemeClr val="hlink"/>
                </a:solidFill>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  76</a:t>
            </a:r>
            <a:endParaRPr lang="en-US" altLang="zh-CN" sz="2800" u="sng">
              <a:latin typeface="Times New Roman" panose="02020603050405020304" pitchFamily="18" charset="0"/>
              <a:ea typeface="楷体_GB2312" pitchFamily="1" charset="-122"/>
            </a:endParaRPr>
          </a:p>
          <a:p>
            <a:pPr>
              <a:lnSpc>
                <a:spcPct val="130000"/>
              </a:lnSpc>
            </a:pPr>
            <a:r>
              <a:rPr lang="en-US" altLang="zh-CN" sz="2800">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13</a:t>
            </a:r>
            <a:r>
              <a:rPr lang="en-US" altLang="zh-CN" sz="2800">
                <a:solidFill>
                  <a:schemeClr val="tx2"/>
                </a:solidFill>
                <a:latin typeface="Times New Roman" panose="02020603050405020304" pitchFamily="18" charset="0"/>
                <a:ea typeface="楷体_GB2312" pitchFamily="1" charset="-122"/>
              </a:rPr>
              <a:t>  </a:t>
            </a:r>
            <a:r>
              <a:rPr lang="en-US" altLang="zh-CN" sz="2800">
                <a:latin typeface="Times New Roman" panose="02020603050405020304" pitchFamily="18" charset="0"/>
                <a:ea typeface="楷体_GB2312" pitchFamily="1" charset="-122"/>
              </a:rPr>
              <a:t>  27    38] </a:t>
            </a:r>
            <a:r>
              <a:rPr lang="en-US" altLang="zh-CN" sz="2800">
                <a:solidFill>
                  <a:schemeClr val="tx2"/>
                </a:solidFill>
                <a:latin typeface="Times New Roman" panose="02020603050405020304" pitchFamily="18" charset="0"/>
                <a:ea typeface="楷体_GB2312" pitchFamily="1" charset="-122"/>
              </a:rPr>
              <a:t> </a:t>
            </a:r>
            <a:r>
              <a:rPr lang="en-US" altLang="zh-CN" sz="2800">
                <a:latin typeface="Times New Roman" panose="02020603050405020304" pitchFamily="18" charset="0"/>
                <a:ea typeface="楷体_GB2312" pitchFamily="1" charset="-122"/>
              </a:rPr>
              <a:t> </a:t>
            </a:r>
            <a:r>
              <a:rPr lang="en-US" altLang="zh-CN" sz="2800" u="sng">
                <a:latin typeface="Times New Roman" panose="02020603050405020304" pitchFamily="18" charset="0"/>
                <a:ea typeface="楷体_GB2312" pitchFamily="1" charset="-122"/>
              </a:rPr>
              <a:t>97   </a:t>
            </a:r>
            <a:r>
              <a:rPr lang="en-US" altLang="zh-CN" sz="2800" i="1" u="sng">
                <a:solidFill>
                  <a:srgbClr val="FF3300"/>
                </a:solidFill>
                <a:latin typeface="Times New Roman" panose="02020603050405020304" pitchFamily="18" charset="0"/>
                <a:ea typeface="楷体_GB2312" pitchFamily="1" charset="-122"/>
              </a:rPr>
              <a:t>49</a:t>
            </a:r>
            <a:r>
              <a:rPr lang="en-US" altLang="zh-CN" sz="2800" u="sng">
                <a:latin typeface="Times New Roman" panose="02020603050405020304" pitchFamily="18" charset="0"/>
                <a:ea typeface="楷体_GB2312" pitchFamily="1" charset="-122"/>
              </a:rPr>
              <a:t>    49     65    76</a:t>
            </a:r>
            <a:endParaRPr lang="en-US" altLang="zh-CN" sz="2800" u="sng">
              <a:latin typeface="Times New Roman" panose="02020603050405020304" pitchFamily="18" charset="0"/>
              <a:ea typeface="楷体_GB2312" pitchFamily="1" charset="-122"/>
            </a:endParaRPr>
          </a:p>
          <a:p>
            <a:pPr>
              <a:lnSpc>
                <a:spcPct val="130000"/>
              </a:lnSpc>
            </a:pPr>
            <a:r>
              <a:rPr lang="en-US" altLang="zh-CN" sz="2800" u="sng">
                <a:latin typeface="Times New Roman" panose="02020603050405020304" pitchFamily="18" charset="0"/>
                <a:ea typeface="楷体_GB2312" pitchFamily="1" charset="-122"/>
              </a:rPr>
              <a:t>[13     27    38    </a:t>
            </a:r>
            <a:r>
              <a:rPr lang="en-US" altLang="zh-CN" sz="2800" u="sng">
                <a:solidFill>
                  <a:srgbClr val="FF3300"/>
                </a:solidFill>
                <a:latin typeface="Times New Roman" panose="02020603050405020304" pitchFamily="18" charset="0"/>
                <a:ea typeface="楷体_GB2312" pitchFamily="1" charset="-122"/>
              </a:rPr>
              <a:t>49</a:t>
            </a:r>
            <a:r>
              <a:rPr lang="en-US" altLang="zh-CN" sz="2800" u="sng">
                <a:latin typeface="Times New Roman" panose="02020603050405020304" pitchFamily="18" charset="0"/>
                <a:ea typeface="楷体_GB2312" pitchFamily="1" charset="-122"/>
              </a:rPr>
              <a:t>]   97    </a:t>
            </a:r>
            <a:r>
              <a:rPr lang="en-US" altLang="zh-CN" sz="2800" i="1" u="sng">
                <a:latin typeface="Times New Roman" panose="02020603050405020304" pitchFamily="18" charset="0"/>
                <a:ea typeface="楷体_GB2312" pitchFamily="1" charset="-122"/>
              </a:rPr>
              <a:t>49</a:t>
            </a:r>
            <a:r>
              <a:rPr lang="en-US" altLang="zh-CN" sz="2800" u="sng">
                <a:latin typeface="Times New Roman" panose="02020603050405020304" pitchFamily="18" charset="0"/>
                <a:ea typeface="楷体_GB2312" pitchFamily="1" charset="-122"/>
              </a:rPr>
              <a:t>    65    76</a:t>
            </a:r>
            <a:endParaRPr lang="en-US" altLang="zh-CN" sz="2800" u="sng">
              <a:latin typeface="Times New Roman" panose="02020603050405020304" pitchFamily="18" charset="0"/>
            </a:endParaRPr>
          </a:p>
          <a:p>
            <a:pPr>
              <a:lnSpc>
                <a:spcPct val="130000"/>
              </a:lnSpc>
            </a:pPr>
            <a:r>
              <a:rPr lang="en-US" altLang="zh-CN" sz="2800" u="sng">
                <a:latin typeface="Times New Roman" panose="02020603050405020304" pitchFamily="18" charset="0"/>
                <a:ea typeface="楷体_GB2312" pitchFamily="1" charset="-122"/>
              </a:rPr>
              <a:t>[13     27    38    </a:t>
            </a:r>
            <a:r>
              <a:rPr lang="en-US" altLang="zh-CN" sz="2800" u="sng">
                <a:solidFill>
                  <a:srgbClr val="FF3300"/>
                </a:solidFill>
                <a:latin typeface="Times New Roman" panose="02020603050405020304" pitchFamily="18" charset="0"/>
                <a:ea typeface="楷体_GB2312" pitchFamily="1" charset="-122"/>
              </a:rPr>
              <a:t>49 </a:t>
            </a:r>
            <a:r>
              <a:rPr lang="en-US" altLang="zh-CN" sz="2800" u="sng">
                <a:latin typeface="Times New Roman" panose="02020603050405020304" pitchFamily="18" charset="0"/>
                <a:ea typeface="楷体_GB2312" pitchFamily="1" charset="-122"/>
              </a:rPr>
              <a:t>   49]   97   </a:t>
            </a:r>
            <a:r>
              <a:rPr lang="en-US" altLang="zh-CN" sz="2800" u="sng">
                <a:solidFill>
                  <a:srgbClr val="FF3300"/>
                </a:solidFill>
                <a:latin typeface="Times New Roman" panose="02020603050405020304" pitchFamily="18" charset="0"/>
                <a:ea typeface="楷体_GB2312" pitchFamily="1" charset="-122"/>
              </a:rPr>
              <a:t> </a:t>
            </a:r>
            <a:r>
              <a:rPr lang="en-US" altLang="zh-CN" sz="2800" i="1" u="sng">
                <a:solidFill>
                  <a:srgbClr val="00B050"/>
                </a:solidFill>
                <a:latin typeface="Times New Roman" panose="02020603050405020304" pitchFamily="18" charset="0"/>
                <a:ea typeface="楷体_GB2312" pitchFamily="1" charset="-122"/>
              </a:rPr>
              <a:t>65</a:t>
            </a:r>
            <a:r>
              <a:rPr lang="en-US" altLang="zh-CN" sz="2800" u="sng">
                <a:latin typeface="Times New Roman" panose="02020603050405020304" pitchFamily="18" charset="0"/>
                <a:ea typeface="楷体_GB2312" pitchFamily="1" charset="-122"/>
              </a:rPr>
              <a:t>    76</a:t>
            </a:r>
            <a:endParaRPr lang="en-US" altLang="zh-CN" sz="2800" u="sng">
              <a:latin typeface="Times New Roman" panose="02020603050405020304" pitchFamily="18" charset="0"/>
            </a:endParaRPr>
          </a:p>
          <a:p>
            <a:pPr>
              <a:lnSpc>
                <a:spcPct val="130000"/>
              </a:lnSpc>
            </a:pPr>
            <a:r>
              <a:rPr lang="en-US" altLang="zh-CN" sz="2800" u="sng">
                <a:latin typeface="Times New Roman" panose="02020603050405020304" pitchFamily="18" charset="0"/>
                <a:ea typeface="楷体_GB2312" pitchFamily="1" charset="-122"/>
              </a:rPr>
              <a:t>[13     27    38     </a:t>
            </a:r>
            <a:r>
              <a:rPr lang="en-US" altLang="zh-CN" sz="2800" u="sng">
                <a:solidFill>
                  <a:srgbClr val="FF3300"/>
                </a:solidFill>
                <a:latin typeface="Times New Roman" panose="02020603050405020304" pitchFamily="18" charset="0"/>
                <a:ea typeface="楷体_GB2312" pitchFamily="1" charset="-122"/>
              </a:rPr>
              <a:t>49   </a:t>
            </a:r>
            <a:r>
              <a:rPr lang="en-US" altLang="zh-CN" sz="2800" u="sng">
                <a:latin typeface="Times New Roman" panose="02020603050405020304" pitchFamily="18" charset="0"/>
                <a:ea typeface="楷体_GB2312" pitchFamily="1" charset="-122"/>
              </a:rPr>
              <a:t>49    65]   97    </a:t>
            </a:r>
            <a:r>
              <a:rPr lang="en-US" altLang="zh-CN" sz="2800" i="1" u="sng">
                <a:solidFill>
                  <a:srgbClr val="00B050"/>
                </a:solidFill>
                <a:latin typeface="Times New Roman" panose="02020603050405020304" pitchFamily="18" charset="0"/>
                <a:ea typeface="楷体_GB2312" pitchFamily="1" charset="-122"/>
              </a:rPr>
              <a:t>76</a:t>
            </a:r>
            <a:endParaRPr lang="en-US" altLang="zh-CN" sz="2800" i="1" u="sng">
              <a:solidFill>
                <a:srgbClr val="00B050"/>
              </a:solidFill>
              <a:latin typeface="Times New Roman" panose="02020603050405020304" pitchFamily="18" charset="0"/>
            </a:endParaRPr>
          </a:p>
          <a:p>
            <a:pPr>
              <a:lnSpc>
                <a:spcPct val="130000"/>
              </a:lnSpc>
            </a:pPr>
            <a:r>
              <a:rPr lang="en-US" altLang="zh-CN" sz="2800" u="sng">
                <a:latin typeface="Times New Roman" panose="02020603050405020304" pitchFamily="18" charset="0"/>
                <a:ea typeface="楷体_GB2312" pitchFamily="1" charset="-122"/>
              </a:rPr>
              <a:t>[13     27    38     </a:t>
            </a:r>
            <a:r>
              <a:rPr lang="en-US" altLang="zh-CN" sz="2800" u="sng">
                <a:solidFill>
                  <a:srgbClr val="FF3300"/>
                </a:solidFill>
                <a:latin typeface="Times New Roman" panose="02020603050405020304" pitchFamily="18" charset="0"/>
                <a:ea typeface="楷体_GB2312" pitchFamily="1" charset="-122"/>
              </a:rPr>
              <a:t>49   </a:t>
            </a:r>
            <a:r>
              <a:rPr lang="en-US" altLang="zh-CN" sz="2800" u="sng">
                <a:latin typeface="Times New Roman" panose="02020603050405020304" pitchFamily="18" charset="0"/>
                <a:ea typeface="楷体_GB2312" pitchFamily="1" charset="-122"/>
              </a:rPr>
              <a:t>49    65    76]   </a:t>
            </a:r>
            <a:r>
              <a:rPr lang="en-US" altLang="zh-CN" sz="2800" i="1" u="sng">
                <a:solidFill>
                  <a:srgbClr val="00B050"/>
                </a:solidFill>
                <a:latin typeface="Times New Roman" panose="02020603050405020304" pitchFamily="18" charset="0"/>
                <a:ea typeface="楷体_GB2312" pitchFamily="1" charset="-122"/>
              </a:rPr>
              <a:t>97</a:t>
            </a:r>
            <a:endParaRPr lang="en-US" altLang="zh-CN" sz="2800" i="1" u="sng">
              <a:solidFill>
                <a:srgbClr val="00B050"/>
              </a:solidFill>
              <a:latin typeface="Times New Roman" panose="02020603050405020304" pitchFamily="18" charset="0"/>
            </a:endParaRPr>
          </a:p>
          <a:p>
            <a:pPr>
              <a:lnSpc>
                <a:spcPct val="130000"/>
              </a:lnSpc>
            </a:pPr>
            <a:r>
              <a:rPr lang="en-US" altLang="zh-CN" sz="2800" u="sng">
                <a:latin typeface="Times New Roman" panose="02020603050405020304" pitchFamily="18" charset="0"/>
              </a:rPr>
              <a:t>[13     27   38      </a:t>
            </a:r>
            <a:r>
              <a:rPr lang="en-US" altLang="zh-CN" sz="2800" u="sng">
                <a:solidFill>
                  <a:srgbClr val="FF3300"/>
                </a:solidFill>
                <a:latin typeface="Times New Roman" panose="02020603050405020304" pitchFamily="18" charset="0"/>
                <a:ea typeface="楷体_GB2312" pitchFamily="1" charset="-122"/>
              </a:rPr>
              <a:t>49   </a:t>
            </a:r>
            <a:r>
              <a:rPr lang="en-US" altLang="zh-CN" sz="2800" u="sng">
                <a:latin typeface="Times New Roman" panose="02020603050405020304" pitchFamily="18" charset="0"/>
              </a:rPr>
              <a:t>49    65    76    97]</a:t>
            </a:r>
            <a:r>
              <a:rPr lang="en-US" altLang="zh-CN" sz="2800" u="sng">
                <a:latin typeface="Times New Roman" panose="02020603050405020304" pitchFamily="18" charset="0"/>
                <a:ea typeface="楷体_GB2312" pitchFamily="1" charset="-122"/>
              </a:rPr>
              <a:t> </a:t>
            </a:r>
            <a:endParaRPr lang="en-US" altLang="zh-CN" sz="2800" u="sng">
              <a:latin typeface="Times New Roman" panose="02020603050405020304" pitchFamily="18" charset="0"/>
              <a:ea typeface="楷体_GB2312" pitchFamily="1" charset="-122"/>
            </a:endParaRPr>
          </a:p>
          <a:p>
            <a:pPr>
              <a:lnSpc>
                <a:spcPct val="130000"/>
              </a:lnSpc>
            </a:pPr>
            <a:endParaRPr lang="en-US" altLang="zh-CN" sz="800" u="sng">
              <a:latin typeface="Times New Roman" panose="02020603050405020304" pitchFamily="18" charset="0"/>
              <a:ea typeface="楷体_GB2312" pitchFamily="1" charset="-122"/>
            </a:endParaRPr>
          </a:p>
        </p:txBody>
      </p:sp>
      <p:sp>
        <p:nvSpPr>
          <p:cNvPr id="5" name="Text Box 5"/>
          <p:cNvSpPr txBox="1">
            <a:spLocks noChangeArrowheads="1"/>
          </p:cNvSpPr>
          <p:nvPr/>
        </p:nvSpPr>
        <p:spPr bwMode="auto">
          <a:xfrm>
            <a:off x="119336" y="-34052"/>
            <a:ext cx="5256584"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8.3.1</a:t>
            </a:r>
            <a:r>
              <a:rPr lang="zh-CN" altLang="en-US" sz="3200" dirty="0">
                <a:latin typeface="微软雅黑" panose="020B0503020204020204" pitchFamily="34" charset="-122"/>
                <a:ea typeface="微软雅黑" panose="020B0503020204020204" pitchFamily="34" charset="-122"/>
              </a:rPr>
              <a:t>直接选择排序：举例</a:t>
            </a:r>
            <a:endParaRPr lang="zh-CN" altLang="en-US" sz="3200"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660267"/>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5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351212" y="1315509"/>
            <a:ext cx="10613764" cy="1766816"/>
          </a:xfrm>
        </p:spPr>
        <p:txBody>
          <a:bodyPr>
            <a:normAutofit lnSpcReduction="10000"/>
          </a:bodyPr>
          <a:lstStyle/>
          <a:p>
            <a:pPr marL="0" indent="0" eaLnBrk="1" hangingPunct="1">
              <a:buNone/>
            </a:pPr>
            <a:r>
              <a:rPr lang="zh-CN" altLang="en-US" sz="2800" dirty="0">
                <a:solidFill>
                  <a:schemeClr val="tx1"/>
                </a:solidFill>
                <a:latin typeface="微软雅黑" panose="020B0503020204020204" pitchFamily="34" charset="-122"/>
                <a:ea typeface="微软雅黑" panose="020B0503020204020204" pitchFamily="34" charset="-122"/>
              </a:rPr>
              <a:t>堆是一种特殊的二叉树，可以看作</a:t>
            </a:r>
            <a:r>
              <a:rPr lang="zh-CN" altLang="en-US" sz="2800" dirty="0">
                <a:solidFill>
                  <a:srgbClr val="FF0000"/>
                </a:solidFill>
                <a:latin typeface="微软雅黑" panose="020B0503020204020204" pitchFamily="34" charset="-122"/>
                <a:ea typeface="微软雅黑" panose="020B0503020204020204" pitchFamily="34" charset="-122"/>
              </a:rPr>
              <a:t>完全二叉树的顺序存储序列</a:t>
            </a:r>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 typeface="Wingdings" panose="05000000000000000000" pitchFamily="2" charset="2"/>
              <a:buChar char="p"/>
            </a:pPr>
            <a:r>
              <a:rPr lang="zh-CN" altLang="en-US" sz="2800" dirty="0">
                <a:solidFill>
                  <a:srgbClr val="FF0000"/>
                </a:solidFill>
                <a:latin typeface="微软雅黑" panose="020B0503020204020204" pitchFamily="34" charset="-122"/>
                <a:ea typeface="微软雅黑" panose="020B0503020204020204" pitchFamily="34" charset="-122"/>
              </a:rPr>
              <a:t>所有非叶子结点关键字的值均小（大）于其左右孩子</a:t>
            </a:r>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 typeface="Wingdings" panose="05000000000000000000" pitchFamily="2" charset="2"/>
              <a:buChar char="p"/>
            </a:pPr>
            <a:r>
              <a:rPr lang="zh-CN" altLang="en-US" sz="2800" dirty="0">
                <a:solidFill>
                  <a:srgbClr val="FF0000"/>
                </a:solidFill>
                <a:latin typeface="微软雅黑" panose="020B0503020204020204" pitchFamily="34" charset="-122"/>
                <a:ea typeface="微软雅黑" panose="020B0503020204020204" pitchFamily="34" charset="-122"/>
              </a:rPr>
              <a:t>二叉树中任意子树也是堆</a:t>
            </a:r>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 typeface="Wingdings" panose="05000000000000000000" pitchFamily="2" charset="2"/>
              <a:buChar char="p"/>
            </a:pPr>
            <a:r>
              <a:rPr lang="zh-CN" altLang="en-US" sz="2800" dirty="0">
                <a:solidFill>
                  <a:srgbClr val="FF0000"/>
                </a:solidFill>
                <a:latin typeface="微软雅黑" panose="020B0503020204020204" pitchFamily="34" charset="-122"/>
                <a:ea typeface="微软雅黑" panose="020B0503020204020204" pitchFamily="34" charset="-122"/>
              </a:rPr>
              <a:t>根结点即是最小（大）值</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3" name="Rectangle 3"/>
          <p:cNvSpPr>
            <a:spLocks noChangeArrowheads="1"/>
          </p:cNvSpPr>
          <p:nvPr/>
        </p:nvSpPr>
        <p:spPr bwMode="auto">
          <a:xfrm>
            <a:off x="306771" y="45326"/>
            <a:ext cx="50120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None/>
            </a:pPr>
            <a:r>
              <a:rPr kumimoji="1" lang="en-US" altLang="zh-CN" sz="3600" dirty="0">
                <a:solidFill>
                  <a:schemeClr val="tx1"/>
                </a:solidFill>
                <a:latin typeface="微软雅黑" panose="020B0503020204020204" pitchFamily="34" charset="-122"/>
                <a:ea typeface="微软雅黑" panose="020B0503020204020204" pitchFamily="34" charset="-122"/>
              </a:rPr>
              <a:t>8.3.2 </a:t>
            </a:r>
            <a:r>
              <a:rPr kumimoji="1" lang="zh-CN" altLang="en-US" sz="3600" dirty="0">
                <a:solidFill>
                  <a:schemeClr val="tx1"/>
                </a:solidFill>
                <a:latin typeface="微软雅黑" panose="020B0503020204020204" pitchFamily="34" charset="-122"/>
                <a:ea typeface="微软雅黑" panose="020B0503020204020204" pitchFamily="34" charset="-122"/>
              </a:rPr>
              <a:t>堆排序 </a:t>
            </a:r>
            <a:r>
              <a:rPr lang="en-US" altLang="zh-CN" sz="3600" dirty="0">
                <a:solidFill>
                  <a:schemeClr val="tx1"/>
                </a:solidFill>
                <a:latin typeface="微软雅黑" panose="020B0503020204020204" pitchFamily="34" charset="-122"/>
                <a:ea typeface="微软雅黑" panose="020B0503020204020204" pitchFamily="34" charset="-122"/>
              </a:rPr>
              <a:t>heapsort</a:t>
            </a:r>
            <a:endParaRPr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0" y="59629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Oval 15"/>
          <p:cNvSpPr>
            <a:spLocks noChangeArrowheads="1"/>
          </p:cNvSpPr>
          <p:nvPr/>
        </p:nvSpPr>
        <p:spPr bwMode="auto">
          <a:xfrm>
            <a:off x="1740022" y="3484334"/>
            <a:ext cx="466573" cy="443805"/>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76</a:t>
            </a:r>
            <a:endParaRPr lang="en-US" altLang="zh-CN" dirty="0">
              <a:solidFill>
                <a:schemeClr val="tx1"/>
              </a:solidFill>
              <a:latin typeface="Times New Roman" panose="02020603050405020304" pitchFamily="18" charset="0"/>
            </a:endParaRPr>
          </a:p>
        </p:txBody>
      </p:sp>
      <p:sp>
        <p:nvSpPr>
          <p:cNvPr id="17" name="Oval 16"/>
          <p:cNvSpPr>
            <a:spLocks noChangeArrowheads="1"/>
          </p:cNvSpPr>
          <p:nvPr/>
        </p:nvSpPr>
        <p:spPr bwMode="auto">
          <a:xfrm>
            <a:off x="2439882" y="4189984"/>
            <a:ext cx="466573" cy="443805"/>
          </a:xfrm>
          <a:prstGeom prst="ellipse">
            <a:avLst/>
          </a:prstGeom>
          <a:solidFill>
            <a:srgbClr val="00B0F0"/>
          </a:solidFill>
          <a:ln w="38100">
            <a:solidFill>
              <a:schemeClr val="tx1"/>
            </a:solidFill>
            <a:round/>
          </a:ln>
        </p:spPr>
        <p:txBody>
          <a:bodyPr wrap="none" anchor="ctr"/>
          <a:lstStyle/>
          <a:p>
            <a:pPr algn="ctr" eaLnBrk="1" hangingPunct="1"/>
            <a:r>
              <a:rPr lang="en-US" altLang="zh-CN" sz="2000" dirty="0">
                <a:latin typeface="Times New Roman" panose="02020603050405020304" pitchFamily="18" charset="0"/>
              </a:rPr>
              <a:t>18</a:t>
            </a:r>
            <a:endParaRPr lang="en-US" altLang="zh-CN" sz="2000" dirty="0">
              <a:latin typeface="Times New Roman" panose="02020603050405020304" pitchFamily="18" charset="0"/>
            </a:endParaRPr>
          </a:p>
        </p:txBody>
      </p:sp>
      <p:sp>
        <p:nvSpPr>
          <p:cNvPr id="18" name="Oval 17"/>
          <p:cNvSpPr>
            <a:spLocks noChangeArrowheads="1"/>
          </p:cNvSpPr>
          <p:nvPr/>
        </p:nvSpPr>
        <p:spPr bwMode="auto">
          <a:xfrm>
            <a:off x="2063542" y="4977739"/>
            <a:ext cx="466573" cy="443805"/>
          </a:xfrm>
          <a:prstGeom prst="ellipse">
            <a:avLst/>
          </a:prstGeom>
          <a:solidFill>
            <a:srgbClr val="00B0F0"/>
          </a:solidFill>
          <a:ln w="38100">
            <a:solidFill>
              <a:schemeClr val="tx1"/>
            </a:solidFill>
            <a:round/>
          </a:ln>
        </p:spPr>
        <p:txBody>
          <a:bodyPr wrap="none" anchor="ctr"/>
          <a:lstStyle/>
          <a:p>
            <a:pPr algn="ctr" eaLnBrk="1" hangingPunct="1"/>
            <a:r>
              <a:rPr lang="en-US" altLang="zh-CN" sz="2000">
                <a:latin typeface="Times New Roman" panose="02020603050405020304" pitchFamily="18" charset="0"/>
              </a:rPr>
              <a:t>9</a:t>
            </a:r>
            <a:endParaRPr lang="en-US" altLang="zh-CN" sz="2000">
              <a:latin typeface="Times New Roman" panose="02020603050405020304" pitchFamily="18" charset="0"/>
            </a:endParaRPr>
          </a:p>
        </p:txBody>
      </p:sp>
      <p:sp>
        <p:nvSpPr>
          <p:cNvPr id="19" name="Oval 18"/>
          <p:cNvSpPr>
            <a:spLocks noChangeArrowheads="1"/>
          </p:cNvSpPr>
          <p:nvPr/>
        </p:nvSpPr>
        <p:spPr bwMode="auto">
          <a:xfrm>
            <a:off x="1388349" y="4977739"/>
            <a:ext cx="466573" cy="443805"/>
          </a:xfrm>
          <a:prstGeom prst="ellipse">
            <a:avLst/>
          </a:prstGeom>
          <a:solidFill>
            <a:srgbClr val="00B0F0"/>
          </a:solidFill>
          <a:ln w="38100">
            <a:solidFill>
              <a:schemeClr val="tx1"/>
            </a:solidFill>
            <a:round/>
          </a:ln>
        </p:spPr>
        <p:txBody>
          <a:bodyPr wrap="none" anchor="ctr"/>
          <a:lstStyle/>
          <a:p>
            <a:pPr algn="ctr" eaLnBrk="1" hangingPunct="1"/>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20" name="Oval 19"/>
          <p:cNvSpPr>
            <a:spLocks noChangeArrowheads="1"/>
          </p:cNvSpPr>
          <p:nvPr/>
        </p:nvSpPr>
        <p:spPr bwMode="auto">
          <a:xfrm>
            <a:off x="518568" y="4977739"/>
            <a:ext cx="466573" cy="443805"/>
          </a:xfrm>
          <a:prstGeom prst="ellipse">
            <a:avLst/>
          </a:prstGeom>
          <a:solidFill>
            <a:srgbClr val="00B0F0"/>
          </a:solidFill>
          <a:ln w="38100">
            <a:solidFill>
              <a:schemeClr val="tx1"/>
            </a:solidFill>
            <a:round/>
          </a:ln>
        </p:spPr>
        <p:txBody>
          <a:bodyPr wrap="none" anchor="ctr"/>
          <a:lstStyle/>
          <a:p>
            <a:pPr algn="ctr" eaLnBrk="1" hangingPunct="1"/>
            <a:r>
              <a:rPr lang="en-US" altLang="zh-CN" sz="2000" dirty="0">
                <a:latin typeface="Times New Roman" panose="02020603050405020304" pitchFamily="18" charset="0"/>
              </a:rPr>
              <a:t>15</a:t>
            </a:r>
            <a:endParaRPr lang="en-US" altLang="zh-CN" sz="2000" dirty="0">
              <a:latin typeface="Times New Roman" panose="02020603050405020304" pitchFamily="18" charset="0"/>
            </a:endParaRPr>
          </a:p>
        </p:txBody>
      </p:sp>
      <p:sp>
        <p:nvSpPr>
          <p:cNvPr id="21" name="Oval 20"/>
          <p:cNvSpPr>
            <a:spLocks noChangeArrowheads="1"/>
          </p:cNvSpPr>
          <p:nvPr/>
        </p:nvSpPr>
        <p:spPr bwMode="auto">
          <a:xfrm>
            <a:off x="1033559" y="4189984"/>
            <a:ext cx="466573" cy="443805"/>
          </a:xfrm>
          <a:prstGeom prst="ellipse">
            <a:avLst/>
          </a:prstGeom>
          <a:solidFill>
            <a:srgbClr val="00B0F0"/>
          </a:solidFill>
          <a:ln w="38100">
            <a:solidFill>
              <a:schemeClr val="tx1"/>
            </a:solidFill>
            <a:round/>
          </a:ln>
        </p:spPr>
        <p:txBody>
          <a:bodyPr wrap="none" anchor="ctr"/>
          <a:lstStyle/>
          <a:p>
            <a:pPr algn="ctr" eaLnBrk="1" hangingPunct="1"/>
            <a:r>
              <a:rPr lang="en-US" altLang="zh-CN" sz="2000" dirty="0">
                <a:latin typeface="Times New Roman" panose="02020603050405020304" pitchFamily="18" charset="0"/>
              </a:rPr>
              <a:t>24</a:t>
            </a:r>
            <a:endParaRPr lang="en-US" altLang="zh-CN" sz="2000" dirty="0">
              <a:latin typeface="Times New Roman" panose="02020603050405020304" pitchFamily="18" charset="0"/>
            </a:endParaRPr>
          </a:p>
        </p:txBody>
      </p:sp>
      <p:sp>
        <p:nvSpPr>
          <p:cNvPr id="22" name="Line 21"/>
          <p:cNvSpPr>
            <a:spLocks noChangeShapeType="1"/>
          </p:cNvSpPr>
          <p:nvPr/>
        </p:nvSpPr>
        <p:spPr bwMode="auto">
          <a:xfrm flipH="1">
            <a:off x="1471522" y="3903730"/>
            <a:ext cx="415955" cy="417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2"/>
          <p:cNvSpPr>
            <a:spLocks noChangeShapeType="1"/>
          </p:cNvSpPr>
          <p:nvPr/>
        </p:nvSpPr>
        <p:spPr bwMode="auto">
          <a:xfrm>
            <a:off x="2083349" y="3877103"/>
            <a:ext cx="446766" cy="3711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3"/>
          <p:cNvSpPr>
            <a:spLocks noChangeShapeType="1"/>
          </p:cNvSpPr>
          <p:nvPr/>
        </p:nvSpPr>
        <p:spPr bwMode="auto">
          <a:xfrm flipH="1">
            <a:off x="768800" y="4576971"/>
            <a:ext cx="340205" cy="4007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4"/>
          <p:cNvSpPr>
            <a:spLocks noChangeShapeType="1"/>
          </p:cNvSpPr>
          <p:nvPr/>
        </p:nvSpPr>
        <p:spPr bwMode="auto">
          <a:xfrm>
            <a:off x="1348276" y="4593848"/>
            <a:ext cx="278371" cy="370578"/>
          </a:xfrm>
          <a:prstGeom prst="line">
            <a:avLst/>
          </a:prstGeom>
          <a:solidFill>
            <a:srgbClr val="00B0F0"/>
          </a:solidFill>
          <a:ln w="38100">
            <a:solidFill>
              <a:schemeClr val="tx1"/>
            </a:solidFill>
            <a:round/>
          </a:ln>
        </p:spPr>
        <p:txBody>
          <a:bodyPr wrap="none" anchor="ctr"/>
          <a:lstStyle/>
          <a:p>
            <a:pPr algn="ctr" eaLnBrk="1" hangingPunct="1"/>
            <a:endParaRPr lang="zh-CN" altLang="en-US" sz="2000">
              <a:latin typeface="Times New Roman" panose="02020603050405020304" pitchFamily="18" charset="0"/>
            </a:endParaRPr>
          </a:p>
        </p:txBody>
      </p:sp>
      <p:sp>
        <p:nvSpPr>
          <p:cNvPr id="26" name="Line 25"/>
          <p:cNvSpPr>
            <a:spLocks noChangeShapeType="1"/>
          </p:cNvSpPr>
          <p:nvPr/>
        </p:nvSpPr>
        <p:spPr bwMode="auto">
          <a:xfrm flipH="1">
            <a:off x="2290225" y="4617662"/>
            <a:ext cx="276171" cy="3711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Oval 27"/>
          <p:cNvSpPr>
            <a:spLocks noChangeArrowheads="1"/>
          </p:cNvSpPr>
          <p:nvPr/>
        </p:nvSpPr>
        <p:spPr bwMode="auto">
          <a:xfrm>
            <a:off x="7365460" y="3461940"/>
            <a:ext cx="466573" cy="441666"/>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3</a:t>
            </a:r>
            <a:endParaRPr lang="en-US" altLang="zh-CN" dirty="0">
              <a:solidFill>
                <a:schemeClr val="tx1"/>
              </a:solidFill>
              <a:latin typeface="Times New Roman" panose="02020603050405020304" pitchFamily="18" charset="0"/>
            </a:endParaRPr>
          </a:p>
        </p:txBody>
      </p:sp>
      <p:sp>
        <p:nvSpPr>
          <p:cNvPr id="29" name="Oval 28"/>
          <p:cNvSpPr>
            <a:spLocks noChangeArrowheads="1"/>
          </p:cNvSpPr>
          <p:nvPr/>
        </p:nvSpPr>
        <p:spPr bwMode="auto">
          <a:xfrm>
            <a:off x="8404050" y="4196053"/>
            <a:ext cx="488025" cy="406286"/>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30" name="Oval 29"/>
          <p:cNvSpPr>
            <a:spLocks noChangeArrowheads="1"/>
          </p:cNvSpPr>
          <p:nvPr/>
        </p:nvSpPr>
        <p:spPr bwMode="auto">
          <a:xfrm>
            <a:off x="6452333" y="4186999"/>
            <a:ext cx="488024" cy="406286"/>
          </a:xfrm>
          <a:prstGeom prst="ellipse">
            <a:avLst/>
          </a:prstGeom>
          <a:solidFill>
            <a:srgbClr val="00B0F0"/>
          </a:solidFill>
          <a:ln w="38100">
            <a:solidFill>
              <a:schemeClr val="tx1"/>
            </a:solidFill>
            <a:round/>
          </a:ln>
        </p:spPr>
        <p:txBody>
          <a:bodyPr wrap="none" anchor="ctr"/>
          <a:lstStyle/>
          <a:p>
            <a:pPr algn="ctr" eaLnBrk="1" hangingPunct="1"/>
            <a:r>
              <a:rPr lang="en-US" altLang="zh-CN" sz="2000" dirty="0">
                <a:latin typeface="Times New Roman" panose="02020603050405020304" pitchFamily="18" charset="0"/>
              </a:rPr>
              <a:t>18</a:t>
            </a:r>
            <a:endParaRPr lang="en-US" altLang="zh-CN" sz="2000" dirty="0">
              <a:latin typeface="Times New Roman" panose="02020603050405020304" pitchFamily="18" charset="0"/>
            </a:endParaRPr>
          </a:p>
        </p:txBody>
      </p:sp>
      <p:sp>
        <p:nvSpPr>
          <p:cNvPr id="31" name="Oval 30"/>
          <p:cNvSpPr>
            <a:spLocks noChangeArrowheads="1"/>
          </p:cNvSpPr>
          <p:nvPr/>
        </p:nvSpPr>
        <p:spPr bwMode="auto">
          <a:xfrm>
            <a:off x="8992131" y="4843379"/>
            <a:ext cx="488026" cy="406286"/>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67</a:t>
            </a:r>
            <a:endParaRPr lang="en-US" altLang="zh-CN" dirty="0">
              <a:solidFill>
                <a:schemeClr val="tx1"/>
              </a:solidFill>
              <a:latin typeface="Times New Roman" panose="02020603050405020304" pitchFamily="18" charset="0"/>
            </a:endParaRPr>
          </a:p>
        </p:txBody>
      </p:sp>
      <p:sp>
        <p:nvSpPr>
          <p:cNvPr id="32" name="Oval 31"/>
          <p:cNvSpPr>
            <a:spLocks noChangeArrowheads="1"/>
          </p:cNvSpPr>
          <p:nvPr/>
        </p:nvSpPr>
        <p:spPr bwMode="auto">
          <a:xfrm>
            <a:off x="7999805" y="4910886"/>
            <a:ext cx="488025" cy="406286"/>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19</a:t>
            </a:r>
            <a:endParaRPr lang="en-US" altLang="zh-CN" dirty="0">
              <a:solidFill>
                <a:schemeClr val="tx1"/>
              </a:solidFill>
              <a:latin typeface="Times New Roman" panose="02020603050405020304" pitchFamily="18" charset="0"/>
            </a:endParaRPr>
          </a:p>
        </p:txBody>
      </p:sp>
      <p:sp>
        <p:nvSpPr>
          <p:cNvPr id="33" name="Oval 32"/>
          <p:cNvSpPr>
            <a:spLocks noChangeArrowheads="1"/>
          </p:cNvSpPr>
          <p:nvPr/>
        </p:nvSpPr>
        <p:spPr bwMode="auto">
          <a:xfrm>
            <a:off x="6982768" y="4830185"/>
            <a:ext cx="537936" cy="406286"/>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33</a:t>
            </a:r>
            <a:endParaRPr lang="en-US" altLang="zh-CN" dirty="0">
              <a:solidFill>
                <a:schemeClr val="tx1"/>
              </a:solidFill>
              <a:latin typeface="Times New Roman" panose="02020603050405020304" pitchFamily="18" charset="0"/>
            </a:endParaRPr>
          </a:p>
        </p:txBody>
      </p:sp>
      <p:sp>
        <p:nvSpPr>
          <p:cNvPr id="34" name="Oval 33"/>
          <p:cNvSpPr>
            <a:spLocks noChangeArrowheads="1"/>
          </p:cNvSpPr>
          <p:nvPr/>
        </p:nvSpPr>
        <p:spPr bwMode="auto">
          <a:xfrm>
            <a:off x="5867558" y="4843379"/>
            <a:ext cx="537936" cy="406286"/>
          </a:xfrm>
          <a:prstGeom prst="ellipse">
            <a:avLst/>
          </a:prstGeom>
          <a:solidFill>
            <a:srgbClr val="00B0F0"/>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25</a:t>
            </a:r>
            <a:endParaRPr lang="en-US" altLang="zh-CN" dirty="0">
              <a:solidFill>
                <a:schemeClr val="tx1"/>
              </a:solidFill>
              <a:latin typeface="Times New Roman" panose="02020603050405020304" pitchFamily="18" charset="0"/>
            </a:endParaRPr>
          </a:p>
        </p:txBody>
      </p:sp>
      <p:sp>
        <p:nvSpPr>
          <p:cNvPr id="36" name="Line 35"/>
          <p:cNvSpPr>
            <a:spLocks noChangeShapeType="1"/>
          </p:cNvSpPr>
          <p:nvPr/>
        </p:nvSpPr>
        <p:spPr bwMode="auto">
          <a:xfrm flipH="1">
            <a:off x="6815327" y="3754387"/>
            <a:ext cx="547392" cy="44166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6"/>
          <p:cNvSpPr>
            <a:spLocks noChangeShapeType="1"/>
          </p:cNvSpPr>
          <p:nvPr/>
        </p:nvSpPr>
        <p:spPr bwMode="auto">
          <a:xfrm flipH="1">
            <a:off x="6245053" y="4540579"/>
            <a:ext cx="309567" cy="31690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auto">
          <a:xfrm>
            <a:off x="7780468" y="3775676"/>
            <a:ext cx="807759" cy="412216"/>
          </a:xfrm>
          <a:prstGeom prst="line">
            <a:avLst/>
          </a:prstGeom>
          <a:solidFill>
            <a:srgbClr val="00B0F0"/>
          </a:solidFill>
          <a:ln w="38100">
            <a:solidFill>
              <a:schemeClr val="tx1"/>
            </a:solidFill>
            <a:round/>
          </a:ln>
        </p:spPr>
        <p:txBody>
          <a:bodyPr wrap="none" anchor="ctr"/>
          <a:lstStyle/>
          <a:p>
            <a:pPr algn="ctr" eaLnBrk="1" hangingPunct="1"/>
            <a:endParaRPr lang="zh-CN" altLang="en-US" sz="2000">
              <a:latin typeface="Times New Roman" panose="02020603050405020304" pitchFamily="18" charset="0"/>
            </a:endParaRPr>
          </a:p>
        </p:txBody>
      </p:sp>
      <p:sp>
        <p:nvSpPr>
          <p:cNvPr id="40" name="Line 39"/>
          <p:cNvSpPr>
            <a:spLocks noChangeShapeType="1"/>
          </p:cNvSpPr>
          <p:nvPr/>
        </p:nvSpPr>
        <p:spPr bwMode="auto">
          <a:xfrm>
            <a:off x="8768513" y="4570161"/>
            <a:ext cx="406828" cy="27321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0"/>
          <p:cNvSpPr>
            <a:spLocks noChangeShapeType="1"/>
          </p:cNvSpPr>
          <p:nvPr/>
        </p:nvSpPr>
        <p:spPr bwMode="auto">
          <a:xfrm>
            <a:off x="6934557" y="4535582"/>
            <a:ext cx="225832" cy="3148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1"/>
          <p:cNvSpPr>
            <a:spLocks noChangeShapeType="1"/>
          </p:cNvSpPr>
          <p:nvPr/>
        </p:nvSpPr>
        <p:spPr bwMode="auto">
          <a:xfrm flipH="1">
            <a:off x="8199417" y="4575581"/>
            <a:ext cx="375461" cy="33530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圆角矩形 1"/>
          <p:cNvSpPr/>
          <p:nvPr/>
        </p:nvSpPr>
        <p:spPr>
          <a:xfrm>
            <a:off x="3814719" y="4910886"/>
            <a:ext cx="1169832" cy="599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大根堆</a:t>
            </a:r>
            <a:endParaRPr lang="zh-CN" altLang="en-US" sz="2400">
              <a:latin typeface="微软雅黑" panose="020B0503020204020204" pitchFamily="34" charset="-122"/>
              <a:ea typeface="微软雅黑" panose="020B0503020204020204" pitchFamily="34" charset="-122"/>
            </a:endParaRPr>
          </a:p>
        </p:txBody>
      </p:sp>
      <p:sp>
        <p:nvSpPr>
          <p:cNvPr id="45" name="圆角矩形 44"/>
          <p:cNvSpPr/>
          <p:nvPr/>
        </p:nvSpPr>
        <p:spPr>
          <a:xfrm>
            <a:off x="9955339" y="4862870"/>
            <a:ext cx="1169832" cy="599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小根堆</a:t>
            </a:r>
            <a:endParaRPr lang="zh-CN" altLang="en-US" sz="2400">
              <a:latin typeface="微软雅黑" panose="020B0503020204020204" pitchFamily="34" charset="-122"/>
              <a:ea typeface="微软雅黑" panose="020B0503020204020204" pitchFamily="34" charset="-122"/>
            </a:endParaRPr>
          </a:p>
        </p:txBody>
      </p:sp>
      <p:sp>
        <p:nvSpPr>
          <p:cNvPr id="9216" name="矩形 9215"/>
          <p:cNvSpPr/>
          <p:nvPr/>
        </p:nvSpPr>
        <p:spPr>
          <a:xfrm>
            <a:off x="9988576" y="3526784"/>
            <a:ext cx="1436016" cy="461665"/>
          </a:xfrm>
          <a:prstGeom prst="rect">
            <a:avLst/>
          </a:prstGeom>
        </p:spPr>
        <p:txBody>
          <a:bodyPr wrap="square">
            <a:spAutoFit/>
          </a:bodyPr>
          <a:lstStyle/>
          <a:p>
            <a:r>
              <a:rPr lang="en-US" altLang="zh-CN" sz="2400" b="1" dirty="0" err="1">
                <a:latin typeface="Times New Roman" panose="02020603050405020304" pitchFamily="18" charset="0"/>
                <a:ea typeface="楷体_GB2312" pitchFamily="1" charset="-122"/>
              </a:rPr>
              <a:t>k</a:t>
            </a:r>
            <a:r>
              <a:rPr lang="en-US" altLang="zh-CN" sz="2400" b="1" baseline="-25000" dirty="0" err="1">
                <a:latin typeface="Times New Roman" panose="02020603050405020304" pitchFamily="18" charset="0"/>
                <a:ea typeface="楷体_GB2312" pitchFamily="1" charset="-122"/>
              </a:rPr>
              <a:t>i</a:t>
            </a:r>
            <a:r>
              <a:rPr lang="en-US" altLang="zh-CN" sz="2400" b="1" dirty="0">
                <a:latin typeface="Times New Roman" panose="02020603050405020304" pitchFamily="18" charset="0"/>
                <a:ea typeface="楷体_GB2312" pitchFamily="1" charset="-122"/>
              </a:rPr>
              <a:t> </a:t>
            </a:r>
            <a:r>
              <a:rPr lang="en-US" altLang="zh-CN" sz="2400" b="1" dirty="0">
                <a:solidFill>
                  <a:srgbClr val="FF0000"/>
                </a:solidFill>
                <a:latin typeface="Times New Roman" panose="02020603050405020304" pitchFamily="18" charset="0"/>
                <a:ea typeface="楷体_GB2312" pitchFamily="1" charset="-122"/>
                <a:sym typeface="Symbol" panose="05050102010706020507" pitchFamily="18" charset="2"/>
              </a:rPr>
              <a:t></a:t>
            </a:r>
            <a:r>
              <a:rPr lang="en-US" altLang="zh-CN" sz="2400" b="1" dirty="0">
                <a:latin typeface="Times New Roman" panose="02020603050405020304" pitchFamily="18" charset="0"/>
                <a:ea typeface="楷体_GB2312" pitchFamily="1" charset="-122"/>
                <a:sym typeface="Symbol" panose="05050102010706020507" pitchFamily="18" charset="2"/>
              </a:rPr>
              <a:t> k</a:t>
            </a:r>
            <a:r>
              <a:rPr lang="en-US" altLang="zh-CN" sz="2400" b="1" baseline="-25000" dirty="0">
                <a:latin typeface="Times New Roman" panose="02020603050405020304" pitchFamily="18" charset="0"/>
                <a:ea typeface="楷体_GB2312" pitchFamily="1" charset="-122"/>
                <a:sym typeface="Symbol" panose="05050102010706020507" pitchFamily="18" charset="2"/>
              </a:rPr>
              <a:t>2i+1</a:t>
            </a:r>
            <a:endParaRPr lang="zh-CN" altLang="en-US" sz="2400" dirty="0"/>
          </a:p>
        </p:txBody>
      </p:sp>
      <p:sp>
        <p:nvSpPr>
          <p:cNvPr id="9217" name="矩形 9216"/>
          <p:cNvSpPr/>
          <p:nvPr/>
        </p:nvSpPr>
        <p:spPr>
          <a:xfrm>
            <a:off x="9988576" y="4105627"/>
            <a:ext cx="1478414" cy="461665"/>
          </a:xfrm>
          <a:prstGeom prst="rect">
            <a:avLst/>
          </a:prstGeom>
        </p:spPr>
        <p:txBody>
          <a:bodyPr wrap="square">
            <a:spAutoFit/>
          </a:bodyPr>
          <a:lstStyle/>
          <a:p>
            <a:r>
              <a:rPr lang="en-US" altLang="zh-CN" sz="2400" b="1" dirty="0" err="1">
                <a:latin typeface="Times New Roman" panose="02020603050405020304" pitchFamily="18" charset="0"/>
                <a:ea typeface="楷体_GB2312" pitchFamily="1" charset="-122"/>
                <a:sym typeface="Symbol" panose="05050102010706020507" pitchFamily="18" charset="2"/>
              </a:rPr>
              <a:t>k</a:t>
            </a:r>
            <a:r>
              <a:rPr lang="en-US" altLang="zh-CN" sz="2400" b="1" baseline="-25000" dirty="0" err="1">
                <a:latin typeface="Times New Roman" panose="02020603050405020304" pitchFamily="18" charset="0"/>
                <a:ea typeface="楷体_GB2312" pitchFamily="1" charset="-122"/>
                <a:sym typeface="Symbol" panose="05050102010706020507" pitchFamily="18" charset="2"/>
              </a:rPr>
              <a:t>i</a:t>
            </a:r>
            <a:r>
              <a:rPr lang="en-US" altLang="zh-CN" sz="2400" b="1" dirty="0">
                <a:latin typeface="Times New Roman" panose="02020603050405020304" pitchFamily="18" charset="0"/>
                <a:ea typeface="楷体_GB2312" pitchFamily="1" charset="-122"/>
                <a:sym typeface="Symbol" panose="05050102010706020507" pitchFamily="18" charset="2"/>
              </a:rPr>
              <a:t> </a:t>
            </a:r>
            <a:r>
              <a:rPr lang="en-US" altLang="zh-CN" sz="2400" b="1" dirty="0">
                <a:solidFill>
                  <a:srgbClr val="FF0000"/>
                </a:solidFill>
                <a:latin typeface="Times New Roman" panose="02020603050405020304" pitchFamily="18" charset="0"/>
                <a:ea typeface="楷体_GB2312" pitchFamily="1" charset="-122"/>
                <a:sym typeface="Symbol" panose="05050102010706020507" pitchFamily="18" charset="2"/>
              </a:rPr>
              <a:t></a:t>
            </a:r>
            <a:r>
              <a:rPr lang="en-US" altLang="zh-CN" sz="2400" b="1" dirty="0">
                <a:latin typeface="Times New Roman" panose="02020603050405020304" pitchFamily="18" charset="0"/>
                <a:ea typeface="楷体_GB2312" pitchFamily="1" charset="-122"/>
                <a:sym typeface="Symbol" panose="05050102010706020507" pitchFamily="18" charset="2"/>
              </a:rPr>
              <a:t> k</a:t>
            </a:r>
            <a:r>
              <a:rPr lang="en-US" altLang="zh-CN" sz="2400" b="1" baseline="-25000" dirty="0">
                <a:latin typeface="Times New Roman" panose="02020603050405020304" pitchFamily="18" charset="0"/>
                <a:ea typeface="楷体_GB2312" pitchFamily="1" charset="-122"/>
                <a:sym typeface="Symbol" panose="05050102010706020507" pitchFamily="18" charset="2"/>
              </a:rPr>
              <a:t>2i+2 </a:t>
            </a:r>
            <a:endParaRPr lang="zh-CN" altLang="en-US" sz="2400" dirty="0"/>
          </a:p>
        </p:txBody>
      </p:sp>
      <p:sp>
        <p:nvSpPr>
          <p:cNvPr id="48" name="矩形 47"/>
          <p:cNvSpPr/>
          <p:nvPr/>
        </p:nvSpPr>
        <p:spPr>
          <a:xfrm>
            <a:off x="4047442" y="3702237"/>
            <a:ext cx="1287532" cy="461665"/>
          </a:xfrm>
          <a:prstGeom prst="rect">
            <a:avLst/>
          </a:prstGeom>
          <a:ln w="38100">
            <a:noFill/>
          </a:ln>
        </p:spPr>
        <p:txBody>
          <a:bodyPr wrap="none">
            <a:spAutoFit/>
          </a:bodyPr>
          <a:lstStyle/>
          <a:p>
            <a:r>
              <a:rPr lang="en-US" altLang="zh-CN" sz="2400" b="1" dirty="0" err="1">
                <a:latin typeface="Times New Roman" panose="02020603050405020304" pitchFamily="18" charset="0"/>
                <a:ea typeface="楷体_GB2312" pitchFamily="1" charset="-122"/>
              </a:rPr>
              <a:t>k</a:t>
            </a:r>
            <a:r>
              <a:rPr lang="en-US" altLang="zh-CN" sz="2400" b="1" baseline="-25000" dirty="0" err="1">
                <a:latin typeface="Times New Roman" panose="02020603050405020304" pitchFamily="18" charset="0"/>
                <a:ea typeface="楷体_GB2312" pitchFamily="1" charset="-122"/>
              </a:rPr>
              <a:t>i</a:t>
            </a:r>
            <a:r>
              <a:rPr lang="en-US" altLang="zh-CN" sz="2400" b="1" dirty="0">
                <a:latin typeface="Times New Roman" panose="02020603050405020304" pitchFamily="18" charset="0"/>
                <a:ea typeface="楷体_GB2312" pitchFamily="1" charset="-122"/>
              </a:rPr>
              <a:t> </a:t>
            </a:r>
            <a:r>
              <a:rPr lang="en-US" altLang="zh-CN" sz="2400" b="1" dirty="0">
                <a:solidFill>
                  <a:srgbClr val="FF3300"/>
                </a:solidFill>
                <a:latin typeface="Times New Roman" panose="02020603050405020304" pitchFamily="18" charset="0"/>
                <a:ea typeface="楷体_GB2312" pitchFamily="1" charset="-122"/>
                <a:sym typeface="Symbol" panose="05050102010706020507" pitchFamily="18" charset="2"/>
              </a:rPr>
              <a:t></a:t>
            </a:r>
            <a:r>
              <a:rPr lang="en-US" altLang="zh-CN" sz="2400" b="1" dirty="0">
                <a:latin typeface="Times New Roman" panose="02020603050405020304" pitchFamily="18" charset="0"/>
                <a:ea typeface="楷体_GB2312" pitchFamily="1" charset="-122"/>
                <a:sym typeface="Symbol" panose="05050102010706020507" pitchFamily="18" charset="2"/>
              </a:rPr>
              <a:t> k</a:t>
            </a:r>
            <a:r>
              <a:rPr lang="en-US" altLang="zh-CN" sz="2400" b="1" baseline="-25000" dirty="0">
                <a:latin typeface="Times New Roman" panose="02020603050405020304" pitchFamily="18" charset="0"/>
                <a:ea typeface="楷体_GB2312" pitchFamily="1" charset="-122"/>
                <a:sym typeface="Symbol" panose="05050102010706020507" pitchFamily="18" charset="2"/>
              </a:rPr>
              <a:t>2i+1</a:t>
            </a:r>
            <a:endParaRPr lang="zh-CN" altLang="en-US" sz="2400" dirty="0"/>
          </a:p>
        </p:txBody>
      </p:sp>
      <p:sp>
        <p:nvSpPr>
          <p:cNvPr id="49" name="矩形 48"/>
          <p:cNvSpPr/>
          <p:nvPr/>
        </p:nvSpPr>
        <p:spPr>
          <a:xfrm>
            <a:off x="3993405" y="4187892"/>
            <a:ext cx="1338828" cy="461665"/>
          </a:xfrm>
          <a:prstGeom prst="rect">
            <a:avLst/>
          </a:prstGeom>
          <a:ln w="38100">
            <a:noFill/>
          </a:ln>
        </p:spPr>
        <p:txBody>
          <a:bodyPr wrap="square">
            <a:spAutoFit/>
          </a:bodyPr>
          <a:lstStyle/>
          <a:p>
            <a:r>
              <a:rPr lang="en-US" altLang="zh-CN" sz="2400" b="1" dirty="0" err="1">
                <a:latin typeface="Times New Roman" panose="02020603050405020304" pitchFamily="18" charset="0"/>
                <a:ea typeface="楷体_GB2312" pitchFamily="1" charset="-122"/>
                <a:sym typeface="Symbol" panose="05050102010706020507" pitchFamily="18" charset="2"/>
              </a:rPr>
              <a:t>k</a:t>
            </a:r>
            <a:r>
              <a:rPr lang="en-US" altLang="zh-CN" sz="2400" b="1" baseline="-25000" dirty="0" err="1">
                <a:latin typeface="Times New Roman" panose="02020603050405020304" pitchFamily="18" charset="0"/>
                <a:ea typeface="楷体_GB2312" pitchFamily="1" charset="-122"/>
                <a:sym typeface="Symbol" panose="05050102010706020507" pitchFamily="18" charset="2"/>
              </a:rPr>
              <a:t>i</a:t>
            </a:r>
            <a:r>
              <a:rPr lang="en-US" altLang="zh-CN" sz="2400" b="1" dirty="0">
                <a:latin typeface="Times New Roman" panose="02020603050405020304" pitchFamily="18" charset="0"/>
                <a:ea typeface="楷体_GB2312" pitchFamily="1" charset="-122"/>
                <a:sym typeface="Symbol" panose="05050102010706020507" pitchFamily="18" charset="2"/>
              </a:rPr>
              <a:t> </a:t>
            </a:r>
            <a:r>
              <a:rPr lang="en-US" altLang="zh-CN" sz="2400" b="1" dirty="0">
                <a:solidFill>
                  <a:srgbClr val="FF3300"/>
                </a:solidFill>
                <a:latin typeface="Times New Roman" panose="02020603050405020304" pitchFamily="18" charset="0"/>
                <a:ea typeface="楷体_GB2312" pitchFamily="1" charset="-122"/>
                <a:sym typeface="Symbol" panose="05050102010706020507" pitchFamily="18" charset="2"/>
              </a:rPr>
              <a:t> </a:t>
            </a:r>
            <a:r>
              <a:rPr lang="en-US" altLang="zh-CN" sz="2400" b="1" dirty="0">
                <a:latin typeface="Times New Roman" panose="02020603050405020304" pitchFamily="18" charset="0"/>
                <a:ea typeface="楷体_GB2312" pitchFamily="1" charset="-122"/>
                <a:sym typeface="Symbol" panose="05050102010706020507" pitchFamily="18" charset="2"/>
              </a:rPr>
              <a:t>k</a:t>
            </a:r>
            <a:r>
              <a:rPr lang="en-US" altLang="zh-CN" sz="2400" b="1" baseline="-25000" dirty="0">
                <a:latin typeface="Times New Roman" panose="02020603050405020304" pitchFamily="18" charset="0"/>
                <a:ea typeface="楷体_GB2312" pitchFamily="1" charset="-122"/>
                <a:sym typeface="Symbol" panose="05050102010706020507" pitchFamily="18" charset="2"/>
              </a:rPr>
              <a:t>2i+2 </a:t>
            </a:r>
            <a:endParaRPr lang="zh-CN" altLang="en-US" sz="2400" dirty="0"/>
          </a:p>
        </p:txBody>
      </p:sp>
      <p:sp>
        <p:nvSpPr>
          <p:cNvPr id="50" name="AutoShape 10"/>
          <p:cNvSpPr/>
          <p:nvPr/>
        </p:nvSpPr>
        <p:spPr bwMode="auto">
          <a:xfrm>
            <a:off x="3823285" y="3820325"/>
            <a:ext cx="180813" cy="772959"/>
          </a:xfrm>
          <a:prstGeom prst="leftBrace">
            <a:avLst>
              <a:gd name="adj1" fmla="val 6666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2400">
              <a:solidFill>
                <a:schemeClr val="tx1"/>
              </a:solidFill>
              <a:latin typeface="Arial" panose="020B0604020202020204" pitchFamily="34" charset="0"/>
            </a:endParaRPr>
          </a:p>
        </p:txBody>
      </p:sp>
      <p:sp>
        <p:nvSpPr>
          <p:cNvPr id="51" name="AutoShape 10"/>
          <p:cNvSpPr/>
          <p:nvPr/>
        </p:nvSpPr>
        <p:spPr bwMode="auto">
          <a:xfrm>
            <a:off x="9778201" y="3706177"/>
            <a:ext cx="167031" cy="737627"/>
          </a:xfrm>
          <a:prstGeom prst="leftBrace">
            <a:avLst>
              <a:gd name="adj1" fmla="val 6666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2400">
              <a:solidFill>
                <a:schemeClr val="tx1"/>
              </a:solidFill>
              <a:latin typeface="Arial" panose="020B0604020202020204" pitchFamily="34" charset="0"/>
            </a:endParaRPr>
          </a:p>
        </p:txBody>
      </p:sp>
      <p:sp>
        <p:nvSpPr>
          <p:cNvPr id="58" name="Line 24"/>
          <p:cNvSpPr>
            <a:spLocks noChangeShapeType="1"/>
          </p:cNvSpPr>
          <p:nvPr/>
        </p:nvSpPr>
        <p:spPr bwMode="auto">
          <a:xfrm>
            <a:off x="2753975" y="4617645"/>
            <a:ext cx="317805" cy="371171"/>
          </a:xfrm>
          <a:prstGeom prst="line">
            <a:avLst/>
          </a:prstGeom>
          <a:solidFill>
            <a:srgbClr val="00B0F0"/>
          </a:solidFill>
          <a:ln w="38100">
            <a:solidFill>
              <a:schemeClr val="tx1"/>
            </a:solidFill>
            <a:round/>
          </a:ln>
        </p:spPr>
        <p:txBody>
          <a:bodyPr wrap="none" anchor="ctr"/>
          <a:lstStyle/>
          <a:p>
            <a:pPr algn="ctr" eaLnBrk="1" hangingPunct="1"/>
            <a:endParaRPr lang="zh-CN" altLang="en-US" sz="2000">
              <a:latin typeface="Times New Roman" panose="02020603050405020304" pitchFamily="18" charset="0"/>
            </a:endParaRPr>
          </a:p>
        </p:txBody>
      </p:sp>
      <p:sp>
        <p:nvSpPr>
          <p:cNvPr id="59" name="Oval 18"/>
          <p:cNvSpPr>
            <a:spLocks noChangeArrowheads="1"/>
          </p:cNvSpPr>
          <p:nvPr/>
        </p:nvSpPr>
        <p:spPr bwMode="auto">
          <a:xfrm>
            <a:off x="2804694" y="4988833"/>
            <a:ext cx="466573" cy="443805"/>
          </a:xfrm>
          <a:prstGeom prst="ellipse">
            <a:avLst/>
          </a:prstGeom>
          <a:solidFill>
            <a:srgbClr val="00B0F0"/>
          </a:solidFill>
          <a:ln w="38100">
            <a:solidFill>
              <a:schemeClr val="tx1"/>
            </a:solidFill>
            <a:round/>
          </a:ln>
        </p:spPr>
        <p:txBody>
          <a:bodyPr wrap="none" anchor="ctr"/>
          <a:lstStyle/>
          <a:p>
            <a:pPr algn="ctr" eaLnBrk="1" hangingPunct="1"/>
            <a:r>
              <a:rPr lang="en-US" altLang="zh-CN" sz="2000" dirty="0">
                <a:latin typeface="Times New Roman" panose="02020603050405020304" pitchFamily="18" charset="0"/>
              </a:rPr>
              <a:t>12</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21" presetClass="emph" presetSubtype="0" fill="hold" grpId="0" nodeType="clickEffect">
                                  <p:stCondLst>
                                    <p:cond delay="0"/>
                                  </p:stCondLst>
                                  <p:iterate type="lt">
                                    <p:tmPct val="0"/>
                                  </p:iterate>
                                  <p:childTnLst>
                                    <p:animClr clrSpc="hsl" dir="cw">
                                      <p:cBhvr override="childStyle">
                                        <p:cTn id="6" dur="500" fill="hold"/>
                                        <p:tgtEl>
                                          <p:spTgt spid="16"/>
                                        </p:tgtEl>
                                        <p:attrNameLst>
                                          <p:attrName>style.color</p:attrName>
                                        </p:attrNameLst>
                                      </p:cBhvr>
                                      <p:by>
                                        <p:hsl h="7200000" s="0" l="0"/>
                                      </p:by>
                                    </p:animClr>
                                    <p:animClr clrSpc="hsl" dir="cw">
                                      <p:cBhvr>
                                        <p:cTn id="7" dur="500" fill="hold"/>
                                        <p:tgtEl>
                                          <p:spTgt spid="16"/>
                                        </p:tgtEl>
                                        <p:attrNameLst>
                                          <p:attrName>fillcolor</p:attrName>
                                        </p:attrNameLst>
                                      </p:cBhvr>
                                      <p:by>
                                        <p:hsl h="7200000" s="0" l="0"/>
                                      </p:by>
                                    </p:animClr>
                                    <p:animClr clrSpc="hsl" dir="cw">
                                      <p:cBhvr>
                                        <p:cTn id="8" dur="500" fill="hold"/>
                                        <p:tgtEl>
                                          <p:spTgt spid="16"/>
                                        </p:tgtEl>
                                        <p:attrNameLst>
                                          <p:attrName>stroke.color</p:attrName>
                                        </p:attrNameLst>
                                      </p:cBhvr>
                                      <p:by>
                                        <p:hsl h="7200000" s="0" l="0"/>
                                      </p:by>
                                    </p:animClr>
                                    <p:set>
                                      <p:cBhvr>
                                        <p:cTn id="9" dur="500" fill="hold"/>
                                        <p:tgtEl>
                                          <p:spTgt spid="16"/>
                                        </p:tgtEl>
                                        <p:attrNameLst>
                                          <p:attrName>fill.type</p:attrName>
                                        </p:attrNameLst>
                                      </p:cBhvr>
                                      <p:to>
                                        <p:strVal val="solid"/>
                                      </p:to>
                                    </p:set>
                                  </p:childTnLst>
                                </p:cTn>
                              </p:par>
                              <p:par>
                                <p:cTn id="10" presetID="32" presetClass="emph" presetSubtype="0" fill="hold" grpId="1" nodeType="withEffect">
                                  <p:stCondLst>
                                    <p:cond delay="0"/>
                                  </p:stCondLst>
                                  <p:iterate type="lt">
                                    <p:tmPct val="2000"/>
                                  </p:iterate>
                                  <p:childTnLst>
                                    <p:animRot by="120000">
                                      <p:cBhvr>
                                        <p:cTn id="11" dur="100" fill="hold">
                                          <p:stCondLst>
                                            <p:cond delay="0"/>
                                          </p:stCondLst>
                                        </p:cTn>
                                        <p:tgtEl>
                                          <p:spTgt spid="16"/>
                                        </p:tgtEl>
                                        <p:attrNameLst>
                                          <p:attrName>r</p:attrName>
                                        </p:attrNameLst>
                                      </p:cBhvr>
                                    </p:animRot>
                                    <p:animRot by="-240000">
                                      <p:cBhvr>
                                        <p:cTn id="12" dur="200" fill="hold">
                                          <p:stCondLst>
                                            <p:cond delay="200"/>
                                          </p:stCondLst>
                                        </p:cTn>
                                        <p:tgtEl>
                                          <p:spTgt spid="16"/>
                                        </p:tgtEl>
                                        <p:attrNameLst>
                                          <p:attrName>r</p:attrName>
                                        </p:attrNameLst>
                                      </p:cBhvr>
                                    </p:animRot>
                                    <p:animRot by="240000">
                                      <p:cBhvr>
                                        <p:cTn id="13" dur="200" fill="hold">
                                          <p:stCondLst>
                                            <p:cond delay="400"/>
                                          </p:stCondLst>
                                        </p:cTn>
                                        <p:tgtEl>
                                          <p:spTgt spid="16"/>
                                        </p:tgtEl>
                                        <p:attrNameLst>
                                          <p:attrName>r</p:attrName>
                                        </p:attrNameLst>
                                      </p:cBhvr>
                                    </p:animRot>
                                    <p:animRot by="-240000">
                                      <p:cBhvr>
                                        <p:cTn id="14" dur="200" fill="hold">
                                          <p:stCondLst>
                                            <p:cond delay="600"/>
                                          </p:stCondLst>
                                        </p:cTn>
                                        <p:tgtEl>
                                          <p:spTgt spid="16"/>
                                        </p:tgtEl>
                                        <p:attrNameLst>
                                          <p:attrName>r</p:attrName>
                                        </p:attrNameLst>
                                      </p:cBhvr>
                                    </p:animRot>
                                    <p:animRot by="120000">
                                      <p:cBhvr>
                                        <p:cTn id="15" dur="200" fill="hold">
                                          <p:stCondLst>
                                            <p:cond delay="800"/>
                                          </p:stCondLst>
                                        </p:cTn>
                                        <p:tgtEl>
                                          <p:spTgt spid="16"/>
                                        </p:tgtEl>
                                        <p:attrNameLst>
                                          <p:attrName>r</p:attrName>
                                        </p:attrNameLst>
                                      </p:cBhvr>
                                    </p:animRot>
                                  </p:childTnLst>
                                  <p:subTnLst>
                                    <p:animClr clrSpc="rgb" dir="cw">
                                      <p:cBhvr override="childStyle">
                                        <p:cTn dur="1" fill="hold" display="0" masterRel="nextClick" afterEffect="1"/>
                                        <p:tgtEl>
                                          <p:spTgt spid="16"/>
                                        </p:tgtEl>
                                        <p:attrNameLst>
                                          <p:attrName>ppt_c</p:attrName>
                                        </p:attrNameLst>
                                      </p:cBhvr>
                                      <p:to>
                                        <a:schemeClr val="hlink"/>
                                      </p:to>
                                    </p:animClr>
                                  </p:subTnLst>
                                </p:cTn>
                              </p:par>
                            </p:childTnLst>
                          </p:cTn>
                        </p:par>
                      </p:childTnLst>
                    </p:cTn>
                  </p:par>
                </p:childTnLst>
              </p:cTn>
              <p:nextCondLst>
                <p:cond evt="onClick" delay="0">
                  <p:tgtEl>
                    <p:spTgt spid="16"/>
                  </p:tgtEl>
                </p:cond>
              </p:nextCondLst>
            </p:seq>
            <p:seq concurrent="1" nextAc="seek">
              <p:cTn id="16" restart="whenNotActive" fill="hold" evtFilter="cancelBubble" nodeType="interactiveSeq">
                <p:stCondLst>
                  <p:cond evt="onClick" delay="0">
                    <p:tgtEl>
                      <p:spTgt spid="28"/>
                    </p:tgtEl>
                  </p:cond>
                </p:stCondLst>
                <p:endSync evt="end" delay="0">
                  <p:rtn val="all"/>
                </p:endSync>
                <p:childTnLst>
                  <p:par>
                    <p:cTn id="17" fill="hold">
                      <p:stCondLst>
                        <p:cond delay="0"/>
                      </p:stCondLst>
                      <p:childTnLst>
                        <p:par>
                          <p:cTn id="18" fill="hold">
                            <p:stCondLst>
                              <p:cond delay="0"/>
                            </p:stCondLst>
                            <p:childTnLst>
                              <p:par>
                                <p:cTn id="19" presetID="21" presetClass="emph" presetSubtype="0" fill="hold" grpId="0" nodeType="clickEffect">
                                  <p:stCondLst>
                                    <p:cond delay="0"/>
                                  </p:stCondLst>
                                  <p:iterate type="lt">
                                    <p:tmPct val="0"/>
                                  </p:iterate>
                                  <p:childTnLst>
                                    <p:animClr clrSpc="hsl" dir="cw">
                                      <p:cBhvr override="childStyle">
                                        <p:cTn id="20" dur="500" fill="hold"/>
                                        <p:tgtEl>
                                          <p:spTgt spid="28"/>
                                        </p:tgtEl>
                                        <p:attrNameLst>
                                          <p:attrName>style.color</p:attrName>
                                        </p:attrNameLst>
                                      </p:cBhvr>
                                      <p:by>
                                        <p:hsl h="7200000" s="0" l="0"/>
                                      </p:by>
                                    </p:animClr>
                                    <p:animClr clrSpc="hsl" dir="cw">
                                      <p:cBhvr>
                                        <p:cTn id="21" dur="500" fill="hold"/>
                                        <p:tgtEl>
                                          <p:spTgt spid="28"/>
                                        </p:tgtEl>
                                        <p:attrNameLst>
                                          <p:attrName>fillcolor</p:attrName>
                                        </p:attrNameLst>
                                      </p:cBhvr>
                                      <p:by>
                                        <p:hsl h="7200000" s="0" l="0"/>
                                      </p:by>
                                    </p:animClr>
                                    <p:animClr clrSpc="hsl" dir="cw">
                                      <p:cBhvr>
                                        <p:cTn id="22" dur="500" fill="hold"/>
                                        <p:tgtEl>
                                          <p:spTgt spid="28"/>
                                        </p:tgtEl>
                                        <p:attrNameLst>
                                          <p:attrName>stroke.color</p:attrName>
                                        </p:attrNameLst>
                                      </p:cBhvr>
                                      <p:by>
                                        <p:hsl h="7200000" s="0" l="0"/>
                                      </p:by>
                                    </p:animClr>
                                    <p:set>
                                      <p:cBhvr>
                                        <p:cTn id="23" dur="500" fill="hold"/>
                                        <p:tgtEl>
                                          <p:spTgt spid="28"/>
                                        </p:tgtEl>
                                        <p:attrNameLst>
                                          <p:attrName>fill.type</p:attrName>
                                        </p:attrNameLst>
                                      </p:cBhvr>
                                      <p:to>
                                        <p:strVal val="solid"/>
                                      </p:to>
                                    </p:set>
                                  </p:childTnLst>
                                </p:cTn>
                              </p:par>
                              <p:par>
                                <p:cTn id="24" presetID="32" presetClass="emph" presetSubtype="0" fill="hold" grpId="1" nodeType="withEffect">
                                  <p:stCondLst>
                                    <p:cond delay="0"/>
                                  </p:stCondLst>
                                  <p:iterate type="lt">
                                    <p:tmPct val="2000"/>
                                  </p:iterate>
                                  <p:childTnLst>
                                    <p:animRot by="120000">
                                      <p:cBhvr>
                                        <p:cTn id="25" dur="100" fill="hold">
                                          <p:stCondLst>
                                            <p:cond delay="0"/>
                                          </p:stCondLst>
                                        </p:cTn>
                                        <p:tgtEl>
                                          <p:spTgt spid="28"/>
                                        </p:tgtEl>
                                        <p:attrNameLst>
                                          <p:attrName>r</p:attrName>
                                        </p:attrNameLst>
                                      </p:cBhvr>
                                    </p:animRot>
                                    <p:animRot by="-240000">
                                      <p:cBhvr>
                                        <p:cTn id="26" dur="200" fill="hold">
                                          <p:stCondLst>
                                            <p:cond delay="200"/>
                                          </p:stCondLst>
                                        </p:cTn>
                                        <p:tgtEl>
                                          <p:spTgt spid="28"/>
                                        </p:tgtEl>
                                        <p:attrNameLst>
                                          <p:attrName>r</p:attrName>
                                        </p:attrNameLst>
                                      </p:cBhvr>
                                    </p:animRot>
                                    <p:animRot by="240000">
                                      <p:cBhvr>
                                        <p:cTn id="27" dur="200" fill="hold">
                                          <p:stCondLst>
                                            <p:cond delay="400"/>
                                          </p:stCondLst>
                                        </p:cTn>
                                        <p:tgtEl>
                                          <p:spTgt spid="28"/>
                                        </p:tgtEl>
                                        <p:attrNameLst>
                                          <p:attrName>r</p:attrName>
                                        </p:attrNameLst>
                                      </p:cBhvr>
                                    </p:animRot>
                                    <p:animRot by="-240000">
                                      <p:cBhvr>
                                        <p:cTn id="28" dur="200" fill="hold">
                                          <p:stCondLst>
                                            <p:cond delay="600"/>
                                          </p:stCondLst>
                                        </p:cTn>
                                        <p:tgtEl>
                                          <p:spTgt spid="28"/>
                                        </p:tgtEl>
                                        <p:attrNameLst>
                                          <p:attrName>r</p:attrName>
                                        </p:attrNameLst>
                                      </p:cBhvr>
                                    </p:animRot>
                                    <p:animRot by="120000">
                                      <p:cBhvr>
                                        <p:cTn id="29" dur="200" fill="hold">
                                          <p:stCondLst>
                                            <p:cond delay="800"/>
                                          </p:stCondLst>
                                        </p:cTn>
                                        <p:tgtEl>
                                          <p:spTgt spid="28"/>
                                        </p:tgtEl>
                                        <p:attrNameLst>
                                          <p:attrName>r</p:attrName>
                                        </p:attrNameLst>
                                      </p:cBhvr>
                                    </p:animRot>
                                  </p:childTnLst>
                                  <p:subTnLst>
                                    <p:animClr clrSpc="rgb" dir="cw">
                                      <p:cBhvr override="childStyle">
                                        <p:cTn dur="1" fill="hold" display="0" masterRel="nextClick" afterEffect="1"/>
                                        <p:tgtEl>
                                          <p:spTgt spid="28"/>
                                        </p:tgtEl>
                                        <p:attrNameLst>
                                          <p:attrName>ppt_c</p:attrName>
                                        </p:attrNameLst>
                                      </p:cBhvr>
                                      <p:to>
                                        <a:schemeClr val="hlink"/>
                                      </p:to>
                                    </p:animClr>
                                  </p:subTnLst>
                                </p:cTn>
                              </p:par>
                            </p:childTnLst>
                          </p:cTn>
                        </p:par>
                      </p:childTnLst>
                    </p:cTn>
                  </p:par>
                </p:childTnLst>
              </p:cTn>
              <p:nextCondLst>
                <p:cond evt="onClick" delay="0">
                  <p:tgtEl>
                    <p:spTgt spid="28"/>
                  </p:tgtEl>
                </p:cond>
              </p:nextCondLst>
            </p:seq>
            <p:seq concurrent="1" nextAc="seek">
              <p:cTn id="30" restart="whenNotActive" fill="hold" evtFilter="cancelBubble" nodeType="interactiveSeq">
                <p:stCondLst>
                  <p:cond evt="onClick" delay="0">
                    <p:tgtEl>
                      <p:spTgt spid="21"/>
                    </p:tgtEl>
                  </p:cond>
                </p:stCondLst>
                <p:endSync evt="end" delay="0">
                  <p:rtn val="all"/>
                </p:endSync>
                <p:childTnLst>
                  <p:par>
                    <p:cTn id="31" fill="hold">
                      <p:stCondLst>
                        <p:cond delay="0"/>
                      </p:stCondLst>
                      <p:childTnLst>
                        <p:par>
                          <p:cTn id="32" fill="hold">
                            <p:stCondLst>
                              <p:cond delay="0"/>
                            </p:stCondLst>
                            <p:childTnLst>
                              <p:par>
                                <p:cTn id="33" presetID="21" presetClass="emph" presetSubtype="0" fill="hold" grpId="0" nodeType="clickEffect">
                                  <p:stCondLst>
                                    <p:cond delay="0"/>
                                  </p:stCondLst>
                                  <p:iterate type="lt">
                                    <p:tmPct val="0"/>
                                  </p:iterate>
                                  <p:childTnLst>
                                    <p:animClr clrSpc="hsl" dir="cw">
                                      <p:cBhvr override="childStyle">
                                        <p:cTn id="34" dur="500" fill="hold"/>
                                        <p:tgtEl>
                                          <p:spTgt spid="21"/>
                                        </p:tgtEl>
                                        <p:attrNameLst>
                                          <p:attrName>style.color</p:attrName>
                                        </p:attrNameLst>
                                      </p:cBhvr>
                                      <p:by>
                                        <p:hsl h="7200000" s="0" l="0"/>
                                      </p:by>
                                    </p:animClr>
                                    <p:animClr clrSpc="hsl" dir="cw">
                                      <p:cBhvr>
                                        <p:cTn id="35" dur="500" fill="hold"/>
                                        <p:tgtEl>
                                          <p:spTgt spid="21"/>
                                        </p:tgtEl>
                                        <p:attrNameLst>
                                          <p:attrName>fillcolor</p:attrName>
                                        </p:attrNameLst>
                                      </p:cBhvr>
                                      <p:by>
                                        <p:hsl h="7200000" s="0" l="0"/>
                                      </p:by>
                                    </p:animClr>
                                    <p:animClr clrSpc="hsl" dir="cw">
                                      <p:cBhvr>
                                        <p:cTn id="36" dur="500" fill="hold"/>
                                        <p:tgtEl>
                                          <p:spTgt spid="21"/>
                                        </p:tgtEl>
                                        <p:attrNameLst>
                                          <p:attrName>stroke.color</p:attrName>
                                        </p:attrNameLst>
                                      </p:cBhvr>
                                      <p:by>
                                        <p:hsl h="7200000" s="0" l="0"/>
                                      </p:by>
                                    </p:animClr>
                                    <p:set>
                                      <p:cBhvr>
                                        <p:cTn id="37" dur="500" fill="hold"/>
                                        <p:tgtEl>
                                          <p:spTgt spid="21"/>
                                        </p:tgtEl>
                                        <p:attrNameLst>
                                          <p:attrName>fill.type</p:attrName>
                                        </p:attrNameLst>
                                      </p:cBhvr>
                                      <p:to>
                                        <p:strVal val="solid"/>
                                      </p:to>
                                    </p:set>
                                  </p:childTnLst>
                                </p:cTn>
                              </p:par>
                              <p:par>
                                <p:cTn id="38" presetID="32" presetClass="emph" presetSubtype="0" fill="hold" grpId="1" nodeType="withEffect">
                                  <p:stCondLst>
                                    <p:cond delay="0"/>
                                  </p:stCondLst>
                                  <p:iterate type="lt">
                                    <p:tmPct val="2000"/>
                                  </p:iterate>
                                  <p:childTnLst>
                                    <p:animRot by="120000">
                                      <p:cBhvr>
                                        <p:cTn id="39" dur="100" fill="hold">
                                          <p:stCondLst>
                                            <p:cond delay="0"/>
                                          </p:stCondLst>
                                        </p:cTn>
                                        <p:tgtEl>
                                          <p:spTgt spid="21"/>
                                        </p:tgtEl>
                                        <p:attrNameLst>
                                          <p:attrName>r</p:attrName>
                                        </p:attrNameLst>
                                      </p:cBhvr>
                                    </p:animRot>
                                    <p:animRot by="-240000">
                                      <p:cBhvr>
                                        <p:cTn id="40" dur="200" fill="hold">
                                          <p:stCondLst>
                                            <p:cond delay="200"/>
                                          </p:stCondLst>
                                        </p:cTn>
                                        <p:tgtEl>
                                          <p:spTgt spid="21"/>
                                        </p:tgtEl>
                                        <p:attrNameLst>
                                          <p:attrName>r</p:attrName>
                                        </p:attrNameLst>
                                      </p:cBhvr>
                                    </p:animRot>
                                    <p:animRot by="240000">
                                      <p:cBhvr>
                                        <p:cTn id="41" dur="200" fill="hold">
                                          <p:stCondLst>
                                            <p:cond delay="400"/>
                                          </p:stCondLst>
                                        </p:cTn>
                                        <p:tgtEl>
                                          <p:spTgt spid="21"/>
                                        </p:tgtEl>
                                        <p:attrNameLst>
                                          <p:attrName>r</p:attrName>
                                        </p:attrNameLst>
                                      </p:cBhvr>
                                    </p:animRot>
                                    <p:animRot by="-240000">
                                      <p:cBhvr>
                                        <p:cTn id="42" dur="200" fill="hold">
                                          <p:stCondLst>
                                            <p:cond delay="600"/>
                                          </p:stCondLst>
                                        </p:cTn>
                                        <p:tgtEl>
                                          <p:spTgt spid="21"/>
                                        </p:tgtEl>
                                        <p:attrNameLst>
                                          <p:attrName>r</p:attrName>
                                        </p:attrNameLst>
                                      </p:cBhvr>
                                    </p:animRot>
                                    <p:animRot by="120000">
                                      <p:cBhvr>
                                        <p:cTn id="43" dur="200" fill="hold">
                                          <p:stCondLst>
                                            <p:cond delay="800"/>
                                          </p:stCondLst>
                                        </p:cTn>
                                        <p:tgtEl>
                                          <p:spTgt spid="21"/>
                                        </p:tgtEl>
                                        <p:attrNameLst>
                                          <p:attrName>r</p:attrName>
                                        </p:attrNameLst>
                                      </p:cBhvr>
                                    </p:animRot>
                                  </p:childTnLst>
                                  <p:subTnLst>
                                    <p:animClr clrSpc="rgb" dir="cw">
                                      <p:cBhvr override="childStyle">
                                        <p:cTn dur="1" fill="hold" display="0" masterRel="nextClick" afterEffect="1"/>
                                        <p:tgtEl>
                                          <p:spTgt spid="21"/>
                                        </p:tgtEl>
                                        <p:attrNameLst>
                                          <p:attrName>ppt_c</p:attrName>
                                        </p:attrNameLst>
                                      </p:cBhvr>
                                      <p:to>
                                        <a:schemeClr val="hlink"/>
                                      </p:to>
                                    </p:animClr>
                                  </p:subTnLst>
                                </p:cTn>
                              </p:par>
                            </p:childTnLst>
                          </p:cTn>
                        </p:par>
                      </p:childTnLst>
                    </p:cTn>
                  </p:par>
                </p:childTnLst>
              </p:cTn>
              <p:nextCondLst>
                <p:cond evt="onClick" delay="0">
                  <p:tgtEl>
                    <p:spTgt spid="21"/>
                  </p:tgtEl>
                </p:cond>
              </p:nextCondLst>
            </p:seq>
            <p:seq concurrent="1" nextAc="seek">
              <p:cTn id="44" restart="whenNotActive" fill="hold" evtFilter="cancelBubble" nodeType="interactiveSeq">
                <p:stCondLst>
                  <p:cond evt="onClick" delay="0">
                    <p:tgtEl>
                      <p:spTgt spid="17"/>
                    </p:tgtEl>
                  </p:cond>
                </p:stCondLst>
                <p:endSync evt="end" delay="0">
                  <p:rtn val="all"/>
                </p:endSync>
                <p:childTnLst>
                  <p:par>
                    <p:cTn id="45" fill="hold">
                      <p:stCondLst>
                        <p:cond delay="0"/>
                      </p:stCondLst>
                      <p:childTnLst>
                        <p:par>
                          <p:cTn id="46" fill="hold">
                            <p:stCondLst>
                              <p:cond delay="0"/>
                            </p:stCondLst>
                            <p:childTnLst>
                              <p:par>
                                <p:cTn id="47" presetID="21" presetClass="emph" presetSubtype="0" fill="hold" grpId="0" nodeType="clickEffect">
                                  <p:stCondLst>
                                    <p:cond delay="0"/>
                                  </p:stCondLst>
                                  <p:iterate type="lt">
                                    <p:tmPct val="0"/>
                                  </p:iterate>
                                  <p:childTnLst>
                                    <p:animClr clrSpc="hsl" dir="cw">
                                      <p:cBhvr override="childStyle">
                                        <p:cTn id="48" dur="500" fill="hold"/>
                                        <p:tgtEl>
                                          <p:spTgt spid="17"/>
                                        </p:tgtEl>
                                        <p:attrNameLst>
                                          <p:attrName>style.color</p:attrName>
                                        </p:attrNameLst>
                                      </p:cBhvr>
                                      <p:by>
                                        <p:hsl h="7200000" s="0" l="0"/>
                                      </p:by>
                                    </p:animClr>
                                    <p:animClr clrSpc="hsl" dir="cw">
                                      <p:cBhvr>
                                        <p:cTn id="49" dur="500" fill="hold"/>
                                        <p:tgtEl>
                                          <p:spTgt spid="17"/>
                                        </p:tgtEl>
                                        <p:attrNameLst>
                                          <p:attrName>fillcolor</p:attrName>
                                        </p:attrNameLst>
                                      </p:cBhvr>
                                      <p:by>
                                        <p:hsl h="7200000" s="0" l="0"/>
                                      </p:by>
                                    </p:animClr>
                                    <p:animClr clrSpc="hsl" dir="cw">
                                      <p:cBhvr>
                                        <p:cTn id="50" dur="500" fill="hold"/>
                                        <p:tgtEl>
                                          <p:spTgt spid="17"/>
                                        </p:tgtEl>
                                        <p:attrNameLst>
                                          <p:attrName>stroke.color</p:attrName>
                                        </p:attrNameLst>
                                      </p:cBhvr>
                                      <p:by>
                                        <p:hsl h="7200000" s="0" l="0"/>
                                      </p:by>
                                    </p:animClr>
                                    <p:set>
                                      <p:cBhvr>
                                        <p:cTn id="51" dur="500" fill="hold"/>
                                        <p:tgtEl>
                                          <p:spTgt spid="17"/>
                                        </p:tgtEl>
                                        <p:attrNameLst>
                                          <p:attrName>fill.type</p:attrName>
                                        </p:attrNameLst>
                                      </p:cBhvr>
                                      <p:to>
                                        <p:strVal val="solid"/>
                                      </p:to>
                                    </p:set>
                                  </p:childTnLst>
                                </p:cTn>
                              </p:par>
                              <p:par>
                                <p:cTn id="52" presetID="32" presetClass="emph" presetSubtype="0" fill="hold" grpId="1" nodeType="withEffect">
                                  <p:stCondLst>
                                    <p:cond delay="0"/>
                                  </p:stCondLst>
                                  <p:iterate type="lt">
                                    <p:tmPct val="2000"/>
                                  </p:iterate>
                                  <p:childTnLst>
                                    <p:animRot by="120000">
                                      <p:cBhvr>
                                        <p:cTn id="53" dur="100" fill="hold">
                                          <p:stCondLst>
                                            <p:cond delay="0"/>
                                          </p:stCondLst>
                                        </p:cTn>
                                        <p:tgtEl>
                                          <p:spTgt spid="17"/>
                                        </p:tgtEl>
                                        <p:attrNameLst>
                                          <p:attrName>r</p:attrName>
                                        </p:attrNameLst>
                                      </p:cBhvr>
                                    </p:animRot>
                                    <p:animRot by="-240000">
                                      <p:cBhvr>
                                        <p:cTn id="54" dur="200" fill="hold">
                                          <p:stCondLst>
                                            <p:cond delay="200"/>
                                          </p:stCondLst>
                                        </p:cTn>
                                        <p:tgtEl>
                                          <p:spTgt spid="17"/>
                                        </p:tgtEl>
                                        <p:attrNameLst>
                                          <p:attrName>r</p:attrName>
                                        </p:attrNameLst>
                                      </p:cBhvr>
                                    </p:animRot>
                                    <p:animRot by="240000">
                                      <p:cBhvr>
                                        <p:cTn id="55" dur="200" fill="hold">
                                          <p:stCondLst>
                                            <p:cond delay="400"/>
                                          </p:stCondLst>
                                        </p:cTn>
                                        <p:tgtEl>
                                          <p:spTgt spid="17"/>
                                        </p:tgtEl>
                                        <p:attrNameLst>
                                          <p:attrName>r</p:attrName>
                                        </p:attrNameLst>
                                      </p:cBhvr>
                                    </p:animRot>
                                    <p:animRot by="-240000">
                                      <p:cBhvr>
                                        <p:cTn id="56" dur="200" fill="hold">
                                          <p:stCondLst>
                                            <p:cond delay="600"/>
                                          </p:stCondLst>
                                        </p:cTn>
                                        <p:tgtEl>
                                          <p:spTgt spid="17"/>
                                        </p:tgtEl>
                                        <p:attrNameLst>
                                          <p:attrName>r</p:attrName>
                                        </p:attrNameLst>
                                      </p:cBhvr>
                                    </p:animRot>
                                    <p:animRot by="120000">
                                      <p:cBhvr>
                                        <p:cTn id="57" dur="200" fill="hold">
                                          <p:stCondLst>
                                            <p:cond delay="800"/>
                                          </p:stCondLst>
                                        </p:cTn>
                                        <p:tgtEl>
                                          <p:spTgt spid="17"/>
                                        </p:tgtEl>
                                        <p:attrNameLst>
                                          <p:attrName>r</p:attrName>
                                        </p:attrNameLst>
                                      </p:cBhvr>
                                    </p:animRot>
                                  </p:childTnLst>
                                  <p:subTnLst>
                                    <p:animClr clrSpc="rgb" dir="cw">
                                      <p:cBhvr override="childStyle">
                                        <p:cTn dur="1" fill="hold" display="0" masterRel="nextClick" afterEffect="1"/>
                                        <p:tgtEl>
                                          <p:spTgt spid="17"/>
                                        </p:tgtEl>
                                        <p:attrNameLst>
                                          <p:attrName>ppt_c</p:attrName>
                                        </p:attrNameLst>
                                      </p:cBhvr>
                                      <p:to>
                                        <a:schemeClr val="hlink"/>
                                      </p:to>
                                    </p:animClr>
                                  </p:subTnLst>
                                </p:cTn>
                              </p:par>
                            </p:childTnLst>
                          </p:cTn>
                        </p:par>
                      </p:childTnLst>
                    </p:cTn>
                  </p:par>
                </p:childTnLst>
              </p:cTn>
              <p:nextCondLst>
                <p:cond evt="onClick" delay="0">
                  <p:tgtEl>
                    <p:spTgt spid="17"/>
                  </p:tgtEl>
                </p:cond>
              </p:nextCondLst>
            </p:seq>
            <p:seq concurrent="1" nextAc="seek">
              <p:cTn id="58" restart="whenNotActive" fill="hold" evtFilter="cancelBubble" nodeType="interactiveSeq">
                <p:stCondLst>
                  <p:cond evt="onClick" delay="0">
                    <p:tgtEl>
                      <p:spTgt spid="18"/>
                    </p:tgtEl>
                  </p:cond>
                </p:stCondLst>
                <p:endSync evt="end" delay="0">
                  <p:rtn val="all"/>
                </p:endSync>
                <p:childTnLst>
                  <p:par>
                    <p:cTn id="59" fill="hold">
                      <p:stCondLst>
                        <p:cond delay="0"/>
                      </p:stCondLst>
                      <p:childTnLst>
                        <p:par>
                          <p:cTn id="60" fill="hold">
                            <p:stCondLst>
                              <p:cond delay="0"/>
                            </p:stCondLst>
                            <p:childTnLst>
                              <p:par>
                                <p:cTn id="61" presetID="21" presetClass="emph" presetSubtype="0" fill="hold" grpId="0" nodeType="clickEffect">
                                  <p:stCondLst>
                                    <p:cond delay="0"/>
                                  </p:stCondLst>
                                  <p:iterate type="lt">
                                    <p:tmPct val="0"/>
                                  </p:iterate>
                                  <p:childTnLst>
                                    <p:animClr clrSpc="hsl" dir="cw">
                                      <p:cBhvr override="childStyle">
                                        <p:cTn id="62" dur="500" fill="hold"/>
                                        <p:tgtEl>
                                          <p:spTgt spid="18"/>
                                        </p:tgtEl>
                                        <p:attrNameLst>
                                          <p:attrName>style.color</p:attrName>
                                        </p:attrNameLst>
                                      </p:cBhvr>
                                      <p:by>
                                        <p:hsl h="7200000" s="0" l="0"/>
                                      </p:by>
                                    </p:animClr>
                                    <p:animClr clrSpc="hsl" dir="cw">
                                      <p:cBhvr>
                                        <p:cTn id="63" dur="500" fill="hold"/>
                                        <p:tgtEl>
                                          <p:spTgt spid="18"/>
                                        </p:tgtEl>
                                        <p:attrNameLst>
                                          <p:attrName>fillcolor</p:attrName>
                                        </p:attrNameLst>
                                      </p:cBhvr>
                                      <p:by>
                                        <p:hsl h="7200000" s="0" l="0"/>
                                      </p:by>
                                    </p:animClr>
                                    <p:animClr clrSpc="hsl" dir="cw">
                                      <p:cBhvr>
                                        <p:cTn id="64" dur="500" fill="hold"/>
                                        <p:tgtEl>
                                          <p:spTgt spid="18"/>
                                        </p:tgtEl>
                                        <p:attrNameLst>
                                          <p:attrName>stroke.color</p:attrName>
                                        </p:attrNameLst>
                                      </p:cBhvr>
                                      <p:by>
                                        <p:hsl h="7200000" s="0" l="0"/>
                                      </p:by>
                                    </p:animClr>
                                    <p:set>
                                      <p:cBhvr>
                                        <p:cTn id="65" dur="500" fill="hold"/>
                                        <p:tgtEl>
                                          <p:spTgt spid="18"/>
                                        </p:tgtEl>
                                        <p:attrNameLst>
                                          <p:attrName>fill.type</p:attrName>
                                        </p:attrNameLst>
                                      </p:cBhvr>
                                      <p:to>
                                        <p:strVal val="solid"/>
                                      </p:to>
                                    </p:set>
                                  </p:childTnLst>
                                </p:cTn>
                              </p:par>
                              <p:par>
                                <p:cTn id="66" presetID="32" presetClass="emph" presetSubtype="0" fill="hold" grpId="1" nodeType="withEffect">
                                  <p:stCondLst>
                                    <p:cond delay="0"/>
                                  </p:stCondLst>
                                  <p:iterate type="lt">
                                    <p:tmPct val="2000"/>
                                  </p:iterate>
                                  <p:childTnLst>
                                    <p:animRot by="120000">
                                      <p:cBhvr>
                                        <p:cTn id="67" dur="100" fill="hold">
                                          <p:stCondLst>
                                            <p:cond delay="0"/>
                                          </p:stCondLst>
                                        </p:cTn>
                                        <p:tgtEl>
                                          <p:spTgt spid="18"/>
                                        </p:tgtEl>
                                        <p:attrNameLst>
                                          <p:attrName>r</p:attrName>
                                        </p:attrNameLst>
                                      </p:cBhvr>
                                    </p:animRot>
                                    <p:animRot by="-240000">
                                      <p:cBhvr>
                                        <p:cTn id="68" dur="200" fill="hold">
                                          <p:stCondLst>
                                            <p:cond delay="200"/>
                                          </p:stCondLst>
                                        </p:cTn>
                                        <p:tgtEl>
                                          <p:spTgt spid="18"/>
                                        </p:tgtEl>
                                        <p:attrNameLst>
                                          <p:attrName>r</p:attrName>
                                        </p:attrNameLst>
                                      </p:cBhvr>
                                    </p:animRot>
                                    <p:animRot by="240000">
                                      <p:cBhvr>
                                        <p:cTn id="69" dur="200" fill="hold">
                                          <p:stCondLst>
                                            <p:cond delay="400"/>
                                          </p:stCondLst>
                                        </p:cTn>
                                        <p:tgtEl>
                                          <p:spTgt spid="18"/>
                                        </p:tgtEl>
                                        <p:attrNameLst>
                                          <p:attrName>r</p:attrName>
                                        </p:attrNameLst>
                                      </p:cBhvr>
                                    </p:animRot>
                                    <p:animRot by="-240000">
                                      <p:cBhvr>
                                        <p:cTn id="70" dur="200" fill="hold">
                                          <p:stCondLst>
                                            <p:cond delay="600"/>
                                          </p:stCondLst>
                                        </p:cTn>
                                        <p:tgtEl>
                                          <p:spTgt spid="18"/>
                                        </p:tgtEl>
                                        <p:attrNameLst>
                                          <p:attrName>r</p:attrName>
                                        </p:attrNameLst>
                                      </p:cBhvr>
                                    </p:animRot>
                                    <p:animRot by="120000">
                                      <p:cBhvr>
                                        <p:cTn id="71" dur="200" fill="hold">
                                          <p:stCondLst>
                                            <p:cond delay="800"/>
                                          </p:stCondLst>
                                        </p:cTn>
                                        <p:tgtEl>
                                          <p:spTgt spid="18"/>
                                        </p:tgtEl>
                                        <p:attrNameLst>
                                          <p:attrName>r</p:attrName>
                                        </p:attrNameLst>
                                      </p:cBhvr>
                                    </p:animRot>
                                  </p:childTnLst>
                                  <p:subTnLst>
                                    <p:animClr clrSpc="rgb" dir="cw">
                                      <p:cBhvr override="childStyle">
                                        <p:cTn dur="1" fill="hold" display="0" masterRel="nextClick" afterEffect="1"/>
                                        <p:tgtEl>
                                          <p:spTgt spid="18"/>
                                        </p:tgtEl>
                                        <p:attrNameLst>
                                          <p:attrName>ppt_c</p:attrName>
                                        </p:attrNameLst>
                                      </p:cBhvr>
                                      <p:to>
                                        <a:schemeClr val="hlink"/>
                                      </p:to>
                                    </p:animClr>
                                  </p:subTnLst>
                                </p:cTn>
                              </p:par>
                            </p:childTnLst>
                          </p:cTn>
                        </p:par>
                      </p:childTnLst>
                    </p:cTn>
                  </p:par>
                </p:childTnLst>
              </p:cTn>
              <p:nextCondLst>
                <p:cond evt="onClick" delay="0">
                  <p:tgtEl>
                    <p:spTgt spid="18"/>
                  </p:tgtEl>
                </p:cond>
              </p:nextCondLst>
            </p:seq>
            <p:seq concurrent="1" nextAc="seek">
              <p:cTn id="72" restart="whenNotActive" fill="hold" evtFilter="cancelBubble" nodeType="interactiveSeq">
                <p:stCondLst>
                  <p:cond evt="onClick" delay="0">
                    <p:tgtEl>
                      <p:spTgt spid="20"/>
                    </p:tgtEl>
                  </p:cond>
                </p:stCondLst>
                <p:endSync evt="end" delay="0">
                  <p:rtn val="all"/>
                </p:endSync>
                <p:childTnLst>
                  <p:par>
                    <p:cTn id="73" fill="hold">
                      <p:stCondLst>
                        <p:cond delay="0"/>
                      </p:stCondLst>
                      <p:childTnLst>
                        <p:par>
                          <p:cTn id="74" fill="hold">
                            <p:stCondLst>
                              <p:cond delay="0"/>
                            </p:stCondLst>
                            <p:childTnLst>
                              <p:par>
                                <p:cTn id="75" presetID="21" presetClass="emph" presetSubtype="0" fill="hold" grpId="0" nodeType="clickEffect">
                                  <p:stCondLst>
                                    <p:cond delay="0"/>
                                  </p:stCondLst>
                                  <p:iterate type="lt">
                                    <p:tmPct val="0"/>
                                  </p:iterate>
                                  <p:childTnLst>
                                    <p:animClr clrSpc="hsl" dir="cw">
                                      <p:cBhvr override="childStyle">
                                        <p:cTn id="76" dur="500" fill="hold"/>
                                        <p:tgtEl>
                                          <p:spTgt spid="20"/>
                                        </p:tgtEl>
                                        <p:attrNameLst>
                                          <p:attrName>style.color</p:attrName>
                                        </p:attrNameLst>
                                      </p:cBhvr>
                                      <p:by>
                                        <p:hsl h="7200000" s="0" l="0"/>
                                      </p:by>
                                    </p:animClr>
                                    <p:animClr clrSpc="hsl" dir="cw">
                                      <p:cBhvr>
                                        <p:cTn id="77" dur="500" fill="hold"/>
                                        <p:tgtEl>
                                          <p:spTgt spid="20"/>
                                        </p:tgtEl>
                                        <p:attrNameLst>
                                          <p:attrName>fillcolor</p:attrName>
                                        </p:attrNameLst>
                                      </p:cBhvr>
                                      <p:by>
                                        <p:hsl h="7200000" s="0" l="0"/>
                                      </p:by>
                                    </p:animClr>
                                    <p:animClr clrSpc="hsl" dir="cw">
                                      <p:cBhvr>
                                        <p:cTn id="78" dur="500" fill="hold"/>
                                        <p:tgtEl>
                                          <p:spTgt spid="20"/>
                                        </p:tgtEl>
                                        <p:attrNameLst>
                                          <p:attrName>stroke.color</p:attrName>
                                        </p:attrNameLst>
                                      </p:cBhvr>
                                      <p:by>
                                        <p:hsl h="7200000" s="0" l="0"/>
                                      </p:by>
                                    </p:animClr>
                                    <p:set>
                                      <p:cBhvr>
                                        <p:cTn id="79" dur="500" fill="hold"/>
                                        <p:tgtEl>
                                          <p:spTgt spid="20"/>
                                        </p:tgtEl>
                                        <p:attrNameLst>
                                          <p:attrName>fill.type</p:attrName>
                                        </p:attrNameLst>
                                      </p:cBhvr>
                                      <p:to>
                                        <p:strVal val="solid"/>
                                      </p:to>
                                    </p:set>
                                  </p:childTnLst>
                                </p:cTn>
                              </p:par>
                              <p:par>
                                <p:cTn id="80" presetID="32" presetClass="emph" presetSubtype="0" fill="hold" grpId="1" nodeType="withEffect">
                                  <p:stCondLst>
                                    <p:cond delay="0"/>
                                  </p:stCondLst>
                                  <p:iterate type="lt">
                                    <p:tmPct val="2000"/>
                                  </p:iterate>
                                  <p:childTnLst>
                                    <p:animRot by="120000">
                                      <p:cBhvr>
                                        <p:cTn id="81" dur="100" fill="hold">
                                          <p:stCondLst>
                                            <p:cond delay="0"/>
                                          </p:stCondLst>
                                        </p:cTn>
                                        <p:tgtEl>
                                          <p:spTgt spid="20"/>
                                        </p:tgtEl>
                                        <p:attrNameLst>
                                          <p:attrName>r</p:attrName>
                                        </p:attrNameLst>
                                      </p:cBhvr>
                                    </p:animRot>
                                    <p:animRot by="-240000">
                                      <p:cBhvr>
                                        <p:cTn id="82" dur="200" fill="hold">
                                          <p:stCondLst>
                                            <p:cond delay="200"/>
                                          </p:stCondLst>
                                        </p:cTn>
                                        <p:tgtEl>
                                          <p:spTgt spid="20"/>
                                        </p:tgtEl>
                                        <p:attrNameLst>
                                          <p:attrName>r</p:attrName>
                                        </p:attrNameLst>
                                      </p:cBhvr>
                                    </p:animRot>
                                    <p:animRot by="240000">
                                      <p:cBhvr>
                                        <p:cTn id="83" dur="200" fill="hold">
                                          <p:stCondLst>
                                            <p:cond delay="400"/>
                                          </p:stCondLst>
                                        </p:cTn>
                                        <p:tgtEl>
                                          <p:spTgt spid="20"/>
                                        </p:tgtEl>
                                        <p:attrNameLst>
                                          <p:attrName>r</p:attrName>
                                        </p:attrNameLst>
                                      </p:cBhvr>
                                    </p:animRot>
                                    <p:animRot by="-240000">
                                      <p:cBhvr>
                                        <p:cTn id="84" dur="200" fill="hold">
                                          <p:stCondLst>
                                            <p:cond delay="600"/>
                                          </p:stCondLst>
                                        </p:cTn>
                                        <p:tgtEl>
                                          <p:spTgt spid="20"/>
                                        </p:tgtEl>
                                        <p:attrNameLst>
                                          <p:attrName>r</p:attrName>
                                        </p:attrNameLst>
                                      </p:cBhvr>
                                    </p:animRot>
                                    <p:animRot by="120000">
                                      <p:cBhvr>
                                        <p:cTn id="85" dur="200" fill="hold">
                                          <p:stCondLst>
                                            <p:cond delay="800"/>
                                          </p:stCondLst>
                                        </p:cTn>
                                        <p:tgtEl>
                                          <p:spTgt spid="20"/>
                                        </p:tgtEl>
                                        <p:attrNameLst>
                                          <p:attrName>r</p:attrName>
                                        </p:attrNameLst>
                                      </p:cBhvr>
                                    </p:animRot>
                                  </p:childTnLst>
                                  <p:subTnLst>
                                    <p:animClr clrSpc="rgb" dir="cw">
                                      <p:cBhvr override="childStyle">
                                        <p:cTn dur="1" fill="hold" display="0" masterRel="nextClick" afterEffect="1"/>
                                        <p:tgtEl>
                                          <p:spTgt spid="20"/>
                                        </p:tgtEl>
                                        <p:attrNameLst>
                                          <p:attrName>ppt_c</p:attrName>
                                        </p:attrNameLst>
                                      </p:cBhvr>
                                      <p:to>
                                        <a:schemeClr val="hlink"/>
                                      </p:to>
                                    </p:animClr>
                                  </p:subTnLst>
                                </p:cTn>
                              </p:par>
                            </p:childTnLst>
                          </p:cTn>
                        </p:par>
                      </p:childTnLst>
                    </p:cTn>
                  </p:par>
                </p:childTnLst>
              </p:cTn>
              <p:nextCondLst>
                <p:cond evt="onClick" delay="0">
                  <p:tgtEl>
                    <p:spTgt spid="20"/>
                  </p:tgtEl>
                </p:cond>
              </p:nextCondLst>
            </p:seq>
            <p:seq concurrent="1" nextAc="seek">
              <p:cTn id="86" restart="whenNotActive" fill="hold" evtFilter="cancelBubble" nodeType="interactiveSeq">
                <p:stCondLst>
                  <p:cond evt="onClick" delay="0">
                    <p:tgtEl>
                      <p:spTgt spid="19"/>
                    </p:tgtEl>
                  </p:cond>
                </p:stCondLst>
                <p:endSync evt="end" delay="0">
                  <p:rtn val="all"/>
                </p:endSync>
                <p:childTnLst>
                  <p:par>
                    <p:cTn id="87" fill="hold">
                      <p:stCondLst>
                        <p:cond delay="0"/>
                      </p:stCondLst>
                      <p:childTnLst>
                        <p:par>
                          <p:cTn id="88" fill="hold">
                            <p:stCondLst>
                              <p:cond delay="0"/>
                            </p:stCondLst>
                            <p:childTnLst>
                              <p:par>
                                <p:cTn id="89" presetID="21" presetClass="emph" presetSubtype="0" fill="hold" grpId="0" nodeType="clickEffect">
                                  <p:stCondLst>
                                    <p:cond delay="0"/>
                                  </p:stCondLst>
                                  <p:iterate type="lt">
                                    <p:tmPct val="0"/>
                                  </p:iterate>
                                  <p:childTnLst>
                                    <p:animClr clrSpc="hsl" dir="cw">
                                      <p:cBhvr override="childStyle">
                                        <p:cTn id="90" dur="500" fill="hold"/>
                                        <p:tgtEl>
                                          <p:spTgt spid="19"/>
                                        </p:tgtEl>
                                        <p:attrNameLst>
                                          <p:attrName>style.color</p:attrName>
                                        </p:attrNameLst>
                                      </p:cBhvr>
                                      <p:by>
                                        <p:hsl h="7200000" s="0" l="0"/>
                                      </p:by>
                                    </p:animClr>
                                    <p:animClr clrSpc="hsl" dir="cw">
                                      <p:cBhvr>
                                        <p:cTn id="91" dur="500" fill="hold"/>
                                        <p:tgtEl>
                                          <p:spTgt spid="19"/>
                                        </p:tgtEl>
                                        <p:attrNameLst>
                                          <p:attrName>fillcolor</p:attrName>
                                        </p:attrNameLst>
                                      </p:cBhvr>
                                      <p:by>
                                        <p:hsl h="7200000" s="0" l="0"/>
                                      </p:by>
                                    </p:animClr>
                                    <p:animClr clrSpc="hsl" dir="cw">
                                      <p:cBhvr>
                                        <p:cTn id="92" dur="500" fill="hold"/>
                                        <p:tgtEl>
                                          <p:spTgt spid="19"/>
                                        </p:tgtEl>
                                        <p:attrNameLst>
                                          <p:attrName>stroke.color</p:attrName>
                                        </p:attrNameLst>
                                      </p:cBhvr>
                                      <p:by>
                                        <p:hsl h="7200000" s="0" l="0"/>
                                      </p:by>
                                    </p:animClr>
                                    <p:set>
                                      <p:cBhvr>
                                        <p:cTn id="93" dur="500" fill="hold"/>
                                        <p:tgtEl>
                                          <p:spTgt spid="19"/>
                                        </p:tgtEl>
                                        <p:attrNameLst>
                                          <p:attrName>fill.type</p:attrName>
                                        </p:attrNameLst>
                                      </p:cBhvr>
                                      <p:to>
                                        <p:strVal val="solid"/>
                                      </p:to>
                                    </p:set>
                                  </p:childTnLst>
                                </p:cTn>
                              </p:par>
                              <p:par>
                                <p:cTn id="94" presetID="32" presetClass="emph" presetSubtype="0" fill="hold" grpId="1" nodeType="withEffect">
                                  <p:stCondLst>
                                    <p:cond delay="0"/>
                                  </p:stCondLst>
                                  <p:iterate type="lt">
                                    <p:tmPct val="2000"/>
                                  </p:iterate>
                                  <p:childTnLst>
                                    <p:animRot by="120000">
                                      <p:cBhvr>
                                        <p:cTn id="95" dur="100" fill="hold">
                                          <p:stCondLst>
                                            <p:cond delay="0"/>
                                          </p:stCondLst>
                                        </p:cTn>
                                        <p:tgtEl>
                                          <p:spTgt spid="19"/>
                                        </p:tgtEl>
                                        <p:attrNameLst>
                                          <p:attrName>r</p:attrName>
                                        </p:attrNameLst>
                                      </p:cBhvr>
                                    </p:animRot>
                                    <p:animRot by="-240000">
                                      <p:cBhvr>
                                        <p:cTn id="96" dur="200" fill="hold">
                                          <p:stCondLst>
                                            <p:cond delay="200"/>
                                          </p:stCondLst>
                                        </p:cTn>
                                        <p:tgtEl>
                                          <p:spTgt spid="19"/>
                                        </p:tgtEl>
                                        <p:attrNameLst>
                                          <p:attrName>r</p:attrName>
                                        </p:attrNameLst>
                                      </p:cBhvr>
                                    </p:animRot>
                                    <p:animRot by="240000">
                                      <p:cBhvr>
                                        <p:cTn id="97" dur="200" fill="hold">
                                          <p:stCondLst>
                                            <p:cond delay="400"/>
                                          </p:stCondLst>
                                        </p:cTn>
                                        <p:tgtEl>
                                          <p:spTgt spid="19"/>
                                        </p:tgtEl>
                                        <p:attrNameLst>
                                          <p:attrName>r</p:attrName>
                                        </p:attrNameLst>
                                      </p:cBhvr>
                                    </p:animRot>
                                    <p:animRot by="-240000">
                                      <p:cBhvr>
                                        <p:cTn id="98" dur="200" fill="hold">
                                          <p:stCondLst>
                                            <p:cond delay="600"/>
                                          </p:stCondLst>
                                        </p:cTn>
                                        <p:tgtEl>
                                          <p:spTgt spid="19"/>
                                        </p:tgtEl>
                                        <p:attrNameLst>
                                          <p:attrName>r</p:attrName>
                                        </p:attrNameLst>
                                      </p:cBhvr>
                                    </p:animRot>
                                    <p:animRot by="120000">
                                      <p:cBhvr>
                                        <p:cTn id="99" dur="200" fill="hold">
                                          <p:stCondLst>
                                            <p:cond delay="800"/>
                                          </p:stCondLst>
                                        </p:cTn>
                                        <p:tgtEl>
                                          <p:spTgt spid="19"/>
                                        </p:tgtEl>
                                        <p:attrNameLst>
                                          <p:attrName>r</p:attrName>
                                        </p:attrNameLst>
                                      </p:cBhvr>
                                    </p:animRot>
                                  </p:childTnLst>
                                  <p:subTnLst>
                                    <p:animClr clrSpc="rgb" dir="cw">
                                      <p:cBhvr override="childStyle">
                                        <p:cTn dur="1" fill="hold" display="0" masterRel="nextClick" afterEffect="1"/>
                                        <p:tgtEl>
                                          <p:spTgt spid="19"/>
                                        </p:tgtEl>
                                        <p:attrNameLst>
                                          <p:attrName>ppt_c</p:attrName>
                                        </p:attrNameLst>
                                      </p:cBhvr>
                                      <p:to>
                                        <a:schemeClr val="hlink"/>
                                      </p:to>
                                    </p:animClr>
                                  </p:subTnLst>
                                </p:cTn>
                              </p:par>
                            </p:childTnLst>
                          </p:cTn>
                        </p:par>
                      </p:childTnLst>
                    </p:cTn>
                  </p:par>
                </p:childTnLst>
              </p:cTn>
              <p:nextCondLst>
                <p:cond evt="onClick" delay="0">
                  <p:tgtEl>
                    <p:spTgt spid="19"/>
                  </p:tgtEl>
                </p:cond>
              </p:nextCondLst>
            </p:seq>
            <p:seq concurrent="1" nextAc="seek">
              <p:cTn id="100" restart="whenNotActive" fill="hold" evtFilter="cancelBubble" nodeType="interactiveSeq">
                <p:stCondLst>
                  <p:cond evt="onClick" delay="0">
                    <p:tgtEl>
                      <p:spTgt spid="30"/>
                    </p:tgtEl>
                  </p:cond>
                </p:stCondLst>
                <p:endSync evt="end" delay="0">
                  <p:rtn val="all"/>
                </p:endSync>
                <p:childTnLst>
                  <p:par>
                    <p:cTn id="101" fill="hold">
                      <p:stCondLst>
                        <p:cond delay="0"/>
                      </p:stCondLst>
                      <p:childTnLst>
                        <p:par>
                          <p:cTn id="102" fill="hold">
                            <p:stCondLst>
                              <p:cond delay="0"/>
                            </p:stCondLst>
                            <p:childTnLst>
                              <p:par>
                                <p:cTn id="103" presetID="21" presetClass="emph" presetSubtype="0" fill="hold" grpId="0" nodeType="clickEffect">
                                  <p:stCondLst>
                                    <p:cond delay="0"/>
                                  </p:stCondLst>
                                  <p:iterate type="lt">
                                    <p:tmPct val="0"/>
                                  </p:iterate>
                                  <p:childTnLst>
                                    <p:animClr clrSpc="hsl" dir="cw">
                                      <p:cBhvr override="childStyle">
                                        <p:cTn id="104" dur="500" fill="hold"/>
                                        <p:tgtEl>
                                          <p:spTgt spid="30"/>
                                        </p:tgtEl>
                                        <p:attrNameLst>
                                          <p:attrName>style.color</p:attrName>
                                        </p:attrNameLst>
                                      </p:cBhvr>
                                      <p:by>
                                        <p:hsl h="7200000" s="0" l="0"/>
                                      </p:by>
                                    </p:animClr>
                                    <p:animClr clrSpc="hsl" dir="cw">
                                      <p:cBhvr>
                                        <p:cTn id="105" dur="500" fill="hold"/>
                                        <p:tgtEl>
                                          <p:spTgt spid="30"/>
                                        </p:tgtEl>
                                        <p:attrNameLst>
                                          <p:attrName>fillcolor</p:attrName>
                                        </p:attrNameLst>
                                      </p:cBhvr>
                                      <p:by>
                                        <p:hsl h="7200000" s="0" l="0"/>
                                      </p:by>
                                    </p:animClr>
                                    <p:animClr clrSpc="hsl" dir="cw">
                                      <p:cBhvr>
                                        <p:cTn id="106" dur="500" fill="hold"/>
                                        <p:tgtEl>
                                          <p:spTgt spid="30"/>
                                        </p:tgtEl>
                                        <p:attrNameLst>
                                          <p:attrName>stroke.color</p:attrName>
                                        </p:attrNameLst>
                                      </p:cBhvr>
                                      <p:by>
                                        <p:hsl h="7200000" s="0" l="0"/>
                                      </p:by>
                                    </p:animClr>
                                    <p:set>
                                      <p:cBhvr>
                                        <p:cTn id="107" dur="500" fill="hold"/>
                                        <p:tgtEl>
                                          <p:spTgt spid="30"/>
                                        </p:tgtEl>
                                        <p:attrNameLst>
                                          <p:attrName>fill.type</p:attrName>
                                        </p:attrNameLst>
                                      </p:cBhvr>
                                      <p:to>
                                        <p:strVal val="solid"/>
                                      </p:to>
                                    </p:set>
                                  </p:childTnLst>
                                </p:cTn>
                              </p:par>
                              <p:par>
                                <p:cTn id="108" presetID="32" presetClass="emph" presetSubtype="0" fill="hold" grpId="1" nodeType="withEffect">
                                  <p:stCondLst>
                                    <p:cond delay="0"/>
                                  </p:stCondLst>
                                  <p:iterate type="lt">
                                    <p:tmPct val="2000"/>
                                  </p:iterate>
                                  <p:childTnLst>
                                    <p:animRot by="120000">
                                      <p:cBhvr>
                                        <p:cTn id="109" dur="100" fill="hold">
                                          <p:stCondLst>
                                            <p:cond delay="0"/>
                                          </p:stCondLst>
                                        </p:cTn>
                                        <p:tgtEl>
                                          <p:spTgt spid="30"/>
                                        </p:tgtEl>
                                        <p:attrNameLst>
                                          <p:attrName>r</p:attrName>
                                        </p:attrNameLst>
                                      </p:cBhvr>
                                    </p:animRot>
                                    <p:animRot by="-240000">
                                      <p:cBhvr>
                                        <p:cTn id="110" dur="200" fill="hold">
                                          <p:stCondLst>
                                            <p:cond delay="200"/>
                                          </p:stCondLst>
                                        </p:cTn>
                                        <p:tgtEl>
                                          <p:spTgt spid="30"/>
                                        </p:tgtEl>
                                        <p:attrNameLst>
                                          <p:attrName>r</p:attrName>
                                        </p:attrNameLst>
                                      </p:cBhvr>
                                    </p:animRot>
                                    <p:animRot by="240000">
                                      <p:cBhvr>
                                        <p:cTn id="111" dur="200" fill="hold">
                                          <p:stCondLst>
                                            <p:cond delay="400"/>
                                          </p:stCondLst>
                                        </p:cTn>
                                        <p:tgtEl>
                                          <p:spTgt spid="30"/>
                                        </p:tgtEl>
                                        <p:attrNameLst>
                                          <p:attrName>r</p:attrName>
                                        </p:attrNameLst>
                                      </p:cBhvr>
                                    </p:animRot>
                                    <p:animRot by="-240000">
                                      <p:cBhvr>
                                        <p:cTn id="112" dur="200" fill="hold">
                                          <p:stCondLst>
                                            <p:cond delay="600"/>
                                          </p:stCondLst>
                                        </p:cTn>
                                        <p:tgtEl>
                                          <p:spTgt spid="30"/>
                                        </p:tgtEl>
                                        <p:attrNameLst>
                                          <p:attrName>r</p:attrName>
                                        </p:attrNameLst>
                                      </p:cBhvr>
                                    </p:animRot>
                                    <p:animRot by="120000">
                                      <p:cBhvr>
                                        <p:cTn id="113" dur="200" fill="hold">
                                          <p:stCondLst>
                                            <p:cond delay="800"/>
                                          </p:stCondLst>
                                        </p:cTn>
                                        <p:tgtEl>
                                          <p:spTgt spid="30"/>
                                        </p:tgtEl>
                                        <p:attrNameLst>
                                          <p:attrName>r</p:attrName>
                                        </p:attrNameLst>
                                      </p:cBhvr>
                                    </p:animRot>
                                  </p:childTnLst>
                                  <p:subTnLst>
                                    <p:animClr clrSpc="rgb" dir="cw">
                                      <p:cBhvr override="childStyle">
                                        <p:cTn dur="1" fill="hold" display="0" masterRel="nextClick" afterEffect="1"/>
                                        <p:tgtEl>
                                          <p:spTgt spid="30"/>
                                        </p:tgtEl>
                                        <p:attrNameLst>
                                          <p:attrName>ppt_c</p:attrName>
                                        </p:attrNameLst>
                                      </p:cBhvr>
                                      <p:to>
                                        <a:schemeClr val="hlink"/>
                                      </p:to>
                                    </p:animClr>
                                  </p:subTnLst>
                                </p:cTn>
                              </p:par>
                            </p:childTnLst>
                          </p:cTn>
                        </p:par>
                      </p:childTnLst>
                    </p:cTn>
                  </p:par>
                </p:childTnLst>
              </p:cTn>
              <p:nextCondLst>
                <p:cond evt="onClick" delay="0">
                  <p:tgtEl>
                    <p:spTgt spid="30"/>
                  </p:tgtEl>
                </p:cond>
              </p:nextCondLst>
            </p:seq>
            <p:seq concurrent="1" nextAc="seek">
              <p:cTn id="114" restart="whenNotActive" fill="hold" evtFilter="cancelBubble" nodeType="interactiveSeq">
                <p:stCondLst>
                  <p:cond evt="onClick" delay="0">
                    <p:tgtEl>
                      <p:spTgt spid="29"/>
                    </p:tgtEl>
                  </p:cond>
                </p:stCondLst>
                <p:endSync evt="end" delay="0">
                  <p:rtn val="all"/>
                </p:endSync>
                <p:childTnLst>
                  <p:par>
                    <p:cTn id="115" fill="hold">
                      <p:stCondLst>
                        <p:cond delay="0"/>
                      </p:stCondLst>
                      <p:childTnLst>
                        <p:par>
                          <p:cTn id="116" fill="hold">
                            <p:stCondLst>
                              <p:cond delay="0"/>
                            </p:stCondLst>
                            <p:childTnLst>
                              <p:par>
                                <p:cTn id="117" presetID="21" presetClass="emph" presetSubtype="0" fill="hold" grpId="0" nodeType="clickEffect">
                                  <p:stCondLst>
                                    <p:cond delay="0"/>
                                  </p:stCondLst>
                                  <p:iterate type="lt">
                                    <p:tmPct val="0"/>
                                  </p:iterate>
                                  <p:childTnLst>
                                    <p:animClr clrSpc="hsl" dir="cw">
                                      <p:cBhvr override="childStyle">
                                        <p:cTn id="118" dur="500" fill="hold"/>
                                        <p:tgtEl>
                                          <p:spTgt spid="29"/>
                                        </p:tgtEl>
                                        <p:attrNameLst>
                                          <p:attrName>style.color</p:attrName>
                                        </p:attrNameLst>
                                      </p:cBhvr>
                                      <p:by>
                                        <p:hsl h="7200000" s="0" l="0"/>
                                      </p:by>
                                    </p:animClr>
                                    <p:animClr clrSpc="hsl" dir="cw">
                                      <p:cBhvr>
                                        <p:cTn id="119" dur="500" fill="hold"/>
                                        <p:tgtEl>
                                          <p:spTgt spid="29"/>
                                        </p:tgtEl>
                                        <p:attrNameLst>
                                          <p:attrName>fillcolor</p:attrName>
                                        </p:attrNameLst>
                                      </p:cBhvr>
                                      <p:by>
                                        <p:hsl h="7200000" s="0" l="0"/>
                                      </p:by>
                                    </p:animClr>
                                    <p:animClr clrSpc="hsl" dir="cw">
                                      <p:cBhvr>
                                        <p:cTn id="120" dur="500" fill="hold"/>
                                        <p:tgtEl>
                                          <p:spTgt spid="29"/>
                                        </p:tgtEl>
                                        <p:attrNameLst>
                                          <p:attrName>stroke.color</p:attrName>
                                        </p:attrNameLst>
                                      </p:cBhvr>
                                      <p:by>
                                        <p:hsl h="7200000" s="0" l="0"/>
                                      </p:by>
                                    </p:animClr>
                                    <p:set>
                                      <p:cBhvr>
                                        <p:cTn id="121" dur="500" fill="hold"/>
                                        <p:tgtEl>
                                          <p:spTgt spid="29"/>
                                        </p:tgtEl>
                                        <p:attrNameLst>
                                          <p:attrName>fill.type</p:attrName>
                                        </p:attrNameLst>
                                      </p:cBhvr>
                                      <p:to>
                                        <p:strVal val="solid"/>
                                      </p:to>
                                    </p:set>
                                  </p:childTnLst>
                                </p:cTn>
                              </p:par>
                              <p:par>
                                <p:cTn id="122" presetID="32" presetClass="emph" presetSubtype="0" fill="hold" grpId="1" nodeType="withEffect">
                                  <p:stCondLst>
                                    <p:cond delay="0"/>
                                  </p:stCondLst>
                                  <p:iterate type="lt">
                                    <p:tmPct val="2000"/>
                                  </p:iterate>
                                  <p:childTnLst>
                                    <p:animRot by="120000">
                                      <p:cBhvr>
                                        <p:cTn id="123" dur="100" fill="hold">
                                          <p:stCondLst>
                                            <p:cond delay="0"/>
                                          </p:stCondLst>
                                        </p:cTn>
                                        <p:tgtEl>
                                          <p:spTgt spid="29"/>
                                        </p:tgtEl>
                                        <p:attrNameLst>
                                          <p:attrName>r</p:attrName>
                                        </p:attrNameLst>
                                      </p:cBhvr>
                                    </p:animRot>
                                    <p:animRot by="-240000">
                                      <p:cBhvr>
                                        <p:cTn id="124" dur="200" fill="hold">
                                          <p:stCondLst>
                                            <p:cond delay="200"/>
                                          </p:stCondLst>
                                        </p:cTn>
                                        <p:tgtEl>
                                          <p:spTgt spid="29"/>
                                        </p:tgtEl>
                                        <p:attrNameLst>
                                          <p:attrName>r</p:attrName>
                                        </p:attrNameLst>
                                      </p:cBhvr>
                                    </p:animRot>
                                    <p:animRot by="240000">
                                      <p:cBhvr>
                                        <p:cTn id="125" dur="200" fill="hold">
                                          <p:stCondLst>
                                            <p:cond delay="400"/>
                                          </p:stCondLst>
                                        </p:cTn>
                                        <p:tgtEl>
                                          <p:spTgt spid="29"/>
                                        </p:tgtEl>
                                        <p:attrNameLst>
                                          <p:attrName>r</p:attrName>
                                        </p:attrNameLst>
                                      </p:cBhvr>
                                    </p:animRot>
                                    <p:animRot by="-240000">
                                      <p:cBhvr>
                                        <p:cTn id="126" dur="200" fill="hold">
                                          <p:stCondLst>
                                            <p:cond delay="600"/>
                                          </p:stCondLst>
                                        </p:cTn>
                                        <p:tgtEl>
                                          <p:spTgt spid="29"/>
                                        </p:tgtEl>
                                        <p:attrNameLst>
                                          <p:attrName>r</p:attrName>
                                        </p:attrNameLst>
                                      </p:cBhvr>
                                    </p:animRot>
                                    <p:animRot by="120000">
                                      <p:cBhvr>
                                        <p:cTn id="127" dur="200" fill="hold">
                                          <p:stCondLst>
                                            <p:cond delay="800"/>
                                          </p:stCondLst>
                                        </p:cTn>
                                        <p:tgtEl>
                                          <p:spTgt spid="29"/>
                                        </p:tgtEl>
                                        <p:attrNameLst>
                                          <p:attrName>r</p:attrName>
                                        </p:attrNameLst>
                                      </p:cBhvr>
                                    </p:animRot>
                                  </p:childTnLst>
                                  <p:subTnLst>
                                    <p:animClr clrSpc="rgb" dir="cw">
                                      <p:cBhvr override="childStyle">
                                        <p:cTn dur="1" fill="hold" display="0" masterRel="nextClick" afterEffect="1"/>
                                        <p:tgtEl>
                                          <p:spTgt spid="29"/>
                                        </p:tgtEl>
                                        <p:attrNameLst>
                                          <p:attrName>ppt_c</p:attrName>
                                        </p:attrNameLst>
                                      </p:cBhvr>
                                      <p:to>
                                        <a:schemeClr val="hlink"/>
                                      </p:to>
                                    </p:animClr>
                                  </p:subTnLst>
                                </p:cTn>
                              </p:par>
                            </p:childTnLst>
                          </p:cTn>
                        </p:par>
                      </p:childTnLst>
                    </p:cTn>
                  </p:par>
                </p:childTnLst>
              </p:cTn>
              <p:nextCondLst>
                <p:cond evt="onClick" delay="0">
                  <p:tgtEl>
                    <p:spTgt spid="29"/>
                  </p:tgtEl>
                </p:cond>
              </p:nextCondLst>
            </p:seq>
            <p:seq concurrent="1" nextAc="seek">
              <p:cTn id="128" restart="whenNotActive" fill="hold" evtFilter="cancelBubble" nodeType="interactiveSeq">
                <p:stCondLst>
                  <p:cond evt="onClick" delay="0">
                    <p:tgtEl>
                      <p:spTgt spid="34"/>
                    </p:tgtEl>
                  </p:cond>
                </p:stCondLst>
                <p:endSync evt="end" delay="0">
                  <p:rtn val="all"/>
                </p:endSync>
                <p:childTnLst>
                  <p:par>
                    <p:cTn id="129" fill="hold">
                      <p:stCondLst>
                        <p:cond delay="0"/>
                      </p:stCondLst>
                      <p:childTnLst>
                        <p:par>
                          <p:cTn id="130" fill="hold">
                            <p:stCondLst>
                              <p:cond delay="0"/>
                            </p:stCondLst>
                            <p:childTnLst>
                              <p:par>
                                <p:cTn id="131" presetID="21" presetClass="emph" presetSubtype="0" fill="hold" grpId="0" nodeType="clickEffect">
                                  <p:stCondLst>
                                    <p:cond delay="0"/>
                                  </p:stCondLst>
                                  <p:iterate type="lt">
                                    <p:tmPct val="0"/>
                                  </p:iterate>
                                  <p:childTnLst>
                                    <p:animClr clrSpc="hsl" dir="cw">
                                      <p:cBhvr override="childStyle">
                                        <p:cTn id="132" dur="500" fill="hold"/>
                                        <p:tgtEl>
                                          <p:spTgt spid="34"/>
                                        </p:tgtEl>
                                        <p:attrNameLst>
                                          <p:attrName>style.color</p:attrName>
                                        </p:attrNameLst>
                                      </p:cBhvr>
                                      <p:by>
                                        <p:hsl h="7200000" s="0" l="0"/>
                                      </p:by>
                                    </p:animClr>
                                    <p:animClr clrSpc="hsl" dir="cw">
                                      <p:cBhvr>
                                        <p:cTn id="133" dur="500" fill="hold"/>
                                        <p:tgtEl>
                                          <p:spTgt spid="34"/>
                                        </p:tgtEl>
                                        <p:attrNameLst>
                                          <p:attrName>fillcolor</p:attrName>
                                        </p:attrNameLst>
                                      </p:cBhvr>
                                      <p:by>
                                        <p:hsl h="7200000" s="0" l="0"/>
                                      </p:by>
                                    </p:animClr>
                                    <p:animClr clrSpc="hsl" dir="cw">
                                      <p:cBhvr>
                                        <p:cTn id="134" dur="500" fill="hold"/>
                                        <p:tgtEl>
                                          <p:spTgt spid="34"/>
                                        </p:tgtEl>
                                        <p:attrNameLst>
                                          <p:attrName>stroke.color</p:attrName>
                                        </p:attrNameLst>
                                      </p:cBhvr>
                                      <p:by>
                                        <p:hsl h="7200000" s="0" l="0"/>
                                      </p:by>
                                    </p:animClr>
                                    <p:set>
                                      <p:cBhvr>
                                        <p:cTn id="135" dur="500" fill="hold"/>
                                        <p:tgtEl>
                                          <p:spTgt spid="34"/>
                                        </p:tgtEl>
                                        <p:attrNameLst>
                                          <p:attrName>fill.type</p:attrName>
                                        </p:attrNameLst>
                                      </p:cBhvr>
                                      <p:to>
                                        <p:strVal val="solid"/>
                                      </p:to>
                                    </p:set>
                                  </p:childTnLst>
                                </p:cTn>
                              </p:par>
                              <p:par>
                                <p:cTn id="136" presetID="32" presetClass="emph" presetSubtype="0" fill="hold" grpId="1" nodeType="withEffect">
                                  <p:stCondLst>
                                    <p:cond delay="0"/>
                                  </p:stCondLst>
                                  <p:iterate type="lt">
                                    <p:tmPct val="2000"/>
                                  </p:iterate>
                                  <p:childTnLst>
                                    <p:animRot by="120000">
                                      <p:cBhvr>
                                        <p:cTn id="137" dur="100" fill="hold">
                                          <p:stCondLst>
                                            <p:cond delay="0"/>
                                          </p:stCondLst>
                                        </p:cTn>
                                        <p:tgtEl>
                                          <p:spTgt spid="34"/>
                                        </p:tgtEl>
                                        <p:attrNameLst>
                                          <p:attrName>r</p:attrName>
                                        </p:attrNameLst>
                                      </p:cBhvr>
                                    </p:animRot>
                                    <p:animRot by="-240000">
                                      <p:cBhvr>
                                        <p:cTn id="138" dur="200" fill="hold">
                                          <p:stCondLst>
                                            <p:cond delay="200"/>
                                          </p:stCondLst>
                                        </p:cTn>
                                        <p:tgtEl>
                                          <p:spTgt spid="34"/>
                                        </p:tgtEl>
                                        <p:attrNameLst>
                                          <p:attrName>r</p:attrName>
                                        </p:attrNameLst>
                                      </p:cBhvr>
                                    </p:animRot>
                                    <p:animRot by="240000">
                                      <p:cBhvr>
                                        <p:cTn id="139" dur="200" fill="hold">
                                          <p:stCondLst>
                                            <p:cond delay="400"/>
                                          </p:stCondLst>
                                        </p:cTn>
                                        <p:tgtEl>
                                          <p:spTgt spid="34"/>
                                        </p:tgtEl>
                                        <p:attrNameLst>
                                          <p:attrName>r</p:attrName>
                                        </p:attrNameLst>
                                      </p:cBhvr>
                                    </p:animRot>
                                    <p:animRot by="-240000">
                                      <p:cBhvr>
                                        <p:cTn id="140" dur="200" fill="hold">
                                          <p:stCondLst>
                                            <p:cond delay="600"/>
                                          </p:stCondLst>
                                        </p:cTn>
                                        <p:tgtEl>
                                          <p:spTgt spid="34"/>
                                        </p:tgtEl>
                                        <p:attrNameLst>
                                          <p:attrName>r</p:attrName>
                                        </p:attrNameLst>
                                      </p:cBhvr>
                                    </p:animRot>
                                    <p:animRot by="120000">
                                      <p:cBhvr>
                                        <p:cTn id="141" dur="200" fill="hold">
                                          <p:stCondLst>
                                            <p:cond delay="800"/>
                                          </p:stCondLst>
                                        </p:cTn>
                                        <p:tgtEl>
                                          <p:spTgt spid="34"/>
                                        </p:tgtEl>
                                        <p:attrNameLst>
                                          <p:attrName>r</p:attrName>
                                        </p:attrNameLst>
                                      </p:cBhvr>
                                    </p:animRot>
                                  </p:childTnLst>
                                  <p:subTnLst>
                                    <p:animClr clrSpc="rgb" dir="cw">
                                      <p:cBhvr override="childStyle">
                                        <p:cTn dur="1" fill="hold" display="0" masterRel="nextClick" afterEffect="1"/>
                                        <p:tgtEl>
                                          <p:spTgt spid="34"/>
                                        </p:tgtEl>
                                        <p:attrNameLst>
                                          <p:attrName>ppt_c</p:attrName>
                                        </p:attrNameLst>
                                      </p:cBhvr>
                                      <p:to>
                                        <a:schemeClr val="hlink"/>
                                      </p:to>
                                    </p:animClr>
                                  </p:subTnLst>
                                </p:cTn>
                              </p:par>
                            </p:childTnLst>
                          </p:cTn>
                        </p:par>
                      </p:childTnLst>
                    </p:cTn>
                  </p:par>
                </p:childTnLst>
              </p:cTn>
              <p:nextCondLst>
                <p:cond evt="onClick" delay="0">
                  <p:tgtEl>
                    <p:spTgt spid="34"/>
                  </p:tgtEl>
                </p:cond>
              </p:nextCondLst>
            </p:seq>
            <p:seq concurrent="1" nextAc="seek">
              <p:cTn id="142" restart="whenNotActive" fill="hold" evtFilter="cancelBubble" nodeType="interactiveSeq">
                <p:stCondLst>
                  <p:cond evt="onClick" delay="0">
                    <p:tgtEl>
                      <p:spTgt spid="33"/>
                    </p:tgtEl>
                  </p:cond>
                </p:stCondLst>
                <p:endSync evt="end" delay="0">
                  <p:rtn val="all"/>
                </p:endSync>
                <p:childTnLst>
                  <p:par>
                    <p:cTn id="143" fill="hold">
                      <p:stCondLst>
                        <p:cond delay="0"/>
                      </p:stCondLst>
                      <p:childTnLst>
                        <p:par>
                          <p:cTn id="144" fill="hold">
                            <p:stCondLst>
                              <p:cond delay="0"/>
                            </p:stCondLst>
                            <p:childTnLst>
                              <p:par>
                                <p:cTn id="145" presetID="21" presetClass="emph" presetSubtype="0" fill="hold" grpId="0" nodeType="clickEffect">
                                  <p:stCondLst>
                                    <p:cond delay="0"/>
                                  </p:stCondLst>
                                  <p:iterate type="lt">
                                    <p:tmPct val="0"/>
                                  </p:iterate>
                                  <p:childTnLst>
                                    <p:animClr clrSpc="hsl" dir="cw">
                                      <p:cBhvr override="childStyle">
                                        <p:cTn id="146" dur="500" fill="hold"/>
                                        <p:tgtEl>
                                          <p:spTgt spid="33"/>
                                        </p:tgtEl>
                                        <p:attrNameLst>
                                          <p:attrName>style.color</p:attrName>
                                        </p:attrNameLst>
                                      </p:cBhvr>
                                      <p:by>
                                        <p:hsl h="7200000" s="0" l="0"/>
                                      </p:by>
                                    </p:animClr>
                                    <p:animClr clrSpc="hsl" dir="cw">
                                      <p:cBhvr>
                                        <p:cTn id="147" dur="500" fill="hold"/>
                                        <p:tgtEl>
                                          <p:spTgt spid="33"/>
                                        </p:tgtEl>
                                        <p:attrNameLst>
                                          <p:attrName>fillcolor</p:attrName>
                                        </p:attrNameLst>
                                      </p:cBhvr>
                                      <p:by>
                                        <p:hsl h="7200000" s="0" l="0"/>
                                      </p:by>
                                    </p:animClr>
                                    <p:animClr clrSpc="hsl" dir="cw">
                                      <p:cBhvr>
                                        <p:cTn id="148" dur="500" fill="hold"/>
                                        <p:tgtEl>
                                          <p:spTgt spid="33"/>
                                        </p:tgtEl>
                                        <p:attrNameLst>
                                          <p:attrName>stroke.color</p:attrName>
                                        </p:attrNameLst>
                                      </p:cBhvr>
                                      <p:by>
                                        <p:hsl h="7200000" s="0" l="0"/>
                                      </p:by>
                                    </p:animClr>
                                    <p:set>
                                      <p:cBhvr>
                                        <p:cTn id="149" dur="500" fill="hold"/>
                                        <p:tgtEl>
                                          <p:spTgt spid="33"/>
                                        </p:tgtEl>
                                        <p:attrNameLst>
                                          <p:attrName>fill.type</p:attrName>
                                        </p:attrNameLst>
                                      </p:cBhvr>
                                      <p:to>
                                        <p:strVal val="solid"/>
                                      </p:to>
                                    </p:set>
                                  </p:childTnLst>
                                </p:cTn>
                              </p:par>
                              <p:par>
                                <p:cTn id="150" presetID="32" presetClass="emph" presetSubtype="0" fill="hold" grpId="1" nodeType="withEffect">
                                  <p:stCondLst>
                                    <p:cond delay="0"/>
                                  </p:stCondLst>
                                  <p:iterate type="lt">
                                    <p:tmPct val="2000"/>
                                  </p:iterate>
                                  <p:childTnLst>
                                    <p:animRot by="120000">
                                      <p:cBhvr>
                                        <p:cTn id="151" dur="100" fill="hold">
                                          <p:stCondLst>
                                            <p:cond delay="0"/>
                                          </p:stCondLst>
                                        </p:cTn>
                                        <p:tgtEl>
                                          <p:spTgt spid="33"/>
                                        </p:tgtEl>
                                        <p:attrNameLst>
                                          <p:attrName>r</p:attrName>
                                        </p:attrNameLst>
                                      </p:cBhvr>
                                    </p:animRot>
                                    <p:animRot by="-240000">
                                      <p:cBhvr>
                                        <p:cTn id="152" dur="200" fill="hold">
                                          <p:stCondLst>
                                            <p:cond delay="200"/>
                                          </p:stCondLst>
                                        </p:cTn>
                                        <p:tgtEl>
                                          <p:spTgt spid="33"/>
                                        </p:tgtEl>
                                        <p:attrNameLst>
                                          <p:attrName>r</p:attrName>
                                        </p:attrNameLst>
                                      </p:cBhvr>
                                    </p:animRot>
                                    <p:animRot by="240000">
                                      <p:cBhvr>
                                        <p:cTn id="153" dur="200" fill="hold">
                                          <p:stCondLst>
                                            <p:cond delay="400"/>
                                          </p:stCondLst>
                                        </p:cTn>
                                        <p:tgtEl>
                                          <p:spTgt spid="33"/>
                                        </p:tgtEl>
                                        <p:attrNameLst>
                                          <p:attrName>r</p:attrName>
                                        </p:attrNameLst>
                                      </p:cBhvr>
                                    </p:animRot>
                                    <p:animRot by="-240000">
                                      <p:cBhvr>
                                        <p:cTn id="154" dur="200" fill="hold">
                                          <p:stCondLst>
                                            <p:cond delay="600"/>
                                          </p:stCondLst>
                                        </p:cTn>
                                        <p:tgtEl>
                                          <p:spTgt spid="33"/>
                                        </p:tgtEl>
                                        <p:attrNameLst>
                                          <p:attrName>r</p:attrName>
                                        </p:attrNameLst>
                                      </p:cBhvr>
                                    </p:animRot>
                                    <p:animRot by="120000">
                                      <p:cBhvr>
                                        <p:cTn id="155" dur="200" fill="hold">
                                          <p:stCondLst>
                                            <p:cond delay="800"/>
                                          </p:stCondLst>
                                        </p:cTn>
                                        <p:tgtEl>
                                          <p:spTgt spid="33"/>
                                        </p:tgtEl>
                                        <p:attrNameLst>
                                          <p:attrName>r</p:attrName>
                                        </p:attrNameLst>
                                      </p:cBhvr>
                                    </p:animRot>
                                  </p:childTnLst>
                                  <p:subTnLst>
                                    <p:animClr clrSpc="rgb" dir="cw">
                                      <p:cBhvr override="childStyle">
                                        <p:cTn dur="1" fill="hold" display="0" masterRel="nextClick" afterEffect="1"/>
                                        <p:tgtEl>
                                          <p:spTgt spid="33"/>
                                        </p:tgtEl>
                                        <p:attrNameLst>
                                          <p:attrName>ppt_c</p:attrName>
                                        </p:attrNameLst>
                                      </p:cBhvr>
                                      <p:to>
                                        <a:schemeClr val="hlink"/>
                                      </p:to>
                                    </p:animClr>
                                  </p:subTnLst>
                                </p:cTn>
                              </p:par>
                            </p:childTnLst>
                          </p:cTn>
                        </p:par>
                      </p:childTnLst>
                    </p:cTn>
                  </p:par>
                </p:childTnLst>
              </p:cTn>
              <p:nextCondLst>
                <p:cond evt="onClick" delay="0">
                  <p:tgtEl>
                    <p:spTgt spid="33"/>
                  </p:tgtEl>
                </p:cond>
              </p:nextCondLst>
            </p:seq>
            <p:seq concurrent="1" nextAc="seek">
              <p:cTn id="156" restart="whenNotActive" fill="hold" evtFilter="cancelBubble" nodeType="interactiveSeq">
                <p:stCondLst>
                  <p:cond evt="onClick" delay="0">
                    <p:tgtEl>
                      <p:spTgt spid="32"/>
                    </p:tgtEl>
                  </p:cond>
                </p:stCondLst>
                <p:endSync evt="end" delay="0">
                  <p:rtn val="all"/>
                </p:endSync>
                <p:childTnLst>
                  <p:par>
                    <p:cTn id="157" fill="hold">
                      <p:stCondLst>
                        <p:cond delay="0"/>
                      </p:stCondLst>
                      <p:childTnLst>
                        <p:par>
                          <p:cTn id="158" fill="hold">
                            <p:stCondLst>
                              <p:cond delay="0"/>
                            </p:stCondLst>
                            <p:childTnLst>
                              <p:par>
                                <p:cTn id="159" presetID="21" presetClass="emph" presetSubtype="0" fill="hold" grpId="0" nodeType="clickEffect">
                                  <p:stCondLst>
                                    <p:cond delay="0"/>
                                  </p:stCondLst>
                                  <p:iterate type="lt">
                                    <p:tmPct val="0"/>
                                  </p:iterate>
                                  <p:childTnLst>
                                    <p:animClr clrSpc="hsl" dir="cw">
                                      <p:cBhvr override="childStyle">
                                        <p:cTn id="160" dur="500" fill="hold"/>
                                        <p:tgtEl>
                                          <p:spTgt spid="32"/>
                                        </p:tgtEl>
                                        <p:attrNameLst>
                                          <p:attrName>style.color</p:attrName>
                                        </p:attrNameLst>
                                      </p:cBhvr>
                                      <p:by>
                                        <p:hsl h="7200000" s="0" l="0"/>
                                      </p:by>
                                    </p:animClr>
                                    <p:animClr clrSpc="hsl" dir="cw">
                                      <p:cBhvr>
                                        <p:cTn id="161" dur="500" fill="hold"/>
                                        <p:tgtEl>
                                          <p:spTgt spid="32"/>
                                        </p:tgtEl>
                                        <p:attrNameLst>
                                          <p:attrName>fillcolor</p:attrName>
                                        </p:attrNameLst>
                                      </p:cBhvr>
                                      <p:by>
                                        <p:hsl h="7200000" s="0" l="0"/>
                                      </p:by>
                                    </p:animClr>
                                    <p:animClr clrSpc="hsl" dir="cw">
                                      <p:cBhvr>
                                        <p:cTn id="162" dur="500" fill="hold"/>
                                        <p:tgtEl>
                                          <p:spTgt spid="32"/>
                                        </p:tgtEl>
                                        <p:attrNameLst>
                                          <p:attrName>stroke.color</p:attrName>
                                        </p:attrNameLst>
                                      </p:cBhvr>
                                      <p:by>
                                        <p:hsl h="7200000" s="0" l="0"/>
                                      </p:by>
                                    </p:animClr>
                                    <p:set>
                                      <p:cBhvr>
                                        <p:cTn id="163" dur="500" fill="hold"/>
                                        <p:tgtEl>
                                          <p:spTgt spid="32"/>
                                        </p:tgtEl>
                                        <p:attrNameLst>
                                          <p:attrName>fill.type</p:attrName>
                                        </p:attrNameLst>
                                      </p:cBhvr>
                                      <p:to>
                                        <p:strVal val="solid"/>
                                      </p:to>
                                    </p:set>
                                  </p:childTnLst>
                                </p:cTn>
                              </p:par>
                              <p:par>
                                <p:cTn id="164" presetID="32" presetClass="emph" presetSubtype="0" fill="hold" grpId="1" nodeType="withEffect">
                                  <p:stCondLst>
                                    <p:cond delay="0"/>
                                  </p:stCondLst>
                                  <p:iterate type="lt">
                                    <p:tmPct val="2000"/>
                                  </p:iterate>
                                  <p:childTnLst>
                                    <p:animRot by="120000">
                                      <p:cBhvr>
                                        <p:cTn id="165" dur="100" fill="hold">
                                          <p:stCondLst>
                                            <p:cond delay="0"/>
                                          </p:stCondLst>
                                        </p:cTn>
                                        <p:tgtEl>
                                          <p:spTgt spid="32"/>
                                        </p:tgtEl>
                                        <p:attrNameLst>
                                          <p:attrName>r</p:attrName>
                                        </p:attrNameLst>
                                      </p:cBhvr>
                                    </p:animRot>
                                    <p:animRot by="-240000">
                                      <p:cBhvr>
                                        <p:cTn id="166" dur="200" fill="hold">
                                          <p:stCondLst>
                                            <p:cond delay="200"/>
                                          </p:stCondLst>
                                        </p:cTn>
                                        <p:tgtEl>
                                          <p:spTgt spid="32"/>
                                        </p:tgtEl>
                                        <p:attrNameLst>
                                          <p:attrName>r</p:attrName>
                                        </p:attrNameLst>
                                      </p:cBhvr>
                                    </p:animRot>
                                    <p:animRot by="240000">
                                      <p:cBhvr>
                                        <p:cTn id="167" dur="200" fill="hold">
                                          <p:stCondLst>
                                            <p:cond delay="400"/>
                                          </p:stCondLst>
                                        </p:cTn>
                                        <p:tgtEl>
                                          <p:spTgt spid="32"/>
                                        </p:tgtEl>
                                        <p:attrNameLst>
                                          <p:attrName>r</p:attrName>
                                        </p:attrNameLst>
                                      </p:cBhvr>
                                    </p:animRot>
                                    <p:animRot by="-240000">
                                      <p:cBhvr>
                                        <p:cTn id="168" dur="200" fill="hold">
                                          <p:stCondLst>
                                            <p:cond delay="600"/>
                                          </p:stCondLst>
                                        </p:cTn>
                                        <p:tgtEl>
                                          <p:spTgt spid="32"/>
                                        </p:tgtEl>
                                        <p:attrNameLst>
                                          <p:attrName>r</p:attrName>
                                        </p:attrNameLst>
                                      </p:cBhvr>
                                    </p:animRot>
                                    <p:animRot by="120000">
                                      <p:cBhvr>
                                        <p:cTn id="169" dur="200" fill="hold">
                                          <p:stCondLst>
                                            <p:cond delay="800"/>
                                          </p:stCondLst>
                                        </p:cTn>
                                        <p:tgtEl>
                                          <p:spTgt spid="32"/>
                                        </p:tgtEl>
                                        <p:attrNameLst>
                                          <p:attrName>r</p:attrName>
                                        </p:attrNameLst>
                                      </p:cBhvr>
                                    </p:animRot>
                                  </p:childTnLst>
                                  <p:subTnLst>
                                    <p:animClr clrSpc="rgb" dir="cw">
                                      <p:cBhvr override="childStyle">
                                        <p:cTn dur="1" fill="hold" display="0" masterRel="nextClick" afterEffect="1"/>
                                        <p:tgtEl>
                                          <p:spTgt spid="32"/>
                                        </p:tgtEl>
                                        <p:attrNameLst>
                                          <p:attrName>ppt_c</p:attrName>
                                        </p:attrNameLst>
                                      </p:cBhvr>
                                      <p:to>
                                        <a:schemeClr val="hlink"/>
                                      </p:to>
                                    </p:animClr>
                                  </p:subTnLst>
                                </p:cTn>
                              </p:par>
                            </p:childTnLst>
                          </p:cTn>
                        </p:par>
                      </p:childTnLst>
                    </p:cTn>
                  </p:par>
                </p:childTnLst>
              </p:cTn>
              <p:nextCondLst>
                <p:cond evt="onClick" delay="0">
                  <p:tgtEl>
                    <p:spTgt spid="32"/>
                  </p:tgtEl>
                </p:cond>
              </p:nextCondLst>
            </p:seq>
            <p:seq concurrent="1" nextAc="seek">
              <p:cTn id="170" restart="whenNotActive" fill="hold" evtFilter="cancelBubble" nodeType="interactiveSeq">
                <p:stCondLst>
                  <p:cond evt="onClick" delay="0">
                    <p:tgtEl>
                      <p:spTgt spid="31"/>
                    </p:tgtEl>
                  </p:cond>
                </p:stCondLst>
                <p:endSync evt="end" delay="0">
                  <p:rtn val="all"/>
                </p:endSync>
                <p:childTnLst>
                  <p:par>
                    <p:cTn id="171" fill="hold">
                      <p:stCondLst>
                        <p:cond delay="0"/>
                      </p:stCondLst>
                      <p:childTnLst>
                        <p:par>
                          <p:cTn id="172" fill="hold">
                            <p:stCondLst>
                              <p:cond delay="0"/>
                            </p:stCondLst>
                            <p:childTnLst>
                              <p:par>
                                <p:cTn id="173" presetID="21" presetClass="emph" presetSubtype="0" fill="hold" grpId="0" nodeType="clickEffect">
                                  <p:stCondLst>
                                    <p:cond delay="0"/>
                                  </p:stCondLst>
                                  <p:iterate type="lt">
                                    <p:tmPct val="0"/>
                                  </p:iterate>
                                  <p:childTnLst>
                                    <p:animClr clrSpc="hsl" dir="cw">
                                      <p:cBhvr override="childStyle">
                                        <p:cTn id="174" dur="500" fill="hold"/>
                                        <p:tgtEl>
                                          <p:spTgt spid="31"/>
                                        </p:tgtEl>
                                        <p:attrNameLst>
                                          <p:attrName>style.color</p:attrName>
                                        </p:attrNameLst>
                                      </p:cBhvr>
                                      <p:by>
                                        <p:hsl h="7200000" s="0" l="0"/>
                                      </p:by>
                                    </p:animClr>
                                    <p:animClr clrSpc="hsl" dir="cw">
                                      <p:cBhvr>
                                        <p:cTn id="175" dur="500" fill="hold"/>
                                        <p:tgtEl>
                                          <p:spTgt spid="31"/>
                                        </p:tgtEl>
                                        <p:attrNameLst>
                                          <p:attrName>fillcolor</p:attrName>
                                        </p:attrNameLst>
                                      </p:cBhvr>
                                      <p:by>
                                        <p:hsl h="7200000" s="0" l="0"/>
                                      </p:by>
                                    </p:animClr>
                                    <p:animClr clrSpc="hsl" dir="cw">
                                      <p:cBhvr>
                                        <p:cTn id="176" dur="500" fill="hold"/>
                                        <p:tgtEl>
                                          <p:spTgt spid="31"/>
                                        </p:tgtEl>
                                        <p:attrNameLst>
                                          <p:attrName>stroke.color</p:attrName>
                                        </p:attrNameLst>
                                      </p:cBhvr>
                                      <p:by>
                                        <p:hsl h="7200000" s="0" l="0"/>
                                      </p:by>
                                    </p:animClr>
                                    <p:set>
                                      <p:cBhvr>
                                        <p:cTn id="177" dur="500" fill="hold"/>
                                        <p:tgtEl>
                                          <p:spTgt spid="31"/>
                                        </p:tgtEl>
                                        <p:attrNameLst>
                                          <p:attrName>fill.type</p:attrName>
                                        </p:attrNameLst>
                                      </p:cBhvr>
                                      <p:to>
                                        <p:strVal val="solid"/>
                                      </p:to>
                                    </p:set>
                                  </p:childTnLst>
                                </p:cTn>
                              </p:par>
                              <p:par>
                                <p:cTn id="178" presetID="32" presetClass="emph" presetSubtype="0" fill="hold" grpId="1" nodeType="withEffect">
                                  <p:stCondLst>
                                    <p:cond delay="0"/>
                                  </p:stCondLst>
                                  <p:iterate type="lt">
                                    <p:tmPct val="2000"/>
                                  </p:iterate>
                                  <p:childTnLst>
                                    <p:animRot by="120000">
                                      <p:cBhvr>
                                        <p:cTn id="179" dur="100" fill="hold">
                                          <p:stCondLst>
                                            <p:cond delay="0"/>
                                          </p:stCondLst>
                                        </p:cTn>
                                        <p:tgtEl>
                                          <p:spTgt spid="31"/>
                                        </p:tgtEl>
                                        <p:attrNameLst>
                                          <p:attrName>r</p:attrName>
                                        </p:attrNameLst>
                                      </p:cBhvr>
                                    </p:animRot>
                                    <p:animRot by="-240000">
                                      <p:cBhvr>
                                        <p:cTn id="180" dur="200" fill="hold">
                                          <p:stCondLst>
                                            <p:cond delay="200"/>
                                          </p:stCondLst>
                                        </p:cTn>
                                        <p:tgtEl>
                                          <p:spTgt spid="31"/>
                                        </p:tgtEl>
                                        <p:attrNameLst>
                                          <p:attrName>r</p:attrName>
                                        </p:attrNameLst>
                                      </p:cBhvr>
                                    </p:animRot>
                                    <p:animRot by="240000">
                                      <p:cBhvr>
                                        <p:cTn id="181" dur="200" fill="hold">
                                          <p:stCondLst>
                                            <p:cond delay="400"/>
                                          </p:stCondLst>
                                        </p:cTn>
                                        <p:tgtEl>
                                          <p:spTgt spid="31"/>
                                        </p:tgtEl>
                                        <p:attrNameLst>
                                          <p:attrName>r</p:attrName>
                                        </p:attrNameLst>
                                      </p:cBhvr>
                                    </p:animRot>
                                    <p:animRot by="-240000">
                                      <p:cBhvr>
                                        <p:cTn id="182" dur="200" fill="hold">
                                          <p:stCondLst>
                                            <p:cond delay="600"/>
                                          </p:stCondLst>
                                        </p:cTn>
                                        <p:tgtEl>
                                          <p:spTgt spid="31"/>
                                        </p:tgtEl>
                                        <p:attrNameLst>
                                          <p:attrName>r</p:attrName>
                                        </p:attrNameLst>
                                      </p:cBhvr>
                                    </p:animRot>
                                    <p:animRot by="120000">
                                      <p:cBhvr>
                                        <p:cTn id="183" dur="200" fill="hold">
                                          <p:stCondLst>
                                            <p:cond delay="800"/>
                                          </p:stCondLst>
                                        </p:cTn>
                                        <p:tgtEl>
                                          <p:spTgt spid="31"/>
                                        </p:tgtEl>
                                        <p:attrNameLst>
                                          <p:attrName>r</p:attrName>
                                        </p:attrNameLst>
                                      </p:cBhvr>
                                    </p:animRot>
                                  </p:childTnLst>
                                  <p:subTnLst>
                                    <p:animClr clrSpc="rgb" dir="cw">
                                      <p:cBhvr override="childStyle">
                                        <p:cTn dur="1" fill="hold" display="0" masterRel="nextClick" afterEffect="1"/>
                                        <p:tgtEl>
                                          <p:spTgt spid="31"/>
                                        </p:tgtEl>
                                        <p:attrNameLst>
                                          <p:attrName>ppt_c</p:attrName>
                                        </p:attrNameLst>
                                      </p:cBhvr>
                                      <p:to>
                                        <a:schemeClr val="hlink"/>
                                      </p:to>
                                    </p:animClr>
                                  </p:subTnLst>
                                </p:cTn>
                              </p:par>
                            </p:childTnLst>
                          </p:cTn>
                        </p:par>
                      </p:childTnLst>
                    </p:cTn>
                  </p:par>
                </p:childTnLst>
              </p:cTn>
              <p:nextCondLst>
                <p:cond evt="onClick" delay="0">
                  <p:tgtEl>
                    <p:spTgt spid="31"/>
                  </p:tgtEl>
                </p:cond>
              </p:nextCondLst>
            </p:seq>
            <p:seq concurrent="1" nextAc="seek">
              <p:cTn id="184" restart="whenNotActive" fill="hold" evtFilter="cancelBubble" nodeType="interactiveSeq">
                <p:stCondLst>
                  <p:cond evt="onClick" delay="0">
                    <p:tgtEl>
                      <p:spTgt spid="59"/>
                    </p:tgtEl>
                  </p:cond>
                </p:stCondLst>
                <p:endSync evt="end" delay="0">
                  <p:rtn val="all"/>
                </p:endSync>
                <p:childTnLst>
                  <p:par>
                    <p:cTn id="185" fill="hold">
                      <p:stCondLst>
                        <p:cond delay="0"/>
                      </p:stCondLst>
                      <p:childTnLst>
                        <p:par>
                          <p:cTn id="186" fill="hold">
                            <p:stCondLst>
                              <p:cond delay="0"/>
                            </p:stCondLst>
                            <p:childTnLst>
                              <p:par>
                                <p:cTn id="187" presetID="21" presetClass="emph" presetSubtype="0" fill="hold" grpId="0" nodeType="clickEffect">
                                  <p:stCondLst>
                                    <p:cond delay="0"/>
                                  </p:stCondLst>
                                  <p:iterate type="lt">
                                    <p:tmPct val="0"/>
                                  </p:iterate>
                                  <p:childTnLst>
                                    <p:animClr clrSpc="hsl" dir="cw">
                                      <p:cBhvr override="childStyle">
                                        <p:cTn id="188" dur="500" fill="hold"/>
                                        <p:tgtEl>
                                          <p:spTgt spid="59"/>
                                        </p:tgtEl>
                                        <p:attrNameLst>
                                          <p:attrName>style.color</p:attrName>
                                        </p:attrNameLst>
                                      </p:cBhvr>
                                      <p:by>
                                        <p:hsl h="7200000" s="0" l="0"/>
                                      </p:by>
                                    </p:animClr>
                                    <p:animClr clrSpc="hsl" dir="cw">
                                      <p:cBhvr>
                                        <p:cTn id="189" dur="500" fill="hold"/>
                                        <p:tgtEl>
                                          <p:spTgt spid="59"/>
                                        </p:tgtEl>
                                        <p:attrNameLst>
                                          <p:attrName>fillcolor</p:attrName>
                                        </p:attrNameLst>
                                      </p:cBhvr>
                                      <p:by>
                                        <p:hsl h="7200000" s="0" l="0"/>
                                      </p:by>
                                    </p:animClr>
                                    <p:animClr clrSpc="hsl" dir="cw">
                                      <p:cBhvr>
                                        <p:cTn id="190" dur="500" fill="hold"/>
                                        <p:tgtEl>
                                          <p:spTgt spid="59"/>
                                        </p:tgtEl>
                                        <p:attrNameLst>
                                          <p:attrName>stroke.color</p:attrName>
                                        </p:attrNameLst>
                                      </p:cBhvr>
                                      <p:by>
                                        <p:hsl h="7200000" s="0" l="0"/>
                                      </p:by>
                                    </p:animClr>
                                    <p:set>
                                      <p:cBhvr>
                                        <p:cTn id="191" dur="500" fill="hold"/>
                                        <p:tgtEl>
                                          <p:spTgt spid="59"/>
                                        </p:tgtEl>
                                        <p:attrNameLst>
                                          <p:attrName>fill.type</p:attrName>
                                        </p:attrNameLst>
                                      </p:cBhvr>
                                      <p:to>
                                        <p:strVal val="solid"/>
                                      </p:to>
                                    </p:set>
                                  </p:childTnLst>
                                </p:cTn>
                              </p:par>
                              <p:par>
                                <p:cTn id="192" presetID="32" presetClass="emph" presetSubtype="0" fill="hold" grpId="1" nodeType="withEffect">
                                  <p:stCondLst>
                                    <p:cond delay="0"/>
                                  </p:stCondLst>
                                  <p:iterate type="lt">
                                    <p:tmPct val="2000"/>
                                  </p:iterate>
                                  <p:childTnLst>
                                    <p:animRot by="120000">
                                      <p:cBhvr>
                                        <p:cTn id="193" dur="100" fill="hold">
                                          <p:stCondLst>
                                            <p:cond delay="0"/>
                                          </p:stCondLst>
                                        </p:cTn>
                                        <p:tgtEl>
                                          <p:spTgt spid="59"/>
                                        </p:tgtEl>
                                        <p:attrNameLst>
                                          <p:attrName>r</p:attrName>
                                        </p:attrNameLst>
                                      </p:cBhvr>
                                    </p:animRot>
                                    <p:animRot by="-240000">
                                      <p:cBhvr>
                                        <p:cTn id="194" dur="200" fill="hold">
                                          <p:stCondLst>
                                            <p:cond delay="200"/>
                                          </p:stCondLst>
                                        </p:cTn>
                                        <p:tgtEl>
                                          <p:spTgt spid="59"/>
                                        </p:tgtEl>
                                        <p:attrNameLst>
                                          <p:attrName>r</p:attrName>
                                        </p:attrNameLst>
                                      </p:cBhvr>
                                    </p:animRot>
                                    <p:animRot by="240000">
                                      <p:cBhvr>
                                        <p:cTn id="195" dur="200" fill="hold">
                                          <p:stCondLst>
                                            <p:cond delay="400"/>
                                          </p:stCondLst>
                                        </p:cTn>
                                        <p:tgtEl>
                                          <p:spTgt spid="59"/>
                                        </p:tgtEl>
                                        <p:attrNameLst>
                                          <p:attrName>r</p:attrName>
                                        </p:attrNameLst>
                                      </p:cBhvr>
                                    </p:animRot>
                                    <p:animRot by="-240000">
                                      <p:cBhvr>
                                        <p:cTn id="196" dur="200" fill="hold">
                                          <p:stCondLst>
                                            <p:cond delay="600"/>
                                          </p:stCondLst>
                                        </p:cTn>
                                        <p:tgtEl>
                                          <p:spTgt spid="59"/>
                                        </p:tgtEl>
                                        <p:attrNameLst>
                                          <p:attrName>r</p:attrName>
                                        </p:attrNameLst>
                                      </p:cBhvr>
                                    </p:animRot>
                                    <p:animRot by="120000">
                                      <p:cBhvr>
                                        <p:cTn id="197" dur="200" fill="hold">
                                          <p:stCondLst>
                                            <p:cond delay="800"/>
                                          </p:stCondLst>
                                        </p:cTn>
                                        <p:tgtEl>
                                          <p:spTgt spid="59"/>
                                        </p:tgtEl>
                                        <p:attrNameLst>
                                          <p:attrName>r</p:attrName>
                                        </p:attrNameLst>
                                      </p:cBhvr>
                                    </p:animRot>
                                  </p:childTnLst>
                                  <p:subTnLst>
                                    <p:animClr clrSpc="rgb" dir="cw">
                                      <p:cBhvr override="childStyle">
                                        <p:cTn dur="1" fill="hold" display="0" masterRel="nextClick" afterEffect="1"/>
                                        <p:tgtEl>
                                          <p:spTgt spid="59"/>
                                        </p:tgtEl>
                                        <p:attrNameLst>
                                          <p:attrName>ppt_c</p:attrName>
                                        </p:attrNameLst>
                                      </p:cBhvr>
                                      <p:to>
                                        <a:schemeClr val="hlink"/>
                                      </p:to>
                                    </p:animClr>
                                  </p:subTnLst>
                                </p:cTn>
                              </p:par>
                            </p:childTnLst>
                          </p:cTn>
                        </p:par>
                      </p:childTnLst>
                    </p:cTn>
                  </p:par>
                </p:childTnLst>
              </p:cTn>
              <p:nextCondLst>
                <p:cond evt="onClick" delay="0">
                  <p:tgtEl>
                    <p:spTgt spid="59"/>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59" grpId="0" animBg="1"/>
      <p:bldP spid="5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45176" y="1116733"/>
            <a:ext cx="936104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514350" indent="-514350" eaLnBrk="1" hangingPunct="1">
              <a:lnSpc>
                <a:spcPct val="110000"/>
              </a:lnSpc>
              <a:spcBef>
                <a:spcPct val="0"/>
              </a:spcBef>
              <a:spcAft>
                <a:spcPct val="0"/>
              </a:spcAft>
              <a:buClrTx/>
              <a:buSzTx/>
              <a:buFont typeface="+mj-lt"/>
              <a:buAutoNum type="arabicPeriod"/>
            </a:pP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将序列 </a:t>
            </a:r>
            <a:r>
              <a:rPr lang="en-US" altLang="zh-CN" sz="2800" b="1" dirty="0">
                <a:solidFill>
                  <a:srgbClr val="00B050"/>
                </a:solidFill>
                <a:latin typeface="微软雅黑" panose="020B0503020204020204" pitchFamily="34" charset="-122"/>
                <a:ea typeface="微软雅黑" panose="020B0503020204020204" pitchFamily="34" charset="-122"/>
              </a:rPr>
              <a:t>{k</a:t>
            </a:r>
            <a:r>
              <a:rPr lang="en-US" altLang="zh-CN" sz="2800" b="1" baseline="-25000" dirty="0">
                <a:solidFill>
                  <a:srgbClr val="00B050"/>
                </a:solidFill>
                <a:latin typeface="微软雅黑" panose="020B0503020204020204" pitchFamily="34" charset="-122"/>
                <a:ea typeface="微软雅黑" panose="020B0503020204020204" pitchFamily="34" charset="-122"/>
              </a:rPr>
              <a:t>1</a:t>
            </a:r>
            <a:r>
              <a:rPr lang="en-US" altLang="zh-CN" sz="2800" b="1" dirty="0">
                <a:solidFill>
                  <a:srgbClr val="00B050"/>
                </a:solidFill>
                <a:latin typeface="微软雅黑" panose="020B0503020204020204" pitchFamily="34" charset="-122"/>
                <a:ea typeface="微软雅黑" panose="020B0503020204020204" pitchFamily="34" charset="-122"/>
              </a:rPr>
              <a:t>,k</a:t>
            </a:r>
            <a:r>
              <a:rPr lang="en-US" altLang="zh-CN" sz="2800" b="1" baseline="-25000" dirty="0">
                <a:solidFill>
                  <a:srgbClr val="00B050"/>
                </a:solidFill>
                <a:latin typeface="微软雅黑" panose="020B0503020204020204" pitchFamily="34" charset="-122"/>
                <a:ea typeface="微软雅黑" panose="020B0503020204020204" pitchFamily="34" charset="-122"/>
              </a:rPr>
              <a:t>2</a:t>
            </a:r>
            <a:r>
              <a:rPr lang="en-US" altLang="zh-CN" sz="2800" b="1" dirty="0">
                <a:solidFill>
                  <a:srgbClr val="00B050"/>
                </a:solidFill>
                <a:latin typeface="微软雅黑" panose="020B0503020204020204" pitchFamily="34" charset="-122"/>
                <a:ea typeface="微软雅黑" panose="020B0503020204020204" pitchFamily="34" charset="-122"/>
              </a:rPr>
              <a:t>,…,</a:t>
            </a:r>
            <a:r>
              <a:rPr lang="en-US" altLang="zh-CN" sz="2800" b="1" dirty="0" err="1">
                <a:solidFill>
                  <a:srgbClr val="00B050"/>
                </a:solidFill>
                <a:latin typeface="微软雅黑" panose="020B0503020204020204" pitchFamily="34" charset="-122"/>
                <a:ea typeface="微软雅黑" panose="020B0503020204020204" pitchFamily="34" charset="-122"/>
              </a:rPr>
              <a:t>k</a:t>
            </a:r>
            <a:r>
              <a:rPr lang="en-US" altLang="zh-CN" sz="2800" b="1" baseline="-25000" dirty="0" err="1">
                <a:solidFill>
                  <a:srgbClr val="00B050"/>
                </a:solidFill>
                <a:latin typeface="微软雅黑" panose="020B0503020204020204" pitchFamily="34" charset="-122"/>
                <a:ea typeface="微软雅黑" panose="020B0503020204020204" pitchFamily="34" charset="-122"/>
              </a:rPr>
              <a:t>n</a:t>
            </a:r>
            <a:r>
              <a:rPr lang="en-US" altLang="zh-CN" sz="2800" b="1" dirty="0">
                <a:solidFill>
                  <a:srgbClr val="00B050"/>
                </a:solidFill>
                <a:latin typeface="微软雅黑" panose="020B0503020204020204" pitchFamily="34" charset="-122"/>
                <a:ea typeface="微软雅黑" panose="020B0503020204020204" pitchFamily="34" charset="-122"/>
              </a:rPr>
              <a:t>}</a:t>
            </a:r>
            <a:r>
              <a:rPr lang="en-US" altLang="zh-CN"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 n</a:t>
            </a: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个记录建成堆</a:t>
            </a:r>
            <a:endPar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110000"/>
              </a:lnSpc>
              <a:spcBef>
                <a:spcPct val="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（堆顶元素必为序列中</a:t>
            </a:r>
            <a:r>
              <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个元素的最大值（或最小值））</a:t>
            </a:r>
            <a:endPar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endParaRPr>
          </a:p>
          <a:p>
            <a:pPr marL="514350" indent="-514350" eaLnBrk="1" hangingPunct="1">
              <a:lnSpc>
                <a:spcPct val="110000"/>
              </a:lnSpc>
              <a:spcBef>
                <a:spcPct val="0"/>
              </a:spcBef>
              <a:spcAft>
                <a:spcPct val="0"/>
              </a:spcAft>
              <a:buClrTx/>
              <a:buSzTx/>
              <a:buFont typeface="+mj-lt"/>
              <a:buAutoNum type="arabicPeriod" startAt="2"/>
            </a:pPr>
            <a:r>
              <a:rPr lang="zh-CN" altLang="en-US"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交换第一个元素与最后一个元素</a:t>
            </a:r>
            <a:endParaRPr lang="en-US" altLang="zh-CN"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marL="514350" indent="-514350" eaLnBrk="1" hangingPunct="1">
              <a:lnSpc>
                <a:spcPct val="110000"/>
              </a:lnSpc>
              <a:spcBef>
                <a:spcPct val="0"/>
              </a:spcBef>
              <a:spcAft>
                <a:spcPct val="0"/>
              </a:spcAft>
              <a:buClrTx/>
              <a:buSzTx/>
              <a:buFont typeface="+mj-lt"/>
              <a:buAutoNum type="arabicPeriod" startAt="2"/>
            </a:pP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剩余</a:t>
            </a:r>
            <a:r>
              <a:rPr lang="en-US" altLang="zh-CN"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n-1</a:t>
            </a: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个记录重新调整为一个堆</a:t>
            </a:r>
            <a:endPar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endParaRPr>
          </a:p>
          <a:p>
            <a:pPr marL="514350" indent="-514350" eaLnBrk="1" hangingPunct="1">
              <a:lnSpc>
                <a:spcPct val="110000"/>
              </a:lnSpc>
              <a:spcBef>
                <a:spcPct val="0"/>
              </a:spcBef>
              <a:spcAft>
                <a:spcPct val="0"/>
              </a:spcAft>
              <a:buClrTx/>
              <a:buSzTx/>
              <a:buFont typeface="+mj-lt"/>
              <a:buAutoNum type="arabicPeriod" startAt="2"/>
            </a:pPr>
            <a:r>
              <a:rPr lang="zh-CN" altLang="en-US" sz="28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重复</a:t>
            </a:r>
            <a:r>
              <a:rPr lang="en-US" altLang="zh-CN" sz="28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28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28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，直到堆中只有一个记录</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8436" name="AutoShape 3"/>
          <p:cNvSpPr/>
          <p:nvPr/>
        </p:nvSpPr>
        <p:spPr bwMode="auto">
          <a:xfrm>
            <a:off x="4191000" y="2743200"/>
            <a:ext cx="76200" cy="609600"/>
          </a:xfrm>
          <a:prstGeom prst="leftBrace">
            <a:avLst>
              <a:gd name="adj1" fmla="val 66667"/>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2400">
              <a:solidFill>
                <a:schemeClr val="tx1"/>
              </a:solidFill>
              <a:latin typeface="Arial" panose="020B0604020202020204" pitchFamily="34" charset="0"/>
            </a:endParaRPr>
          </a:p>
        </p:txBody>
      </p:sp>
      <p:sp>
        <p:nvSpPr>
          <p:cNvPr id="5" name="标题 2"/>
          <p:cNvSpPr txBox="1"/>
          <p:nvPr/>
        </p:nvSpPr>
        <p:spPr>
          <a:xfrm>
            <a:off x="262818" y="129365"/>
            <a:ext cx="3456918"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b="1" dirty="0">
                <a:solidFill>
                  <a:schemeClr val="tx1"/>
                </a:solidFill>
                <a:latin typeface="微软雅黑" panose="020B0503020204020204" pitchFamily="34" charset="-122"/>
                <a:ea typeface="微软雅黑" panose="020B0503020204020204" pitchFamily="34" charset="-122"/>
              </a:rPr>
              <a:t>堆排序基本思想</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58724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 name="圆角矩形标注 1"/>
          <p:cNvSpPr/>
          <p:nvPr/>
        </p:nvSpPr>
        <p:spPr>
          <a:xfrm>
            <a:off x="9803893" y="1730052"/>
            <a:ext cx="1728192" cy="1622748"/>
          </a:xfrm>
          <a:prstGeom prst="wedgeRoundRectCallout">
            <a:avLst>
              <a:gd name="adj1" fmla="val -246236"/>
              <a:gd name="adj2" fmla="val -753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solidFill>
              </a:rPr>
              <a:t>筛选</a:t>
            </a:r>
            <a:endParaRPr lang="zh-CN" altLang="en-US" sz="3200" b="1">
              <a:solidFill>
                <a:schemeClr val="tx1"/>
              </a:solidFill>
            </a:endParaRPr>
          </a:p>
        </p:txBody>
      </p:sp>
      <p:sp>
        <p:nvSpPr>
          <p:cNvPr id="9" name="内容占位符 3"/>
          <p:cNvSpPr txBox="1"/>
          <p:nvPr/>
        </p:nvSpPr>
        <p:spPr>
          <a:xfrm>
            <a:off x="262818" y="4329423"/>
            <a:ext cx="11276526" cy="175197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90805" lvl="2" indent="-90805" fontAlgn="auto">
              <a:spcBef>
                <a:spcPts val="1200"/>
              </a:spcBef>
              <a:spcAft>
                <a:spcPts val="200"/>
              </a:spcAft>
              <a:buSzPct val="100000"/>
              <a:buFont typeface="Calibri" panose="020F0502020204030204" pitchFamily="34" charset="0"/>
              <a:buChar char=" "/>
              <a:defRPr/>
            </a:pPr>
            <a:r>
              <a:rPr lang="zh-CN" altLang="en-US" sz="24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分析：</a:t>
            </a:r>
            <a:r>
              <a:rPr lang="zh-CN" altLang="en-US"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要将无序序列的记录调整为一个堆，必须把这个完全二叉树中以每个结点为根的子树调整为堆；在完全二叉树中，所有序号</a:t>
            </a:r>
            <a:r>
              <a:rPr lang="en-US" altLang="zh-CN" sz="2400" b="1" dirty="0" err="1">
                <a:solidFill>
                  <a:schemeClr val="tx1"/>
                </a:solidFill>
                <a:latin typeface="微软雅黑" panose="020B0503020204020204" pitchFamily="34" charset="-122"/>
                <a:ea typeface="微软雅黑" panose="020B0503020204020204" pitchFamily="34" charset="-122"/>
                <a:sym typeface="Symbol" panose="05050102010706020507" pitchFamily="18" charset="2"/>
              </a:rPr>
              <a:t>i</a:t>
            </a:r>
            <a:r>
              <a:rPr lang="en-US" altLang="zh-CN"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&gt; n/2-1</a:t>
            </a:r>
            <a:r>
              <a:rPr lang="zh-CN" altLang="en-US"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的结点都是叶子结点，只需要依次将以序号</a:t>
            </a:r>
            <a:r>
              <a:rPr lang="en-US" altLang="zh-CN"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n/2-1</a:t>
            </a:r>
            <a:r>
              <a:rPr lang="zh-CN" altLang="en-US"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到</a:t>
            </a:r>
            <a:r>
              <a:rPr lang="en-US" altLang="zh-CN"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0</a:t>
            </a:r>
            <a:r>
              <a:rPr lang="zh-CN" altLang="en-US"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的结点作为根的子树都调整为堆即可</a:t>
            </a:r>
            <a:endParaRPr lang="en-US" altLang="zh-CN" sz="24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endParaRPr>
          </a:p>
          <a:p>
            <a:pPr marL="0" lvl="2" indent="0" fontAlgn="auto">
              <a:spcBef>
                <a:spcPts val="1200"/>
              </a:spcBef>
              <a:spcAft>
                <a:spcPts val="200"/>
              </a:spcAft>
              <a:buSzPct val="100000"/>
              <a:buFont typeface="Calibri" panose="020F0502020204030204" pitchFamily="34" charset="0"/>
              <a:buNone/>
              <a:defRPr/>
            </a:pPr>
            <a:r>
              <a:rPr lang="zh-CN" altLang="en-US" sz="2400" b="1" dirty="0">
                <a:solidFill>
                  <a:srgbClr val="FF0000"/>
                </a:solidFill>
                <a:latin typeface="微软雅黑" panose="020B0503020204020204" pitchFamily="34" charset="-122"/>
                <a:ea typeface="微软雅黑" panose="020B0503020204020204" pitchFamily="34" charset="-122"/>
              </a:rPr>
              <a:t>方法：从无序序列的第</a:t>
            </a:r>
            <a:r>
              <a:rPr lang="zh-CN" altLang="en-US" sz="24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n/2</a:t>
            </a:r>
            <a:r>
              <a:rPr lang="zh-CN" altLang="en-US" sz="24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1</a:t>
            </a:r>
            <a:r>
              <a:rPr lang="zh-CN" altLang="en-US" sz="24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个元素起，至第一个元素止，进行反复筛选</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412156" y="796348"/>
            <a:ext cx="111564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400" b="1" dirty="0">
                <a:solidFill>
                  <a:schemeClr val="tx1"/>
                </a:solidFill>
                <a:latin typeface="微软雅黑" panose="020B0503020204020204" pitchFamily="34" charset="-122"/>
                <a:ea typeface="微软雅黑" panose="020B0503020204020204" pitchFamily="34" charset="-122"/>
              </a:rPr>
              <a:t>举例 ： 含</a:t>
            </a:r>
            <a:r>
              <a:rPr lang="en-US" altLang="zh-CN" sz="2400" b="1" dirty="0">
                <a:solidFill>
                  <a:schemeClr val="tx1"/>
                </a:solidFill>
                <a:latin typeface="微软雅黑" panose="020B0503020204020204" pitchFamily="34" charset="-122"/>
                <a:ea typeface="微软雅黑" panose="020B0503020204020204" pitchFamily="34" charset="-122"/>
              </a:rPr>
              <a:t>8</a:t>
            </a:r>
            <a:r>
              <a:rPr lang="zh-CN" altLang="en-US" sz="2400" b="1" dirty="0">
                <a:solidFill>
                  <a:schemeClr val="tx1"/>
                </a:solidFill>
                <a:latin typeface="微软雅黑" panose="020B0503020204020204" pitchFamily="34" charset="-122"/>
                <a:ea typeface="微软雅黑" panose="020B0503020204020204" pitchFamily="34" charset="-122"/>
              </a:rPr>
              <a:t>个元素的无序序列（</a:t>
            </a:r>
            <a:r>
              <a:rPr lang="en-US" altLang="zh-CN" sz="2400" b="1" dirty="0">
                <a:solidFill>
                  <a:schemeClr val="tx1"/>
                </a:solidFill>
                <a:latin typeface="微软雅黑" panose="020B0503020204020204" pitchFamily="34" charset="-122"/>
                <a:ea typeface="微软雅黑" panose="020B0503020204020204" pitchFamily="34" charset="-122"/>
              </a:rPr>
              <a:t>15</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18</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4</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46</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13</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9</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14</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7</a:t>
            </a:r>
            <a:r>
              <a:rPr lang="zh-CN" altLang="en-US"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建立大根堆</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2" name="Group 3"/>
          <p:cNvGrpSpPr/>
          <p:nvPr/>
        </p:nvGrpSpPr>
        <p:grpSpPr bwMode="auto">
          <a:xfrm>
            <a:off x="2320926" y="1819970"/>
            <a:ext cx="2162175" cy="1897062"/>
            <a:chOff x="0" y="0"/>
            <a:chExt cx="1362" cy="1195"/>
          </a:xfrm>
        </p:grpSpPr>
        <p:sp>
          <p:nvSpPr>
            <p:cNvPr id="25672" name="Oval 4"/>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25673" name="Oval 5"/>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25674" name="Oval 6"/>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25675" name="Oval 7"/>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25676" name="Oval 8"/>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25677" name="Oval 9"/>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25678" name="Oval 10"/>
            <p:cNvSpPr>
              <a:spLocks noChangeArrowheads="1"/>
            </p:cNvSpPr>
            <p:nvPr/>
          </p:nvSpPr>
          <p:spPr bwMode="auto">
            <a:xfrm>
              <a:off x="172" y="665"/>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25679" name="Oval 11"/>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25680" name="Line 12"/>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1" name="Line 13"/>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2" name="Line 14"/>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3" name="Line 15"/>
            <p:cNvSpPr>
              <a:spLocks noChangeShapeType="1"/>
            </p:cNvSpPr>
            <p:nvPr/>
          </p:nvSpPr>
          <p:spPr bwMode="auto">
            <a:xfrm>
              <a:off x="887" y="160"/>
              <a:ext cx="212" cy="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4" name="Line 16"/>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5" name="Line 17"/>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6" name="Line 18"/>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39" name="Freeform 19"/>
          <p:cNvSpPr/>
          <p:nvPr/>
        </p:nvSpPr>
        <p:spPr bwMode="auto">
          <a:xfrm>
            <a:off x="8415347" y="2344346"/>
            <a:ext cx="295275" cy="528637"/>
          </a:xfrm>
          <a:custGeom>
            <a:avLst/>
            <a:gdLst>
              <a:gd name="T0" fmla="*/ 2147483646 w 186"/>
              <a:gd name="T1" fmla="*/ 0 h 333"/>
              <a:gd name="T2" fmla="*/ 2147483646 w 186"/>
              <a:gd name="T3" fmla="*/ 2147483646 h 333"/>
              <a:gd name="T4" fmla="*/ 2147483646 w 186"/>
              <a:gd name="T5" fmla="*/ 2147483646 h 333"/>
              <a:gd name="T6" fmla="*/ 0 60000 65536"/>
              <a:gd name="T7" fmla="*/ 0 60000 65536"/>
              <a:gd name="T8" fmla="*/ 0 60000 65536"/>
              <a:gd name="T9" fmla="*/ 0 w 186"/>
              <a:gd name="T10" fmla="*/ 0 h 333"/>
              <a:gd name="T11" fmla="*/ 186 w 186"/>
              <a:gd name="T12" fmla="*/ 333 h 333"/>
            </a:gdLst>
            <a:ahLst/>
            <a:cxnLst>
              <a:cxn ang="T6">
                <a:pos x="T0" y="T1"/>
              </a:cxn>
              <a:cxn ang="T7">
                <a:pos x="T2" y="T3"/>
              </a:cxn>
              <a:cxn ang="T8">
                <a:pos x="T4" y="T5"/>
              </a:cxn>
            </a:cxnLst>
            <a:rect l="T9" t="T10" r="T11" b="T12"/>
            <a:pathLst>
              <a:path w="186" h="333">
                <a:moveTo>
                  <a:pt x="186" y="0"/>
                </a:moveTo>
                <a:cubicBezTo>
                  <a:pt x="123" y="27"/>
                  <a:pt x="60" y="55"/>
                  <a:pt x="30" y="111"/>
                </a:cubicBezTo>
                <a:cubicBezTo>
                  <a:pt x="0" y="167"/>
                  <a:pt x="4" y="250"/>
                  <a:pt x="8" y="333"/>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56" name="Freeform 36"/>
          <p:cNvSpPr/>
          <p:nvPr/>
        </p:nvSpPr>
        <p:spPr bwMode="auto">
          <a:xfrm flipH="1">
            <a:off x="6997845" y="2342468"/>
            <a:ext cx="316056" cy="530225"/>
          </a:xfrm>
          <a:custGeom>
            <a:avLst/>
            <a:gdLst>
              <a:gd name="T0" fmla="*/ 2147483646 w 189"/>
              <a:gd name="T1" fmla="*/ 0 h 334"/>
              <a:gd name="T2" fmla="*/ 2147483646 w 189"/>
              <a:gd name="T3" fmla="*/ 2147483646 h 334"/>
              <a:gd name="T4" fmla="*/ 0 w 189"/>
              <a:gd name="T5" fmla="*/ 2147483646 h 334"/>
              <a:gd name="T6" fmla="*/ 0 60000 65536"/>
              <a:gd name="T7" fmla="*/ 0 60000 65536"/>
              <a:gd name="T8" fmla="*/ 0 60000 65536"/>
              <a:gd name="T9" fmla="*/ 0 w 189"/>
              <a:gd name="T10" fmla="*/ 0 h 334"/>
              <a:gd name="T11" fmla="*/ 189 w 189"/>
              <a:gd name="T12" fmla="*/ 334 h 334"/>
            </a:gdLst>
            <a:ahLst/>
            <a:cxnLst>
              <a:cxn ang="T6">
                <a:pos x="T0" y="T1"/>
              </a:cxn>
              <a:cxn ang="T7">
                <a:pos x="T2" y="T3"/>
              </a:cxn>
              <a:cxn ang="T8">
                <a:pos x="T4" y="T5"/>
              </a:cxn>
            </a:cxnLst>
            <a:rect l="T9" t="T10" r="T11" b="T12"/>
            <a:pathLst>
              <a:path w="189" h="334">
                <a:moveTo>
                  <a:pt x="189" y="0"/>
                </a:moveTo>
                <a:cubicBezTo>
                  <a:pt x="138" y="16"/>
                  <a:pt x="87" y="33"/>
                  <a:pt x="56" y="89"/>
                </a:cubicBezTo>
                <a:cubicBezTo>
                  <a:pt x="25" y="145"/>
                  <a:pt x="12" y="239"/>
                  <a:pt x="0" y="334"/>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89" name="Freeform 69"/>
          <p:cNvSpPr/>
          <p:nvPr/>
        </p:nvSpPr>
        <p:spPr bwMode="auto">
          <a:xfrm flipH="1">
            <a:off x="3526146" y="4220182"/>
            <a:ext cx="489025" cy="511175"/>
          </a:xfrm>
          <a:custGeom>
            <a:avLst/>
            <a:gdLst>
              <a:gd name="T0" fmla="*/ 0 w 300"/>
              <a:gd name="T1" fmla="*/ 0 h 322"/>
              <a:gd name="T2" fmla="*/ 2147483646 w 300"/>
              <a:gd name="T3" fmla="*/ 2147483646 h 322"/>
              <a:gd name="T4" fmla="*/ 2147483646 w 300"/>
              <a:gd name="T5" fmla="*/ 2147483646 h 322"/>
              <a:gd name="T6" fmla="*/ 0 60000 65536"/>
              <a:gd name="T7" fmla="*/ 0 60000 65536"/>
              <a:gd name="T8" fmla="*/ 0 60000 65536"/>
              <a:gd name="T9" fmla="*/ 0 w 300"/>
              <a:gd name="T10" fmla="*/ 0 h 322"/>
              <a:gd name="T11" fmla="*/ 300 w 300"/>
              <a:gd name="T12" fmla="*/ 322 h 322"/>
            </a:gdLst>
            <a:ahLst/>
            <a:cxnLst>
              <a:cxn ang="T6">
                <a:pos x="T0" y="T1"/>
              </a:cxn>
              <a:cxn ang="T7">
                <a:pos x="T2" y="T3"/>
              </a:cxn>
              <a:cxn ang="T8">
                <a:pos x="T4" y="T5"/>
              </a:cxn>
            </a:cxnLst>
            <a:rect l="T9" t="T10" r="T11" b="T12"/>
            <a:pathLst>
              <a:path w="300" h="322">
                <a:moveTo>
                  <a:pt x="0" y="0"/>
                </a:moveTo>
                <a:cubicBezTo>
                  <a:pt x="75" y="23"/>
                  <a:pt x="150" y="46"/>
                  <a:pt x="200" y="100"/>
                </a:cubicBezTo>
                <a:cubicBezTo>
                  <a:pt x="250" y="154"/>
                  <a:pt x="283" y="289"/>
                  <a:pt x="300" y="322"/>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90" name="Freeform 70"/>
          <p:cNvSpPr/>
          <p:nvPr/>
        </p:nvSpPr>
        <p:spPr bwMode="auto">
          <a:xfrm flipH="1">
            <a:off x="3157959" y="4839018"/>
            <a:ext cx="292893" cy="530225"/>
          </a:xfrm>
          <a:custGeom>
            <a:avLst/>
            <a:gdLst>
              <a:gd name="T0" fmla="*/ 0 w 154"/>
              <a:gd name="T1" fmla="*/ 0 h 334"/>
              <a:gd name="T2" fmla="*/ 2147483646 w 154"/>
              <a:gd name="T3" fmla="*/ 2147483646 h 334"/>
              <a:gd name="T4" fmla="*/ 2147483646 w 154"/>
              <a:gd name="T5" fmla="*/ 2147483646 h 334"/>
              <a:gd name="T6" fmla="*/ 0 60000 65536"/>
              <a:gd name="T7" fmla="*/ 0 60000 65536"/>
              <a:gd name="T8" fmla="*/ 0 60000 65536"/>
              <a:gd name="T9" fmla="*/ 0 w 154"/>
              <a:gd name="T10" fmla="*/ 0 h 334"/>
              <a:gd name="T11" fmla="*/ 154 w 154"/>
              <a:gd name="T12" fmla="*/ 334 h 334"/>
            </a:gdLst>
            <a:ahLst/>
            <a:cxnLst>
              <a:cxn ang="T6">
                <a:pos x="T0" y="T1"/>
              </a:cxn>
              <a:cxn ang="T7">
                <a:pos x="T2" y="T3"/>
              </a:cxn>
              <a:cxn ang="T8">
                <a:pos x="T4" y="T5"/>
              </a:cxn>
            </a:cxnLst>
            <a:rect l="T9" t="T10" r="T11" b="T12"/>
            <a:pathLst>
              <a:path w="154" h="334">
                <a:moveTo>
                  <a:pt x="0" y="0"/>
                </a:moveTo>
                <a:cubicBezTo>
                  <a:pt x="57" y="11"/>
                  <a:pt x="114" y="22"/>
                  <a:pt x="134" y="78"/>
                </a:cubicBezTo>
                <a:cubicBezTo>
                  <a:pt x="154" y="134"/>
                  <a:pt x="128" y="295"/>
                  <a:pt x="122" y="334"/>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71"/>
          <p:cNvGrpSpPr/>
          <p:nvPr/>
        </p:nvGrpSpPr>
        <p:grpSpPr bwMode="auto">
          <a:xfrm>
            <a:off x="6382097" y="4161445"/>
            <a:ext cx="2162175" cy="1897062"/>
            <a:chOff x="0" y="0"/>
            <a:chExt cx="1362" cy="1195"/>
          </a:xfrm>
        </p:grpSpPr>
        <p:sp>
          <p:nvSpPr>
            <p:cNvPr id="25612"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25613"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25614"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25615"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25616"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25617"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25618"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25619" name="Oval 79"/>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25620"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82"/>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Line 84"/>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7" name="Group 3"/>
          <p:cNvGrpSpPr/>
          <p:nvPr/>
        </p:nvGrpSpPr>
        <p:grpSpPr bwMode="auto">
          <a:xfrm>
            <a:off x="5056188" y="1774144"/>
            <a:ext cx="2162175" cy="1897062"/>
            <a:chOff x="0" y="0"/>
            <a:chExt cx="1362" cy="1195"/>
          </a:xfrm>
        </p:grpSpPr>
        <p:sp>
          <p:nvSpPr>
            <p:cNvPr id="88" name="Oval 4"/>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89" name="Oval 5"/>
            <p:cNvSpPr>
              <a:spLocks noChangeArrowheads="1"/>
            </p:cNvSpPr>
            <p:nvPr/>
          </p:nvSpPr>
          <p:spPr bwMode="auto">
            <a:xfrm>
              <a:off x="1025" y="329"/>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90" name="Oval 6"/>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91" name="Oval 7"/>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92" name="Oval 8"/>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93" name="Oval 9"/>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94" name="Oval 10"/>
            <p:cNvSpPr>
              <a:spLocks noChangeArrowheads="1"/>
            </p:cNvSpPr>
            <p:nvPr/>
          </p:nvSpPr>
          <p:spPr bwMode="auto">
            <a:xfrm>
              <a:off x="181" y="656"/>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95" name="Oval 11"/>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96" name="Line 12"/>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13"/>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Line 14"/>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15"/>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16"/>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17"/>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18"/>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3" name="Group 3"/>
          <p:cNvGrpSpPr/>
          <p:nvPr/>
        </p:nvGrpSpPr>
        <p:grpSpPr bwMode="auto">
          <a:xfrm>
            <a:off x="8092572" y="1767000"/>
            <a:ext cx="2162175" cy="1897062"/>
            <a:chOff x="0" y="0"/>
            <a:chExt cx="1362" cy="1195"/>
          </a:xfrm>
        </p:grpSpPr>
        <p:sp>
          <p:nvSpPr>
            <p:cNvPr id="104" name="Oval 4"/>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105" name="Oval 5"/>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106" name="Oval 6"/>
            <p:cNvSpPr>
              <a:spLocks noChangeArrowheads="1"/>
            </p:cNvSpPr>
            <p:nvPr/>
          </p:nvSpPr>
          <p:spPr bwMode="auto">
            <a:xfrm>
              <a:off x="365" y="325"/>
              <a:ext cx="212" cy="200"/>
            </a:xfrm>
            <a:prstGeom prst="ellipse">
              <a:avLst/>
            </a:prstGeom>
            <a:solidFill>
              <a:srgbClr val="FFFFFF"/>
            </a:solidFill>
            <a:ln w="38100">
              <a:solidFill>
                <a:srgbClr val="FF0000"/>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107" name="Oval 7"/>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108" name="Oval 8"/>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109" name="Oval 9"/>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110" name="Oval 10"/>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111" name="Oval 11"/>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112" name="Line 12"/>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3"/>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14"/>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15"/>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16"/>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17"/>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8"/>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0" name="Group 3"/>
          <p:cNvGrpSpPr/>
          <p:nvPr/>
        </p:nvGrpSpPr>
        <p:grpSpPr bwMode="auto">
          <a:xfrm>
            <a:off x="2965871" y="4161445"/>
            <a:ext cx="2162175" cy="1897062"/>
            <a:chOff x="0" y="0"/>
            <a:chExt cx="1362" cy="1195"/>
          </a:xfrm>
        </p:grpSpPr>
        <p:sp>
          <p:nvSpPr>
            <p:cNvPr id="121" name="Oval 4"/>
            <p:cNvSpPr>
              <a:spLocks noChangeArrowheads="1"/>
            </p:cNvSpPr>
            <p:nvPr/>
          </p:nvSpPr>
          <p:spPr bwMode="auto">
            <a:xfrm>
              <a:off x="707" y="0"/>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122" name="Oval 5"/>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123" name="Oval 6"/>
            <p:cNvSpPr>
              <a:spLocks noChangeArrowheads="1"/>
            </p:cNvSpPr>
            <p:nvPr/>
          </p:nvSpPr>
          <p:spPr bwMode="auto">
            <a:xfrm>
              <a:off x="365" y="325"/>
              <a:ext cx="212" cy="200"/>
            </a:xfrm>
            <a:prstGeom prst="ellipse">
              <a:avLst/>
            </a:prstGeom>
            <a:solidFill>
              <a:srgbClr val="FFFFFF"/>
            </a:solidFill>
            <a:ln w="38100">
              <a:solidFill>
                <a:schemeClr val="tx1"/>
              </a:solidFill>
              <a:rou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124" name="Oval 7"/>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125" name="Oval 8"/>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126" name="Oval 9"/>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127" name="Oval 10"/>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128" name="Oval 11"/>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129" name="Line 12"/>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13"/>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14"/>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15"/>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16"/>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17"/>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18"/>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6" name="Rectangle 3"/>
          <p:cNvSpPr>
            <a:spLocks noChangeArrowheads="1"/>
          </p:cNvSpPr>
          <p:nvPr/>
        </p:nvSpPr>
        <p:spPr bwMode="auto">
          <a:xfrm>
            <a:off x="306771" y="45326"/>
            <a:ext cx="27905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30000"/>
              </a:spcBef>
              <a:spcAft>
                <a:spcPct val="0"/>
              </a:spcAft>
              <a:buClrTx/>
              <a:buSzTx/>
              <a:buNone/>
            </a:pPr>
            <a:r>
              <a:rPr kumimoji="1" lang="en-US" altLang="zh-CN" sz="3600" dirty="0">
                <a:solidFill>
                  <a:schemeClr val="tx1"/>
                </a:solidFill>
                <a:latin typeface="微软雅黑" panose="020B0503020204020204" pitchFamily="34" charset="-122"/>
                <a:ea typeface="微软雅黑" panose="020B0503020204020204" pitchFamily="34" charset="-122"/>
              </a:rPr>
              <a:t>8.3.2 </a:t>
            </a:r>
            <a:r>
              <a:rPr kumimoji="1" lang="zh-CN" altLang="en-US" sz="3600" dirty="0">
                <a:solidFill>
                  <a:schemeClr val="tx1"/>
                </a:solidFill>
                <a:latin typeface="微软雅黑" panose="020B0503020204020204" pitchFamily="34" charset="-122"/>
                <a:ea typeface="微软雅黑" panose="020B0503020204020204" pitchFamily="34" charset="-122"/>
              </a:rPr>
              <a:t>堆排序</a:t>
            </a:r>
            <a:endParaRPr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137" name="直接连接符 136"/>
          <p:cNvCxnSpPr/>
          <p:nvPr/>
        </p:nvCxnSpPr>
        <p:spPr>
          <a:xfrm flipV="1">
            <a:off x="0" y="59629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19" name="Rectangle 129"/>
          <p:cNvSpPr>
            <a:spLocks noChangeArrowheads="1"/>
          </p:cNvSpPr>
          <p:nvPr/>
        </p:nvSpPr>
        <p:spPr bwMode="auto">
          <a:xfrm>
            <a:off x="3660199" y="21456"/>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堆排序演示</a:t>
            </a:r>
            <a:endParaRPr lang="zh-CN" altLang="en-US" sz="3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81956"/>
                                        </p:tgtEl>
                                        <p:attrNameLst>
                                          <p:attrName>style.visibility</p:attrName>
                                        </p:attrNameLst>
                                      </p:cBhvr>
                                      <p:to>
                                        <p:strVal val="visible"/>
                                      </p:to>
                                    </p:set>
                                    <p:animEffect transition="in" filter="box(out)">
                                      <p:cBhvr>
                                        <p:cTn id="16" dur="500"/>
                                        <p:tgtEl>
                                          <p:spTgt spid="81956"/>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box(out)">
                                      <p:cBhvr>
                                        <p:cTn id="21" dur="500"/>
                                        <p:tgtEl>
                                          <p:spTgt spid="103"/>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81939"/>
                                        </p:tgtEl>
                                        <p:attrNameLst>
                                          <p:attrName>style.visibility</p:attrName>
                                        </p:attrNameLst>
                                      </p:cBhvr>
                                      <p:to>
                                        <p:strVal val="visible"/>
                                      </p:to>
                                    </p:set>
                                    <p:animEffect transition="in" filter="box(out)">
                                      <p:cBhvr>
                                        <p:cTn id="26" dur="500"/>
                                        <p:tgtEl>
                                          <p:spTgt spid="81939"/>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box(out)">
                                      <p:cBhvr>
                                        <p:cTn id="31" dur="500"/>
                                        <p:tgtEl>
                                          <p:spTgt spid="120"/>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989"/>
                                        </p:tgtEl>
                                        <p:attrNameLst>
                                          <p:attrName>style.visibility</p:attrName>
                                        </p:attrNameLst>
                                      </p:cBhvr>
                                      <p:to>
                                        <p:strVal val="visible"/>
                                      </p:to>
                                    </p:set>
                                    <p:animEffect transition="in" filter="box(out)">
                                      <p:cBhvr>
                                        <p:cTn id="36" dur="500"/>
                                        <p:tgtEl>
                                          <p:spTgt spid="81989"/>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81990"/>
                                        </p:tgtEl>
                                        <p:attrNameLst>
                                          <p:attrName>style.visibility</p:attrName>
                                        </p:attrNameLst>
                                      </p:cBhvr>
                                      <p:to>
                                        <p:strVal val="visible"/>
                                      </p:to>
                                    </p:set>
                                    <p:animEffect transition="in" filter="box(out)">
                                      <p:cBhvr>
                                        <p:cTn id="41" dur="500"/>
                                        <p:tgtEl>
                                          <p:spTgt spid="81990"/>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ox(out)">
                                      <p:cBhvr>
                                        <p:cTn id="46" dur="500"/>
                                        <p:tgtEl>
                                          <p:spTgt spid="6"/>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9" grpId="0" animBg="1"/>
      <p:bldP spid="81956" grpId="0" animBg="1"/>
      <p:bldP spid="81989" grpId="0" animBg="1"/>
      <p:bldP spid="8199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37519" y="149521"/>
            <a:ext cx="11856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400" b="1" dirty="0">
                <a:solidFill>
                  <a:schemeClr val="tx1"/>
                </a:solidFill>
                <a:latin typeface="Times New Roman" panose="02020603050405020304" pitchFamily="18" charset="0"/>
              </a:rPr>
              <a:t>课堂练习 ： 含</a:t>
            </a:r>
            <a:r>
              <a:rPr lang="en-US" altLang="zh-CN" sz="2400" b="1" dirty="0">
                <a:solidFill>
                  <a:schemeClr val="tx1"/>
                </a:solidFill>
                <a:latin typeface="Times New Roman" panose="02020603050405020304" pitchFamily="18" charset="0"/>
              </a:rPr>
              <a:t>8</a:t>
            </a:r>
            <a:r>
              <a:rPr lang="zh-CN" altLang="en-US" sz="2400" b="1" dirty="0">
                <a:solidFill>
                  <a:schemeClr val="tx1"/>
                </a:solidFill>
                <a:latin typeface="Times New Roman" panose="02020603050405020304" pitchFamily="18" charset="0"/>
              </a:rPr>
              <a:t>个元素的无序序列（</a:t>
            </a:r>
            <a:r>
              <a:rPr lang="en-US" altLang="zh-CN" sz="2400" b="1" dirty="0">
                <a:solidFill>
                  <a:schemeClr val="tx1"/>
                </a:solidFill>
                <a:latin typeface="Times New Roman" panose="02020603050405020304" pitchFamily="18" charset="0"/>
              </a:rPr>
              <a:t>49</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38</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65</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97</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76</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13</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27</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50</a:t>
            </a:r>
            <a:r>
              <a:rPr lang="zh-CN" altLang="en-US" sz="2400" b="1" dirty="0">
                <a:solidFill>
                  <a:schemeClr val="tx1"/>
                </a:solidFill>
                <a:latin typeface="Times New Roman" panose="02020603050405020304" pitchFamily="18" charset="0"/>
              </a:rPr>
              <a:t>），建立小根堆</a:t>
            </a:r>
            <a:endParaRPr lang="zh-CN" altLang="en-US" sz="2400" b="1" dirty="0">
              <a:solidFill>
                <a:schemeClr val="tx1"/>
              </a:solidFill>
              <a:latin typeface="Times New Roman" panose="02020603050405020304" pitchFamily="18" charset="0"/>
            </a:endParaRPr>
          </a:p>
        </p:txBody>
      </p:sp>
      <p:grpSp>
        <p:nvGrpSpPr>
          <p:cNvPr id="2" name="Group 3"/>
          <p:cNvGrpSpPr/>
          <p:nvPr/>
        </p:nvGrpSpPr>
        <p:grpSpPr bwMode="auto">
          <a:xfrm>
            <a:off x="2320926" y="1350963"/>
            <a:ext cx="2162175" cy="1897062"/>
            <a:chOff x="0" y="0"/>
            <a:chExt cx="1362" cy="1195"/>
          </a:xfrm>
        </p:grpSpPr>
        <p:sp>
          <p:nvSpPr>
            <p:cNvPr id="25672" name="Oval 4"/>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49</a:t>
              </a:r>
              <a:endParaRPr lang="en-US" altLang="zh-CN" dirty="0">
                <a:solidFill>
                  <a:schemeClr val="tx1"/>
                </a:solidFill>
                <a:latin typeface="Times New Roman" panose="02020603050405020304" pitchFamily="18" charset="0"/>
              </a:endParaRPr>
            </a:p>
          </p:txBody>
        </p:sp>
        <p:sp>
          <p:nvSpPr>
            <p:cNvPr id="25673" name="Oval 5"/>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5674" name="Oval 6"/>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38</a:t>
              </a:r>
              <a:endParaRPr lang="en-US" altLang="zh-CN" dirty="0">
                <a:solidFill>
                  <a:schemeClr val="tx1"/>
                </a:solidFill>
                <a:latin typeface="Times New Roman" panose="02020603050405020304" pitchFamily="18" charset="0"/>
              </a:endParaRPr>
            </a:p>
          </p:txBody>
        </p:sp>
        <p:sp>
          <p:nvSpPr>
            <p:cNvPr id="25675" name="Oval 7"/>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27</a:t>
              </a:r>
              <a:endParaRPr lang="en-US" altLang="zh-CN" dirty="0">
                <a:solidFill>
                  <a:schemeClr val="tx1"/>
                </a:solidFill>
                <a:latin typeface="Times New Roman" panose="02020603050405020304" pitchFamily="18" charset="0"/>
              </a:endParaRPr>
            </a:p>
          </p:txBody>
        </p:sp>
        <p:sp>
          <p:nvSpPr>
            <p:cNvPr id="25676" name="Oval 8"/>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5677" name="Oval 9"/>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5678" name="Oval 10"/>
            <p:cNvSpPr>
              <a:spLocks noChangeArrowheads="1"/>
            </p:cNvSpPr>
            <p:nvPr/>
          </p:nvSpPr>
          <p:spPr bwMode="auto">
            <a:xfrm>
              <a:off x="172" y="665"/>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5679" name="Oval 11"/>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5680" name="Line 12"/>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1" name="Line 13"/>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2" name="Line 14"/>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3" name="Line 15"/>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4" name="Line 16"/>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5" name="Line 17"/>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6" name="Line 18"/>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39" name="Freeform 19"/>
          <p:cNvSpPr/>
          <p:nvPr/>
        </p:nvSpPr>
        <p:spPr bwMode="auto">
          <a:xfrm>
            <a:off x="2305051" y="2522539"/>
            <a:ext cx="295275" cy="528637"/>
          </a:xfrm>
          <a:custGeom>
            <a:avLst/>
            <a:gdLst>
              <a:gd name="T0" fmla="*/ 2147483646 w 186"/>
              <a:gd name="T1" fmla="*/ 0 h 333"/>
              <a:gd name="T2" fmla="*/ 2147483646 w 186"/>
              <a:gd name="T3" fmla="*/ 2147483646 h 333"/>
              <a:gd name="T4" fmla="*/ 2147483646 w 186"/>
              <a:gd name="T5" fmla="*/ 2147483646 h 333"/>
              <a:gd name="T6" fmla="*/ 0 60000 65536"/>
              <a:gd name="T7" fmla="*/ 0 60000 65536"/>
              <a:gd name="T8" fmla="*/ 0 60000 65536"/>
              <a:gd name="T9" fmla="*/ 0 w 186"/>
              <a:gd name="T10" fmla="*/ 0 h 333"/>
              <a:gd name="T11" fmla="*/ 186 w 186"/>
              <a:gd name="T12" fmla="*/ 333 h 333"/>
            </a:gdLst>
            <a:ahLst/>
            <a:cxnLst>
              <a:cxn ang="T6">
                <a:pos x="T0" y="T1"/>
              </a:cxn>
              <a:cxn ang="T7">
                <a:pos x="T2" y="T3"/>
              </a:cxn>
              <a:cxn ang="T8">
                <a:pos x="T4" y="T5"/>
              </a:cxn>
            </a:cxnLst>
            <a:rect l="T9" t="T10" r="T11" b="T12"/>
            <a:pathLst>
              <a:path w="186" h="333">
                <a:moveTo>
                  <a:pt x="186" y="0"/>
                </a:moveTo>
                <a:cubicBezTo>
                  <a:pt x="123" y="27"/>
                  <a:pt x="60" y="55"/>
                  <a:pt x="30" y="111"/>
                </a:cubicBezTo>
                <a:cubicBezTo>
                  <a:pt x="0" y="167"/>
                  <a:pt x="4" y="250"/>
                  <a:pt x="8" y="333"/>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20"/>
          <p:cNvGrpSpPr/>
          <p:nvPr/>
        </p:nvGrpSpPr>
        <p:grpSpPr bwMode="auto">
          <a:xfrm>
            <a:off x="4943476" y="1309688"/>
            <a:ext cx="2162175" cy="1897062"/>
            <a:chOff x="0" y="0"/>
            <a:chExt cx="1362" cy="1195"/>
          </a:xfrm>
        </p:grpSpPr>
        <p:sp>
          <p:nvSpPr>
            <p:cNvPr id="25657" name="Oval 21"/>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49</a:t>
              </a:r>
              <a:endParaRPr lang="en-US" altLang="zh-CN" dirty="0">
                <a:solidFill>
                  <a:schemeClr val="tx1"/>
                </a:solidFill>
                <a:latin typeface="Times New Roman" panose="02020603050405020304" pitchFamily="18" charset="0"/>
              </a:endParaRPr>
            </a:p>
          </p:txBody>
        </p:sp>
        <p:sp>
          <p:nvSpPr>
            <p:cNvPr id="25658" name="Oval 22"/>
            <p:cNvSpPr>
              <a:spLocks noChangeArrowheads="1"/>
            </p:cNvSpPr>
            <p:nvPr/>
          </p:nvSpPr>
          <p:spPr bwMode="auto">
            <a:xfrm>
              <a:off x="1025" y="329"/>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5659" name="Oval 23"/>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5660" name="Oval 24"/>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5661" name="Oval 25"/>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5662" name="Oval 26"/>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5663" name="Oval 27"/>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5664" name="Oval 28"/>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5665" name="Line 29"/>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6" name="Line 30"/>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7" name="Line 31"/>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8" name="Line 32"/>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Line 33"/>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0" name="Line 34"/>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1" name="Line 35"/>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56" name="Freeform 36"/>
          <p:cNvSpPr/>
          <p:nvPr/>
        </p:nvSpPr>
        <p:spPr bwMode="auto">
          <a:xfrm>
            <a:off x="6269039" y="1957389"/>
            <a:ext cx="300037" cy="530225"/>
          </a:xfrm>
          <a:custGeom>
            <a:avLst/>
            <a:gdLst>
              <a:gd name="T0" fmla="*/ 2147483646 w 189"/>
              <a:gd name="T1" fmla="*/ 0 h 334"/>
              <a:gd name="T2" fmla="*/ 2147483646 w 189"/>
              <a:gd name="T3" fmla="*/ 2147483646 h 334"/>
              <a:gd name="T4" fmla="*/ 0 w 189"/>
              <a:gd name="T5" fmla="*/ 2147483646 h 334"/>
              <a:gd name="T6" fmla="*/ 0 60000 65536"/>
              <a:gd name="T7" fmla="*/ 0 60000 65536"/>
              <a:gd name="T8" fmla="*/ 0 60000 65536"/>
              <a:gd name="T9" fmla="*/ 0 w 189"/>
              <a:gd name="T10" fmla="*/ 0 h 334"/>
              <a:gd name="T11" fmla="*/ 189 w 189"/>
              <a:gd name="T12" fmla="*/ 334 h 334"/>
            </a:gdLst>
            <a:ahLst/>
            <a:cxnLst>
              <a:cxn ang="T6">
                <a:pos x="T0" y="T1"/>
              </a:cxn>
              <a:cxn ang="T7">
                <a:pos x="T2" y="T3"/>
              </a:cxn>
              <a:cxn ang="T8">
                <a:pos x="T4" y="T5"/>
              </a:cxn>
            </a:cxnLst>
            <a:rect l="T9" t="T10" r="T11" b="T12"/>
            <a:pathLst>
              <a:path w="189" h="334">
                <a:moveTo>
                  <a:pt x="189" y="0"/>
                </a:moveTo>
                <a:cubicBezTo>
                  <a:pt x="138" y="16"/>
                  <a:pt x="87" y="33"/>
                  <a:pt x="56" y="89"/>
                </a:cubicBezTo>
                <a:cubicBezTo>
                  <a:pt x="25" y="145"/>
                  <a:pt x="12" y="239"/>
                  <a:pt x="0" y="334"/>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37"/>
          <p:cNvGrpSpPr/>
          <p:nvPr/>
        </p:nvGrpSpPr>
        <p:grpSpPr bwMode="auto">
          <a:xfrm>
            <a:off x="7689851" y="1268413"/>
            <a:ext cx="2162175" cy="1897062"/>
            <a:chOff x="0" y="0"/>
            <a:chExt cx="1362" cy="1195"/>
          </a:xfrm>
        </p:grpSpPr>
        <p:sp>
          <p:nvSpPr>
            <p:cNvPr id="25642" name="Oval 38"/>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5643" name="Oval 39"/>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5644" name="Oval 40"/>
            <p:cNvSpPr>
              <a:spLocks noChangeArrowheads="1"/>
            </p:cNvSpPr>
            <p:nvPr/>
          </p:nvSpPr>
          <p:spPr bwMode="auto">
            <a:xfrm>
              <a:off x="365" y="325"/>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38</a:t>
              </a:r>
              <a:endParaRPr lang="en-US" altLang="zh-CN" dirty="0">
                <a:solidFill>
                  <a:schemeClr val="tx1"/>
                </a:solidFill>
                <a:latin typeface="Times New Roman" panose="02020603050405020304" pitchFamily="18" charset="0"/>
              </a:endParaRPr>
            </a:p>
          </p:txBody>
        </p:sp>
        <p:sp>
          <p:nvSpPr>
            <p:cNvPr id="25645" name="Oval 41"/>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5646" name="Oval 42"/>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5647" name="Oval 43"/>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5648" name="Oval 44"/>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5649" name="Oval 45"/>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5650" name="Line 46"/>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Line 47"/>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Line 48"/>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49"/>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0"/>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1"/>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Line 52"/>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53"/>
          <p:cNvGrpSpPr/>
          <p:nvPr/>
        </p:nvGrpSpPr>
        <p:grpSpPr bwMode="auto">
          <a:xfrm>
            <a:off x="2090739" y="3873501"/>
            <a:ext cx="2162175" cy="1897063"/>
            <a:chOff x="0" y="0"/>
            <a:chExt cx="1362" cy="1195"/>
          </a:xfrm>
        </p:grpSpPr>
        <p:sp>
          <p:nvSpPr>
            <p:cNvPr id="25627" name="Oval 54"/>
            <p:cNvSpPr>
              <a:spLocks noChangeArrowheads="1"/>
            </p:cNvSpPr>
            <p:nvPr/>
          </p:nvSpPr>
          <p:spPr bwMode="auto">
            <a:xfrm>
              <a:off x="707" y="0"/>
              <a:ext cx="212" cy="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49</a:t>
              </a:r>
              <a:endParaRPr lang="en-US" altLang="zh-CN" dirty="0">
                <a:solidFill>
                  <a:schemeClr val="tx1"/>
                </a:solidFill>
                <a:latin typeface="Times New Roman" panose="02020603050405020304" pitchFamily="18" charset="0"/>
              </a:endParaRPr>
            </a:p>
          </p:txBody>
        </p:sp>
        <p:sp>
          <p:nvSpPr>
            <p:cNvPr id="25628" name="Oval 55"/>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5629" name="Oval 56"/>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5630" name="Oval 57"/>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5631" name="Oval 58"/>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5632" name="Oval 59"/>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5633" name="Oval 60"/>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5634" name="Oval 61"/>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5635" name="Line 62"/>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6" name="Line 63"/>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7" name="Line 64"/>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8" name="Line 65"/>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Line 66"/>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0" name="Line 67"/>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1" name="Line 68"/>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89" name="Freeform 69"/>
          <p:cNvSpPr/>
          <p:nvPr/>
        </p:nvSpPr>
        <p:spPr bwMode="auto">
          <a:xfrm>
            <a:off x="3570288" y="3986214"/>
            <a:ext cx="476250" cy="511175"/>
          </a:xfrm>
          <a:custGeom>
            <a:avLst/>
            <a:gdLst>
              <a:gd name="T0" fmla="*/ 0 w 300"/>
              <a:gd name="T1" fmla="*/ 0 h 322"/>
              <a:gd name="T2" fmla="*/ 2147483646 w 300"/>
              <a:gd name="T3" fmla="*/ 2147483646 h 322"/>
              <a:gd name="T4" fmla="*/ 2147483646 w 300"/>
              <a:gd name="T5" fmla="*/ 2147483646 h 322"/>
              <a:gd name="T6" fmla="*/ 0 60000 65536"/>
              <a:gd name="T7" fmla="*/ 0 60000 65536"/>
              <a:gd name="T8" fmla="*/ 0 60000 65536"/>
              <a:gd name="T9" fmla="*/ 0 w 300"/>
              <a:gd name="T10" fmla="*/ 0 h 322"/>
              <a:gd name="T11" fmla="*/ 300 w 300"/>
              <a:gd name="T12" fmla="*/ 322 h 322"/>
            </a:gdLst>
            <a:ahLst/>
            <a:cxnLst>
              <a:cxn ang="T6">
                <a:pos x="T0" y="T1"/>
              </a:cxn>
              <a:cxn ang="T7">
                <a:pos x="T2" y="T3"/>
              </a:cxn>
              <a:cxn ang="T8">
                <a:pos x="T4" y="T5"/>
              </a:cxn>
            </a:cxnLst>
            <a:rect l="T9" t="T10" r="T11" b="T12"/>
            <a:pathLst>
              <a:path w="300" h="322">
                <a:moveTo>
                  <a:pt x="0" y="0"/>
                </a:moveTo>
                <a:cubicBezTo>
                  <a:pt x="75" y="23"/>
                  <a:pt x="150" y="46"/>
                  <a:pt x="200" y="100"/>
                </a:cubicBezTo>
                <a:cubicBezTo>
                  <a:pt x="250" y="154"/>
                  <a:pt x="283" y="289"/>
                  <a:pt x="300" y="322"/>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90" name="Freeform 70"/>
          <p:cNvSpPr/>
          <p:nvPr/>
        </p:nvSpPr>
        <p:spPr bwMode="auto">
          <a:xfrm>
            <a:off x="4064001" y="4549776"/>
            <a:ext cx="244475" cy="530225"/>
          </a:xfrm>
          <a:custGeom>
            <a:avLst/>
            <a:gdLst>
              <a:gd name="T0" fmla="*/ 0 w 154"/>
              <a:gd name="T1" fmla="*/ 0 h 334"/>
              <a:gd name="T2" fmla="*/ 2147483646 w 154"/>
              <a:gd name="T3" fmla="*/ 2147483646 h 334"/>
              <a:gd name="T4" fmla="*/ 2147483646 w 154"/>
              <a:gd name="T5" fmla="*/ 2147483646 h 334"/>
              <a:gd name="T6" fmla="*/ 0 60000 65536"/>
              <a:gd name="T7" fmla="*/ 0 60000 65536"/>
              <a:gd name="T8" fmla="*/ 0 60000 65536"/>
              <a:gd name="T9" fmla="*/ 0 w 154"/>
              <a:gd name="T10" fmla="*/ 0 h 334"/>
              <a:gd name="T11" fmla="*/ 154 w 154"/>
              <a:gd name="T12" fmla="*/ 334 h 334"/>
            </a:gdLst>
            <a:ahLst/>
            <a:cxnLst>
              <a:cxn ang="T6">
                <a:pos x="T0" y="T1"/>
              </a:cxn>
              <a:cxn ang="T7">
                <a:pos x="T2" y="T3"/>
              </a:cxn>
              <a:cxn ang="T8">
                <a:pos x="T4" y="T5"/>
              </a:cxn>
            </a:cxnLst>
            <a:rect l="T9" t="T10" r="T11" b="T12"/>
            <a:pathLst>
              <a:path w="154" h="334">
                <a:moveTo>
                  <a:pt x="0" y="0"/>
                </a:moveTo>
                <a:cubicBezTo>
                  <a:pt x="57" y="11"/>
                  <a:pt x="114" y="22"/>
                  <a:pt x="134" y="78"/>
                </a:cubicBezTo>
                <a:cubicBezTo>
                  <a:pt x="154" y="134"/>
                  <a:pt x="128" y="295"/>
                  <a:pt x="122" y="334"/>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71"/>
          <p:cNvGrpSpPr/>
          <p:nvPr/>
        </p:nvGrpSpPr>
        <p:grpSpPr bwMode="auto">
          <a:xfrm>
            <a:off x="5205414" y="3830638"/>
            <a:ext cx="2162175" cy="1897062"/>
            <a:chOff x="0" y="0"/>
            <a:chExt cx="1362" cy="1195"/>
          </a:xfrm>
        </p:grpSpPr>
        <p:sp>
          <p:nvSpPr>
            <p:cNvPr id="25612"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5613"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5614"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5615"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5616"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5617"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5618"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5619" name="Oval 79"/>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5620"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82"/>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Line 84"/>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87" name="直接连接符 86"/>
          <p:cNvCxnSpPr/>
          <p:nvPr/>
        </p:nvCxnSpPr>
        <p:spPr>
          <a:xfrm flipV="1">
            <a:off x="0" y="59629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39"/>
                                        </p:tgtEl>
                                        <p:attrNameLst>
                                          <p:attrName>style.visibility</p:attrName>
                                        </p:attrNameLst>
                                      </p:cBhvr>
                                      <p:to>
                                        <p:strVal val="visible"/>
                                      </p:to>
                                    </p:set>
                                    <p:animEffect transition="in" filter="box(out)">
                                      <p:cBhvr>
                                        <p:cTn id="12" dur="500"/>
                                        <p:tgtEl>
                                          <p:spTgt spid="81939"/>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1956"/>
                                        </p:tgtEl>
                                        <p:attrNameLst>
                                          <p:attrName>style.visibility</p:attrName>
                                        </p:attrNameLst>
                                      </p:cBhvr>
                                      <p:to>
                                        <p:strVal val="visible"/>
                                      </p:to>
                                    </p:set>
                                    <p:animEffect transition="in" filter="box(out)">
                                      <p:cBhvr>
                                        <p:cTn id="22" dur="500"/>
                                        <p:tgtEl>
                                          <p:spTgt spid="81956"/>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out)">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1989"/>
                                        </p:tgtEl>
                                        <p:attrNameLst>
                                          <p:attrName>style.visibility</p:attrName>
                                        </p:attrNameLst>
                                      </p:cBhvr>
                                      <p:to>
                                        <p:strVal val="visible"/>
                                      </p:to>
                                    </p:set>
                                    <p:animEffect transition="in" filter="box(out)">
                                      <p:cBhvr>
                                        <p:cTn id="37" dur="500"/>
                                        <p:tgtEl>
                                          <p:spTgt spid="81989"/>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1990"/>
                                        </p:tgtEl>
                                        <p:attrNameLst>
                                          <p:attrName>style.visibility</p:attrName>
                                        </p:attrNameLst>
                                      </p:cBhvr>
                                      <p:to>
                                        <p:strVal val="visible"/>
                                      </p:to>
                                    </p:set>
                                    <p:animEffect transition="in" filter="box(out)">
                                      <p:cBhvr>
                                        <p:cTn id="42" dur="500"/>
                                        <p:tgtEl>
                                          <p:spTgt spid="81990"/>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out)">
                                      <p:cBhvr>
                                        <p:cTn id="47" dur="500"/>
                                        <p:tgtEl>
                                          <p:spTgt spid="6"/>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9" grpId="0" animBg="1"/>
      <p:bldP spid="81956" grpId="0" animBg="1"/>
      <p:bldP spid="81989" grpId="0" animBg="1"/>
      <p:bldP spid="8199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45176" y="1116733"/>
            <a:ext cx="936104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514350" indent="-514350" eaLnBrk="1" hangingPunct="1">
              <a:lnSpc>
                <a:spcPct val="110000"/>
              </a:lnSpc>
              <a:spcBef>
                <a:spcPct val="0"/>
              </a:spcBef>
              <a:spcAft>
                <a:spcPct val="0"/>
              </a:spcAft>
              <a:buClrTx/>
              <a:buSzTx/>
              <a:buFont typeface="+mj-lt"/>
              <a:buAutoNum type="arabicPeriod"/>
            </a:pP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将序列 </a:t>
            </a:r>
            <a:r>
              <a:rPr lang="en-US" altLang="zh-CN" sz="2800" b="1" dirty="0">
                <a:solidFill>
                  <a:srgbClr val="00B050"/>
                </a:solidFill>
                <a:latin typeface="微软雅黑" panose="020B0503020204020204" pitchFamily="34" charset="-122"/>
                <a:ea typeface="微软雅黑" panose="020B0503020204020204" pitchFamily="34" charset="-122"/>
              </a:rPr>
              <a:t>{k</a:t>
            </a:r>
            <a:r>
              <a:rPr lang="en-US" altLang="zh-CN" sz="2800" b="1" baseline="-25000" dirty="0">
                <a:solidFill>
                  <a:srgbClr val="00B050"/>
                </a:solidFill>
                <a:latin typeface="微软雅黑" panose="020B0503020204020204" pitchFamily="34" charset="-122"/>
                <a:ea typeface="微软雅黑" panose="020B0503020204020204" pitchFamily="34" charset="-122"/>
              </a:rPr>
              <a:t>1</a:t>
            </a:r>
            <a:r>
              <a:rPr lang="en-US" altLang="zh-CN" sz="2800" b="1" dirty="0">
                <a:solidFill>
                  <a:srgbClr val="00B050"/>
                </a:solidFill>
                <a:latin typeface="微软雅黑" panose="020B0503020204020204" pitchFamily="34" charset="-122"/>
                <a:ea typeface="微软雅黑" panose="020B0503020204020204" pitchFamily="34" charset="-122"/>
              </a:rPr>
              <a:t>,k</a:t>
            </a:r>
            <a:r>
              <a:rPr lang="en-US" altLang="zh-CN" sz="2800" b="1" baseline="-25000" dirty="0">
                <a:solidFill>
                  <a:srgbClr val="00B050"/>
                </a:solidFill>
                <a:latin typeface="微软雅黑" panose="020B0503020204020204" pitchFamily="34" charset="-122"/>
                <a:ea typeface="微软雅黑" panose="020B0503020204020204" pitchFamily="34" charset="-122"/>
              </a:rPr>
              <a:t>2</a:t>
            </a:r>
            <a:r>
              <a:rPr lang="en-US" altLang="zh-CN" sz="2800" b="1" dirty="0">
                <a:solidFill>
                  <a:srgbClr val="00B050"/>
                </a:solidFill>
                <a:latin typeface="微软雅黑" panose="020B0503020204020204" pitchFamily="34" charset="-122"/>
                <a:ea typeface="微软雅黑" panose="020B0503020204020204" pitchFamily="34" charset="-122"/>
              </a:rPr>
              <a:t>,…,</a:t>
            </a:r>
            <a:r>
              <a:rPr lang="en-US" altLang="zh-CN" sz="2800" b="1" dirty="0" err="1">
                <a:solidFill>
                  <a:srgbClr val="00B050"/>
                </a:solidFill>
                <a:latin typeface="微软雅黑" panose="020B0503020204020204" pitchFamily="34" charset="-122"/>
                <a:ea typeface="微软雅黑" panose="020B0503020204020204" pitchFamily="34" charset="-122"/>
              </a:rPr>
              <a:t>k</a:t>
            </a:r>
            <a:r>
              <a:rPr lang="en-US" altLang="zh-CN" sz="2800" b="1" baseline="-25000" dirty="0" err="1">
                <a:solidFill>
                  <a:srgbClr val="00B050"/>
                </a:solidFill>
                <a:latin typeface="微软雅黑" panose="020B0503020204020204" pitchFamily="34" charset="-122"/>
                <a:ea typeface="微软雅黑" panose="020B0503020204020204" pitchFamily="34" charset="-122"/>
              </a:rPr>
              <a:t>n</a:t>
            </a:r>
            <a:r>
              <a:rPr lang="en-US" altLang="zh-CN" sz="2800" b="1" dirty="0">
                <a:solidFill>
                  <a:srgbClr val="00B050"/>
                </a:solidFill>
                <a:latin typeface="微软雅黑" panose="020B0503020204020204" pitchFamily="34" charset="-122"/>
                <a:ea typeface="微软雅黑" panose="020B0503020204020204" pitchFamily="34" charset="-122"/>
              </a:rPr>
              <a:t>}</a:t>
            </a:r>
            <a:r>
              <a:rPr lang="en-US" altLang="zh-CN"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 n</a:t>
            </a: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个记录建成堆</a:t>
            </a:r>
            <a:endPar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110000"/>
              </a:lnSpc>
              <a:spcBef>
                <a:spcPct val="0"/>
              </a:spcBef>
              <a:spcAft>
                <a:spcPct val="0"/>
              </a:spcAft>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（堆顶元素必为序列中</a:t>
            </a:r>
            <a:r>
              <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个元素的最大值（或最小值））</a:t>
            </a:r>
            <a:endPar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endParaRPr>
          </a:p>
          <a:p>
            <a:pPr marL="514350" indent="-514350" eaLnBrk="1" hangingPunct="1">
              <a:lnSpc>
                <a:spcPct val="110000"/>
              </a:lnSpc>
              <a:spcBef>
                <a:spcPct val="0"/>
              </a:spcBef>
              <a:spcAft>
                <a:spcPct val="0"/>
              </a:spcAft>
              <a:buClrTx/>
              <a:buSzTx/>
              <a:buFont typeface="+mj-lt"/>
              <a:buAutoNum type="arabicPeriod" startAt="2"/>
            </a:pP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交换第一个元素与最后一个元素</a:t>
            </a:r>
            <a:endPar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endParaRPr>
          </a:p>
          <a:p>
            <a:pPr marL="514350" indent="-514350" eaLnBrk="1" hangingPunct="1">
              <a:lnSpc>
                <a:spcPct val="110000"/>
              </a:lnSpc>
              <a:spcBef>
                <a:spcPct val="0"/>
              </a:spcBef>
              <a:spcAft>
                <a:spcPct val="0"/>
              </a:spcAft>
              <a:buClrTx/>
              <a:buSzTx/>
              <a:buFont typeface="+mj-lt"/>
              <a:buAutoNum type="arabicPeriod" startAt="2"/>
            </a:pP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剩余</a:t>
            </a:r>
            <a:r>
              <a:rPr lang="en-US" altLang="zh-CN"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n-1</a:t>
            </a:r>
            <a:r>
              <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rPr>
              <a:t>个记录重新调整为一个堆</a:t>
            </a:r>
            <a:endParaRPr lang="zh-CN" altLang="en-US" sz="2800" b="1" dirty="0">
              <a:solidFill>
                <a:srgbClr val="00B050"/>
              </a:solidFill>
              <a:latin typeface="微软雅黑" panose="020B0503020204020204" pitchFamily="34" charset="-122"/>
              <a:ea typeface="微软雅黑" panose="020B0503020204020204" pitchFamily="34" charset="-122"/>
              <a:sym typeface="Symbol" panose="05050102010706020507" pitchFamily="18" charset="2"/>
            </a:endParaRPr>
          </a:p>
          <a:p>
            <a:pPr marL="514350" indent="-514350" eaLnBrk="1" hangingPunct="1">
              <a:lnSpc>
                <a:spcPct val="110000"/>
              </a:lnSpc>
              <a:spcBef>
                <a:spcPct val="0"/>
              </a:spcBef>
              <a:spcAft>
                <a:spcPct val="0"/>
              </a:spcAft>
              <a:buClrTx/>
              <a:buSzTx/>
              <a:buFont typeface="+mj-lt"/>
              <a:buAutoNum type="arabicPeriod" startAt="2"/>
            </a:pP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重复</a:t>
            </a:r>
            <a:r>
              <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28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，直到堆中只有一个记录</a:t>
            </a:r>
            <a:r>
              <a:rPr lang="zh-CN" altLang="en-US" sz="2800" b="1" dirty="0">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8436" name="AutoShape 3"/>
          <p:cNvSpPr/>
          <p:nvPr/>
        </p:nvSpPr>
        <p:spPr bwMode="auto">
          <a:xfrm>
            <a:off x="4191000" y="2743200"/>
            <a:ext cx="76200" cy="609600"/>
          </a:xfrm>
          <a:prstGeom prst="leftBrace">
            <a:avLst>
              <a:gd name="adj1" fmla="val 66667"/>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2400">
              <a:solidFill>
                <a:schemeClr val="tx1"/>
              </a:solidFill>
              <a:latin typeface="Arial" panose="020B0604020202020204" pitchFamily="34" charset="0"/>
            </a:endParaRPr>
          </a:p>
        </p:txBody>
      </p:sp>
      <p:sp>
        <p:nvSpPr>
          <p:cNvPr id="5" name="标题 2"/>
          <p:cNvSpPr txBox="1"/>
          <p:nvPr/>
        </p:nvSpPr>
        <p:spPr>
          <a:xfrm>
            <a:off x="262818" y="129365"/>
            <a:ext cx="456374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a:solidFill>
                  <a:schemeClr val="tx1"/>
                </a:solidFill>
                <a:latin typeface="微软雅黑" panose="020B0503020204020204" pitchFamily="34" charset="-122"/>
                <a:ea typeface="微软雅黑" panose="020B0503020204020204" pitchFamily="34" charset="-122"/>
              </a:rPr>
              <a:t>堆排序基本思想</a:t>
            </a:r>
            <a:endParaRPr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58724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 name="圆角矩形标注 1"/>
          <p:cNvSpPr/>
          <p:nvPr/>
        </p:nvSpPr>
        <p:spPr>
          <a:xfrm>
            <a:off x="9120336" y="2236626"/>
            <a:ext cx="1296144" cy="1264382"/>
          </a:xfrm>
          <a:prstGeom prst="wedgeRoundRectCallout">
            <a:avLst>
              <a:gd name="adj1" fmla="val -263077"/>
              <a:gd name="adj2" fmla="val -7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chemeClr val="tx1"/>
                </a:solidFill>
              </a:rPr>
              <a:t>筛选</a:t>
            </a:r>
            <a:endParaRPr lang="zh-CN" altLang="en-US" sz="3200" b="1">
              <a:solidFill>
                <a:schemeClr val="tx1"/>
              </a:solidFill>
            </a:endParaRPr>
          </a:p>
        </p:txBody>
      </p:sp>
      <p:sp>
        <p:nvSpPr>
          <p:cNvPr id="9" name="内容占位符 3"/>
          <p:cNvSpPr txBox="1"/>
          <p:nvPr/>
        </p:nvSpPr>
        <p:spPr>
          <a:xfrm>
            <a:off x="262818" y="4539500"/>
            <a:ext cx="11276526" cy="13318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1">
              <a:lnSpc>
                <a:spcPct val="110000"/>
              </a:lnSpc>
              <a:spcBef>
                <a:spcPct val="0"/>
              </a:spcBef>
              <a:buNone/>
            </a:pPr>
            <a:r>
              <a:rPr lang="zh-CN" altLang="en-US" sz="2400" b="1">
                <a:solidFill>
                  <a:srgbClr val="FF0000"/>
                </a:solidFill>
                <a:latin typeface="微软雅黑" panose="020B0503020204020204" pitchFamily="34" charset="-122"/>
                <a:ea typeface="微软雅黑" panose="020B0503020204020204" pitchFamily="34" charset="-122"/>
              </a:rPr>
              <a:t>方法</a:t>
            </a:r>
            <a:r>
              <a:rPr lang="zh-CN" altLang="en-US" sz="2400" b="1">
                <a:latin typeface="微软雅黑" panose="020B0503020204020204" pitchFamily="34" charset="-122"/>
                <a:ea typeface="微软雅黑" panose="020B0503020204020204" pitchFamily="34" charset="-122"/>
              </a:rPr>
              <a:t>：调整根节点，将根结点值与左、右子树的根结点值进行比较，并与其中小者进行交换；重复上述操作，直至叶子结点，将得到新的堆</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p:nvPr/>
        </p:nvGrpSpPr>
        <p:grpSpPr bwMode="auto">
          <a:xfrm>
            <a:off x="695400" y="1052736"/>
            <a:ext cx="2162175" cy="1897062"/>
            <a:chOff x="0" y="0"/>
            <a:chExt cx="1362" cy="1195"/>
          </a:xfrm>
        </p:grpSpPr>
        <p:sp>
          <p:nvSpPr>
            <p:cNvPr id="3"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4"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5"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6"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7"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8"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9"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10" name="Oval 79"/>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11"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2"/>
            <p:cNvSpPr>
              <a:spLocks noChangeShapeType="1"/>
            </p:cNvSpPr>
            <p:nvPr/>
          </p:nvSpPr>
          <p:spPr bwMode="auto">
            <a:xfrm flipH="1">
              <a:off x="121" y="848"/>
              <a:ext cx="111"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84"/>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Freeform 19"/>
          <p:cNvSpPr/>
          <p:nvPr/>
        </p:nvSpPr>
        <p:spPr bwMode="auto">
          <a:xfrm>
            <a:off x="628725" y="1097186"/>
            <a:ext cx="1104900" cy="1535112"/>
          </a:xfrm>
          <a:custGeom>
            <a:avLst/>
            <a:gdLst>
              <a:gd name="T0" fmla="*/ 2147483646 w 696"/>
              <a:gd name="T1" fmla="*/ 0 h 967"/>
              <a:gd name="T2" fmla="*/ 2147483646 w 696"/>
              <a:gd name="T3" fmla="*/ 2147483646 h 967"/>
              <a:gd name="T4" fmla="*/ 2147483646 w 696"/>
              <a:gd name="T5" fmla="*/ 2147483646 h 967"/>
              <a:gd name="T6" fmla="*/ 2147483646 w 696"/>
              <a:gd name="T7" fmla="*/ 2147483646 h 967"/>
              <a:gd name="T8" fmla="*/ 2147483646 w 696"/>
              <a:gd name="T9" fmla="*/ 2147483646 h 967"/>
              <a:gd name="T10" fmla="*/ 0 60000 65536"/>
              <a:gd name="T11" fmla="*/ 0 60000 65536"/>
              <a:gd name="T12" fmla="*/ 0 60000 65536"/>
              <a:gd name="T13" fmla="*/ 0 60000 65536"/>
              <a:gd name="T14" fmla="*/ 0 60000 65536"/>
              <a:gd name="T15" fmla="*/ 0 w 696"/>
              <a:gd name="T16" fmla="*/ 0 h 967"/>
              <a:gd name="T17" fmla="*/ 696 w 696"/>
              <a:gd name="T18" fmla="*/ 967 h 967"/>
            </a:gdLst>
            <a:ahLst/>
            <a:cxnLst>
              <a:cxn ang="T10">
                <a:pos x="T0" y="T1"/>
              </a:cxn>
              <a:cxn ang="T11">
                <a:pos x="T2" y="T3"/>
              </a:cxn>
              <a:cxn ang="T12">
                <a:pos x="T4" y="T5"/>
              </a:cxn>
              <a:cxn ang="T13">
                <a:pos x="T6" y="T7"/>
              </a:cxn>
              <a:cxn ang="T14">
                <a:pos x="T8" y="T9"/>
              </a:cxn>
            </a:cxnLst>
            <a:rect l="T15" t="T16" r="T17" b="T18"/>
            <a:pathLst>
              <a:path w="696" h="967">
                <a:moveTo>
                  <a:pt x="696" y="0"/>
                </a:moveTo>
                <a:cubicBezTo>
                  <a:pt x="592" y="48"/>
                  <a:pt x="489" y="97"/>
                  <a:pt x="396" y="167"/>
                </a:cubicBezTo>
                <a:cubicBezTo>
                  <a:pt x="303" y="237"/>
                  <a:pt x="203" y="325"/>
                  <a:pt x="140" y="423"/>
                </a:cubicBezTo>
                <a:cubicBezTo>
                  <a:pt x="77" y="521"/>
                  <a:pt x="36" y="665"/>
                  <a:pt x="18" y="756"/>
                </a:cubicBezTo>
                <a:cubicBezTo>
                  <a:pt x="0" y="847"/>
                  <a:pt x="14" y="907"/>
                  <a:pt x="29" y="967"/>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9" name="Group 71"/>
          <p:cNvGrpSpPr/>
          <p:nvPr/>
        </p:nvGrpSpPr>
        <p:grpSpPr bwMode="auto">
          <a:xfrm>
            <a:off x="3532264" y="904305"/>
            <a:ext cx="2162175" cy="1897062"/>
            <a:chOff x="0" y="0"/>
            <a:chExt cx="1362" cy="1195"/>
          </a:xfrm>
        </p:grpSpPr>
        <p:sp>
          <p:nvSpPr>
            <p:cNvPr id="20"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21"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22"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23"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24"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25"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26"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27" name="Oval 79"/>
            <p:cNvSpPr>
              <a:spLocks noChangeArrowheads="1"/>
            </p:cNvSpPr>
            <p:nvPr/>
          </p:nvSpPr>
          <p:spPr bwMode="auto">
            <a:xfrm>
              <a:off x="0" y="99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46</a:t>
              </a:r>
              <a:endParaRPr lang="en-US" altLang="zh-CN" dirty="0">
                <a:solidFill>
                  <a:schemeClr val="tx1"/>
                </a:solidFill>
                <a:latin typeface="Times New Roman" panose="02020603050405020304" pitchFamily="18" charset="0"/>
              </a:endParaRPr>
            </a:p>
          </p:txBody>
        </p:sp>
        <p:sp>
          <p:nvSpPr>
            <p:cNvPr id="28"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84"/>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 name="Text Box 35"/>
          <p:cNvSpPr txBox="1">
            <a:spLocks noChangeArrowheads="1"/>
          </p:cNvSpPr>
          <p:nvPr/>
        </p:nvSpPr>
        <p:spPr bwMode="auto">
          <a:xfrm>
            <a:off x="3777846" y="2986728"/>
            <a:ext cx="2247731" cy="400110"/>
          </a:xfrm>
          <a:prstGeom prst="rect">
            <a:avLst/>
          </a:prstGeom>
          <a:noFill/>
          <a:ln w="38100">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b="1" dirty="0">
                <a:solidFill>
                  <a:schemeClr val="tx1"/>
                </a:solidFill>
                <a:latin typeface="Times New Roman" panose="02020603050405020304" pitchFamily="18" charset="0"/>
              </a:rPr>
              <a:t>排序好的元素：</a:t>
            </a:r>
            <a:r>
              <a:rPr lang="en-US" altLang="zh-CN" b="1" dirty="0">
                <a:solidFill>
                  <a:schemeClr val="tx1"/>
                </a:solidFill>
                <a:latin typeface="Times New Roman" panose="02020603050405020304" pitchFamily="18" charset="0"/>
              </a:rPr>
              <a:t>46</a:t>
            </a:r>
            <a:endParaRPr lang="en-US" altLang="zh-CN" b="1" dirty="0">
              <a:solidFill>
                <a:schemeClr val="tx1"/>
              </a:solidFill>
              <a:latin typeface="Times New Roman" panose="02020603050405020304" pitchFamily="18" charset="0"/>
            </a:endParaRPr>
          </a:p>
        </p:txBody>
      </p:sp>
      <p:sp>
        <p:nvSpPr>
          <p:cNvPr id="52" name="Freeform 70"/>
          <p:cNvSpPr/>
          <p:nvPr/>
        </p:nvSpPr>
        <p:spPr bwMode="auto">
          <a:xfrm>
            <a:off x="7003201" y="785242"/>
            <a:ext cx="476250" cy="476250"/>
          </a:xfrm>
          <a:custGeom>
            <a:avLst/>
            <a:gdLst>
              <a:gd name="T0" fmla="*/ 2147483646 w 300"/>
              <a:gd name="T1" fmla="*/ 0 h 300"/>
              <a:gd name="T2" fmla="*/ 2147483646 w 300"/>
              <a:gd name="T3" fmla="*/ 2147483646 h 300"/>
              <a:gd name="T4" fmla="*/ 0 w 300"/>
              <a:gd name="T5" fmla="*/ 2147483646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0"/>
                </a:moveTo>
                <a:cubicBezTo>
                  <a:pt x="219" y="19"/>
                  <a:pt x="139" y="39"/>
                  <a:pt x="89" y="89"/>
                </a:cubicBezTo>
                <a:cubicBezTo>
                  <a:pt x="39" y="139"/>
                  <a:pt x="17" y="269"/>
                  <a:pt x="0" y="300"/>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70"/>
          <p:cNvSpPr/>
          <p:nvPr/>
        </p:nvSpPr>
        <p:spPr bwMode="auto">
          <a:xfrm>
            <a:off x="6551056" y="1420242"/>
            <a:ext cx="374651" cy="550514"/>
          </a:xfrm>
          <a:custGeom>
            <a:avLst/>
            <a:gdLst>
              <a:gd name="T0" fmla="*/ 2147483646 w 300"/>
              <a:gd name="T1" fmla="*/ 0 h 300"/>
              <a:gd name="T2" fmla="*/ 2147483646 w 300"/>
              <a:gd name="T3" fmla="*/ 2147483646 h 300"/>
              <a:gd name="T4" fmla="*/ 0 w 300"/>
              <a:gd name="T5" fmla="*/ 2147483646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0"/>
                </a:moveTo>
                <a:cubicBezTo>
                  <a:pt x="219" y="19"/>
                  <a:pt x="139" y="39"/>
                  <a:pt x="89" y="89"/>
                </a:cubicBezTo>
                <a:cubicBezTo>
                  <a:pt x="39" y="139"/>
                  <a:pt x="17" y="269"/>
                  <a:pt x="0" y="300"/>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4" name="Group 71"/>
          <p:cNvGrpSpPr/>
          <p:nvPr/>
        </p:nvGrpSpPr>
        <p:grpSpPr bwMode="auto">
          <a:xfrm>
            <a:off x="6610427" y="785242"/>
            <a:ext cx="1889125" cy="1373187"/>
            <a:chOff x="172" y="0"/>
            <a:chExt cx="1190" cy="865"/>
          </a:xfrm>
        </p:grpSpPr>
        <p:sp>
          <p:nvSpPr>
            <p:cNvPr id="55"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56"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57"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58"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59"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60"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61"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63"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84"/>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9" name="Group 71"/>
          <p:cNvGrpSpPr/>
          <p:nvPr/>
        </p:nvGrpSpPr>
        <p:grpSpPr bwMode="auto">
          <a:xfrm>
            <a:off x="9113066" y="785242"/>
            <a:ext cx="1889125" cy="1373187"/>
            <a:chOff x="172" y="0"/>
            <a:chExt cx="1190" cy="865"/>
          </a:xfrm>
        </p:grpSpPr>
        <p:sp>
          <p:nvSpPr>
            <p:cNvPr id="70"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71"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72"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73"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74"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75"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76"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77"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84"/>
            <p:cNvSpPr>
              <a:spLocks noChangeShapeType="1"/>
            </p:cNvSpPr>
            <p:nvPr/>
          </p:nvSpPr>
          <p:spPr bwMode="auto">
            <a:xfrm>
              <a:off x="1165" y="526"/>
              <a:ext cx="111"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Freeform 19"/>
          <p:cNvSpPr/>
          <p:nvPr/>
        </p:nvSpPr>
        <p:spPr bwMode="auto">
          <a:xfrm flipH="1">
            <a:off x="10307854" y="750317"/>
            <a:ext cx="785564" cy="1114424"/>
          </a:xfrm>
          <a:custGeom>
            <a:avLst/>
            <a:gdLst>
              <a:gd name="T0" fmla="*/ 2147483646 w 696"/>
              <a:gd name="T1" fmla="*/ 0 h 967"/>
              <a:gd name="T2" fmla="*/ 2147483646 w 696"/>
              <a:gd name="T3" fmla="*/ 2147483646 h 967"/>
              <a:gd name="T4" fmla="*/ 2147483646 w 696"/>
              <a:gd name="T5" fmla="*/ 2147483646 h 967"/>
              <a:gd name="T6" fmla="*/ 2147483646 w 696"/>
              <a:gd name="T7" fmla="*/ 2147483646 h 967"/>
              <a:gd name="T8" fmla="*/ 2147483646 w 696"/>
              <a:gd name="T9" fmla="*/ 2147483646 h 967"/>
              <a:gd name="T10" fmla="*/ 0 60000 65536"/>
              <a:gd name="T11" fmla="*/ 0 60000 65536"/>
              <a:gd name="T12" fmla="*/ 0 60000 65536"/>
              <a:gd name="T13" fmla="*/ 0 60000 65536"/>
              <a:gd name="T14" fmla="*/ 0 60000 65536"/>
              <a:gd name="T15" fmla="*/ 0 w 696"/>
              <a:gd name="T16" fmla="*/ 0 h 967"/>
              <a:gd name="T17" fmla="*/ 696 w 696"/>
              <a:gd name="T18" fmla="*/ 967 h 967"/>
            </a:gdLst>
            <a:ahLst/>
            <a:cxnLst>
              <a:cxn ang="T10">
                <a:pos x="T0" y="T1"/>
              </a:cxn>
              <a:cxn ang="T11">
                <a:pos x="T2" y="T3"/>
              </a:cxn>
              <a:cxn ang="T12">
                <a:pos x="T4" y="T5"/>
              </a:cxn>
              <a:cxn ang="T13">
                <a:pos x="T6" y="T7"/>
              </a:cxn>
              <a:cxn ang="T14">
                <a:pos x="T8" y="T9"/>
              </a:cxn>
            </a:cxnLst>
            <a:rect l="T15" t="T16" r="T17" b="T18"/>
            <a:pathLst>
              <a:path w="696" h="967">
                <a:moveTo>
                  <a:pt x="696" y="0"/>
                </a:moveTo>
                <a:cubicBezTo>
                  <a:pt x="592" y="48"/>
                  <a:pt x="489" y="97"/>
                  <a:pt x="396" y="167"/>
                </a:cubicBezTo>
                <a:cubicBezTo>
                  <a:pt x="303" y="237"/>
                  <a:pt x="203" y="325"/>
                  <a:pt x="140" y="423"/>
                </a:cubicBezTo>
                <a:cubicBezTo>
                  <a:pt x="77" y="521"/>
                  <a:pt x="36" y="665"/>
                  <a:pt x="18" y="756"/>
                </a:cubicBezTo>
                <a:cubicBezTo>
                  <a:pt x="0" y="847"/>
                  <a:pt x="14" y="907"/>
                  <a:pt x="29" y="967"/>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4" name="Group 71"/>
          <p:cNvGrpSpPr/>
          <p:nvPr/>
        </p:nvGrpSpPr>
        <p:grpSpPr bwMode="auto">
          <a:xfrm>
            <a:off x="962916" y="3965227"/>
            <a:ext cx="1889125" cy="1373187"/>
            <a:chOff x="172" y="0"/>
            <a:chExt cx="1190" cy="865"/>
          </a:xfrm>
        </p:grpSpPr>
        <p:sp>
          <p:nvSpPr>
            <p:cNvPr id="85"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86"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87"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88" name="Oval 75"/>
            <p:cNvSpPr>
              <a:spLocks noChangeArrowheads="1"/>
            </p:cNvSpPr>
            <p:nvPr/>
          </p:nvSpPr>
          <p:spPr bwMode="auto">
            <a:xfrm>
              <a:off x="1150"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18</a:t>
              </a:r>
              <a:endParaRPr lang="en-US" altLang="zh-CN" dirty="0">
                <a:solidFill>
                  <a:schemeClr val="tx1"/>
                </a:solidFill>
                <a:latin typeface="Times New Roman" panose="02020603050405020304" pitchFamily="18" charset="0"/>
              </a:endParaRPr>
            </a:p>
          </p:txBody>
        </p:sp>
        <p:sp>
          <p:nvSpPr>
            <p:cNvPr id="89"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90"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91"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92"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8" name="Text Box 35"/>
          <p:cNvSpPr txBox="1">
            <a:spLocks noChangeArrowheads="1"/>
          </p:cNvSpPr>
          <p:nvPr/>
        </p:nvSpPr>
        <p:spPr bwMode="auto">
          <a:xfrm>
            <a:off x="745513" y="5786088"/>
            <a:ext cx="2568332" cy="400110"/>
          </a:xfrm>
          <a:prstGeom prst="rect">
            <a:avLst/>
          </a:prstGeom>
          <a:noFill/>
          <a:ln w="38100">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b="1" dirty="0">
                <a:solidFill>
                  <a:schemeClr val="tx1"/>
                </a:solidFill>
                <a:latin typeface="Times New Roman" panose="02020603050405020304" pitchFamily="18" charset="0"/>
              </a:rPr>
              <a:t>排序好的元素：</a:t>
            </a:r>
            <a:r>
              <a:rPr lang="en-US" altLang="zh-CN" b="1" dirty="0">
                <a:solidFill>
                  <a:schemeClr val="tx1"/>
                </a:solidFill>
                <a:latin typeface="Times New Roman" panose="02020603050405020304" pitchFamily="18" charset="0"/>
              </a:rPr>
              <a:t>18 46</a:t>
            </a:r>
            <a:endParaRPr lang="en-US" altLang="zh-CN" b="1" dirty="0">
              <a:solidFill>
                <a:schemeClr val="tx1"/>
              </a:solidFill>
              <a:latin typeface="Times New Roman" panose="02020603050405020304" pitchFamily="18" charset="0"/>
            </a:endParaRPr>
          </a:p>
        </p:txBody>
      </p:sp>
      <p:grpSp>
        <p:nvGrpSpPr>
          <p:cNvPr id="99" name="Group 71"/>
          <p:cNvGrpSpPr/>
          <p:nvPr/>
        </p:nvGrpSpPr>
        <p:grpSpPr bwMode="auto">
          <a:xfrm>
            <a:off x="3694266" y="4078733"/>
            <a:ext cx="1690688" cy="1373187"/>
            <a:chOff x="172" y="0"/>
            <a:chExt cx="1065" cy="865"/>
          </a:xfrm>
        </p:grpSpPr>
        <p:sp>
          <p:nvSpPr>
            <p:cNvPr id="100"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101"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102"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104"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105"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106"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107"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 name="Freeform 70"/>
          <p:cNvSpPr/>
          <p:nvPr/>
        </p:nvSpPr>
        <p:spPr bwMode="auto">
          <a:xfrm>
            <a:off x="4107582" y="4080951"/>
            <a:ext cx="476250" cy="476250"/>
          </a:xfrm>
          <a:custGeom>
            <a:avLst/>
            <a:gdLst>
              <a:gd name="T0" fmla="*/ 2147483646 w 300"/>
              <a:gd name="T1" fmla="*/ 0 h 300"/>
              <a:gd name="T2" fmla="*/ 2147483646 w 300"/>
              <a:gd name="T3" fmla="*/ 2147483646 h 300"/>
              <a:gd name="T4" fmla="*/ 0 w 300"/>
              <a:gd name="T5" fmla="*/ 2147483646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0"/>
                </a:moveTo>
                <a:cubicBezTo>
                  <a:pt x="219" y="19"/>
                  <a:pt x="139" y="39"/>
                  <a:pt x="89" y="89"/>
                </a:cubicBezTo>
                <a:cubicBezTo>
                  <a:pt x="39" y="139"/>
                  <a:pt x="17" y="269"/>
                  <a:pt x="0" y="300"/>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 name="Freeform 70"/>
          <p:cNvSpPr/>
          <p:nvPr/>
        </p:nvSpPr>
        <p:spPr bwMode="auto">
          <a:xfrm flipH="1">
            <a:off x="4326116" y="4749102"/>
            <a:ext cx="226988" cy="491679"/>
          </a:xfrm>
          <a:custGeom>
            <a:avLst/>
            <a:gdLst>
              <a:gd name="T0" fmla="*/ 2147483646 w 300"/>
              <a:gd name="T1" fmla="*/ 0 h 300"/>
              <a:gd name="T2" fmla="*/ 2147483646 w 300"/>
              <a:gd name="T3" fmla="*/ 2147483646 h 300"/>
              <a:gd name="T4" fmla="*/ 0 w 300"/>
              <a:gd name="T5" fmla="*/ 2147483646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0"/>
                </a:moveTo>
                <a:cubicBezTo>
                  <a:pt x="219" y="19"/>
                  <a:pt x="139" y="39"/>
                  <a:pt x="89" y="89"/>
                </a:cubicBezTo>
                <a:cubicBezTo>
                  <a:pt x="39" y="139"/>
                  <a:pt x="17" y="269"/>
                  <a:pt x="0" y="300"/>
                </a:cubicBezTo>
              </a:path>
            </a:pathLst>
          </a:custGeom>
          <a:noFill/>
          <a:ln w="38100">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7" name="Group 71"/>
          <p:cNvGrpSpPr/>
          <p:nvPr/>
        </p:nvGrpSpPr>
        <p:grpSpPr bwMode="auto">
          <a:xfrm>
            <a:off x="6080363" y="3867595"/>
            <a:ext cx="1690688" cy="1373187"/>
            <a:chOff x="172" y="0"/>
            <a:chExt cx="1065" cy="865"/>
          </a:xfrm>
        </p:grpSpPr>
        <p:sp>
          <p:nvSpPr>
            <p:cNvPr id="118"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119"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120"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121"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122"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123"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124"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86"/>
            <p:cNvSpPr>
              <a:spLocks noChangeShapeType="1"/>
            </p:cNvSpPr>
            <p:nvPr/>
          </p:nvSpPr>
          <p:spPr bwMode="auto">
            <a:xfrm flipH="1">
              <a:off x="965" y="537"/>
              <a:ext cx="145" cy="14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9" name="Text Box 35"/>
          <p:cNvSpPr txBox="1">
            <a:spLocks noChangeArrowheads="1"/>
          </p:cNvSpPr>
          <p:nvPr/>
        </p:nvSpPr>
        <p:spPr bwMode="auto">
          <a:xfrm>
            <a:off x="6916815" y="2951931"/>
            <a:ext cx="1210588" cy="40011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b="1" dirty="0">
                <a:solidFill>
                  <a:schemeClr val="tx1"/>
                </a:solidFill>
                <a:latin typeface="Times New Roman" panose="02020603050405020304" pitchFamily="18" charset="0"/>
              </a:rPr>
              <a:t>调整为堆</a:t>
            </a:r>
            <a:endParaRPr lang="en-US" altLang="zh-CN" b="1" dirty="0">
              <a:solidFill>
                <a:schemeClr val="tx1"/>
              </a:solidFill>
              <a:latin typeface="Times New Roman" panose="02020603050405020304" pitchFamily="18" charset="0"/>
            </a:endParaRPr>
          </a:p>
        </p:txBody>
      </p:sp>
      <p:sp>
        <p:nvSpPr>
          <p:cNvPr id="130" name="Text Box 35"/>
          <p:cNvSpPr txBox="1">
            <a:spLocks noChangeArrowheads="1"/>
          </p:cNvSpPr>
          <p:nvPr/>
        </p:nvSpPr>
        <p:spPr bwMode="auto">
          <a:xfrm>
            <a:off x="4066339" y="5794504"/>
            <a:ext cx="1210588" cy="40011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b="1" dirty="0">
                <a:solidFill>
                  <a:schemeClr val="tx1"/>
                </a:solidFill>
                <a:latin typeface="Times New Roman" panose="02020603050405020304" pitchFamily="18" charset="0"/>
              </a:rPr>
              <a:t>调整为堆</a:t>
            </a:r>
            <a:endParaRPr lang="en-US" altLang="zh-CN" b="1" dirty="0">
              <a:solidFill>
                <a:schemeClr val="tx1"/>
              </a:solidFill>
              <a:latin typeface="Times New Roman" panose="02020603050405020304" pitchFamily="18" charset="0"/>
            </a:endParaRPr>
          </a:p>
        </p:txBody>
      </p:sp>
      <p:sp>
        <p:nvSpPr>
          <p:cNvPr id="131" name="Freeform 70"/>
          <p:cNvSpPr/>
          <p:nvPr/>
        </p:nvSpPr>
        <p:spPr bwMode="auto">
          <a:xfrm flipH="1">
            <a:off x="7049449" y="4149080"/>
            <a:ext cx="299410" cy="714721"/>
          </a:xfrm>
          <a:custGeom>
            <a:avLst/>
            <a:gdLst>
              <a:gd name="T0" fmla="*/ 2147483646 w 300"/>
              <a:gd name="T1" fmla="*/ 0 h 300"/>
              <a:gd name="T2" fmla="*/ 2147483646 w 300"/>
              <a:gd name="T3" fmla="*/ 2147483646 h 300"/>
              <a:gd name="T4" fmla="*/ 0 w 300"/>
              <a:gd name="T5" fmla="*/ 2147483646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0"/>
                </a:moveTo>
                <a:cubicBezTo>
                  <a:pt x="219" y="19"/>
                  <a:pt x="139" y="39"/>
                  <a:pt x="89" y="89"/>
                </a:cubicBezTo>
                <a:cubicBezTo>
                  <a:pt x="39" y="139"/>
                  <a:pt x="17" y="269"/>
                  <a:pt x="0" y="300"/>
                </a:cubicBezTo>
              </a:path>
            </a:pathLst>
          </a:custGeom>
          <a:noFill/>
          <a:ln w="38100">
            <a:solidFill>
              <a:srgbClr val="0000FF"/>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32" name="Group 71"/>
          <p:cNvGrpSpPr/>
          <p:nvPr/>
        </p:nvGrpSpPr>
        <p:grpSpPr bwMode="auto">
          <a:xfrm>
            <a:off x="8905376" y="3752128"/>
            <a:ext cx="1690688" cy="1373187"/>
            <a:chOff x="172" y="0"/>
            <a:chExt cx="1065" cy="865"/>
          </a:xfrm>
        </p:grpSpPr>
        <p:sp>
          <p:nvSpPr>
            <p:cNvPr id="133" name="Oval 72"/>
            <p:cNvSpPr>
              <a:spLocks noChangeArrowheads="1"/>
            </p:cNvSpPr>
            <p:nvPr/>
          </p:nvSpPr>
          <p:spPr bwMode="auto">
            <a:xfrm>
              <a:off x="707" y="0"/>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9</a:t>
              </a:r>
              <a:endParaRPr lang="en-US" altLang="zh-CN" dirty="0">
                <a:solidFill>
                  <a:schemeClr val="tx1"/>
                </a:solidFill>
                <a:latin typeface="Times New Roman" panose="02020603050405020304" pitchFamily="18" charset="0"/>
              </a:endParaRPr>
            </a:p>
          </p:txBody>
        </p:sp>
        <p:sp>
          <p:nvSpPr>
            <p:cNvPr id="134" name="Oval 73"/>
            <p:cNvSpPr>
              <a:spLocks noChangeArrowheads="1"/>
            </p:cNvSpPr>
            <p:nvPr/>
          </p:nvSpPr>
          <p:spPr bwMode="auto">
            <a:xfrm>
              <a:off x="1025" y="329"/>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14</a:t>
              </a:r>
              <a:endParaRPr lang="en-US" altLang="zh-CN" dirty="0">
                <a:solidFill>
                  <a:schemeClr val="tx1"/>
                </a:solidFill>
                <a:latin typeface="Times New Roman" panose="02020603050405020304" pitchFamily="18" charset="0"/>
              </a:endParaRPr>
            </a:p>
          </p:txBody>
        </p:sp>
        <p:sp>
          <p:nvSpPr>
            <p:cNvPr id="135" name="Oval 74"/>
            <p:cNvSpPr>
              <a:spLocks noChangeArrowheads="1"/>
            </p:cNvSpPr>
            <p:nvPr/>
          </p:nvSpPr>
          <p:spPr bwMode="auto">
            <a:xfrm>
              <a:off x="365" y="32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sp>
          <p:nvSpPr>
            <p:cNvPr id="136" name="Oval 76"/>
            <p:cNvSpPr>
              <a:spLocks noChangeArrowheads="1"/>
            </p:cNvSpPr>
            <p:nvPr/>
          </p:nvSpPr>
          <p:spPr bwMode="auto">
            <a:xfrm>
              <a:off x="824"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15</a:t>
              </a:r>
              <a:endParaRPr lang="en-US" altLang="zh-CN" dirty="0">
                <a:solidFill>
                  <a:schemeClr val="tx1"/>
                </a:solidFill>
                <a:latin typeface="Times New Roman" panose="02020603050405020304" pitchFamily="18" charset="0"/>
              </a:endParaRPr>
            </a:p>
          </p:txBody>
        </p:sp>
        <p:sp>
          <p:nvSpPr>
            <p:cNvPr id="137" name="Oval 77"/>
            <p:cNvSpPr>
              <a:spLocks noChangeArrowheads="1"/>
            </p:cNvSpPr>
            <p:nvPr/>
          </p:nvSpPr>
          <p:spPr bwMode="auto">
            <a:xfrm>
              <a:off x="498"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a:t>
              </a:r>
              <a:endParaRPr lang="en-US" altLang="zh-CN" dirty="0">
                <a:solidFill>
                  <a:schemeClr val="tx1"/>
                </a:solidFill>
                <a:latin typeface="Times New Roman" panose="02020603050405020304" pitchFamily="18" charset="0"/>
              </a:endParaRPr>
            </a:p>
          </p:txBody>
        </p:sp>
        <p:sp>
          <p:nvSpPr>
            <p:cNvPr id="138" name="Oval 78"/>
            <p:cNvSpPr>
              <a:spLocks noChangeArrowheads="1"/>
            </p:cNvSpPr>
            <p:nvPr/>
          </p:nvSpPr>
          <p:spPr bwMode="auto">
            <a:xfrm>
              <a:off x="172" y="665"/>
              <a:ext cx="212" cy="2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7</a:t>
              </a:r>
              <a:endParaRPr lang="en-US" altLang="zh-CN" dirty="0">
                <a:solidFill>
                  <a:schemeClr val="tx1"/>
                </a:solidFill>
                <a:latin typeface="Times New Roman" panose="02020603050405020304" pitchFamily="18" charset="0"/>
              </a:endParaRPr>
            </a:p>
          </p:txBody>
        </p:sp>
        <p:sp>
          <p:nvSpPr>
            <p:cNvPr id="139" name="Line 80"/>
            <p:cNvSpPr>
              <a:spLocks noChangeShapeType="1"/>
            </p:cNvSpPr>
            <p:nvPr/>
          </p:nvSpPr>
          <p:spPr bwMode="auto">
            <a:xfrm flipH="1">
              <a:off x="565" y="171"/>
              <a:ext cx="178"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81"/>
            <p:cNvSpPr>
              <a:spLocks noChangeShapeType="1"/>
            </p:cNvSpPr>
            <p:nvPr/>
          </p:nvSpPr>
          <p:spPr bwMode="auto">
            <a:xfrm flipH="1">
              <a:off x="321" y="515"/>
              <a:ext cx="122"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83"/>
            <p:cNvSpPr>
              <a:spLocks noChangeShapeType="1"/>
            </p:cNvSpPr>
            <p:nvPr/>
          </p:nvSpPr>
          <p:spPr bwMode="auto">
            <a:xfrm>
              <a:off x="887" y="160"/>
              <a:ext cx="212" cy="2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85"/>
            <p:cNvSpPr>
              <a:spLocks noChangeShapeType="1"/>
            </p:cNvSpPr>
            <p:nvPr/>
          </p:nvSpPr>
          <p:spPr bwMode="auto">
            <a:xfrm>
              <a:off x="510" y="504"/>
              <a:ext cx="89" cy="1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5" name="Text Box 2"/>
          <p:cNvSpPr txBox="1">
            <a:spLocks noChangeArrowheads="1"/>
          </p:cNvSpPr>
          <p:nvPr/>
        </p:nvSpPr>
        <p:spPr bwMode="auto">
          <a:xfrm>
            <a:off x="263352" y="99150"/>
            <a:ext cx="11809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400" b="1" dirty="0">
                <a:solidFill>
                  <a:schemeClr val="tx1"/>
                </a:solidFill>
                <a:latin typeface="微软雅黑" panose="020B0503020204020204" pitchFamily="34" charset="-122"/>
                <a:ea typeface="微软雅黑" panose="020B0503020204020204" pitchFamily="34" charset="-122"/>
              </a:rPr>
              <a:t>举例 ： 含</a:t>
            </a:r>
            <a:r>
              <a:rPr lang="en-US" altLang="zh-CN" sz="2400" b="1" dirty="0">
                <a:solidFill>
                  <a:schemeClr val="tx1"/>
                </a:solidFill>
                <a:latin typeface="微软雅黑" panose="020B0503020204020204" pitchFamily="34" charset="-122"/>
                <a:ea typeface="微软雅黑" panose="020B0503020204020204" pitchFamily="34" charset="-122"/>
              </a:rPr>
              <a:t>8</a:t>
            </a:r>
            <a:r>
              <a:rPr lang="zh-CN" altLang="en-US" sz="2400" b="1" dirty="0">
                <a:solidFill>
                  <a:schemeClr val="tx1"/>
                </a:solidFill>
                <a:latin typeface="微软雅黑" panose="020B0503020204020204" pitchFamily="34" charset="-122"/>
                <a:ea typeface="微软雅黑" panose="020B0503020204020204" pitchFamily="34" charset="-122"/>
              </a:rPr>
              <a:t>个元素的无序序列（</a:t>
            </a:r>
            <a:r>
              <a:rPr lang="en-US" altLang="zh-CN" sz="2400" b="1" dirty="0">
                <a:solidFill>
                  <a:schemeClr val="tx1"/>
                </a:solidFill>
                <a:latin typeface="微软雅黑" panose="020B0503020204020204" pitchFamily="34" charset="-122"/>
                <a:ea typeface="微软雅黑" panose="020B0503020204020204" pitchFamily="34" charset="-122"/>
              </a:rPr>
              <a:t>15</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18</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4</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46</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13</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9</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14</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  7</a:t>
            </a:r>
            <a:r>
              <a:rPr lang="zh-CN" altLang="en-US" sz="2400" b="1" dirty="0">
                <a:solidFill>
                  <a:schemeClr val="tx1"/>
                </a:solidFill>
                <a:latin typeface="微软雅黑" panose="020B0503020204020204" pitchFamily="34" charset="-122"/>
                <a:ea typeface="微软雅黑" panose="020B0503020204020204" pitchFamily="34" charset="-122"/>
              </a:rPr>
              <a:t>）堆排序</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cxnSp>
        <p:nvCxnSpPr>
          <p:cNvPr id="147" name="直接连接符 146"/>
          <p:cNvCxnSpPr/>
          <p:nvPr/>
        </p:nvCxnSpPr>
        <p:spPr>
          <a:xfrm flipV="1">
            <a:off x="0" y="59629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43" name="Text Box 35"/>
          <p:cNvSpPr txBox="1">
            <a:spLocks noChangeArrowheads="1"/>
          </p:cNvSpPr>
          <p:nvPr/>
        </p:nvSpPr>
        <p:spPr bwMode="auto">
          <a:xfrm>
            <a:off x="8496428" y="5672648"/>
            <a:ext cx="2953053" cy="400110"/>
          </a:xfrm>
          <a:prstGeom prst="rect">
            <a:avLst/>
          </a:prstGeom>
          <a:noFill/>
          <a:ln w="38100">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b="1" dirty="0">
                <a:solidFill>
                  <a:schemeClr val="tx1"/>
                </a:solidFill>
                <a:latin typeface="Times New Roman" panose="02020603050405020304" pitchFamily="18" charset="0"/>
              </a:rPr>
              <a:t>排序好的元素： </a:t>
            </a:r>
            <a:r>
              <a:rPr lang="en-US" altLang="zh-CN" b="1" dirty="0">
                <a:solidFill>
                  <a:schemeClr val="tx1"/>
                </a:solidFill>
                <a:latin typeface="Times New Roman" panose="02020603050405020304" pitchFamily="18" charset="0"/>
              </a:rPr>
              <a:t>15 18 46</a:t>
            </a:r>
            <a:endParaRPr lang="en-US" altLang="zh-CN"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out)">
                                      <p:cBhvr>
                                        <p:cTn id="12" dur="500"/>
                                        <p:tgtEl>
                                          <p:spTgt spid="18"/>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out)">
                                      <p:cBhvr>
                                        <p:cTn id="17" dur="500"/>
                                        <p:tgtEl>
                                          <p:spTgt spid="19"/>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box(out)">
                                      <p:cBhvr>
                                        <p:cTn id="26" dur="500"/>
                                        <p:tgtEl>
                                          <p:spTgt spid="54"/>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ox(out)">
                                      <p:cBhvr>
                                        <p:cTn id="31" dur="500"/>
                                        <p:tgtEl>
                                          <p:spTgt spid="52"/>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box(out)">
                                      <p:cBhvr>
                                        <p:cTn id="36" dur="500"/>
                                        <p:tgtEl>
                                          <p:spTgt spid="53"/>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box(out)">
                                      <p:cBhvr>
                                        <p:cTn id="45" dur="500"/>
                                        <p:tgtEl>
                                          <p:spTgt spid="69"/>
                                        </p:tgtEl>
                                      </p:cBhvr>
                                    </p:animEffec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box(out)">
                                      <p:cBhvr>
                                        <p:cTn id="50" dur="500"/>
                                        <p:tgtEl>
                                          <p:spTgt spid="83"/>
                                        </p:tgtEl>
                                      </p:cBhvr>
                                    </p:animEffect>
                                  </p:childTnLst>
                                  <p:subTnLst>
                                    <p:audio>
                                      <p:cMediaNode>
                                        <p:cTn display="0" masterRel="sameClick">
                                          <p:stCondLst>
                                            <p:cond evt="begin" delay="0">
                                              <p:tn val="48"/>
                                            </p:cond>
                                          </p:stCondLst>
                                          <p:endCondLst>
                                            <p:cond evt="onStopAudio" delay="0">
                                              <p:tgtEl>
                                                <p:sldTgt/>
                                              </p:tgtEl>
                                            </p:cond>
                                          </p:endCondLst>
                                        </p:cTn>
                                        <p:tgtEl>
                                          <p:sndTgt r:embed="rId1"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box(out)">
                                      <p:cBhvr>
                                        <p:cTn id="55" dur="500"/>
                                        <p:tgtEl>
                                          <p:spTgt spid="84"/>
                                        </p:tgtEl>
                                      </p:cBhvr>
                                    </p:animEffect>
                                  </p:childTnLst>
                                  <p:subTnLs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box(out)">
                                      <p:cBhvr>
                                        <p:cTn id="64" dur="500"/>
                                        <p:tgtEl>
                                          <p:spTgt spid="99"/>
                                        </p:tgtEl>
                                      </p:cBhvr>
                                    </p:animEffect>
                                  </p:childTnLst>
                                  <p:subTnLst>
                                    <p:audio>
                                      <p:cMediaNode>
                                        <p:cTn display="0" masterRel="sameClick">
                                          <p:stCondLst>
                                            <p:cond evt="begin" delay="0">
                                              <p:tn val="62"/>
                                            </p:cond>
                                          </p:stCondLst>
                                          <p:endCondLst>
                                            <p:cond evt="onStopAudio" delay="0">
                                              <p:tgtEl>
                                                <p:sldTgt/>
                                              </p:tgtEl>
                                            </p:cond>
                                          </p:endCondLst>
                                        </p:cTn>
                                        <p:tgtEl>
                                          <p:sndTgt r:embed="rId1"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box(out)">
                                      <p:cBhvr>
                                        <p:cTn id="69" dur="500"/>
                                        <p:tgtEl>
                                          <p:spTgt spid="115"/>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box(out)">
                                      <p:cBhvr>
                                        <p:cTn id="74" dur="500"/>
                                        <p:tgtEl>
                                          <p:spTgt spid="116"/>
                                        </p:tgtEl>
                                      </p:cBhvr>
                                    </p:animEffect>
                                  </p:childTnLst>
                                  <p:subTnLst>
                                    <p:audio>
                                      <p:cMediaNode>
                                        <p:cTn display="0" masterRel="sameClick">
                                          <p:stCondLst>
                                            <p:cond evt="begin" delay="0">
                                              <p:tn val="72"/>
                                            </p:cond>
                                          </p:stCondLst>
                                          <p:endCondLst>
                                            <p:cond evt="onStopAudio" delay="0">
                                              <p:tgtEl>
                                                <p:sldTgt/>
                                              </p:tgtEl>
                                            </p:cond>
                                          </p:endCondLst>
                                        </p:cTn>
                                        <p:tgtEl>
                                          <p:sndTgt r:embed="rId1"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nodeType="click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box(out)">
                                      <p:cBhvr>
                                        <p:cTn id="83" dur="500"/>
                                        <p:tgtEl>
                                          <p:spTgt spid="117"/>
                                        </p:tgtEl>
                                      </p:cBhvr>
                                    </p:animEffect>
                                  </p:childTnLst>
                                  <p:subTnLst>
                                    <p:audio>
                                      <p:cMediaNode>
                                        <p:cTn display="0" masterRel="sameClick">
                                          <p:stCondLst>
                                            <p:cond evt="begin" delay="0">
                                              <p:tn val="81"/>
                                            </p:cond>
                                          </p:stCondLst>
                                          <p:endCondLst>
                                            <p:cond evt="onStopAudio" delay="0">
                                              <p:tgtEl>
                                                <p:sldTgt/>
                                              </p:tgtEl>
                                            </p:cond>
                                          </p:endCondLst>
                                        </p:cTn>
                                        <p:tgtEl>
                                          <p:sndTgt r:embed="rId1"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31"/>
                                        </p:tgtEl>
                                        <p:attrNameLst>
                                          <p:attrName>style.visibility</p:attrName>
                                        </p:attrNameLst>
                                      </p:cBhvr>
                                      <p:to>
                                        <p:strVal val="visible"/>
                                      </p:to>
                                    </p:set>
                                    <p:animEffect transition="in" filter="box(out)">
                                      <p:cBhvr>
                                        <p:cTn id="88" dur="500"/>
                                        <p:tgtEl>
                                          <p:spTgt spid="131"/>
                                        </p:tgtEl>
                                      </p:cBhvr>
                                    </p:animEffect>
                                  </p:childTnLst>
                                  <p:subTnLst>
                                    <p:audio>
                                      <p:cMediaNode>
                                        <p:cTn display="0" masterRel="sameClick">
                                          <p:stCondLst>
                                            <p:cond evt="begin" delay="0">
                                              <p:tn val="86"/>
                                            </p:cond>
                                          </p:stCondLst>
                                          <p:endCondLst>
                                            <p:cond evt="onStopAudio" delay="0">
                                              <p:tgtEl>
                                                <p:sldTgt/>
                                              </p:tgtEl>
                                            </p:cond>
                                          </p:endCondLst>
                                        </p:cTn>
                                        <p:tgtEl>
                                          <p:sndTgt r:embed="rId1"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132"/>
                                        </p:tgtEl>
                                        <p:attrNameLst>
                                          <p:attrName>style.visibility</p:attrName>
                                        </p:attrNameLst>
                                      </p:cBhvr>
                                      <p:to>
                                        <p:strVal val="visible"/>
                                      </p:to>
                                    </p:set>
                                    <p:animEffect transition="in" filter="box(out)">
                                      <p:cBhvr>
                                        <p:cTn id="93" dur="500"/>
                                        <p:tgtEl>
                                          <p:spTgt spid="132"/>
                                        </p:tgtEl>
                                      </p:cBhvr>
                                    </p:animEffect>
                                  </p:childTnLst>
                                  <p:subTnLst>
                                    <p:audio>
                                      <p:cMediaNode>
                                        <p:cTn display="0" masterRel="sameClick">
                                          <p:stCondLst>
                                            <p:cond evt="begin" delay="0">
                                              <p:tn val="91"/>
                                            </p:cond>
                                          </p:stCondLst>
                                          <p:endCondLst>
                                            <p:cond evt="onStopAudio" delay="0">
                                              <p:tgtEl>
                                                <p:sldTgt/>
                                              </p:tgtEl>
                                            </p:cond>
                                          </p:endCondLst>
                                        </p:cTn>
                                        <p:tgtEl>
                                          <p:sndTgt r:embed="rId1" name="CAMERA.WAV"/>
                                        </p:tgtEl>
                                      </p:cMediaNode>
                                    </p:audio>
                                  </p:sub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1" grpId="0" animBg="1"/>
      <p:bldP spid="52" grpId="0" animBg="1"/>
      <p:bldP spid="53" grpId="0" animBg="1"/>
      <p:bldP spid="83" grpId="0" animBg="1"/>
      <p:bldP spid="98" grpId="0" animBg="1"/>
      <p:bldP spid="115" grpId="0" animBg="1"/>
      <p:bldP spid="116" grpId="0" animBg="1"/>
      <p:bldP spid="129" grpId="0" animBg="1"/>
      <p:bldP spid="130" grpId="0" animBg="1"/>
      <p:bldP spid="131" grpId="0" animBg="1"/>
      <p:bldP spid="1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1930449" y="903388"/>
            <a:ext cx="2162175" cy="1897063"/>
            <a:chOff x="0" y="0"/>
            <a:chExt cx="1362" cy="1195"/>
          </a:xfrm>
        </p:grpSpPr>
        <p:sp>
          <p:nvSpPr>
            <p:cNvPr id="21592" name="Oval 4"/>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1593" name="Oval 5"/>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1594" name="Oval 6"/>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1595" name="Oval 7"/>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1596" name="Oval 8"/>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1597" name="Oval 9"/>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1598" name="Oval 10"/>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1599" name="Oval 11"/>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1600" name="Line 12"/>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1" name="Line 13"/>
            <p:cNvSpPr>
              <a:spLocks noChangeShapeType="1"/>
            </p:cNvSpPr>
            <p:nvPr/>
          </p:nvSpPr>
          <p:spPr bwMode="auto">
            <a:xfrm flipH="1">
              <a:off x="321" y="515"/>
              <a:ext cx="122"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2" name="Line 14"/>
            <p:cNvSpPr>
              <a:spLocks noChangeShapeType="1"/>
            </p:cNvSpPr>
            <p:nvPr/>
          </p:nvSpPr>
          <p:spPr bwMode="auto">
            <a:xfrm flipH="1">
              <a:off x="121" y="848"/>
              <a:ext cx="111"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3" name="Line 15"/>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4" name="Line 16"/>
            <p:cNvSpPr>
              <a:spLocks noChangeShapeType="1"/>
            </p:cNvSpPr>
            <p:nvPr/>
          </p:nvSpPr>
          <p:spPr bwMode="auto">
            <a:xfrm>
              <a:off x="1165" y="526"/>
              <a:ext cx="111"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5" name="Line 17"/>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6" name="Line 18"/>
            <p:cNvSpPr>
              <a:spLocks noChangeShapeType="1"/>
            </p:cNvSpPr>
            <p:nvPr/>
          </p:nvSpPr>
          <p:spPr bwMode="auto">
            <a:xfrm flipH="1">
              <a:off x="965" y="537"/>
              <a:ext cx="145"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43" name="Freeform 19"/>
          <p:cNvSpPr/>
          <p:nvPr/>
        </p:nvSpPr>
        <p:spPr bwMode="auto">
          <a:xfrm>
            <a:off x="1933623" y="997050"/>
            <a:ext cx="1104900" cy="1535112"/>
          </a:xfrm>
          <a:custGeom>
            <a:avLst/>
            <a:gdLst>
              <a:gd name="T0" fmla="*/ 2147483646 w 696"/>
              <a:gd name="T1" fmla="*/ 0 h 967"/>
              <a:gd name="T2" fmla="*/ 2147483646 w 696"/>
              <a:gd name="T3" fmla="*/ 2147483646 h 967"/>
              <a:gd name="T4" fmla="*/ 2147483646 w 696"/>
              <a:gd name="T5" fmla="*/ 2147483646 h 967"/>
              <a:gd name="T6" fmla="*/ 2147483646 w 696"/>
              <a:gd name="T7" fmla="*/ 2147483646 h 967"/>
              <a:gd name="T8" fmla="*/ 2147483646 w 696"/>
              <a:gd name="T9" fmla="*/ 2147483646 h 967"/>
              <a:gd name="T10" fmla="*/ 0 60000 65536"/>
              <a:gd name="T11" fmla="*/ 0 60000 65536"/>
              <a:gd name="T12" fmla="*/ 0 60000 65536"/>
              <a:gd name="T13" fmla="*/ 0 60000 65536"/>
              <a:gd name="T14" fmla="*/ 0 60000 65536"/>
              <a:gd name="T15" fmla="*/ 0 w 696"/>
              <a:gd name="T16" fmla="*/ 0 h 967"/>
              <a:gd name="T17" fmla="*/ 696 w 696"/>
              <a:gd name="T18" fmla="*/ 967 h 967"/>
            </a:gdLst>
            <a:ahLst/>
            <a:cxnLst>
              <a:cxn ang="T10">
                <a:pos x="T0" y="T1"/>
              </a:cxn>
              <a:cxn ang="T11">
                <a:pos x="T2" y="T3"/>
              </a:cxn>
              <a:cxn ang="T12">
                <a:pos x="T4" y="T5"/>
              </a:cxn>
              <a:cxn ang="T13">
                <a:pos x="T6" y="T7"/>
              </a:cxn>
              <a:cxn ang="T14">
                <a:pos x="T8" y="T9"/>
              </a:cxn>
            </a:cxnLst>
            <a:rect l="T15" t="T16" r="T17" b="T18"/>
            <a:pathLst>
              <a:path w="696" h="967">
                <a:moveTo>
                  <a:pt x="696" y="0"/>
                </a:moveTo>
                <a:cubicBezTo>
                  <a:pt x="592" y="48"/>
                  <a:pt x="489" y="97"/>
                  <a:pt x="396" y="167"/>
                </a:cubicBezTo>
                <a:cubicBezTo>
                  <a:pt x="303" y="237"/>
                  <a:pt x="203" y="325"/>
                  <a:pt x="140" y="423"/>
                </a:cubicBezTo>
                <a:cubicBezTo>
                  <a:pt x="77" y="521"/>
                  <a:pt x="36" y="665"/>
                  <a:pt x="18" y="756"/>
                </a:cubicBezTo>
                <a:cubicBezTo>
                  <a:pt x="0" y="847"/>
                  <a:pt x="14" y="907"/>
                  <a:pt x="29" y="967"/>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20"/>
          <p:cNvGrpSpPr/>
          <p:nvPr/>
        </p:nvGrpSpPr>
        <p:grpSpPr bwMode="auto">
          <a:xfrm>
            <a:off x="4622849" y="860526"/>
            <a:ext cx="2447925" cy="2414587"/>
            <a:chOff x="0" y="0"/>
            <a:chExt cx="1542" cy="1521"/>
          </a:xfrm>
        </p:grpSpPr>
        <p:sp>
          <p:nvSpPr>
            <p:cNvPr id="21577" name="Oval 21"/>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1578" name="Oval 22"/>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1579" name="Oval 23"/>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1580" name="Oval 24"/>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1581" name="Oval 25"/>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1582" name="Oval 26"/>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1583" name="Oval 27"/>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1584" name="Oval 28"/>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1585" name="Line 29"/>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6" name="Line 30"/>
            <p:cNvSpPr>
              <a:spLocks noChangeShapeType="1"/>
            </p:cNvSpPr>
            <p:nvPr/>
          </p:nvSpPr>
          <p:spPr bwMode="auto">
            <a:xfrm flipH="1">
              <a:off x="321" y="515"/>
              <a:ext cx="122"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7" name="Line 31"/>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8" name="Line 32"/>
            <p:cNvSpPr>
              <a:spLocks noChangeShapeType="1"/>
            </p:cNvSpPr>
            <p:nvPr/>
          </p:nvSpPr>
          <p:spPr bwMode="auto">
            <a:xfrm>
              <a:off x="1165" y="526"/>
              <a:ext cx="111"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9" name="Line 33"/>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0" name="Line 34"/>
            <p:cNvSpPr>
              <a:spLocks noChangeShapeType="1"/>
            </p:cNvSpPr>
            <p:nvPr/>
          </p:nvSpPr>
          <p:spPr bwMode="auto">
            <a:xfrm flipH="1">
              <a:off x="965" y="537"/>
              <a:ext cx="145"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1" name="Text Box 35"/>
            <p:cNvSpPr txBox="1">
              <a:spLocks noChangeArrowheads="1"/>
            </p:cNvSpPr>
            <p:nvPr/>
          </p:nvSpPr>
          <p:spPr bwMode="auto">
            <a:xfrm>
              <a:off x="133" y="1269"/>
              <a:ext cx="1409" cy="252"/>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dirty="0">
                  <a:solidFill>
                    <a:schemeClr val="tx1"/>
                  </a:solidFill>
                  <a:latin typeface="Times New Roman" panose="02020603050405020304" pitchFamily="18" charset="0"/>
                </a:rPr>
                <a:t>排序好的元素：</a:t>
              </a:r>
              <a:r>
                <a:rPr lang="en-US" altLang="zh-CN" dirty="0">
                  <a:solidFill>
                    <a:schemeClr val="tx1"/>
                  </a:solidFill>
                  <a:latin typeface="Times New Roman" panose="02020603050405020304" pitchFamily="18" charset="0"/>
                </a:rPr>
                <a:t>13</a:t>
              </a:r>
              <a:endParaRPr lang="en-US" altLang="zh-CN" dirty="0">
                <a:solidFill>
                  <a:schemeClr val="tx1"/>
                </a:solidFill>
                <a:latin typeface="Times New Roman" panose="02020603050405020304" pitchFamily="18" charset="0"/>
              </a:endParaRPr>
            </a:p>
          </p:txBody>
        </p:sp>
      </p:grpSp>
      <p:sp>
        <p:nvSpPr>
          <p:cNvPr id="77860" name="Freeform 36"/>
          <p:cNvSpPr/>
          <p:nvPr/>
        </p:nvSpPr>
        <p:spPr bwMode="auto">
          <a:xfrm>
            <a:off x="6054774" y="944663"/>
            <a:ext cx="493713" cy="493713"/>
          </a:xfrm>
          <a:custGeom>
            <a:avLst/>
            <a:gdLst>
              <a:gd name="T0" fmla="*/ 0 w 311"/>
              <a:gd name="T1" fmla="*/ 0 h 311"/>
              <a:gd name="T2" fmla="*/ 2147483646 w 311"/>
              <a:gd name="T3" fmla="*/ 2147483646 h 311"/>
              <a:gd name="T4" fmla="*/ 2147483646 w 311"/>
              <a:gd name="T5" fmla="*/ 2147483646 h 311"/>
              <a:gd name="T6" fmla="*/ 0 60000 65536"/>
              <a:gd name="T7" fmla="*/ 0 60000 65536"/>
              <a:gd name="T8" fmla="*/ 0 60000 65536"/>
              <a:gd name="T9" fmla="*/ 0 w 311"/>
              <a:gd name="T10" fmla="*/ 0 h 311"/>
              <a:gd name="T11" fmla="*/ 311 w 311"/>
              <a:gd name="T12" fmla="*/ 311 h 311"/>
            </a:gdLst>
            <a:ahLst/>
            <a:cxnLst>
              <a:cxn ang="T6">
                <a:pos x="T0" y="T1"/>
              </a:cxn>
              <a:cxn ang="T7">
                <a:pos x="T2" y="T3"/>
              </a:cxn>
              <a:cxn ang="T8">
                <a:pos x="T4" y="T5"/>
              </a:cxn>
            </a:cxnLst>
            <a:rect l="T9" t="T10" r="T11" b="T12"/>
            <a:pathLst>
              <a:path w="311" h="311">
                <a:moveTo>
                  <a:pt x="0" y="0"/>
                </a:moveTo>
                <a:cubicBezTo>
                  <a:pt x="91" y="46"/>
                  <a:pt x="182" y="93"/>
                  <a:pt x="234" y="145"/>
                </a:cubicBezTo>
                <a:cubicBezTo>
                  <a:pt x="286" y="197"/>
                  <a:pt x="298" y="254"/>
                  <a:pt x="311" y="311"/>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1" name="Freeform 37"/>
          <p:cNvSpPr/>
          <p:nvPr/>
        </p:nvSpPr>
        <p:spPr bwMode="auto">
          <a:xfrm>
            <a:off x="6584998" y="1579663"/>
            <a:ext cx="228600" cy="511175"/>
          </a:xfrm>
          <a:custGeom>
            <a:avLst/>
            <a:gdLst>
              <a:gd name="T0" fmla="*/ 0 w 144"/>
              <a:gd name="T1" fmla="*/ 0 h 322"/>
              <a:gd name="T2" fmla="*/ 2147483646 w 144"/>
              <a:gd name="T3" fmla="*/ 2147483646 h 322"/>
              <a:gd name="T4" fmla="*/ 2147483646 w 144"/>
              <a:gd name="T5" fmla="*/ 2147483646 h 322"/>
              <a:gd name="T6" fmla="*/ 0 60000 65536"/>
              <a:gd name="T7" fmla="*/ 0 60000 65536"/>
              <a:gd name="T8" fmla="*/ 0 60000 65536"/>
              <a:gd name="T9" fmla="*/ 0 w 144"/>
              <a:gd name="T10" fmla="*/ 0 h 322"/>
              <a:gd name="T11" fmla="*/ 144 w 144"/>
              <a:gd name="T12" fmla="*/ 322 h 322"/>
            </a:gdLst>
            <a:ahLst/>
            <a:cxnLst>
              <a:cxn ang="T6">
                <a:pos x="T0" y="T1"/>
              </a:cxn>
              <a:cxn ang="T7">
                <a:pos x="T2" y="T3"/>
              </a:cxn>
              <a:cxn ang="T8">
                <a:pos x="T4" y="T5"/>
              </a:cxn>
            </a:cxnLst>
            <a:rect l="T9" t="T10" r="T11" b="T12"/>
            <a:pathLst>
              <a:path w="144" h="322">
                <a:moveTo>
                  <a:pt x="0" y="0"/>
                </a:moveTo>
                <a:cubicBezTo>
                  <a:pt x="50" y="39"/>
                  <a:pt x="100" y="79"/>
                  <a:pt x="122" y="133"/>
                </a:cubicBezTo>
                <a:cubicBezTo>
                  <a:pt x="144" y="187"/>
                  <a:pt x="137" y="296"/>
                  <a:pt x="133" y="322"/>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38"/>
          <p:cNvGrpSpPr/>
          <p:nvPr/>
        </p:nvGrpSpPr>
        <p:grpSpPr bwMode="auto">
          <a:xfrm>
            <a:off x="8287443" y="876075"/>
            <a:ext cx="2162175" cy="2414588"/>
            <a:chOff x="0" y="0"/>
            <a:chExt cx="1362" cy="1521"/>
          </a:xfrm>
        </p:grpSpPr>
        <p:sp>
          <p:nvSpPr>
            <p:cNvPr id="21562" name="Oval 39"/>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1563" name="Oval 40"/>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1564" name="Oval 41"/>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1565" name="Oval 42"/>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1566" name="Oval 43"/>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1567" name="Oval 44"/>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1568" name="Oval 45"/>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1569" name="Oval 46"/>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1570" name="Line 47"/>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Line 48"/>
            <p:cNvSpPr>
              <a:spLocks noChangeShapeType="1"/>
            </p:cNvSpPr>
            <p:nvPr/>
          </p:nvSpPr>
          <p:spPr bwMode="auto">
            <a:xfrm flipH="1">
              <a:off x="321" y="515"/>
              <a:ext cx="122"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49"/>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Line 50"/>
            <p:cNvSpPr>
              <a:spLocks noChangeShapeType="1"/>
            </p:cNvSpPr>
            <p:nvPr/>
          </p:nvSpPr>
          <p:spPr bwMode="auto">
            <a:xfrm>
              <a:off x="1165" y="526"/>
              <a:ext cx="111"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Line 51"/>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5" name="Line 52"/>
            <p:cNvSpPr>
              <a:spLocks noChangeShapeType="1"/>
            </p:cNvSpPr>
            <p:nvPr/>
          </p:nvSpPr>
          <p:spPr bwMode="auto">
            <a:xfrm flipH="1">
              <a:off x="965" y="537"/>
              <a:ext cx="145"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6" name="Text Box 53"/>
            <p:cNvSpPr txBox="1">
              <a:spLocks noChangeArrowheads="1"/>
            </p:cNvSpPr>
            <p:nvPr/>
          </p:nvSpPr>
          <p:spPr bwMode="auto">
            <a:xfrm>
              <a:off x="491" y="1269"/>
              <a:ext cx="439" cy="252"/>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dirty="0">
                  <a:solidFill>
                    <a:schemeClr val="tx1"/>
                  </a:solidFill>
                  <a:latin typeface="Times New Roman" panose="02020603050405020304" pitchFamily="18" charset="0"/>
                </a:rPr>
                <a:t>调整</a:t>
              </a:r>
              <a:endParaRPr lang="en-US" altLang="zh-CN" dirty="0">
                <a:solidFill>
                  <a:schemeClr val="tx1"/>
                </a:solidFill>
                <a:latin typeface="Times New Roman" panose="02020603050405020304" pitchFamily="18" charset="0"/>
              </a:endParaRPr>
            </a:p>
          </p:txBody>
        </p:sp>
      </p:grpSp>
      <p:sp>
        <p:nvSpPr>
          <p:cNvPr id="77878" name="Freeform 54"/>
          <p:cNvSpPr/>
          <p:nvPr/>
        </p:nvSpPr>
        <p:spPr bwMode="auto">
          <a:xfrm>
            <a:off x="9533631" y="818503"/>
            <a:ext cx="620713" cy="640294"/>
          </a:xfrm>
          <a:custGeom>
            <a:avLst/>
            <a:gdLst>
              <a:gd name="T0" fmla="*/ 0 w 456"/>
              <a:gd name="T1" fmla="*/ 0 h 689"/>
              <a:gd name="T2" fmla="*/ 2147483646 w 456"/>
              <a:gd name="T3" fmla="*/ 2147483646 h 689"/>
              <a:gd name="T4" fmla="*/ 2147483646 w 456"/>
              <a:gd name="T5" fmla="*/ 2147483646 h 689"/>
              <a:gd name="T6" fmla="*/ 0 60000 65536"/>
              <a:gd name="T7" fmla="*/ 0 60000 65536"/>
              <a:gd name="T8" fmla="*/ 0 60000 65536"/>
              <a:gd name="T9" fmla="*/ 0 w 456"/>
              <a:gd name="T10" fmla="*/ 0 h 689"/>
              <a:gd name="T11" fmla="*/ 456 w 456"/>
              <a:gd name="T12" fmla="*/ 689 h 689"/>
            </a:gdLst>
            <a:ahLst/>
            <a:cxnLst>
              <a:cxn ang="T6">
                <a:pos x="T0" y="T1"/>
              </a:cxn>
              <a:cxn ang="T7">
                <a:pos x="T2" y="T3"/>
              </a:cxn>
              <a:cxn ang="T8">
                <a:pos x="T4" y="T5"/>
              </a:cxn>
            </a:cxnLst>
            <a:rect l="T9" t="T10" r="T11" b="T12"/>
            <a:pathLst>
              <a:path w="456" h="689">
                <a:moveTo>
                  <a:pt x="0" y="0"/>
                </a:moveTo>
                <a:cubicBezTo>
                  <a:pt x="123" y="42"/>
                  <a:pt x="246" y="85"/>
                  <a:pt x="322" y="200"/>
                </a:cubicBezTo>
                <a:cubicBezTo>
                  <a:pt x="398" y="315"/>
                  <a:pt x="436" y="608"/>
                  <a:pt x="456" y="689"/>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 name="Group 55"/>
          <p:cNvGrpSpPr/>
          <p:nvPr/>
        </p:nvGrpSpPr>
        <p:grpSpPr bwMode="auto">
          <a:xfrm>
            <a:off x="1271464" y="3674455"/>
            <a:ext cx="2827921" cy="2394964"/>
            <a:chOff x="0" y="0"/>
            <a:chExt cx="1822" cy="1523"/>
          </a:xfrm>
        </p:grpSpPr>
        <p:sp>
          <p:nvSpPr>
            <p:cNvPr id="21548" name="Oval 56"/>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1549" name="Oval 57"/>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dirty="0">
                  <a:solidFill>
                    <a:schemeClr val="tx1"/>
                  </a:solidFill>
                  <a:latin typeface="Times New Roman" panose="02020603050405020304" pitchFamily="18" charset="0"/>
                </a:rPr>
                <a:t>49</a:t>
              </a:r>
              <a:endParaRPr lang="en-US" altLang="zh-CN" dirty="0">
                <a:solidFill>
                  <a:schemeClr val="tx1"/>
                </a:solidFill>
                <a:latin typeface="Times New Roman" panose="02020603050405020304" pitchFamily="18" charset="0"/>
              </a:endParaRPr>
            </a:p>
          </p:txBody>
        </p:sp>
        <p:sp>
          <p:nvSpPr>
            <p:cNvPr id="21550" name="Oval 58"/>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1551" name="Oval 59"/>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1552" name="Oval 60"/>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1553" name="Oval 61"/>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1554" name="Oval 62"/>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1555" name="Oval 63"/>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1556" name="Line 64"/>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7" name="Line 65"/>
            <p:cNvSpPr>
              <a:spLocks noChangeShapeType="1"/>
            </p:cNvSpPr>
            <p:nvPr/>
          </p:nvSpPr>
          <p:spPr bwMode="auto">
            <a:xfrm flipH="1">
              <a:off x="321" y="515"/>
              <a:ext cx="122"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8" name="Line 66"/>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67"/>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Line 68"/>
            <p:cNvSpPr>
              <a:spLocks noChangeShapeType="1"/>
            </p:cNvSpPr>
            <p:nvPr/>
          </p:nvSpPr>
          <p:spPr bwMode="auto">
            <a:xfrm flipH="1">
              <a:off x="965" y="537"/>
              <a:ext cx="145"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1" name="Text Box 69"/>
            <p:cNvSpPr txBox="1">
              <a:spLocks noChangeArrowheads="1"/>
            </p:cNvSpPr>
            <p:nvPr/>
          </p:nvSpPr>
          <p:spPr bwMode="auto">
            <a:xfrm>
              <a:off x="133" y="1269"/>
              <a:ext cx="1689" cy="254"/>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dirty="0">
                  <a:solidFill>
                    <a:schemeClr val="tx1"/>
                  </a:solidFill>
                  <a:latin typeface="Times New Roman" panose="02020603050405020304" pitchFamily="18" charset="0"/>
                </a:rPr>
                <a:t>排序好的元素：</a:t>
              </a:r>
              <a:r>
                <a:rPr lang="en-US" altLang="zh-CN" dirty="0">
                  <a:solidFill>
                    <a:schemeClr val="tx1"/>
                  </a:solidFill>
                  <a:latin typeface="Times New Roman" panose="02020603050405020304" pitchFamily="18" charset="0"/>
                </a:rPr>
                <a:t>13  27</a:t>
              </a:r>
              <a:endParaRPr lang="en-US" altLang="zh-CN" dirty="0">
                <a:solidFill>
                  <a:schemeClr val="tx1"/>
                </a:solidFill>
                <a:latin typeface="Times New Roman" panose="02020603050405020304" pitchFamily="18" charset="0"/>
              </a:endParaRPr>
            </a:p>
          </p:txBody>
        </p:sp>
      </p:grpSp>
      <p:sp>
        <p:nvSpPr>
          <p:cNvPr id="77894" name="Freeform 70"/>
          <p:cNvSpPr/>
          <p:nvPr/>
        </p:nvSpPr>
        <p:spPr bwMode="auto">
          <a:xfrm>
            <a:off x="1862117" y="3717854"/>
            <a:ext cx="465629" cy="471759"/>
          </a:xfrm>
          <a:custGeom>
            <a:avLst/>
            <a:gdLst>
              <a:gd name="T0" fmla="*/ 2147483646 w 300"/>
              <a:gd name="T1" fmla="*/ 0 h 300"/>
              <a:gd name="T2" fmla="*/ 2147483646 w 300"/>
              <a:gd name="T3" fmla="*/ 2147483646 h 300"/>
              <a:gd name="T4" fmla="*/ 0 w 300"/>
              <a:gd name="T5" fmla="*/ 2147483646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0"/>
                </a:moveTo>
                <a:cubicBezTo>
                  <a:pt x="219" y="19"/>
                  <a:pt x="139" y="39"/>
                  <a:pt x="89" y="89"/>
                </a:cubicBezTo>
                <a:cubicBezTo>
                  <a:pt x="39" y="139"/>
                  <a:pt x="17" y="269"/>
                  <a:pt x="0" y="300"/>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95" name="Freeform 71"/>
          <p:cNvSpPr/>
          <p:nvPr/>
        </p:nvSpPr>
        <p:spPr bwMode="auto">
          <a:xfrm>
            <a:off x="1487488" y="4328937"/>
            <a:ext cx="257648" cy="460752"/>
          </a:xfrm>
          <a:custGeom>
            <a:avLst/>
            <a:gdLst>
              <a:gd name="T0" fmla="*/ 2147483646 w 166"/>
              <a:gd name="T1" fmla="*/ 2147483646 h 293"/>
              <a:gd name="T2" fmla="*/ 2147483646 w 166"/>
              <a:gd name="T3" fmla="*/ 2147483646 h 293"/>
              <a:gd name="T4" fmla="*/ 0 w 166"/>
              <a:gd name="T5" fmla="*/ 2147483646 h 293"/>
              <a:gd name="T6" fmla="*/ 0 60000 65536"/>
              <a:gd name="T7" fmla="*/ 0 60000 65536"/>
              <a:gd name="T8" fmla="*/ 0 60000 65536"/>
              <a:gd name="T9" fmla="*/ 0 w 166"/>
              <a:gd name="T10" fmla="*/ 0 h 293"/>
              <a:gd name="T11" fmla="*/ 166 w 166"/>
              <a:gd name="T12" fmla="*/ 293 h 293"/>
            </a:gdLst>
            <a:ahLst/>
            <a:cxnLst>
              <a:cxn ang="T6">
                <a:pos x="T0" y="T1"/>
              </a:cxn>
              <a:cxn ang="T7">
                <a:pos x="T2" y="T3"/>
              </a:cxn>
              <a:cxn ang="T8">
                <a:pos x="T4" y="T5"/>
              </a:cxn>
            </a:cxnLst>
            <a:rect l="T9" t="T10" r="T11" b="T12"/>
            <a:pathLst>
              <a:path w="166" h="293">
                <a:moveTo>
                  <a:pt x="166" y="4"/>
                </a:moveTo>
                <a:cubicBezTo>
                  <a:pt x="130" y="2"/>
                  <a:pt x="94" y="0"/>
                  <a:pt x="66" y="48"/>
                </a:cubicBezTo>
                <a:cubicBezTo>
                  <a:pt x="38" y="96"/>
                  <a:pt x="13" y="256"/>
                  <a:pt x="0" y="293"/>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72"/>
          <p:cNvGrpSpPr/>
          <p:nvPr/>
        </p:nvGrpSpPr>
        <p:grpSpPr bwMode="auto">
          <a:xfrm>
            <a:off x="4542271" y="3719102"/>
            <a:ext cx="2162175" cy="2336800"/>
            <a:chOff x="0" y="0"/>
            <a:chExt cx="1362" cy="1472"/>
          </a:xfrm>
        </p:grpSpPr>
        <p:sp>
          <p:nvSpPr>
            <p:cNvPr id="21534" name="Oval 73"/>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1535" name="Oval 74"/>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1536" name="Oval 75"/>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1537" name="Oval 76"/>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1538" name="Oval 77"/>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1539" name="Oval 78"/>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1540" name="Oval 79"/>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1541" name="Oval 80"/>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1542" name="Line 81"/>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3" name="Line 82"/>
            <p:cNvSpPr>
              <a:spLocks noChangeShapeType="1"/>
            </p:cNvSpPr>
            <p:nvPr/>
          </p:nvSpPr>
          <p:spPr bwMode="auto">
            <a:xfrm flipH="1">
              <a:off x="321" y="515"/>
              <a:ext cx="122"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4" name="Line 83"/>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5" name="Line 84"/>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6" name="Line 85"/>
            <p:cNvSpPr>
              <a:spLocks noChangeShapeType="1"/>
            </p:cNvSpPr>
            <p:nvPr/>
          </p:nvSpPr>
          <p:spPr bwMode="auto">
            <a:xfrm flipH="1">
              <a:off x="965" y="537"/>
              <a:ext cx="145"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7" name="Text Box 86"/>
            <p:cNvSpPr txBox="1">
              <a:spLocks noChangeArrowheads="1"/>
            </p:cNvSpPr>
            <p:nvPr/>
          </p:nvSpPr>
          <p:spPr bwMode="auto">
            <a:xfrm>
              <a:off x="565" y="1220"/>
              <a:ext cx="439" cy="252"/>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dirty="0">
                  <a:solidFill>
                    <a:schemeClr val="tx1"/>
                  </a:solidFill>
                  <a:latin typeface="Times New Roman" panose="02020603050405020304" pitchFamily="18" charset="0"/>
                </a:rPr>
                <a:t>调整</a:t>
              </a:r>
              <a:endParaRPr lang="en-US" altLang="zh-CN" dirty="0">
                <a:solidFill>
                  <a:schemeClr val="tx1"/>
                </a:solidFill>
                <a:latin typeface="Times New Roman" panose="02020603050405020304" pitchFamily="18" charset="0"/>
              </a:endParaRPr>
            </a:p>
          </p:txBody>
        </p:sp>
      </p:grpSp>
      <p:sp>
        <p:nvSpPr>
          <p:cNvPr id="77911" name="Freeform 87"/>
          <p:cNvSpPr/>
          <p:nvPr/>
        </p:nvSpPr>
        <p:spPr bwMode="auto">
          <a:xfrm>
            <a:off x="5810398" y="4042953"/>
            <a:ext cx="193675" cy="758825"/>
          </a:xfrm>
          <a:custGeom>
            <a:avLst/>
            <a:gdLst>
              <a:gd name="T0" fmla="*/ 0 w 122"/>
              <a:gd name="T1" fmla="*/ 0 h 478"/>
              <a:gd name="T2" fmla="*/ 2147483646 w 122"/>
              <a:gd name="T3" fmla="*/ 2147483646 h 478"/>
              <a:gd name="T4" fmla="*/ 0 60000 65536"/>
              <a:gd name="T5" fmla="*/ 0 60000 65536"/>
              <a:gd name="T6" fmla="*/ 0 w 122"/>
              <a:gd name="T7" fmla="*/ 0 h 478"/>
              <a:gd name="T8" fmla="*/ 122 w 122"/>
              <a:gd name="T9" fmla="*/ 478 h 478"/>
            </a:gdLst>
            <a:ahLst/>
            <a:cxnLst>
              <a:cxn ang="T4">
                <a:pos x="T0" y="T1"/>
              </a:cxn>
              <a:cxn ang="T5">
                <a:pos x="T2" y="T3"/>
              </a:cxn>
            </a:cxnLst>
            <a:rect l="T6" t="T7" r="T8" b="T9"/>
            <a:pathLst>
              <a:path w="122" h="478">
                <a:moveTo>
                  <a:pt x="0" y="0"/>
                </a:moveTo>
                <a:cubicBezTo>
                  <a:pt x="53" y="198"/>
                  <a:pt x="107" y="397"/>
                  <a:pt x="122" y="478"/>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912" name="Freeform 88"/>
          <p:cNvSpPr/>
          <p:nvPr/>
        </p:nvSpPr>
        <p:spPr bwMode="auto">
          <a:xfrm>
            <a:off x="9062144" y="3674455"/>
            <a:ext cx="546100" cy="511175"/>
          </a:xfrm>
          <a:custGeom>
            <a:avLst/>
            <a:gdLst>
              <a:gd name="T0" fmla="*/ 0 w 344"/>
              <a:gd name="T1" fmla="*/ 0 h 322"/>
              <a:gd name="T2" fmla="*/ 2147483646 w 344"/>
              <a:gd name="T3" fmla="*/ 2147483646 h 322"/>
              <a:gd name="T4" fmla="*/ 2147483646 w 344"/>
              <a:gd name="T5" fmla="*/ 2147483646 h 322"/>
              <a:gd name="T6" fmla="*/ 0 60000 65536"/>
              <a:gd name="T7" fmla="*/ 0 60000 65536"/>
              <a:gd name="T8" fmla="*/ 0 60000 65536"/>
              <a:gd name="T9" fmla="*/ 0 w 344"/>
              <a:gd name="T10" fmla="*/ 0 h 322"/>
              <a:gd name="T11" fmla="*/ 344 w 344"/>
              <a:gd name="T12" fmla="*/ 322 h 322"/>
            </a:gdLst>
            <a:ahLst/>
            <a:cxnLst>
              <a:cxn ang="T6">
                <a:pos x="T0" y="T1"/>
              </a:cxn>
              <a:cxn ang="T7">
                <a:pos x="T2" y="T3"/>
              </a:cxn>
              <a:cxn ang="T8">
                <a:pos x="T4" y="T5"/>
              </a:cxn>
            </a:cxnLst>
            <a:rect l="T9" t="T10" r="T11" b="T12"/>
            <a:pathLst>
              <a:path w="344" h="322">
                <a:moveTo>
                  <a:pt x="0" y="0"/>
                </a:moveTo>
                <a:cubicBezTo>
                  <a:pt x="88" y="28"/>
                  <a:pt x="176" y="57"/>
                  <a:pt x="233" y="111"/>
                </a:cubicBezTo>
                <a:cubicBezTo>
                  <a:pt x="290" y="165"/>
                  <a:pt x="331" y="287"/>
                  <a:pt x="344" y="322"/>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89"/>
          <p:cNvGrpSpPr/>
          <p:nvPr/>
        </p:nvGrpSpPr>
        <p:grpSpPr bwMode="auto">
          <a:xfrm>
            <a:off x="7708005" y="3690611"/>
            <a:ext cx="3217865" cy="2414588"/>
            <a:chOff x="0" y="0"/>
            <a:chExt cx="2027" cy="1521"/>
          </a:xfrm>
        </p:grpSpPr>
        <p:sp>
          <p:nvSpPr>
            <p:cNvPr id="21521" name="Oval 90"/>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1522" name="Oval 91"/>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1523" name="Oval 92"/>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1524" name="Oval 93"/>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1525" name="Oval 94"/>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1526" name="Oval 95"/>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1527" name="Oval 96"/>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1528" name="Oval 97"/>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1529" name="Line 98"/>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99"/>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100"/>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Text Box 101"/>
            <p:cNvSpPr txBox="1">
              <a:spLocks noChangeArrowheads="1"/>
            </p:cNvSpPr>
            <p:nvPr/>
          </p:nvSpPr>
          <p:spPr bwMode="auto">
            <a:xfrm>
              <a:off x="133" y="1269"/>
              <a:ext cx="1894" cy="252"/>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dirty="0">
                  <a:solidFill>
                    <a:schemeClr val="tx1"/>
                  </a:solidFill>
                  <a:latin typeface="Times New Roman" panose="02020603050405020304" pitchFamily="18" charset="0"/>
                </a:rPr>
                <a:t>排好序的元素：</a:t>
              </a:r>
              <a:r>
                <a:rPr lang="en-US" altLang="zh-CN" dirty="0">
                  <a:solidFill>
                    <a:schemeClr val="tx1"/>
                  </a:solidFill>
                  <a:latin typeface="Times New Roman" panose="02020603050405020304" pitchFamily="18" charset="0"/>
                </a:rPr>
                <a:t>13  27  38</a:t>
              </a:r>
              <a:endParaRPr lang="en-US" altLang="zh-CN" dirty="0">
                <a:solidFill>
                  <a:schemeClr val="tx1"/>
                </a:solidFill>
                <a:latin typeface="Times New Roman" panose="02020603050405020304" pitchFamily="18" charset="0"/>
              </a:endParaRPr>
            </a:p>
          </p:txBody>
        </p:sp>
        <p:sp>
          <p:nvSpPr>
            <p:cNvPr id="21533" name="Line 102"/>
            <p:cNvSpPr>
              <a:spLocks noChangeShapeType="1"/>
            </p:cNvSpPr>
            <p:nvPr/>
          </p:nvSpPr>
          <p:spPr bwMode="auto">
            <a:xfrm flipH="1">
              <a:off x="318" y="512"/>
              <a:ext cx="111"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02" name="直接连接符 101"/>
          <p:cNvCxnSpPr/>
          <p:nvPr/>
        </p:nvCxnSpPr>
        <p:spPr>
          <a:xfrm flipV="1">
            <a:off x="0" y="59629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03" name="Text Box 2"/>
          <p:cNvSpPr txBox="1">
            <a:spLocks noChangeArrowheads="1"/>
          </p:cNvSpPr>
          <p:nvPr/>
        </p:nvSpPr>
        <p:spPr bwMode="auto">
          <a:xfrm>
            <a:off x="137519" y="149521"/>
            <a:ext cx="11856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400" b="1" dirty="0">
                <a:solidFill>
                  <a:schemeClr val="tx1"/>
                </a:solidFill>
                <a:latin typeface="Times New Roman" panose="02020603050405020304" pitchFamily="18" charset="0"/>
              </a:rPr>
              <a:t>课堂练习 ： 含</a:t>
            </a:r>
            <a:r>
              <a:rPr lang="en-US" altLang="zh-CN" sz="2400" b="1" dirty="0">
                <a:solidFill>
                  <a:schemeClr val="tx1"/>
                </a:solidFill>
                <a:latin typeface="Times New Roman" panose="02020603050405020304" pitchFamily="18" charset="0"/>
              </a:rPr>
              <a:t>8</a:t>
            </a:r>
            <a:r>
              <a:rPr lang="zh-CN" altLang="en-US" sz="2400" b="1" dirty="0">
                <a:solidFill>
                  <a:schemeClr val="tx1"/>
                </a:solidFill>
                <a:latin typeface="Times New Roman" panose="02020603050405020304" pitchFamily="18" charset="0"/>
              </a:rPr>
              <a:t>个元素的无序序列（</a:t>
            </a:r>
            <a:r>
              <a:rPr lang="en-US" altLang="zh-CN" sz="2400" b="1" dirty="0">
                <a:solidFill>
                  <a:schemeClr val="tx1"/>
                </a:solidFill>
                <a:latin typeface="Times New Roman" panose="02020603050405020304" pitchFamily="18" charset="0"/>
              </a:rPr>
              <a:t>49</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38</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65</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97</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76</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13</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27</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50</a:t>
            </a:r>
            <a:r>
              <a:rPr lang="zh-CN" altLang="en-US" sz="2400" b="1" dirty="0">
                <a:solidFill>
                  <a:schemeClr val="tx1"/>
                </a:solidFill>
                <a:latin typeface="Times New Roman" panose="02020603050405020304" pitchFamily="18" charset="0"/>
              </a:rPr>
              <a:t>），建立小根堆</a:t>
            </a:r>
            <a:endParaRPr lang="zh-CN" altLang="en-US"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843"/>
                                        </p:tgtEl>
                                        <p:attrNameLst>
                                          <p:attrName>style.visibility</p:attrName>
                                        </p:attrNameLst>
                                      </p:cBhvr>
                                      <p:to>
                                        <p:strVal val="visible"/>
                                      </p:to>
                                    </p:set>
                                    <p:animEffect transition="in" filter="box(out)">
                                      <p:cBhvr>
                                        <p:cTn id="12" dur="500"/>
                                        <p:tgtEl>
                                          <p:spTgt spid="7784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60"/>
                                        </p:tgtEl>
                                        <p:attrNameLst>
                                          <p:attrName>style.visibility</p:attrName>
                                        </p:attrNameLst>
                                      </p:cBhvr>
                                      <p:to>
                                        <p:strVal val="visible"/>
                                      </p:to>
                                    </p:set>
                                    <p:animEffect transition="in" filter="box(out)">
                                      <p:cBhvr>
                                        <p:cTn id="22" dur="500"/>
                                        <p:tgtEl>
                                          <p:spTgt spid="77860"/>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7861"/>
                                        </p:tgtEl>
                                        <p:attrNameLst>
                                          <p:attrName>style.visibility</p:attrName>
                                        </p:attrNameLst>
                                      </p:cBhvr>
                                      <p:to>
                                        <p:strVal val="visible"/>
                                      </p:to>
                                    </p:set>
                                    <p:animEffect transition="in" filter="box(out)">
                                      <p:cBhvr>
                                        <p:cTn id="27" dur="500"/>
                                        <p:tgtEl>
                                          <p:spTgt spid="77861"/>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out)">
                                      <p:cBhvr>
                                        <p:cTn id="32" dur="500"/>
                                        <p:tgtEl>
                                          <p:spTgt spid="4"/>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7878"/>
                                        </p:tgtEl>
                                        <p:attrNameLst>
                                          <p:attrName>style.visibility</p:attrName>
                                        </p:attrNameLst>
                                      </p:cBhvr>
                                      <p:to>
                                        <p:strVal val="visible"/>
                                      </p:to>
                                    </p:set>
                                    <p:animEffect transition="in" filter="box(out)">
                                      <p:cBhvr>
                                        <p:cTn id="37" dur="500"/>
                                        <p:tgtEl>
                                          <p:spTgt spid="77878"/>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out)">
                                      <p:cBhvr>
                                        <p:cTn id="42" dur="500"/>
                                        <p:tgtEl>
                                          <p:spTgt spid="5"/>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7894"/>
                                        </p:tgtEl>
                                        <p:attrNameLst>
                                          <p:attrName>style.visibility</p:attrName>
                                        </p:attrNameLst>
                                      </p:cBhvr>
                                      <p:to>
                                        <p:strVal val="visible"/>
                                      </p:to>
                                    </p:set>
                                    <p:animEffect transition="in" filter="box(out)">
                                      <p:cBhvr>
                                        <p:cTn id="47" dur="500"/>
                                        <p:tgtEl>
                                          <p:spTgt spid="77894"/>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7895"/>
                                        </p:tgtEl>
                                        <p:attrNameLst>
                                          <p:attrName>style.visibility</p:attrName>
                                        </p:attrNameLst>
                                      </p:cBhvr>
                                      <p:to>
                                        <p:strVal val="visible"/>
                                      </p:to>
                                    </p:set>
                                    <p:animEffect transition="in" filter="box(out)">
                                      <p:cBhvr>
                                        <p:cTn id="52" dur="500"/>
                                        <p:tgtEl>
                                          <p:spTgt spid="77895"/>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ox(out)">
                                      <p:cBhvr>
                                        <p:cTn id="57" dur="500"/>
                                        <p:tgtEl>
                                          <p:spTgt spid="6"/>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77911"/>
                                        </p:tgtEl>
                                        <p:attrNameLst>
                                          <p:attrName>style.visibility</p:attrName>
                                        </p:attrNameLst>
                                      </p:cBhvr>
                                      <p:to>
                                        <p:strVal val="visible"/>
                                      </p:to>
                                    </p:set>
                                    <p:animEffect transition="in" filter="box(out)">
                                      <p:cBhvr>
                                        <p:cTn id="62" dur="500"/>
                                        <p:tgtEl>
                                          <p:spTgt spid="77911"/>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ox(out)">
                                      <p:cBhvr>
                                        <p:cTn id="67" dur="500"/>
                                        <p:tgtEl>
                                          <p:spTgt spid="7"/>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77912"/>
                                        </p:tgtEl>
                                        <p:attrNameLst>
                                          <p:attrName>style.visibility</p:attrName>
                                        </p:attrNameLst>
                                      </p:cBhvr>
                                      <p:to>
                                        <p:strVal val="visible"/>
                                      </p:to>
                                    </p:set>
                                    <p:animEffect transition="in" filter="box(out)">
                                      <p:cBhvr>
                                        <p:cTn id="72" dur="500"/>
                                        <p:tgtEl>
                                          <p:spTgt spid="77912"/>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3" grpId="0" animBg="1"/>
      <p:bldP spid="77860" grpId="0" animBg="1"/>
      <p:bldP spid="77861" grpId="0" animBg="1"/>
      <p:bldP spid="77878" grpId="0" animBg="1"/>
      <p:bldP spid="77894" grpId="0" animBg="1"/>
      <p:bldP spid="77895" grpId="0" animBg="1"/>
      <p:bldP spid="77911" grpId="0" animBg="1"/>
      <p:bldP spid="779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919536" y="548680"/>
            <a:ext cx="2182812" cy="2420938"/>
            <a:chOff x="0" y="0"/>
            <a:chExt cx="1375" cy="1525"/>
          </a:xfrm>
        </p:grpSpPr>
        <p:sp>
          <p:nvSpPr>
            <p:cNvPr id="22598" name="Oval 3"/>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2599" name="Oval 4"/>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2600" name="Oval 5"/>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2601" name="Oval 6"/>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2602" name="Oval 7"/>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2603" name="Oval 8"/>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2604" name="Oval 9"/>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2605" name="Oval 10"/>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2606" name="Line 11"/>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7" name="Line 12"/>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8" name="Line 13"/>
            <p:cNvSpPr>
              <a:spLocks noChangeShapeType="1"/>
            </p:cNvSpPr>
            <p:nvPr/>
          </p:nvSpPr>
          <p:spPr bwMode="auto">
            <a:xfrm>
              <a:off x="510" y="504"/>
              <a:ext cx="89"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9" name="Text Box 14"/>
            <p:cNvSpPr txBox="1">
              <a:spLocks noChangeArrowheads="1"/>
            </p:cNvSpPr>
            <p:nvPr/>
          </p:nvSpPr>
          <p:spPr bwMode="auto">
            <a:xfrm>
              <a:off x="133" y="1269"/>
              <a:ext cx="124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a:t>
              </a:r>
              <a:endParaRPr lang="en-US" altLang="zh-CN">
                <a:solidFill>
                  <a:schemeClr val="tx1"/>
                </a:solidFill>
                <a:latin typeface="Times New Roman" panose="02020603050405020304" pitchFamily="18" charset="0"/>
              </a:endParaRPr>
            </a:p>
          </p:txBody>
        </p:sp>
        <p:sp>
          <p:nvSpPr>
            <p:cNvPr id="22610" name="Line 15"/>
            <p:cNvSpPr>
              <a:spLocks noChangeShapeType="1"/>
            </p:cNvSpPr>
            <p:nvPr/>
          </p:nvSpPr>
          <p:spPr bwMode="auto">
            <a:xfrm flipH="1">
              <a:off x="296" y="513"/>
              <a:ext cx="134"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64" name="Line 16"/>
          <p:cNvSpPr>
            <a:spLocks noChangeShapeType="1"/>
          </p:cNvSpPr>
          <p:nvPr/>
        </p:nvSpPr>
        <p:spPr bwMode="auto">
          <a:xfrm flipH="1">
            <a:off x="2954586" y="869355"/>
            <a:ext cx="246062" cy="7762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17"/>
          <p:cNvGrpSpPr/>
          <p:nvPr/>
        </p:nvGrpSpPr>
        <p:grpSpPr bwMode="auto">
          <a:xfrm>
            <a:off x="4542086" y="507405"/>
            <a:ext cx="2563812" cy="2420938"/>
            <a:chOff x="0" y="0"/>
            <a:chExt cx="1615" cy="1525"/>
          </a:xfrm>
        </p:grpSpPr>
        <p:sp>
          <p:nvSpPr>
            <p:cNvPr id="22586" name="Oval 18"/>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2587" name="Oval 19"/>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2588" name="Oval 20"/>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2589" name="Oval 21"/>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2590" name="Oval 22"/>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2591" name="Oval 23"/>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2592" name="Oval 24"/>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2593" name="Oval 25"/>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2594" name="Line 26"/>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5" name="Line 27"/>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6" name="Text Box 28"/>
            <p:cNvSpPr txBox="1">
              <a:spLocks noChangeArrowheads="1"/>
            </p:cNvSpPr>
            <p:nvPr/>
          </p:nvSpPr>
          <p:spPr bwMode="auto">
            <a:xfrm>
              <a:off x="133" y="1269"/>
              <a:ext cx="148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a:t>
              </a:r>
              <a:endParaRPr lang="en-US" altLang="zh-CN">
                <a:solidFill>
                  <a:schemeClr val="tx1"/>
                </a:solidFill>
                <a:latin typeface="Times New Roman" panose="02020603050405020304" pitchFamily="18" charset="0"/>
              </a:endParaRPr>
            </a:p>
          </p:txBody>
        </p:sp>
        <p:sp>
          <p:nvSpPr>
            <p:cNvPr id="22597" name="Line 29"/>
            <p:cNvSpPr>
              <a:spLocks noChangeShapeType="1"/>
            </p:cNvSpPr>
            <p:nvPr/>
          </p:nvSpPr>
          <p:spPr bwMode="auto">
            <a:xfrm flipH="1">
              <a:off x="296" y="513"/>
              <a:ext cx="134"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78" name="Freeform 30"/>
          <p:cNvSpPr/>
          <p:nvPr/>
        </p:nvSpPr>
        <p:spPr bwMode="auto">
          <a:xfrm>
            <a:off x="5159623" y="586780"/>
            <a:ext cx="546100" cy="528638"/>
          </a:xfrm>
          <a:custGeom>
            <a:avLst/>
            <a:gdLst>
              <a:gd name="T0" fmla="*/ 2147483646 w 344"/>
              <a:gd name="T1" fmla="*/ 0 h 333"/>
              <a:gd name="T2" fmla="*/ 2147483646 w 344"/>
              <a:gd name="T3" fmla="*/ 2147483646 h 333"/>
              <a:gd name="T4" fmla="*/ 0 w 344"/>
              <a:gd name="T5" fmla="*/ 2147483646 h 333"/>
              <a:gd name="T6" fmla="*/ 0 60000 65536"/>
              <a:gd name="T7" fmla="*/ 0 60000 65536"/>
              <a:gd name="T8" fmla="*/ 0 60000 65536"/>
              <a:gd name="T9" fmla="*/ 0 w 344"/>
              <a:gd name="T10" fmla="*/ 0 h 333"/>
              <a:gd name="T11" fmla="*/ 344 w 344"/>
              <a:gd name="T12" fmla="*/ 333 h 333"/>
            </a:gdLst>
            <a:ahLst/>
            <a:cxnLst>
              <a:cxn ang="T6">
                <a:pos x="T0" y="T1"/>
              </a:cxn>
              <a:cxn ang="T7">
                <a:pos x="T2" y="T3"/>
              </a:cxn>
              <a:cxn ang="T8">
                <a:pos x="T4" y="T5"/>
              </a:cxn>
            </a:cxnLst>
            <a:rect l="T9" t="T10" r="T11" b="T12"/>
            <a:pathLst>
              <a:path w="344" h="333">
                <a:moveTo>
                  <a:pt x="344" y="0"/>
                </a:moveTo>
                <a:cubicBezTo>
                  <a:pt x="267" y="11"/>
                  <a:pt x="190" y="22"/>
                  <a:pt x="133" y="77"/>
                </a:cubicBezTo>
                <a:cubicBezTo>
                  <a:pt x="76" y="132"/>
                  <a:pt x="26" y="290"/>
                  <a:pt x="0" y="333"/>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31"/>
          <p:cNvGrpSpPr/>
          <p:nvPr/>
        </p:nvGrpSpPr>
        <p:grpSpPr bwMode="auto">
          <a:xfrm>
            <a:off x="7375774" y="501055"/>
            <a:ext cx="2563813" cy="2420938"/>
            <a:chOff x="0" y="0"/>
            <a:chExt cx="1615" cy="1525"/>
          </a:xfrm>
        </p:grpSpPr>
        <p:sp>
          <p:nvSpPr>
            <p:cNvPr id="22574" name="Oval 32"/>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2575" name="Oval 33"/>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2576" name="Oval 34"/>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2577" name="Oval 35"/>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2578" name="Oval 36"/>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2579" name="Oval 37"/>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2580" name="Oval 38"/>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2581" name="Oval 39"/>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2582" name="Line 40"/>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3" name="Line 41"/>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4" name="Text Box 42"/>
            <p:cNvSpPr txBox="1">
              <a:spLocks noChangeArrowheads="1"/>
            </p:cNvSpPr>
            <p:nvPr/>
          </p:nvSpPr>
          <p:spPr bwMode="auto">
            <a:xfrm>
              <a:off x="133" y="1269"/>
              <a:ext cx="148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a:t>
              </a:r>
              <a:endParaRPr lang="en-US" altLang="zh-CN">
                <a:solidFill>
                  <a:schemeClr val="tx1"/>
                </a:solidFill>
                <a:latin typeface="Times New Roman" panose="02020603050405020304" pitchFamily="18" charset="0"/>
              </a:endParaRPr>
            </a:p>
          </p:txBody>
        </p:sp>
        <p:sp>
          <p:nvSpPr>
            <p:cNvPr id="22585" name="Line 43"/>
            <p:cNvSpPr>
              <a:spLocks noChangeShapeType="1"/>
            </p:cNvSpPr>
            <p:nvPr/>
          </p:nvSpPr>
          <p:spPr bwMode="auto">
            <a:xfrm flipH="1">
              <a:off x="296" y="513"/>
              <a:ext cx="134"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92" name="Freeform 44"/>
          <p:cNvSpPr/>
          <p:nvPr/>
        </p:nvSpPr>
        <p:spPr bwMode="auto">
          <a:xfrm>
            <a:off x="7629774" y="586780"/>
            <a:ext cx="898525" cy="1181100"/>
          </a:xfrm>
          <a:custGeom>
            <a:avLst/>
            <a:gdLst>
              <a:gd name="T0" fmla="*/ 2147483646 w 566"/>
              <a:gd name="T1" fmla="*/ 0 h 744"/>
              <a:gd name="T2" fmla="*/ 2147483646 w 566"/>
              <a:gd name="T3" fmla="*/ 2147483646 h 744"/>
              <a:gd name="T4" fmla="*/ 0 w 566"/>
              <a:gd name="T5" fmla="*/ 2147483646 h 744"/>
              <a:gd name="T6" fmla="*/ 0 60000 65536"/>
              <a:gd name="T7" fmla="*/ 0 60000 65536"/>
              <a:gd name="T8" fmla="*/ 0 60000 65536"/>
              <a:gd name="T9" fmla="*/ 0 w 566"/>
              <a:gd name="T10" fmla="*/ 0 h 744"/>
              <a:gd name="T11" fmla="*/ 566 w 566"/>
              <a:gd name="T12" fmla="*/ 744 h 744"/>
            </a:gdLst>
            <a:ahLst/>
            <a:cxnLst>
              <a:cxn ang="T6">
                <a:pos x="T0" y="T1"/>
              </a:cxn>
              <a:cxn ang="T7">
                <a:pos x="T2" y="T3"/>
              </a:cxn>
              <a:cxn ang="T8">
                <a:pos x="T4" y="T5"/>
              </a:cxn>
            </a:cxnLst>
            <a:rect l="T9" t="T10" r="T11" b="T12"/>
            <a:pathLst>
              <a:path w="566" h="744">
                <a:moveTo>
                  <a:pt x="566" y="0"/>
                </a:moveTo>
                <a:cubicBezTo>
                  <a:pt x="385" y="38"/>
                  <a:pt x="205" y="76"/>
                  <a:pt x="111" y="200"/>
                </a:cubicBezTo>
                <a:cubicBezTo>
                  <a:pt x="17" y="324"/>
                  <a:pt x="8" y="534"/>
                  <a:pt x="0" y="744"/>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 name="Group 45"/>
          <p:cNvGrpSpPr/>
          <p:nvPr/>
        </p:nvGrpSpPr>
        <p:grpSpPr bwMode="auto">
          <a:xfrm>
            <a:off x="1194049" y="3599855"/>
            <a:ext cx="2881313" cy="2420938"/>
            <a:chOff x="0" y="0"/>
            <a:chExt cx="1815" cy="1525"/>
          </a:xfrm>
        </p:grpSpPr>
        <p:sp>
          <p:nvSpPr>
            <p:cNvPr id="22563" name="Oval 46"/>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2564" name="Oval 47"/>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2565" name="Oval 48"/>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2566" name="Oval 49"/>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2567" name="Oval 50"/>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2568" name="Oval 51"/>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2569" name="Oval 52"/>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2570" name="Oval 53"/>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2571" name="Line 54"/>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2" name="Line 55"/>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3" name="Text Box 56"/>
            <p:cNvSpPr txBox="1">
              <a:spLocks noChangeArrowheads="1"/>
            </p:cNvSpPr>
            <p:nvPr/>
          </p:nvSpPr>
          <p:spPr bwMode="auto">
            <a:xfrm>
              <a:off x="133" y="1269"/>
              <a:ext cx="168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13  27  38  49 50</a:t>
              </a:r>
              <a:endParaRPr lang="en-US" altLang="zh-CN">
                <a:solidFill>
                  <a:schemeClr val="tx1"/>
                </a:solidFill>
                <a:latin typeface="Times New Roman" panose="02020603050405020304" pitchFamily="18" charset="0"/>
              </a:endParaRPr>
            </a:p>
          </p:txBody>
        </p:sp>
      </p:grpSp>
      <p:sp>
        <p:nvSpPr>
          <p:cNvPr id="78905" name="Freeform 57"/>
          <p:cNvSpPr/>
          <p:nvPr/>
        </p:nvSpPr>
        <p:spPr bwMode="auto">
          <a:xfrm>
            <a:off x="2618037" y="3690343"/>
            <a:ext cx="530225" cy="512762"/>
          </a:xfrm>
          <a:custGeom>
            <a:avLst/>
            <a:gdLst>
              <a:gd name="T0" fmla="*/ 0 w 334"/>
              <a:gd name="T1" fmla="*/ 0 h 323"/>
              <a:gd name="T2" fmla="*/ 2147483646 w 334"/>
              <a:gd name="T3" fmla="*/ 2147483646 h 323"/>
              <a:gd name="T4" fmla="*/ 2147483646 w 334"/>
              <a:gd name="T5" fmla="*/ 2147483646 h 323"/>
              <a:gd name="T6" fmla="*/ 0 60000 65536"/>
              <a:gd name="T7" fmla="*/ 0 60000 65536"/>
              <a:gd name="T8" fmla="*/ 0 60000 65536"/>
              <a:gd name="T9" fmla="*/ 0 w 334"/>
              <a:gd name="T10" fmla="*/ 0 h 323"/>
              <a:gd name="T11" fmla="*/ 334 w 334"/>
              <a:gd name="T12" fmla="*/ 323 h 323"/>
            </a:gdLst>
            <a:ahLst/>
            <a:cxnLst>
              <a:cxn ang="T6">
                <a:pos x="T0" y="T1"/>
              </a:cxn>
              <a:cxn ang="T7">
                <a:pos x="T2" y="T3"/>
              </a:cxn>
              <a:cxn ang="T8">
                <a:pos x="T4" y="T5"/>
              </a:cxn>
            </a:cxnLst>
            <a:rect l="T9" t="T10" r="T11" b="T12"/>
            <a:pathLst>
              <a:path w="334" h="323">
                <a:moveTo>
                  <a:pt x="0" y="0"/>
                </a:moveTo>
                <a:cubicBezTo>
                  <a:pt x="89" y="23"/>
                  <a:pt x="178" y="46"/>
                  <a:pt x="234" y="100"/>
                </a:cubicBezTo>
                <a:cubicBezTo>
                  <a:pt x="290" y="154"/>
                  <a:pt x="317" y="288"/>
                  <a:pt x="334" y="323"/>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58"/>
          <p:cNvGrpSpPr/>
          <p:nvPr/>
        </p:nvGrpSpPr>
        <p:grpSpPr bwMode="auto">
          <a:xfrm>
            <a:off x="4046786" y="3612555"/>
            <a:ext cx="2881312" cy="2420938"/>
            <a:chOff x="0" y="0"/>
            <a:chExt cx="1815" cy="1525"/>
          </a:xfrm>
        </p:grpSpPr>
        <p:sp>
          <p:nvSpPr>
            <p:cNvPr id="22552" name="Oval 59"/>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2553" name="Oval 60"/>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2554" name="Oval 61"/>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2555" name="Oval 62"/>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2556" name="Oval 63"/>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2557" name="Oval 64"/>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2558" name="Oval 65"/>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2559" name="Oval 66"/>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2560" name="Line 67"/>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68"/>
            <p:cNvSpPr>
              <a:spLocks noChangeShapeType="1"/>
            </p:cNvSpPr>
            <p:nvPr/>
          </p:nvSpPr>
          <p:spPr bwMode="auto">
            <a:xfrm>
              <a:off x="887" y="160"/>
              <a:ext cx="212"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Text Box 69"/>
            <p:cNvSpPr txBox="1">
              <a:spLocks noChangeArrowheads="1"/>
            </p:cNvSpPr>
            <p:nvPr/>
          </p:nvSpPr>
          <p:spPr bwMode="auto">
            <a:xfrm>
              <a:off x="133" y="1269"/>
              <a:ext cx="168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13  27  38  49 50</a:t>
              </a:r>
              <a:endParaRPr lang="en-US" altLang="zh-CN">
                <a:solidFill>
                  <a:schemeClr val="tx1"/>
                </a:solidFill>
                <a:latin typeface="Times New Roman" panose="02020603050405020304" pitchFamily="18" charset="0"/>
              </a:endParaRPr>
            </a:p>
          </p:txBody>
        </p:sp>
      </p:grpSp>
      <p:sp>
        <p:nvSpPr>
          <p:cNvPr id="78918" name="Freeform 70"/>
          <p:cNvSpPr/>
          <p:nvPr/>
        </p:nvSpPr>
        <p:spPr bwMode="auto">
          <a:xfrm>
            <a:off x="5494586" y="3707806"/>
            <a:ext cx="512762" cy="512763"/>
          </a:xfrm>
          <a:custGeom>
            <a:avLst/>
            <a:gdLst>
              <a:gd name="T0" fmla="*/ 0 w 323"/>
              <a:gd name="T1" fmla="*/ 0 h 323"/>
              <a:gd name="T2" fmla="*/ 2147483646 w 323"/>
              <a:gd name="T3" fmla="*/ 2147483646 h 323"/>
              <a:gd name="T4" fmla="*/ 2147483646 w 323"/>
              <a:gd name="T5" fmla="*/ 2147483646 h 323"/>
              <a:gd name="T6" fmla="*/ 0 60000 65536"/>
              <a:gd name="T7" fmla="*/ 0 60000 65536"/>
              <a:gd name="T8" fmla="*/ 0 60000 65536"/>
              <a:gd name="T9" fmla="*/ 0 w 323"/>
              <a:gd name="T10" fmla="*/ 0 h 323"/>
              <a:gd name="T11" fmla="*/ 323 w 323"/>
              <a:gd name="T12" fmla="*/ 323 h 323"/>
            </a:gdLst>
            <a:ahLst/>
            <a:cxnLst>
              <a:cxn ang="T6">
                <a:pos x="T0" y="T1"/>
              </a:cxn>
              <a:cxn ang="T7">
                <a:pos x="T2" y="T3"/>
              </a:cxn>
              <a:cxn ang="T8">
                <a:pos x="T4" y="T5"/>
              </a:cxn>
            </a:cxnLst>
            <a:rect l="T9" t="T10" r="T11" b="T12"/>
            <a:pathLst>
              <a:path w="323" h="323">
                <a:moveTo>
                  <a:pt x="0" y="0"/>
                </a:moveTo>
                <a:cubicBezTo>
                  <a:pt x="84" y="34"/>
                  <a:pt x="169" y="69"/>
                  <a:pt x="223" y="123"/>
                </a:cubicBezTo>
                <a:cubicBezTo>
                  <a:pt x="277" y="177"/>
                  <a:pt x="249" y="219"/>
                  <a:pt x="323" y="323"/>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71"/>
          <p:cNvGrpSpPr/>
          <p:nvPr/>
        </p:nvGrpSpPr>
        <p:grpSpPr bwMode="auto">
          <a:xfrm>
            <a:off x="6863011" y="3623669"/>
            <a:ext cx="3262312" cy="2420937"/>
            <a:chOff x="0" y="0"/>
            <a:chExt cx="2055" cy="1525"/>
          </a:xfrm>
        </p:grpSpPr>
        <p:sp>
          <p:nvSpPr>
            <p:cNvPr id="22542" name="Oval 72"/>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2543" name="Oval 73"/>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2544" name="Oval 74"/>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2545" name="Oval 75"/>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2546" name="Oval 76"/>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2547" name="Oval 77"/>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2548" name="Oval 78"/>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2549" name="Oval 79"/>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2550" name="Line 80"/>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Text Box 81"/>
            <p:cNvSpPr txBox="1">
              <a:spLocks noChangeArrowheads="1"/>
            </p:cNvSpPr>
            <p:nvPr/>
          </p:nvSpPr>
          <p:spPr bwMode="auto">
            <a:xfrm>
              <a:off x="133" y="1269"/>
              <a:ext cx="192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13  27  38  49 50  65</a:t>
              </a:r>
              <a:endParaRPr lang="en-US" altLang="zh-CN">
                <a:solidFill>
                  <a:schemeClr val="tx1"/>
                </a:solidFill>
                <a:latin typeface="Times New Roman" panose="02020603050405020304" pitchFamily="18" charset="0"/>
              </a:endParaRPr>
            </a:p>
          </p:txBody>
        </p:sp>
      </p:grpSp>
      <p:sp>
        <p:nvSpPr>
          <p:cNvPr id="78930" name="Freeform 82"/>
          <p:cNvSpPr/>
          <p:nvPr/>
        </p:nvSpPr>
        <p:spPr bwMode="auto">
          <a:xfrm>
            <a:off x="7488487" y="3707805"/>
            <a:ext cx="511175" cy="476250"/>
          </a:xfrm>
          <a:custGeom>
            <a:avLst/>
            <a:gdLst>
              <a:gd name="T0" fmla="*/ 2147483646 w 322"/>
              <a:gd name="T1" fmla="*/ 0 h 300"/>
              <a:gd name="T2" fmla="*/ 2147483646 w 322"/>
              <a:gd name="T3" fmla="*/ 2147483646 h 300"/>
              <a:gd name="T4" fmla="*/ 0 w 322"/>
              <a:gd name="T5" fmla="*/ 2147483646 h 300"/>
              <a:gd name="T6" fmla="*/ 0 60000 65536"/>
              <a:gd name="T7" fmla="*/ 0 60000 65536"/>
              <a:gd name="T8" fmla="*/ 0 60000 65536"/>
              <a:gd name="T9" fmla="*/ 0 w 322"/>
              <a:gd name="T10" fmla="*/ 0 h 300"/>
              <a:gd name="T11" fmla="*/ 322 w 322"/>
              <a:gd name="T12" fmla="*/ 300 h 300"/>
            </a:gdLst>
            <a:ahLst/>
            <a:cxnLst>
              <a:cxn ang="T6">
                <a:pos x="T0" y="T1"/>
              </a:cxn>
              <a:cxn ang="T7">
                <a:pos x="T2" y="T3"/>
              </a:cxn>
              <a:cxn ang="T8">
                <a:pos x="T4" y="T5"/>
              </a:cxn>
            </a:cxnLst>
            <a:rect l="T9" t="T10" r="T11" b="T12"/>
            <a:pathLst>
              <a:path w="322" h="300">
                <a:moveTo>
                  <a:pt x="322" y="0"/>
                </a:moveTo>
                <a:cubicBezTo>
                  <a:pt x="227" y="30"/>
                  <a:pt x="132" y="61"/>
                  <a:pt x="78" y="111"/>
                </a:cubicBezTo>
                <a:cubicBezTo>
                  <a:pt x="24" y="161"/>
                  <a:pt x="12" y="230"/>
                  <a:pt x="0" y="300"/>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864"/>
                                        </p:tgtEl>
                                        <p:attrNameLst>
                                          <p:attrName>style.visibility</p:attrName>
                                        </p:attrNameLst>
                                      </p:cBhvr>
                                      <p:to>
                                        <p:strVal val="visible"/>
                                      </p:to>
                                    </p:set>
                                    <p:animEffect transition="in" filter="box(out)">
                                      <p:cBhvr>
                                        <p:cTn id="12" dur="500"/>
                                        <p:tgtEl>
                                          <p:spTgt spid="78864"/>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878"/>
                                        </p:tgtEl>
                                        <p:attrNameLst>
                                          <p:attrName>style.visibility</p:attrName>
                                        </p:attrNameLst>
                                      </p:cBhvr>
                                      <p:to>
                                        <p:strVal val="visible"/>
                                      </p:to>
                                    </p:set>
                                    <p:animEffect transition="in" filter="box(out)">
                                      <p:cBhvr>
                                        <p:cTn id="22" dur="500"/>
                                        <p:tgtEl>
                                          <p:spTgt spid="78878"/>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out)">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892"/>
                                        </p:tgtEl>
                                        <p:attrNameLst>
                                          <p:attrName>style.visibility</p:attrName>
                                        </p:attrNameLst>
                                      </p:cBhvr>
                                      <p:to>
                                        <p:strVal val="visible"/>
                                      </p:to>
                                    </p:set>
                                    <p:animEffect transition="in" filter="box(out)">
                                      <p:cBhvr>
                                        <p:cTn id="32" dur="500"/>
                                        <p:tgtEl>
                                          <p:spTgt spid="78892"/>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out)">
                                      <p:cBhvr>
                                        <p:cTn id="37" dur="500"/>
                                        <p:tgtEl>
                                          <p:spTgt spid="5"/>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8905"/>
                                        </p:tgtEl>
                                        <p:attrNameLst>
                                          <p:attrName>style.visibility</p:attrName>
                                        </p:attrNameLst>
                                      </p:cBhvr>
                                      <p:to>
                                        <p:strVal val="visible"/>
                                      </p:to>
                                    </p:set>
                                    <p:animEffect transition="in" filter="box(out)">
                                      <p:cBhvr>
                                        <p:cTn id="42" dur="500"/>
                                        <p:tgtEl>
                                          <p:spTgt spid="78905"/>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out)">
                                      <p:cBhvr>
                                        <p:cTn id="47" dur="500"/>
                                        <p:tgtEl>
                                          <p:spTgt spid="6"/>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8918"/>
                                        </p:tgtEl>
                                        <p:attrNameLst>
                                          <p:attrName>style.visibility</p:attrName>
                                        </p:attrNameLst>
                                      </p:cBhvr>
                                      <p:to>
                                        <p:strVal val="visible"/>
                                      </p:to>
                                    </p:set>
                                    <p:animEffect transition="in" filter="box(out)">
                                      <p:cBhvr>
                                        <p:cTn id="52" dur="500"/>
                                        <p:tgtEl>
                                          <p:spTgt spid="78918"/>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out)">
                                      <p:cBhvr>
                                        <p:cTn id="57" dur="500"/>
                                        <p:tgtEl>
                                          <p:spTgt spid="7"/>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78930"/>
                                        </p:tgtEl>
                                        <p:attrNameLst>
                                          <p:attrName>style.visibility</p:attrName>
                                        </p:attrNameLst>
                                      </p:cBhvr>
                                      <p:to>
                                        <p:strVal val="visible"/>
                                      </p:to>
                                    </p:set>
                                    <p:animEffect transition="in" filter="box(out)">
                                      <p:cBhvr>
                                        <p:cTn id="62" dur="500"/>
                                        <p:tgtEl>
                                          <p:spTgt spid="78930"/>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4" grpId="0" animBg="1"/>
      <p:bldP spid="78878" grpId="0" animBg="1"/>
      <p:bldP spid="78892" grpId="0" animBg="1"/>
      <p:bldP spid="78905" grpId="0" animBg="1"/>
      <p:bldP spid="78918" grpId="0" animBg="1"/>
      <p:bldP spid="789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925386" y="1675476"/>
            <a:ext cx="8064500" cy="237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dirty="0">
                <a:solidFill>
                  <a:srgbClr val="FF3300"/>
                </a:solidFill>
                <a:latin typeface="微软雅黑" panose="020B0503020204020204" pitchFamily="34" charset="-122"/>
                <a:ea typeface="微软雅黑" panose="020B0503020204020204" pitchFamily="34" charset="-122"/>
              </a:rPr>
              <a:t>评价排序算法好坏的标准</a:t>
            </a:r>
            <a:endParaRPr lang="zh-CN" altLang="en-US" sz="2800" dirty="0">
              <a:solidFill>
                <a:srgbClr val="FF3300"/>
              </a:solidFill>
              <a:latin typeface="微软雅黑" panose="020B0503020204020204" pitchFamily="34" charset="-122"/>
              <a:ea typeface="微软雅黑" panose="020B0503020204020204" pitchFamily="34" charset="-122"/>
            </a:endParaRPr>
          </a:p>
          <a:p>
            <a:pPr marL="457200"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第一是执行算法所需的时间</a:t>
            </a:r>
            <a:endParaRPr lang="zh-CN" altLang="en-US" sz="2400" dirty="0">
              <a:latin typeface="微软雅黑" panose="020B0503020204020204" pitchFamily="34" charset="-122"/>
              <a:ea typeface="微软雅黑" panose="020B0503020204020204" pitchFamily="34" charset="-122"/>
            </a:endParaRPr>
          </a:p>
          <a:p>
            <a:pPr marL="1200150" lvl="1"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比较次数</a:t>
            </a:r>
            <a:endParaRPr lang="en-US" altLang="zh-CN" sz="2400" dirty="0">
              <a:latin typeface="微软雅黑" panose="020B0503020204020204" pitchFamily="34" charset="-122"/>
              <a:ea typeface="微软雅黑" panose="020B0503020204020204" pitchFamily="34" charset="-122"/>
            </a:endParaRPr>
          </a:p>
          <a:p>
            <a:pPr marL="1200150" lvl="1"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移动次数</a:t>
            </a:r>
            <a:endParaRPr lang="en-US" altLang="zh-CN" sz="2400" dirty="0">
              <a:latin typeface="微软雅黑" panose="020B0503020204020204" pitchFamily="34" charset="-122"/>
              <a:ea typeface="微软雅黑" panose="020B0503020204020204" pitchFamily="34" charset="-122"/>
            </a:endParaRPr>
          </a:p>
          <a:p>
            <a:pPr marL="457200"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执行算法所需要的附加空间；</a:t>
            </a:r>
            <a:endParaRPr lang="zh-CN" altLang="en-US" sz="2400" dirty="0">
              <a:latin typeface="微软雅黑" panose="020B0503020204020204" pitchFamily="34" charset="-122"/>
              <a:ea typeface="微软雅黑" panose="020B0503020204020204" pitchFamily="34" charset="-122"/>
            </a:endParaRPr>
          </a:p>
          <a:p>
            <a:pPr marL="457200"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算法本身的复杂程度也是考虑的一个因素</a:t>
            </a:r>
            <a:endParaRPr lang="zh-CN" altLang="en-US" sz="2400" dirty="0">
              <a:latin typeface="微软雅黑" panose="020B0503020204020204" pitchFamily="34" charset="-122"/>
              <a:ea typeface="微软雅黑" panose="020B0503020204020204" pitchFamily="34" charset="-122"/>
            </a:endParaRPr>
          </a:p>
        </p:txBody>
      </p:sp>
      <p:sp>
        <p:nvSpPr>
          <p:cNvPr id="23556" name="Text Box 5"/>
          <p:cNvSpPr txBox="1">
            <a:spLocks noChangeArrowheads="1"/>
          </p:cNvSpPr>
          <p:nvPr/>
        </p:nvSpPr>
        <p:spPr bwMode="auto">
          <a:xfrm>
            <a:off x="911424" y="873339"/>
            <a:ext cx="9865096"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dirty="0">
                <a:solidFill>
                  <a:srgbClr val="FF3300"/>
                </a:solidFill>
                <a:latin typeface="微软雅黑" panose="020B0503020204020204" pitchFamily="34" charset="-122"/>
                <a:ea typeface="微软雅黑" panose="020B0503020204020204" pitchFamily="34" charset="-122"/>
              </a:rPr>
              <a:t>排序中的基本操作：</a:t>
            </a:r>
            <a:r>
              <a:rPr lang="zh-CN" altLang="en-US" sz="2800" dirty="0">
                <a:latin typeface="微软雅黑" panose="020B0503020204020204" pitchFamily="34" charset="-122"/>
                <a:ea typeface="微软雅黑" panose="020B0503020204020204" pitchFamily="34" charset="-122"/>
              </a:rPr>
              <a:t>关键码大小的比较和记录的移动</a:t>
            </a:r>
            <a:endParaRPr lang="zh-CN" altLang="en-US" sz="2800" dirty="0">
              <a:latin typeface="微软雅黑" panose="020B0503020204020204" pitchFamily="34" charset="-122"/>
              <a:ea typeface="微软雅黑" panose="020B0503020204020204" pitchFamily="34" charset="-122"/>
            </a:endParaRPr>
          </a:p>
        </p:txBody>
      </p:sp>
      <p:sp>
        <p:nvSpPr>
          <p:cNvPr id="6" name="Text Box 4"/>
          <p:cNvSpPr txBox="1">
            <a:spLocks noChangeArrowheads="1"/>
          </p:cNvSpPr>
          <p:nvPr/>
        </p:nvSpPr>
        <p:spPr bwMode="auto">
          <a:xfrm>
            <a:off x="911424" y="4324274"/>
            <a:ext cx="7561263" cy="163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按排序算法的时间复杂度不同，可分为</a:t>
            </a:r>
            <a:r>
              <a:rPr lang="en-US" altLang="zh-CN" sz="2800" dirty="0">
                <a:solidFill>
                  <a:srgbClr val="FF0000"/>
                </a:solidFill>
                <a:latin typeface="微软雅黑" panose="020B0503020204020204" pitchFamily="34" charset="-122"/>
                <a:ea typeface="微软雅黑" panose="020B0503020204020204" pitchFamily="34" charset="-122"/>
              </a:rPr>
              <a:t>3</a:t>
            </a:r>
            <a:r>
              <a:rPr lang="zh-CN" altLang="en-US" sz="2800" dirty="0">
                <a:solidFill>
                  <a:srgbClr val="FF0000"/>
                </a:solidFill>
                <a:latin typeface="微软雅黑" panose="020B0503020204020204" pitchFamily="34" charset="-122"/>
                <a:ea typeface="微软雅黑" panose="020B0503020204020204" pitchFamily="34" charset="-122"/>
              </a:rPr>
              <a:t>类：</a:t>
            </a:r>
            <a:endParaRPr lang="zh-CN" altLang="en-US" sz="2800" dirty="0">
              <a:solidFill>
                <a:srgbClr val="FF0000"/>
              </a:solidFill>
              <a:latin typeface="微软雅黑" panose="020B0503020204020204" pitchFamily="34" charset="-122"/>
              <a:ea typeface="微软雅黑" panose="020B0503020204020204" pitchFamily="34" charset="-122"/>
            </a:endParaRPr>
          </a:p>
          <a:p>
            <a:pPr marL="457200"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简单的排序算法：时间效率低</a:t>
            </a:r>
            <a:r>
              <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O(n</a:t>
            </a:r>
            <a:r>
              <a:rPr lang="en-US" altLang="zh-CN" sz="2400" baseline="300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marL="457200"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先进的排序算法</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时间效率高</a:t>
            </a:r>
            <a:r>
              <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O(nlog</a:t>
            </a:r>
            <a:r>
              <a:rPr lang="en-US" altLang="zh-CN" sz="2400" baseline="-250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n)</a:t>
            </a:r>
            <a:endParaRPr lang="en-US" altLang="zh-CN" sz="2400" dirty="0">
              <a:latin typeface="Consolas" panose="020B0609020204030204" pitchFamily="49" charset="0"/>
              <a:ea typeface="微软雅黑" panose="020B0503020204020204" pitchFamily="34" charset="-122"/>
              <a:cs typeface="Consolas" panose="020B0609020204030204" pitchFamily="49" charset="0"/>
            </a:endParaRPr>
          </a:p>
          <a:p>
            <a:pPr marL="457200" indent="-457200"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基数排序算算法：时间效率高</a:t>
            </a:r>
            <a:r>
              <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O(</a:t>
            </a:r>
            <a:r>
              <a:rPr lang="en-US" altLang="zh-CN" sz="2400"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d×n</a:t>
            </a:r>
            <a:r>
              <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5" name="直接连接符 4"/>
          <p:cNvCxnSpPr/>
          <p:nvPr/>
        </p:nvCxnSpPr>
        <p:spPr>
          <a:xfrm flipV="1">
            <a:off x="0"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7" name="Rectangle 8"/>
          <p:cNvSpPr>
            <a:spLocks noChangeArrowheads="1"/>
          </p:cNvSpPr>
          <p:nvPr/>
        </p:nvSpPr>
        <p:spPr bwMode="auto">
          <a:xfrm>
            <a:off x="107503" y="11773"/>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8.1 </a:t>
            </a:r>
            <a:r>
              <a:rPr lang="zh-CN" altLang="en-US" sz="3200" b="1" dirty="0">
                <a:latin typeface="微软雅黑" panose="020B0503020204020204" pitchFamily="34" charset="-122"/>
                <a:ea typeface="微软雅黑" panose="020B0503020204020204" pitchFamily="34" charset="-122"/>
              </a:rPr>
              <a:t>排序的基本概念</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775520" y="548680"/>
            <a:ext cx="3262312" cy="2420938"/>
            <a:chOff x="0" y="0"/>
            <a:chExt cx="2055" cy="1525"/>
          </a:xfrm>
        </p:grpSpPr>
        <p:sp>
          <p:nvSpPr>
            <p:cNvPr id="23576" name="Oval 3"/>
            <p:cNvSpPr>
              <a:spLocks noChangeArrowheads="1"/>
            </p:cNvSpPr>
            <p:nvPr/>
          </p:nvSpPr>
          <p:spPr bwMode="auto">
            <a:xfrm>
              <a:off x="707"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3577" name="Oval 4"/>
            <p:cNvSpPr>
              <a:spLocks noChangeArrowheads="1"/>
            </p:cNvSpPr>
            <p:nvPr/>
          </p:nvSpPr>
          <p:spPr bwMode="auto">
            <a:xfrm>
              <a:off x="1025"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3578" name="Oval 5"/>
            <p:cNvSpPr>
              <a:spLocks noChangeArrowheads="1"/>
            </p:cNvSpPr>
            <p:nvPr/>
          </p:nvSpPr>
          <p:spPr bwMode="auto">
            <a:xfrm>
              <a:off x="365"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3579" name="Oval 6"/>
            <p:cNvSpPr>
              <a:spLocks noChangeArrowheads="1"/>
            </p:cNvSpPr>
            <p:nvPr/>
          </p:nvSpPr>
          <p:spPr bwMode="auto">
            <a:xfrm>
              <a:off x="11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3580" name="Oval 7"/>
            <p:cNvSpPr>
              <a:spLocks noChangeArrowheads="1"/>
            </p:cNvSpPr>
            <p:nvPr/>
          </p:nvSpPr>
          <p:spPr bwMode="auto">
            <a:xfrm>
              <a:off x="824"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3581" name="Oval 8"/>
            <p:cNvSpPr>
              <a:spLocks noChangeArrowheads="1"/>
            </p:cNvSpPr>
            <p:nvPr/>
          </p:nvSpPr>
          <p:spPr bwMode="auto">
            <a:xfrm>
              <a:off x="49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3582" name="Oval 9"/>
            <p:cNvSpPr>
              <a:spLocks noChangeArrowheads="1"/>
            </p:cNvSpPr>
            <p:nvPr/>
          </p:nvSpPr>
          <p:spPr bwMode="auto">
            <a:xfrm>
              <a:off x="17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3583" name="Oval 10"/>
            <p:cNvSpPr>
              <a:spLocks noChangeArrowheads="1"/>
            </p:cNvSpPr>
            <p:nvPr/>
          </p:nvSpPr>
          <p:spPr bwMode="auto">
            <a:xfrm>
              <a:off x="0"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3584" name="Line 11"/>
            <p:cNvSpPr>
              <a:spLocks noChangeShapeType="1"/>
            </p:cNvSpPr>
            <p:nvPr/>
          </p:nvSpPr>
          <p:spPr bwMode="auto">
            <a:xfrm flipH="1">
              <a:off x="565" y="171"/>
              <a:ext cx="178"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Text Box 12"/>
            <p:cNvSpPr txBox="1">
              <a:spLocks noChangeArrowheads="1"/>
            </p:cNvSpPr>
            <p:nvPr/>
          </p:nvSpPr>
          <p:spPr bwMode="auto">
            <a:xfrm>
              <a:off x="133" y="1269"/>
              <a:ext cx="192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13  27  38  49 50  65</a:t>
              </a:r>
              <a:endParaRPr lang="en-US" altLang="zh-CN">
                <a:solidFill>
                  <a:schemeClr val="tx1"/>
                </a:solidFill>
                <a:latin typeface="Times New Roman" panose="02020603050405020304" pitchFamily="18" charset="0"/>
              </a:endParaRPr>
            </a:p>
          </p:txBody>
        </p:sp>
      </p:grpSp>
      <p:sp>
        <p:nvSpPr>
          <p:cNvPr id="79885" name="Freeform 13"/>
          <p:cNvSpPr/>
          <p:nvPr/>
        </p:nvSpPr>
        <p:spPr bwMode="auto">
          <a:xfrm>
            <a:off x="2400996" y="632818"/>
            <a:ext cx="511175" cy="476250"/>
          </a:xfrm>
          <a:custGeom>
            <a:avLst/>
            <a:gdLst>
              <a:gd name="T0" fmla="*/ 2147483646 w 322"/>
              <a:gd name="T1" fmla="*/ 0 h 300"/>
              <a:gd name="T2" fmla="*/ 2147483646 w 322"/>
              <a:gd name="T3" fmla="*/ 2147483646 h 300"/>
              <a:gd name="T4" fmla="*/ 0 w 322"/>
              <a:gd name="T5" fmla="*/ 2147483646 h 300"/>
              <a:gd name="T6" fmla="*/ 0 60000 65536"/>
              <a:gd name="T7" fmla="*/ 0 60000 65536"/>
              <a:gd name="T8" fmla="*/ 0 60000 65536"/>
              <a:gd name="T9" fmla="*/ 0 w 322"/>
              <a:gd name="T10" fmla="*/ 0 h 300"/>
              <a:gd name="T11" fmla="*/ 322 w 322"/>
              <a:gd name="T12" fmla="*/ 300 h 300"/>
            </a:gdLst>
            <a:ahLst/>
            <a:cxnLst>
              <a:cxn ang="T6">
                <a:pos x="T0" y="T1"/>
              </a:cxn>
              <a:cxn ang="T7">
                <a:pos x="T2" y="T3"/>
              </a:cxn>
              <a:cxn ang="T8">
                <a:pos x="T4" y="T5"/>
              </a:cxn>
            </a:cxnLst>
            <a:rect l="T9" t="T10" r="T11" b="T12"/>
            <a:pathLst>
              <a:path w="322" h="300">
                <a:moveTo>
                  <a:pt x="322" y="0"/>
                </a:moveTo>
                <a:cubicBezTo>
                  <a:pt x="227" y="30"/>
                  <a:pt x="132" y="61"/>
                  <a:pt x="78" y="111"/>
                </a:cubicBezTo>
                <a:cubicBezTo>
                  <a:pt x="24" y="161"/>
                  <a:pt x="12" y="230"/>
                  <a:pt x="0" y="300"/>
                </a:cubicBezTo>
              </a:path>
            </a:pathLst>
          </a:custGeom>
          <a:noFill/>
          <a:ln w="9525">
            <a:solidFill>
              <a:schemeClr val="tx1"/>
            </a:solidFill>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14"/>
          <p:cNvGrpSpPr/>
          <p:nvPr/>
        </p:nvGrpSpPr>
        <p:grpSpPr bwMode="auto">
          <a:xfrm>
            <a:off x="5579171" y="559794"/>
            <a:ext cx="3432175" cy="2403475"/>
            <a:chOff x="0" y="0"/>
            <a:chExt cx="2162" cy="1514"/>
          </a:xfrm>
        </p:grpSpPr>
        <p:sp>
          <p:nvSpPr>
            <p:cNvPr id="23567" name="Oval 15"/>
            <p:cNvSpPr>
              <a:spLocks noChangeArrowheads="1"/>
            </p:cNvSpPr>
            <p:nvPr/>
          </p:nvSpPr>
          <p:spPr bwMode="auto">
            <a:xfrm>
              <a:off x="785"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3568" name="Oval 16"/>
            <p:cNvSpPr>
              <a:spLocks noChangeArrowheads="1"/>
            </p:cNvSpPr>
            <p:nvPr/>
          </p:nvSpPr>
          <p:spPr bwMode="auto">
            <a:xfrm>
              <a:off x="1103"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3569" name="Oval 17"/>
            <p:cNvSpPr>
              <a:spLocks noChangeArrowheads="1"/>
            </p:cNvSpPr>
            <p:nvPr/>
          </p:nvSpPr>
          <p:spPr bwMode="auto">
            <a:xfrm>
              <a:off x="443"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3570" name="Oval 18"/>
            <p:cNvSpPr>
              <a:spLocks noChangeArrowheads="1"/>
            </p:cNvSpPr>
            <p:nvPr/>
          </p:nvSpPr>
          <p:spPr bwMode="auto">
            <a:xfrm>
              <a:off x="122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3571" name="Oval 19"/>
            <p:cNvSpPr>
              <a:spLocks noChangeArrowheads="1"/>
            </p:cNvSpPr>
            <p:nvPr/>
          </p:nvSpPr>
          <p:spPr bwMode="auto">
            <a:xfrm>
              <a:off x="90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3572" name="Oval 20"/>
            <p:cNvSpPr>
              <a:spLocks noChangeArrowheads="1"/>
            </p:cNvSpPr>
            <p:nvPr/>
          </p:nvSpPr>
          <p:spPr bwMode="auto">
            <a:xfrm>
              <a:off x="576"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3573" name="Oval 21"/>
            <p:cNvSpPr>
              <a:spLocks noChangeArrowheads="1"/>
            </p:cNvSpPr>
            <p:nvPr/>
          </p:nvSpPr>
          <p:spPr bwMode="auto">
            <a:xfrm>
              <a:off x="2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3574" name="Oval 22"/>
            <p:cNvSpPr>
              <a:spLocks noChangeArrowheads="1"/>
            </p:cNvSpPr>
            <p:nvPr/>
          </p:nvSpPr>
          <p:spPr bwMode="auto">
            <a:xfrm>
              <a:off x="78"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3575" name="Text Box 23"/>
            <p:cNvSpPr txBox="1">
              <a:spLocks noChangeArrowheads="1"/>
            </p:cNvSpPr>
            <p:nvPr/>
          </p:nvSpPr>
          <p:spPr bwMode="auto">
            <a:xfrm>
              <a:off x="0" y="1258"/>
              <a:ext cx="216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13  27  38  49 50  65  76</a:t>
              </a:r>
              <a:endParaRPr lang="en-US" altLang="zh-CN">
                <a:solidFill>
                  <a:schemeClr val="tx1"/>
                </a:solidFill>
                <a:latin typeface="Times New Roman" panose="02020603050405020304" pitchFamily="18" charset="0"/>
              </a:endParaRPr>
            </a:p>
          </p:txBody>
        </p:sp>
      </p:grpSp>
      <p:grpSp>
        <p:nvGrpSpPr>
          <p:cNvPr id="4" name="Group 24"/>
          <p:cNvGrpSpPr/>
          <p:nvPr/>
        </p:nvGrpSpPr>
        <p:grpSpPr bwMode="auto">
          <a:xfrm>
            <a:off x="1939033" y="3445869"/>
            <a:ext cx="3813175" cy="2403475"/>
            <a:chOff x="0" y="0"/>
            <a:chExt cx="2402" cy="1514"/>
          </a:xfrm>
        </p:grpSpPr>
        <p:sp>
          <p:nvSpPr>
            <p:cNvPr id="23558" name="Oval 25"/>
            <p:cNvSpPr>
              <a:spLocks noChangeArrowheads="1"/>
            </p:cNvSpPr>
            <p:nvPr/>
          </p:nvSpPr>
          <p:spPr bwMode="auto">
            <a:xfrm>
              <a:off x="785" y="0"/>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97</a:t>
              </a:r>
              <a:endParaRPr lang="en-US" altLang="zh-CN">
                <a:solidFill>
                  <a:schemeClr val="tx1"/>
                </a:solidFill>
                <a:latin typeface="Times New Roman" panose="02020603050405020304" pitchFamily="18" charset="0"/>
              </a:endParaRPr>
            </a:p>
          </p:txBody>
        </p:sp>
        <p:sp>
          <p:nvSpPr>
            <p:cNvPr id="23559" name="Oval 26"/>
            <p:cNvSpPr>
              <a:spLocks noChangeArrowheads="1"/>
            </p:cNvSpPr>
            <p:nvPr/>
          </p:nvSpPr>
          <p:spPr bwMode="auto">
            <a:xfrm>
              <a:off x="1103" y="329"/>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65</a:t>
              </a:r>
              <a:endParaRPr lang="en-US" altLang="zh-CN">
                <a:solidFill>
                  <a:schemeClr val="tx1"/>
                </a:solidFill>
                <a:latin typeface="Times New Roman" panose="02020603050405020304" pitchFamily="18" charset="0"/>
              </a:endParaRPr>
            </a:p>
          </p:txBody>
        </p:sp>
        <p:sp>
          <p:nvSpPr>
            <p:cNvPr id="23560" name="Oval 27"/>
            <p:cNvSpPr>
              <a:spLocks noChangeArrowheads="1"/>
            </p:cNvSpPr>
            <p:nvPr/>
          </p:nvSpPr>
          <p:spPr bwMode="auto">
            <a:xfrm>
              <a:off x="443" y="32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76</a:t>
              </a:r>
              <a:endParaRPr lang="en-US" altLang="zh-CN">
                <a:solidFill>
                  <a:schemeClr val="tx1"/>
                </a:solidFill>
                <a:latin typeface="Times New Roman" panose="02020603050405020304" pitchFamily="18" charset="0"/>
              </a:endParaRPr>
            </a:p>
          </p:txBody>
        </p:sp>
        <p:sp>
          <p:nvSpPr>
            <p:cNvPr id="23561" name="Oval 28"/>
            <p:cNvSpPr>
              <a:spLocks noChangeArrowheads="1"/>
            </p:cNvSpPr>
            <p:nvPr/>
          </p:nvSpPr>
          <p:spPr bwMode="auto">
            <a:xfrm>
              <a:off x="1228"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27</a:t>
              </a:r>
              <a:endParaRPr lang="en-US" altLang="zh-CN">
                <a:solidFill>
                  <a:schemeClr val="tx1"/>
                </a:solidFill>
                <a:latin typeface="Times New Roman" panose="02020603050405020304" pitchFamily="18" charset="0"/>
              </a:endParaRPr>
            </a:p>
          </p:txBody>
        </p:sp>
        <p:sp>
          <p:nvSpPr>
            <p:cNvPr id="23562" name="Oval 29"/>
            <p:cNvSpPr>
              <a:spLocks noChangeArrowheads="1"/>
            </p:cNvSpPr>
            <p:nvPr/>
          </p:nvSpPr>
          <p:spPr bwMode="auto">
            <a:xfrm>
              <a:off x="902"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38</a:t>
              </a:r>
              <a:endParaRPr lang="en-US" altLang="zh-CN">
                <a:solidFill>
                  <a:schemeClr val="tx1"/>
                </a:solidFill>
                <a:latin typeface="Times New Roman" panose="02020603050405020304" pitchFamily="18" charset="0"/>
              </a:endParaRPr>
            </a:p>
          </p:txBody>
        </p:sp>
        <p:sp>
          <p:nvSpPr>
            <p:cNvPr id="23563" name="Oval 30"/>
            <p:cNvSpPr>
              <a:spLocks noChangeArrowheads="1"/>
            </p:cNvSpPr>
            <p:nvPr/>
          </p:nvSpPr>
          <p:spPr bwMode="auto">
            <a:xfrm>
              <a:off x="576"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49</a:t>
              </a:r>
              <a:endParaRPr lang="en-US" altLang="zh-CN">
                <a:solidFill>
                  <a:schemeClr val="tx1"/>
                </a:solidFill>
                <a:latin typeface="Times New Roman" panose="02020603050405020304" pitchFamily="18" charset="0"/>
              </a:endParaRPr>
            </a:p>
          </p:txBody>
        </p:sp>
        <p:sp>
          <p:nvSpPr>
            <p:cNvPr id="23564" name="Oval 31"/>
            <p:cNvSpPr>
              <a:spLocks noChangeArrowheads="1"/>
            </p:cNvSpPr>
            <p:nvPr/>
          </p:nvSpPr>
          <p:spPr bwMode="auto">
            <a:xfrm>
              <a:off x="250" y="66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50</a:t>
              </a:r>
              <a:endParaRPr lang="en-US" altLang="zh-CN">
                <a:solidFill>
                  <a:schemeClr val="tx1"/>
                </a:solidFill>
                <a:latin typeface="Times New Roman" panose="02020603050405020304" pitchFamily="18" charset="0"/>
              </a:endParaRPr>
            </a:p>
          </p:txBody>
        </p:sp>
        <p:sp>
          <p:nvSpPr>
            <p:cNvPr id="23565" name="Oval 32"/>
            <p:cNvSpPr>
              <a:spLocks noChangeArrowheads="1"/>
            </p:cNvSpPr>
            <p:nvPr/>
          </p:nvSpPr>
          <p:spPr bwMode="auto">
            <a:xfrm>
              <a:off x="78" y="995"/>
              <a:ext cx="212" cy="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a:solidFill>
                    <a:schemeClr val="tx1"/>
                  </a:solidFill>
                  <a:latin typeface="Times New Roman" panose="02020603050405020304" pitchFamily="18" charset="0"/>
                </a:rPr>
                <a:t>13</a:t>
              </a:r>
              <a:endParaRPr lang="en-US" altLang="zh-CN">
                <a:solidFill>
                  <a:schemeClr val="tx1"/>
                </a:solidFill>
                <a:latin typeface="Times New Roman" panose="02020603050405020304" pitchFamily="18" charset="0"/>
              </a:endParaRPr>
            </a:p>
          </p:txBody>
        </p:sp>
        <p:sp>
          <p:nvSpPr>
            <p:cNvPr id="23566" name="Text Box 33"/>
            <p:cNvSpPr txBox="1">
              <a:spLocks noChangeArrowheads="1"/>
            </p:cNvSpPr>
            <p:nvPr/>
          </p:nvSpPr>
          <p:spPr bwMode="auto">
            <a:xfrm>
              <a:off x="0" y="1258"/>
              <a:ext cx="2402" cy="256"/>
            </a:xfrm>
            <a:prstGeom prst="rect">
              <a:avLst/>
            </a:prstGeom>
            <a:noFill/>
            <a:ln w="9525">
              <a:solidFill>
                <a:srgbClr val="0066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a:solidFill>
                    <a:schemeClr val="tx1"/>
                  </a:solidFill>
                  <a:latin typeface="Times New Roman" panose="02020603050405020304" pitchFamily="18" charset="0"/>
                </a:rPr>
                <a:t>输出：</a:t>
              </a:r>
              <a:r>
                <a:rPr lang="en-US" altLang="zh-CN">
                  <a:solidFill>
                    <a:schemeClr val="tx1"/>
                  </a:solidFill>
                  <a:latin typeface="Times New Roman" panose="02020603050405020304" pitchFamily="18" charset="0"/>
                </a:rPr>
                <a:t>13  27  38  49 50  65  76  97</a:t>
              </a:r>
              <a:endParaRPr lang="en-US" altLang="zh-CN">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5"/>
                                        </p:tgtEl>
                                        <p:attrNameLst>
                                          <p:attrName>style.visibility</p:attrName>
                                        </p:attrNameLst>
                                      </p:cBhvr>
                                      <p:to>
                                        <p:strVal val="visible"/>
                                      </p:to>
                                    </p:set>
                                    <p:animEffect transition="in" filter="box(out)">
                                      <p:cBhvr>
                                        <p:cTn id="12" dur="500"/>
                                        <p:tgtEl>
                                          <p:spTgt spid="7988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1044443"/>
          <a:ext cx="12192000" cy="5120640"/>
        </p:xfrm>
        <a:graphic>
          <a:graphicData uri="http://schemas.openxmlformats.org/drawingml/2006/table">
            <a:tbl>
              <a:tblPr firstRow="1" firstCol="1" bandRow="1">
                <a:tableStyleId>{8A107856-5554-42FB-B03E-39F5DBC370BA}</a:tableStyleId>
              </a:tblPr>
              <a:tblGrid>
                <a:gridCol w="822494"/>
                <a:gridCol w="11369506"/>
              </a:tblGrid>
              <a:tr h="5120640">
                <a:tc>
                  <a:txBody>
                    <a:bodyPr/>
                    <a:lstStyle/>
                    <a:p>
                      <a:pPr algn="just">
                        <a:spcAft>
                          <a:spcPts val="0"/>
                        </a:spcAft>
                      </a:pPr>
                      <a:r>
                        <a:rPr lang="en-US" sz="2400" kern="100">
                          <a:effectLst/>
                        </a:rPr>
                        <a:t>1</a:t>
                      </a:r>
                      <a:endParaRPr lang="zh-CN" sz="2400" kern="100">
                        <a:effectLst/>
                      </a:endParaRPr>
                    </a:p>
                    <a:p>
                      <a:pPr algn="just">
                        <a:spcAft>
                          <a:spcPts val="0"/>
                        </a:spcAft>
                      </a:pPr>
                      <a:r>
                        <a:rPr lang="en-US" sz="2400" kern="100">
                          <a:effectLst/>
                        </a:rPr>
                        <a:t>2</a:t>
                      </a:r>
                      <a:endParaRPr lang="zh-CN" sz="2400" kern="100">
                        <a:effectLst/>
                      </a:endParaRPr>
                    </a:p>
                    <a:p>
                      <a:pPr algn="just">
                        <a:spcAft>
                          <a:spcPts val="0"/>
                        </a:spcAft>
                      </a:pPr>
                      <a:r>
                        <a:rPr lang="en-US" sz="2400" kern="100">
                          <a:effectLst/>
                        </a:rPr>
                        <a:t>3</a:t>
                      </a:r>
                      <a:endParaRPr lang="zh-CN" sz="2400" kern="100">
                        <a:effectLst/>
                      </a:endParaRPr>
                    </a:p>
                    <a:p>
                      <a:pPr algn="just">
                        <a:spcAft>
                          <a:spcPts val="0"/>
                        </a:spcAft>
                      </a:pPr>
                      <a:r>
                        <a:rPr lang="en-US" sz="2400" kern="100">
                          <a:effectLst/>
                        </a:rPr>
                        <a:t>4</a:t>
                      </a:r>
                      <a:endParaRPr lang="zh-CN" sz="2400" kern="100">
                        <a:effectLst/>
                      </a:endParaRPr>
                    </a:p>
                    <a:p>
                      <a:pPr algn="just">
                        <a:spcAft>
                          <a:spcPts val="0"/>
                        </a:spcAft>
                      </a:pPr>
                      <a:r>
                        <a:rPr lang="en-US" sz="2400" kern="100">
                          <a:effectLst/>
                        </a:rPr>
                        <a:t>5</a:t>
                      </a:r>
                      <a:endParaRPr lang="zh-CN" sz="2400" kern="100">
                        <a:effectLst/>
                      </a:endParaRPr>
                    </a:p>
                    <a:p>
                      <a:pPr algn="just">
                        <a:spcAft>
                          <a:spcPts val="0"/>
                        </a:spcAft>
                      </a:pPr>
                      <a:r>
                        <a:rPr lang="en-US" sz="2400" kern="100">
                          <a:effectLst/>
                        </a:rPr>
                        <a:t>6</a:t>
                      </a:r>
                      <a:endParaRPr lang="zh-CN" sz="2400" kern="100">
                        <a:effectLst/>
                      </a:endParaRPr>
                    </a:p>
                    <a:p>
                      <a:pPr algn="just">
                        <a:spcAft>
                          <a:spcPts val="0"/>
                        </a:spcAft>
                      </a:pPr>
                      <a:r>
                        <a:rPr lang="en-US" sz="2400" kern="100">
                          <a:effectLst/>
                        </a:rPr>
                        <a:t>7</a:t>
                      </a:r>
                      <a:endParaRPr lang="zh-CN" sz="2400" kern="100">
                        <a:effectLst/>
                      </a:endParaRPr>
                    </a:p>
                    <a:p>
                      <a:pPr algn="just">
                        <a:spcAft>
                          <a:spcPts val="0"/>
                        </a:spcAft>
                      </a:pPr>
                      <a:r>
                        <a:rPr lang="en-US" sz="2400" kern="100">
                          <a:effectLst/>
                        </a:rPr>
                        <a:t>8</a:t>
                      </a:r>
                      <a:endParaRPr lang="zh-CN" sz="2400" kern="100">
                        <a:effectLst/>
                      </a:endParaRPr>
                    </a:p>
                    <a:p>
                      <a:pPr algn="just">
                        <a:spcAft>
                          <a:spcPts val="0"/>
                        </a:spcAft>
                      </a:pPr>
                      <a:r>
                        <a:rPr lang="en-US" sz="2400" kern="100">
                          <a:effectLst/>
                        </a:rPr>
                        <a:t>9</a:t>
                      </a:r>
                      <a:endParaRPr lang="zh-CN" sz="2400" kern="100">
                        <a:effectLst/>
                      </a:endParaRPr>
                    </a:p>
                    <a:p>
                      <a:pPr algn="just">
                        <a:spcAft>
                          <a:spcPts val="0"/>
                        </a:spcAft>
                      </a:pPr>
                      <a:r>
                        <a:rPr lang="en-US" sz="2400" kern="100">
                          <a:effectLst/>
                        </a:rPr>
                        <a:t>10</a:t>
                      </a:r>
                      <a:endParaRPr lang="zh-CN" sz="2400" kern="100">
                        <a:effectLst/>
                      </a:endParaRPr>
                    </a:p>
                    <a:p>
                      <a:pPr algn="just">
                        <a:spcAft>
                          <a:spcPts val="0"/>
                        </a:spcAft>
                      </a:pPr>
                      <a:r>
                        <a:rPr lang="en-US" sz="2400" kern="100">
                          <a:effectLst/>
                        </a:rPr>
                        <a:t>11</a:t>
                      </a:r>
                      <a:endParaRPr lang="zh-CN" sz="2400" kern="100">
                        <a:effectLst/>
                      </a:endParaRPr>
                    </a:p>
                    <a:p>
                      <a:pPr algn="just">
                        <a:spcAft>
                          <a:spcPts val="0"/>
                        </a:spcAft>
                      </a:pPr>
                      <a:r>
                        <a:rPr lang="en-US" sz="2400" kern="100">
                          <a:effectLst/>
                        </a:rPr>
                        <a:t>12</a:t>
                      </a:r>
                      <a:endParaRPr lang="zh-CN" sz="2400" kern="100">
                        <a:effectLst/>
                      </a:endParaRPr>
                    </a:p>
                    <a:p>
                      <a:pPr algn="just">
                        <a:spcAft>
                          <a:spcPts val="0"/>
                        </a:spcAft>
                      </a:pPr>
                      <a:r>
                        <a:rPr lang="en-US" sz="2400" kern="100">
                          <a:effectLst/>
                        </a:rPr>
                        <a:t>13</a:t>
                      </a:r>
                      <a:endParaRPr lang="zh-CN" sz="2400" kern="100">
                        <a:effectLst/>
                      </a:endParaRPr>
                    </a:p>
                    <a:p>
                      <a:pPr algn="just">
                        <a:spcAft>
                          <a:spcPts val="0"/>
                        </a:spcAft>
                      </a:pPr>
                      <a:r>
                        <a:rPr lang="en-US" sz="2400" kern="100">
                          <a:effectLst/>
                        </a:rPr>
                        <a:t>14</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pPr algn="just">
                        <a:spcAft>
                          <a:spcPts val="0"/>
                        </a:spcAft>
                      </a:pPr>
                      <a:r>
                        <a:rPr lang="en-US" sz="2400" kern="100" dirty="0">
                          <a:effectLst/>
                        </a:rPr>
                        <a:t>void </a:t>
                      </a:r>
                      <a:r>
                        <a:rPr lang="en-US" sz="2400" kern="100" dirty="0" err="1">
                          <a:effectLst/>
                        </a:rPr>
                        <a:t>HeapSort</a:t>
                      </a:r>
                      <a:r>
                        <a:rPr lang="en-US" sz="2400" kern="100" dirty="0">
                          <a:effectLst/>
                        </a:rPr>
                        <a:t>(</a:t>
                      </a:r>
                      <a:r>
                        <a:rPr lang="en-US" sz="2400" kern="100" dirty="0" err="1">
                          <a:effectLst/>
                        </a:rPr>
                        <a:t>SortArr</a:t>
                      </a:r>
                      <a:r>
                        <a:rPr lang="en-US" sz="2400" kern="100" dirty="0">
                          <a:effectLst/>
                        </a:rPr>
                        <a:t> *</a:t>
                      </a:r>
                      <a:r>
                        <a:rPr lang="en-US" sz="2400" kern="100" dirty="0" err="1">
                          <a:effectLst/>
                        </a:rPr>
                        <a:t>sortArr,int</a:t>
                      </a:r>
                      <a:r>
                        <a:rPr lang="en-US" sz="2400" kern="100" dirty="0">
                          <a:effectLst/>
                        </a:rPr>
                        <a:t> size) //</a:t>
                      </a:r>
                      <a:r>
                        <a:rPr lang="zh-CN" sz="2400" kern="100" dirty="0">
                          <a:effectLst/>
                        </a:rPr>
                        <a:t>堆排序</a:t>
                      </a:r>
                      <a:endParaRPr lang="zh-CN" sz="2400" kern="100" dirty="0">
                        <a:effectLst/>
                      </a:endParaRPr>
                    </a:p>
                    <a:p>
                      <a:pPr algn="just">
                        <a:spcAft>
                          <a:spcPts val="0"/>
                        </a:spcAft>
                      </a:pP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i</a:t>
                      </a:r>
                      <a:r>
                        <a:rPr lang="en-US" sz="2400" kern="100" dirty="0">
                          <a:effectLst/>
                        </a:rPr>
                        <a:t>;</a:t>
                      </a:r>
                      <a:endParaRPr lang="zh-CN" sz="2400" kern="100" dirty="0">
                        <a:effectLst/>
                      </a:endParaRPr>
                    </a:p>
                    <a:p>
                      <a:pPr algn="just">
                        <a:spcAft>
                          <a:spcPts val="0"/>
                        </a:spcAft>
                      </a:pPr>
                      <a:r>
                        <a:rPr lang="en-US" sz="2400" kern="100" dirty="0">
                          <a:effectLst/>
                        </a:rPr>
                        <a:t>	</a:t>
                      </a:r>
                      <a:r>
                        <a:rPr lang="en-US" sz="2400" kern="100" dirty="0">
                          <a:solidFill>
                            <a:srgbClr val="0000FF"/>
                          </a:solidFill>
                          <a:effectLst/>
                        </a:rPr>
                        <a:t>for(</a:t>
                      </a:r>
                      <a:r>
                        <a:rPr lang="en-US" sz="2400" kern="100" dirty="0" err="1">
                          <a:solidFill>
                            <a:srgbClr val="0000FF"/>
                          </a:solidFill>
                          <a:effectLst/>
                        </a:rPr>
                        <a:t>i</a:t>
                      </a:r>
                      <a:r>
                        <a:rPr lang="en-US" sz="2400" kern="100" dirty="0">
                          <a:solidFill>
                            <a:srgbClr val="0000FF"/>
                          </a:solidFill>
                          <a:effectLst/>
                        </a:rPr>
                        <a:t> = size/2 - 1; </a:t>
                      </a:r>
                      <a:r>
                        <a:rPr lang="en-US" sz="2400" kern="100" dirty="0" err="1">
                          <a:solidFill>
                            <a:srgbClr val="0000FF"/>
                          </a:solidFill>
                          <a:effectLst/>
                        </a:rPr>
                        <a:t>i</a:t>
                      </a:r>
                      <a:r>
                        <a:rPr lang="en-US" sz="2400" kern="100" dirty="0">
                          <a:solidFill>
                            <a:srgbClr val="0000FF"/>
                          </a:solidFill>
                          <a:effectLst/>
                        </a:rPr>
                        <a:t> &gt;= 0; </a:t>
                      </a:r>
                      <a:r>
                        <a:rPr lang="en-US" sz="2400" kern="100" dirty="0" err="1">
                          <a:solidFill>
                            <a:srgbClr val="0000FF"/>
                          </a:solidFill>
                          <a:effectLst/>
                        </a:rPr>
                        <a:t>i</a:t>
                      </a:r>
                      <a:r>
                        <a:rPr lang="en-US" sz="2400" kern="100" dirty="0">
                          <a:solidFill>
                            <a:srgbClr val="0000FF"/>
                          </a:solidFill>
                          <a:effectLst/>
                        </a:rPr>
                        <a:t>--)</a:t>
                      </a:r>
                      <a:endParaRPr lang="zh-CN" sz="2400" kern="100" dirty="0">
                        <a:solidFill>
                          <a:srgbClr val="0000FF"/>
                        </a:solidFill>
                        <a:effectLst/>
                      </a:endParaRPr>
                    </a:p>
                    <a:p>
                      <a:pPr indent="457200" algn="just">
                        <a:spcAft>
                          <a:spcPts val="0"/>
                        </a:spcAft>
                      </a:pPr>
                      <a:r>
                        <a:rPr lang="en-US" sz="2400" kern="100" dirty="0">
                          <a:solidFill>
                            <a:srgbClr val="0000FF"/>
                          </a:solidFill>
                          <a:effectLst/>
                        </a:rPr>
                        <a:t>    //</a:t>
                      </a:r>
                      <a:r>
                        <a:rPr lang="zh-CN" sz="2400" kern="100" dirty="0">
                          <a:solidFill>
                            <a:srgbClr val="0000FF"/>
                          </a:solidFill>
                          <a:effectLst/>
                        </a:rPr>
                        <a:t>从倒数第一个非叶子结点开始调整</a:t>
                      </a:r>
                      <a:r>
                        <a:rPr lang="en-US" sz="2400" kern="100" dirty="0">
                          <a:solidFill>
                            <a:srgbClr val="0000FF"/>
                          </a:solidFill>
                          <a:effectLst/>
                        </a:rPr>
                        <a:t>,</a:t>
                      </a:r>
                      <a:r>
                        <a:rPr lang="zh-CN" sz="2400" kern="100" dirty="0">
                          <a:solidFill>
                            <a:srgbClr val="0000FF"/>
                          </a:solidFill>
                          <a:effectLst/>
                        </a:rPr>
                        <a:t>一致调整到根结点，形成堆</a:t>
                      </a:r>
                      <a:endParaRPr lang="zh-CN" sz="2400" kern="100" dirty="0">
                        <a:solidFill>
                          <a:srgbClr val="0000FF"/>
                        </a:solidFill>
                        <a:effectLst/>
                      </a:endParaRPr>
                    </a:p>
                    <a:p>
                      <a:pPr algn="just">
                        <a:spcAft>
                          <a:spcPts val="0"/>
                        </a:spcAft>
                      </a:pPr>
                      <a:r>
                        <a:rPr lang="en-US" sz="2400" kern="100" dirty="0">
                          <a:solidFill>
                            <a:srgbClr val="0000FF"/>
                          </a:solidFill>
                          <a:effectLst/>
                        </a:rPr>
                        <a:t>		</a:t>
                      </a:r>
                      <a:r>
                        <a:rPr lang="en-US" sz="2400" kern="100" dirty="0" err="1">
                          <a:solidFill>
                            <a:srgbClr val="0000FF"/>
                          </a:solidFill>
                          <a:effectLst/>
                        </a:rPr>
                        <a:t>HeapAdjust</a:t>
                      </a:r>
                      <a:r>
                        <a:rPr lang="en-US" sz="2400" kern="100" dirty="0">
                          <a:solidFill>
                            <a:srgbClr val="0000FF"/>
                          </a:solidFill>
                          <a:effectLst/>
                        </a:rPr>
                        <a:t>(</a:t>
                      </a:r>
                      <a:r>
                        <a:rPr lang="en-US" sz="2400" kern="100" dirty="0" err="1">
                          <a:solidFill>
                            <a:srgbClr val="0000FF"/>
                          </a:solidFill>
                          <a:effectLst/>
                        </a:rPr>
                        <a:t>sortArr,i,size</a:t>
                      </a:r>
                      <a:r>
                        <a:rPr lang="en-US" sz="2400" kern="100" dirty="0">
                          <a:solidFill>
                            <a:srgbClr val="0000FF"/>
                          </a:solidFill>
                          <a:effectLst/>
                        </a:rPr>
                        <a:t>);</a:t>
                      </a:r>
                      <a:endParaRPr lang="zh-CN" sz="2400" kern="100" dirty="0">
                        <a:solidFill>
                          <a:srgbClr val="0000FF"/>
                        </a:solidFill>
                        <a:effectLst/>
                      </a:endParaRPr>
                    </a:p>
                    <a:p>
                      <a:pPr algn="just">
                        <a:spcAft>
                          <a:spcPts val="0"/>
                        </a:spcAft>
                      </a:pPr>
                      <a:r>
                        <a:rPr lang="en-US" sz="2400" kern="100" dirty="0">
                          <a:effectLst/>
                        </a:rPr>
                        <a:t>	//</a:t>
                      </a:r>
                      <a:r>
                        <a:rPr lang="zh-CN" sz="2400" kern="100" dirty="0">
                          <a:effectLst/>
                        </a:rPr>
                        <a:t>每次取树根元素跟未排序尾部交换，之后，再重新调整堆</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for (</a:t>
                      </a:r>
                      <a:r>
                        <a:rPr lang="en-US" sz="2400" kern="100" dirty="0" err="1">
                          <a:solidFill>
                            <a:srgbClr val="FF0000"/>
                          </a:solidFill>
                          <a:effectLst/>
                        </a:rPr>
                        <a:t>i</a:t>
                      </a:r>
                      <a:r>
                        <a:rPr lang="en-US" sz="2400" kern="100" dirty="0">
                          <a:solidFill>
                            <a:srgbClr val="FF0000"/>
                          </a:solidFill>
                          <a:effectLst/>
                        </a:rPr>
                        <a:t> = size - 1; </a:t>
                      </a:r>
                      <a:r>
                        <a:rPr lang="en-US" sz="2400" kern="100" dirty="0" err="1">
                          <a:solidFill>
                            <a:srgbClr val="FF0000"/>
                          </a:solidFill>
                          <a:effectLst/>
                        </a:rPr>
                        <a:t>i</a:t>
                      </a:r>
                      <a:r>
                        <a:rPr lang="en-US" sz="2400" kern="100" dirty="0">
                          <a:solidFill>
                            <a:srgbClr val="FF0000"/>
                          </a:solidFill>
                          <a:effectLst/>
                        </a:rPr>
                        <a:t> &gt;= 1; </a:t>
                      </a:r>
                      <a:r>
                        <a:rPr lang="en-US" sz="2400" kern="100" dirty="0" err="1">
                          <a:solidFill>
                            <a:srgbClr val="FF0000"/>
                          </a:solidFill>
                          <a:effectLst/>
                        </a:rPr>
                        <a:t>i</a:t>
                      </a:r>
                      <a:r>
                        <a:rPr lang="en-US" sz="2400" kern="100" dirty="0">
                          <a:solidFill>
                            <a:srgbClr val="FF0000"/>
                          </a:solidFill>
                          <a:effectLst/>
                        </a:rPr>
                        <a:t>--)</a:t>
                      </a:r>
                      <a:endParaRPr lang="zh-CN" sz="2400" kern="100" dirty="0">
                        <a:solidFill>
                          <a:srgbClr val="FF0000"/>
                        </a:solidFill>
                        <a:effectLst/>
                      </a:endParaRPr>
                    </a:p>
                    <a:p>
                      <a:pPr algn="just">
                        <a:spcAft>
                          <a:spcPts val="0"/>
                        </a:spcAft>
                      </a:pPr>
                      <a:r>
                        <a:rPr lang="en-US" sz="2400" kern="100" dirty="0">
                          <a:solidFill>
                            <a:srgbClr val="FF0000"/>
                          </a:solidFill>
                          <a:effectLst/>
                        </a:rPr>
                        <a:t>	{</a:t>
                      </a:r>
                      <a:endParaRPr lang="zh-CN" sz="2400" kern="100" dirty="0">
                        <a:solidFill>
                          <a:srgbClr val="FF0000"/>
                        </a:solidFill>
                        <a:effectLst/>
                      </a:endParaRPr>
                    </a:p>
                    <a:p>
                      <a:pPr algn="just">
                        <a:spcAft>
                          <a:spcPts val="0"/>
                        </a:spcAft>
                      </a:pPr>
                      <a:r>
                        <a:rPr lang="en-US" sz="2400" kern="100" dirty="0">
                          <a:solidFill>
                            <a:srgbClr val="FF0000"/>
                          </a:solidFill>
                          <a:effectLst/>
                        </a:rPr>
                        <a:t>		Swap(</a:t>
                      </a:r>
                      <a:r>
                        <a:rPr lang="en-US" sz="2400" kern="100" dirty="0" err="1">
                          <a:solidFill>
                            <a:srgbClr val="FF0000"/>
                          </a:solidFill>
                          <a:effectLst/>
                        </a:rPr>
                        <a:t>sortArr</a:t>
                      </a:r>
                      <a:r>
                        <a:rPr lang="en-US" sz="2400" kern="100" dirty="0">
                          <a:solidFill>
                            <a:srgbClr val="FF0000"/>
                          </a:solidFill>
                          <a:effectLst/>
                        </a:rPr>
                        <a:t>, 0, </a:t>
                      </a:r>
                      <a:r>
                        <a:rPr lang="en-US" sz="2400" kern="100" dirty="0" err="1">
                          <a:solidFill>
                            <a:srgbClr val="FF0000"/>
                          </a:solidFill>
                          <a:effectLst/>
                        </a:rPr>
                        <a:t>i</a:t>
                      </a:r>
                      <a:r>
                        <a:rPr lang="en-US" sz="2400" kern="100" dirty="0">
                          <a:solidFill>
                            <a:srgbClr val="FF0000"/>
                          </a:solidFill>
                          <a:effectLst/>
                        </a:rPr>
                        <a:t>); //</a:t>
                      </a:r>
                      <a:r>
                        <a:rPr lang="zh-CN" sz="2400" kern="100" dirty="0">
                          <a:solidFill>
                            <a:srgbClr val="FF0000"/>
                          </a:solidFill>
                          <a:effectLst/>
                        </a:rPr>
                        <a:t>交换</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zh-CN" sz="2400" kern="100" dirty="0">
                          <a:solidFill>
                            <a:srgbClr val="FF0000"/>
                          </a:solidFill>
                          <a:effectLst/>
                        </a:rPr>
                        <a:t>重新调整一个元素的位置就可以了（刚调整到树根位置的那个值）</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HeapAdjust</a:t>
                      </a:r>
                      <a:r>
                        <a:rPr lang="en-US" sz="2400" kern="100" dirty="0">
                          <a:solidFill>
                            <a:srgbClr val="FF0000"/>
                          </a:solidFill>
                          <a:effectLst/>
                        </a:rPr>
                        <a:t>(</a:t>
                      </a:r>
                      <a:r>
                        <a:rPr lang="en-US" sz="2400" kern="100" dirty="0" err="1">
                          <a:solidFill>
                            <a:srgbClr val="FF0000"/>
                          </a:solidFill>
                          <a:effectLst/>
                        </a:rPr>
                        <a:t>sortArr</a:t>
                      </a:r>
                      <a:r>
                        <a:rPr lang="en-US" sz="2400" kern="100" dirty="0">
                          <a:solidFill>
                            <a:srgbClr val="FF0000"/>
                          </a:solidFill>
                          <a:effectLst/>
                        </a:rPr>
                        <a:t>, 0, </a:t>
                      </a:r>
                      <a:r>
                        <a:rPr lang="en-US" sz="2400" kern="100" dirty="0" err="1">
                          <a:solidFill>
                            <a:srgbClr val="FF0000"/>
                          </a:solidFill>
                          <a:effectLst/>
                        </a:rPr>
                        <a:t>i</a:t>
                      </a:r>
                      <a:r>
                        <a:rPr lang="en-US" sz="2400" kern="100" dirty="0">
                          <a:solidFill>
                            <a:srgbClr val="FF0000"/>
                          </a:solidFill>
                          <a:effectLst/>
                        </a:rPr>
                        <a:t>);</a:t>
                      </a:r>
                      <a:endParaRPr lang="zh-CN" sz="2400" kern="100" dirty="0">
                        <a:solidFill>
                          <a:srgbClr val="FF0000"/>
                        </a:solidFill>
                        <a:effectLst/>
                      </a:endParaRPr>
                    </a:p>
                    <a:p>
                      <a:pPr algn="just">
                        <a:spcAft>
                          <a:spcPts val="0"/>
                        </a:spcAft>
                      </a:pPr>
                      <a:r>
                        <a:rPr lang="en-US" sz="2400" kern="100" dirty="0">
                          <a:solidFill>
                            <a:srgbClr val="FF0000"/>
                          </a:solidFill>
                          <a:effectLst/>
                        </a:rPr>
                        <a:t>	}</a:t>
                      </a:r>
                      <a:endParaRPr lang="zh-CN" sz="2400" kern="100" dirty="0">
                        <a:solidFill>
                          <a:srgbClr val="FF0000"/>
                        </a:solidFill>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r>
            </a:tbl>
          </a:graphicData>
        </a:graphic>
      </p:graphicFrame>
      <p:sp>
        <p:nvSpPr>
          <p:cNvPr id="20" name="Text Box 11"/>
          <p:cNvSpPr txBox="1">
            <a:spLocks noChangeArrowheads="1"/>
          </p:cNvSpPr>
          <p:nvPr/>
        </p:nvSpPr>
        <p:spPr bwMode="auto">
          <a:xfrm>
            <a:off x="2711624" y="145754"/>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8-7</a:t>
            </a:r>
            <a:endParaRPr lang="zh-CN" altLang="en-US" sz="2400" b="1" dirty="0">
              <a:solidFill>
                <a:srgbClr val="FF0000"/>
              </a:solidFill>
              <a:latin typeface="Times New Roman" panose="02020603050405020304" pitchFamily="18" charset="0"/>
            </a:endParaRPr>
          </a:p>
        </p:txBody>
      </p:sp>
      <p:sp>
        <p:nvSpPr>
          <p:cNvPr id="21" name="标题 2"/>
          <p:cNvSpPr txBox="1"/>
          <p:nvPr/>
        </p:nvSpPr>
        <p:spPr>
          <a:xfrm>
            <a:off x="262818" y="129365"/>
            <a:ext cx="456374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dirty="0">
                <a:solidFill>
                  <a:schemeClr val="tx1"/>
                </a:solidFill>
                <a:latin typeface="微软雅黑" panose="020B0503020204020204" pitchFamily="34" charset="-122"/>
                <a:ea typeface="微软雅黑" panose="020B0503020204020204" pitchFamily="34" charset="-122"/>
              </a:rPr>
              <a:t>堆排序算法</a:t>
            </a:r>
            <a:endParaRPr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V="1">
            <a:off x="0" y="58724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0"/>
          <a:ext cx="12192000" cy="6635160"/>
        </p:xfrm>
        <a:graphic>
          <a:graphicData uri="http://schemas.openxmlformats.org/drawingml/2006/table">
            <a:tbl>
              <a:tblPr firstRow="1" firstCol="1" bandRow="1">
                <a:tableStyleId>{8A107856-5554-42FB-B03E-39F5DBC370BA}</a:tableStyleId>
              </a:tblPr>
              <a:tblGrid>
                <a:gridCol w="12192000"/>
              </a:tblGrid>
              <a:tr h="6635160">
                <a:tc>
                  <a:txBody>
                    <a:bodyPr/>
                    <a:lstStyle/>
                    <a:p>
                      <a:pPr algn="just">
                        <a:spcAft>
                          <a:spcPts val="0"/>
                        </a:spcAft>
                      </a:pPr>
                      <a:r>
                        <a:rPr lang="en-US" sz="2400" kern="100" dirty="0">
                          <a:effectLst/>
                        </a:rPr>
                        <a:t>void </a:t>
                      </a:r>
                      <a:r>
                        <a:rPr lang="en-US" sz="2400" kern="100" dirty="0" err="1">
                          <a:effectLst/>
                        </a:rPr>
                        <a:t>HeapAdjust</a:t>
                      </a:r>
                      <a:r>
                        <a:rPr lang="en-US" sz="2400" kern="100" dirty="0">
                          <a:effectLst/>
                        </a:rPr>
                        <a:t>(</a:t>
                      </a:r>
                      <a:r>
                        <a:rPr lang="en-US" sz="2400" kern="100" dirty="0" err="1">
                          <a:effectLst/>
                        </a:rPr>
                        <a:t>SortArr</a:t>
                      </a:r>
                      <a:r>
                        <a:rPr lang="en-US" sz="2400" kern="100" dirty="0">
                          <a:effectLst/>
                        </a:rPr>
                        <a:t> *</a:t>
                      </a:r>
                      <a:r>
                        <a:rPr lang="en-US" sz="2400" kern="100" dirty="0" err="1">
                          <a:effectLst/>
                        </a:rPr>
                        <a:t>sortArr</a:t>
                      </a:r>
                      <a:r>
                        <a:rPr lang="en-US" sz="2400" kern="100" dirty="0">
                          <a:effectLst/>
                        </a:rPr>
                        <a:t>, </a:t>
                      </a:r>
                      <a:r>
                        <a:rPr lang="en-US" sz="2400" kern="100" dirty="0" err="1">
                          <a:effectLst/>
                        </a:rPr>
                        <a:t>int</a:t>
                      </a:r>
                      <a:r>
                        <a:rPr lang="en-US" sz="2400" kern="100" dirty="0">
                          <a:effectLst/>
                        </a:rPr>
                        <a:t> father, </a:t>
                      </a:r>
                      <a:r>
                        <a:rPr lang="en-US" sz="2400" kern="100" dirty="0" err="1">
                          <a:effectLst/>
                        </a:rPr>
                        <a:t>int</a:t>
                      </a:r>
                      <a:r>
                        <a:rPr lang="en-US" sz="2400" kern="100" dirty="0">
                          <a:effectLst/>
                        </a:rPr>
                        <a:t> size) //</a:t>
                      </a:r>
                      <a:r>
                        <a:rPr lang="zh-CN" sz="2400" kern="100" dirty="0">
                          <a:effectLst/>
                        </a:rPr>
                        <a:t>调整过程</a:t>
                      </a:r>
                      <a:endParaRPr lang="zh-CN" sz="2400" kern="100" dirty="0">
                        <a:effectLst/>
                      </a:endParaRPr>
                    </a:p>
                    <a:p>
                      <a:pPr algn="just">
                        <a:spcAft>
                          <a:spcPts val="0"/>
                        </a:spcAft>
                      </a:pPr>
                      <a:r>
                        <a:rPr lang="en-US" sz="2400" kern="100" dirty="0">
                          <a:effectLst/>
                        </a:rPr>
                        <a:t>{	</a:t>
                      </a:r>
                      <a:endParaRPr lang="en-US" sz="2400" kern="100" dirty="0">
                        <a:effectLst/>
                      </a:endParaRPr>
                    </a:p>
                    <a:p>
                      <a:pPr algn="just">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lchild</a:t>
                      </a:r>
                      <a:r>
                        <a:rPr lang="en-US" sz="2400" kern="100" dirty="0">
                          <a:effectLst/>
                        </a:rPr>
                        <a:t>; </a:t>
                      </a:r>
                      <a:r>
                        <a:rPr lang="en-US" sz="2400" kern="100" dirty="0" err="1">
                          <a:effectLst/>
                        </a:rPr>
                        <a:t>int</a:t>
                      </a:r>
                      <a:r>
                        <a:rPr lang="en-US" sz="2400" kern="100" dirty="0">
                          <a:effectLst/>
                        </a:rPr>
                        <a:t> </a:t>
                      </a:r>
                      <a:r>
                        <a:rPr lang="en-US" sz="2400" kern="100" dirty="0" err="1">
                          <a:effectLst/>
                        </a:rPr>
                        <a:t>rchild</a:t>
                      </a:r>
                      <a:r>
                        <a:rPr lang="en-US" sz="2400" kern="100" dirty="0">
                          <a:effectLst/>
                        </a:rPr>
                        <a:t>;</a:t>
                      </a:r>
                      <a:r>
                        <a:rPr lang="en-US" sz="2400" kern="100" baseline="0" dirty="0">
                          <a:effectLst/>
                        </a:rPr>
                        <a:t> </a:t>
                      </a:r>
                      <a:r>
                        <a:rPr lang="en-US" sz="2400" kern="100" dirty="0" err="1">
                          <a:effectLst/>
                        </a:rPr>
                        <a:t>int</a:t>
                      </a:r>
                      <a:r>
                        <a:rPr lang="en-US" sz="2400" kern="100" dirty="0">
                          <a:effectLst/>
                        </a:rPr>
                        <a:t> max;</a:t>
                      </a:r>
                      <a:endParaRPr lang="zh-CN" sz="2400" kern="100" dirty="0">
                        <a:effectLst/>
                      </a:endParaRPr>
                    </a:p>
                    <a:p>
                      <a:pPr algn="just">
                        <a:spcAft>
                          <a:spcPts val="0"/>
                        </a:spcAft>
                      </a:pPr>
                      <a:r>
                        <a:rPr lang="en-US" sz="2400" kern="100" dirty="0">
                          <a:effectLst/>
                        </a:rPr>
                        <a:t>	//</a:t>
                      </a:r>
                      <a:r>
                        <a:rPr lang="zh-CN" sz="2400" kern="100" dirty="0">
                          <a:effectLst/>
                        </a:rPr>
                        <a:t>将</a:t>
                      </a:r>
                      <a:r>
                        <a:rPr lang="en-US" sz="2400" kern="100" dirty="0">
                          <a:effectLst/>
                        </a:rPr>
                        <a:t>father</a:t>
                      </a:r>
                      <a:r>
                        <a:rPr lang="zh-CN" sz="2400" kern="100" dirty="0">
                          <a:effectLst/>
                        </a:rPr>
                        <a:t>中的值放到堆中正确的位置上</a:t>
                      </a:r>
                      <a:endParaRPr lang="zh-CN" sz="2400" kern="100" dirty="0">
                        <a:effectLst/>
                      </a:endParaRPr>
                    </a:p>
                    <a:p>
                      <a:pPr algn="just">
                        <a:spcAft>
                          <a:spcPts val="0"/>
                        </a:spcAft>
                      </a:pPr>
                      <a:r>
                        <a:rPr lang="en-US" sz="2400" kern="100" dirty="0">
                          <a:effectLst/>
                        </a:rPr>
                        <a:t>	</a:t>
                      </a:r>
                      <a:r>
                        <a:rPr lang="en-US" sz="2400" kern="100" dirty="0">
                          <a:solidFill>
                            <a:srgbClr val="FF0000"/>
                          </a:solidFill>
                          <a:effectLst/>
                        </a:rPr>
                        <a:t>while (father &lt; size){</a:t>
                      </a:r>
                      <a:endParaRPr lang="zh-CN" sz="2400" kern="100" dirty="0">
                        <a:solidFill>
                          <a:srgbClr val="FF0000"/>
                        </a:solidFill>
                        <a:effectLst/>
                      </a:endParaRPr>
                    </a:p>
                    <a:p>
                      <a:pPr algn="just">
                        <a:spcAft>
                          <a:spcPts val="0"/>
                        </a:spcAft>
                      </a:pPr>
                      <a:r>
                        <a:rPr lang="en-US" sz="2400" kern="100" dirty="0">
                          <a:effectLst/>
                        </a:rPr>
                        <a:t>		</a:t>
                      </a:r>
                      <a:r>
                        <a:rPr lang="en-US" sz="2400" kern="100" dirty="0" err="1">
                          <a:solidFill>
                            <a:srgbClr val="00B050"/>
                          </a:solidFill>
                          <a:effectLst/>
                        </a:rPr>
                        <a:t>lchild</a:t>
                      </a:r>
                      <a:r>
                        <a:rPr lang="en-US" sz="2400" kern="100" dirty="0">
                          <a:solidFill>
                            <a:srgbClr val="00B050"/>
                          </a:solidFill>
                          <a:effectLst/>
                        </a:rPr>
                        <a:t> = father * 2 + 1; </a:t>
                      </a:r>
                      <a:r>
                        <a:rPr lang="en-US" sz="2400" kern="100" baseline="0" dirty="0">
                          <a:solidFill>
                            <a:srgbClr val="00B050"/>
                          </a:solidFill>
                          <a:effectLst/>
                        </a:rPr>
                        <a:t> </a:t>
                      </a:r>
                      <a:r>
                        <a:rPr lang="en-US" sz="2400" kern="100" dirty="0" err="1">
                          <a:solidFill>
                            <a:srgbClr val="00B050"/>
                          </a:solidFill>
                          <a:effectLst/>
                        </a:rPr>
                        <a:t>rchild</a:t>
                      </a:r>
                      <a:r>
                        <a:rPr lang="en-US" sz="2400" kern="100" dirty="0">
                          <a:solidFill>
                            <a:srgbClr val="00B050"/>
                          </a:solidFill>
                          <a:effectLst/>
                        </a:rPr>
                        <a:t> = </a:t>
                      </a:r>
                      <a:r>
                        <a:rPr lang="en-US" sz="2400" kern="100" dirty="0" err="1">
                          <a:solidFill>
                            <a:srgbClr val="00B050"/>
                          </a:solidFill>
                          <a:effectLst/>
                        </a:rPr>
                        <a:t>lchild</a:t>
                      </a:r>
                      <a:r>
                        <a:rPr lang="en-US" sz="2400" kern="100" dirty="0">
                          <a:solidFill>
                            <a:srgbClr val="00B050"/>
                          </a:solidFill>
                          <a:effectLst/>
                        </a:rPr>
                        <a:t> + 1;     //</a:t>
                      </a:r>
                      <a:r>
                        <a:rPr lang="zh-CN" altLang="zh-CN" sz="2400" kern="100" dirty="0">
                          <a:solidFill>
                            <a:srgbClr val="00B050"/>
                          </a:solidFill>
                          <a:effectLst/>
                        </a:rPr>
                        <a:t>左孩子</a:t>
                      </a:r>
                      <a:r>
                        <a:rPr lang="en-US" altLang="zh-CN" sz="2400" kern="100" dirty="0">
                          <a:solidFill>
                            <a:srgbClr val="00B050"/>
                          </a:solidFill>
                          <a:effectLst/>
                        </a:rPr>
                        <a:t>,</a:t>
                      </a:r>
                      <a:r>
                        <a:rPr lang="zh-CN" sz="2400" kern="100" dirty="0">
                          <a:solidFill>
                            <a:srgbClr val="00B050"/>
                          </a:solidFill>
                          <a:effectLst/>
                        </a:rPr>
                        <a:t>右孩子</a:t>
                      </a:r>
                      <a:endParaRPr lang="zh-CN" sz="2400" kern="100" dirty="0">
                        <a:solidFill>
                          <a:srgbClr val="00B050"/>
                        </a:solidFill>
                        <a:effectLst/>
                      </a:endParaRPr>
                    </a:p>
                    <a:p>
                      <a:pPr algn="just">
                        <a:spcAft>
                          <a:spcPts val="0"/>
                        </a:spcAft>
                      </a:pPr>
                      <a:r>
                        <a:rPr lang="en-US" sz="2400" kern="100" dirty="0">
                          <a:effectLst/>
                        </a:rPr>
                        <a:t>		if( </a:t>
                      </a:r>
                      <a:r>
                        <a:rPr lang="en-US" sz="2400" kern="100" dirty="0" err="1">
                          <a:effectLst/>
                        </a:rPr>
                        <a:t>lchild</a:t>
                      </a:r>
                      <a:r>
                        <a:rPr lang="en-US" sz="2400" kern="100" dirty="0">
                          <a:effectLst/>
                        </a:rPr>
                        <a:t> &gt;= size)</a:t>
                      </a:r>
                      <a:r>
                        <a:rPr lang="en-US" sz="2400" kern="100" baseline="0" dirty="0">
                          <a:effectLst/>
                        </a:rPr>
                        <a:t>   </a:t>
                      </a:r>
                      <a:r>
                        <a:rPr lang="en-US" sz="2400" kern="100" dirty="0">
                          <a:effectLst/>
                        </a:rPr>
                        <a:t>break;</a:t>
                      </a:r>
                      <a:endParaRPr lang="zh-CN" sz="2400" kern="100" dirty="0">
                        <a:effectLst/>
                      </a:endParaRPr>
                    </a:p>
                    <a:p>
                      <a:pPr algn="just">
                        <a:spcAft>
                          <a:spcPts val="0"/>
                        </a:spcAft>
                      </a:pPr>
                      <a:r>
                        <a:rPr lang="en-US" sz="2400" kern="100" dirty="0">
                          <a:effectLst/>
                        </a:rPr>
                        <a:t>		//</a:t>
                      </a:r>
                      <a:r>
                        <a:rPr lang="zh-CN" sz="2400" kern="100" dirty="0">
                          <a:effectLst/>
                        </a:rPr>
                        <a:t>寻找</a:t>
                      </a:r>
                      <a:r>
                        <a:rPr lang="en-US" sz="2400" kern="100" dirty="0" err="1">
                          <a:effectLst/>
                        </a:rPr>
                        <a:t>father,lchild,rchild</a:t>
                      </a:r>
                      <a:r>
                        <a:rPr lang="zh-CN" sz="2400" kern="100" dirty="0">
                          <a:effectLst/>
                        </a:rPr>
                        <a:t>中最大的，将最大值与</a:t>
                      </a:r>
                      <a:r>
                        <a:rPr lang="en-US" sz="2400" kern="100" dirty="0">
                          <a:effectLst/>
                        </a:rPr>
                        <a:t>father</a:t>
                      </a:r>
                      <a:r>
                        <a:rPr lang="zh-CN" sz="2400" kern="100" dirty="0">
                          <a:effectLst/>
                        </a:rPr>
                        <a:t>值做交换</a:t>
                      </a:r>
                      <a:endParaRPr lang="zh-CN" sz="2400" kern="100" dirty="0">
                        <a:effectLst/>
                      </a:endParaRPr>
                    </a:p>
                    <a:p>
                      <a:pPr algn="just">
                        <a:spcAft>
                          <a:spcPts val="0"/>
                        </a:spcAft>
                      </a:pPr>
                      <a:r>
                        <a:rPr lang="en-US" sz="2400" kern="100" dirty="0">
                          <a:effectLst/>
                        </a:rPr>
                        <a:t>		</a:t>
                      </a:r>
                      <a:r>
                        <a:rPr lang="en-US" sz="2400" kern="100" dirty="0">
                          <a:solidFill>
                            <a:srgbClr val="C00000"/>
                          </a:solidFill>
                          <a:effectLst/>
                        </a:rPr>
                        <a:t>max = </a:t>
                      </a:r>
                      <a:r>
                        <a:rPr lang="en-US" sz="2400" kern="100" dirty="0" err="1">
                          <a:solidFill>
                            <a:srgbClr val="C00000"/>
                          </a:solidFill>
                          <a:effectLst/>
                        </a:rPr>
                        <a:t>lchild</a:t>
                      </a:r>
                      <a:r>
                        <a:rPr lang="en-US" sz="2400" kern="100" dirty="0">
                          <a:solidFill>
                            <a:srgbClr val="C00000"/>
                          </a:solidFill>
                          <a:effectLst/>
                        </a:rPr>
                        <a:t>;</a:t>
                      </a:r>
                      <a:endParaRPr lang="zh-CN" sz="2400" kern="100" dirty="0">
                        <a:solidFill>
                          <a:srgbClr val="C00000"/>
                        </a:solidFill>
                        <a:effectLst/>
                      </a:endParaRPr>
                    </a:p>
                    <a:p>
                      <a:pPr algn="just">
                        <a:spcAft>
                          <a:spcPts val="0"/>
                        </a:spcAft>
                      </a:pPr>
                      <a:r>
                        <a:rPr lang="en-US" sz="2400" kern="100" dirty="0">
                          <a:solidFill>
                            <a:srgbClr val="C00000"/>
                          </a:solidFill>
                          <a:effectLst/>
                        </a:rPr>
                        <a:t>		//</a:t>
                      </a:r>
                      <a:r>
                        <a:rPr lang="zh-CN" sz="2400" kern="100" dirty="0">
                          <a:solidFill>
                            <a:srgbClr val="C00000"/>
                          </a:solidFill>
                          <a:effectLst/>
                        </a:rPr>
                        <a:t>右孩子的下标不要越界了</a:t>
                      </a:r>
                      <a:endParaRPr lang="zh-CN" sz="2400" kern="100" dirty="0">
                        <a:solidFill>
                          <a:srgbClr val="C00000"/>
                        </a:solidFill>
                        <a:effectLst/>
                      </a:endParaRPr>
                    </a:p>
                    <a:p>
                      <a:pPr algn="just">
                        <a:spcAft>
                          <a:spcPts val="0"/>
                        </a:spcAft>
                      </a:pPr>
                      <a:r>
                        <a:rPr lang="en-US" sz="2400" kern="100" dirty="0">
                          <a:effectLst/>
                        </a:rPr>
                        <a:t>	</a:t>
                      </a:r>
                      <a:r>
                        <a:rPr lang="en-US" sz="2000" kern="100" dirty="0">
                          <a:solidFill>
                            <a:srgbClr val="C00000"/>
                          </a:solidFill>
                          <a:effectLst/>
                        </a:rPr>
                        <a:t>                if(</a:t>
                      </a:r>
                      <a:r>
                        <a:rPr lang="en-US" sz="2000" kern="100" dirty="0" err="1">
                          <a:solidFill>
                            <a:srgbClr val="C00000"/>
                          </a:solidFill>
                          <a:effectLst/>
                        </a:rPr>
                        <a:t>rchild</a:t>
                      </a:r>
                      <a:r>
                        <a:rPr lang="en-US" sz="2000" kern="100" dirty="0">
                          <a:solidFill>
                            <a:srgbClr val="C00000"/>
                          </a:solidFill>
                          <a:effectLst/>
                        </a:rPr>
                        <a:t> &lt; size &amp;&amp; </a:t>
                      </a:r>
                      <a:r>
                        <a:rPr lang="en-US" sz="2000" kern="100" dirty="0" err="1">
                          <a:solidFill>
                            <a:srgbClr val="C00000"/>
                          </a:solidFill>
                          <a:effectLst/>
                        </a:rPr>
                        <a:t>sortArr</a:t>
                      </a:r>
                      <a:r>
                        <a:rPr lang="en-US" sz="2000" kern="100" dirty="0">
                          <a:solidFill>
                            <a:srgbClr val="C00000"/>
                          </a:solidFill>
                          <a:effectLst/>
                        </a:rPr>
                        <a:t>-&gt;</a:t>
                      </a:r>
                      <a:r>
                        <a:rPr lang="en-US" sz="2000" kern="100" dirty="0" err="1">
                          <a:solidFill>
                            <a:srgbClr val="C00000"/>
                          </a:solidFill>
                          <a:effectLst/>
                        </a:rPr>
                        <a:t>recordArr</a:t>
                      </a:r>
                      <a:r>
                        <a:rPr lang="en-US" sz="2000" kern="100" dirty="0">
                          <a:solidFill>
                            <a:srgbClr val="C00000"/>
                          </a:solidFill>
                          <a:effectLst/>
                        </a:rPr>
                        <a:t>[</a:t>
                      </a:r>
                      <a:r>
                        <a:rPr lang="en-US" sz="2000" kern="100" dirty="0" err="1">
                          <a:solidFill>
                            <a:srgbClr val="C00000"/>
                          </a:solidFill>
                          <a:effectLst/>
                        </a:rPr>
                        <a:t>rchild</a:t>
                      </a:r>
                      <a:r>
                        <a:rPr lang="en-US" sz="2000" kern="100" dirty="0">
                          <a:solidFill>
                            <a:srgbClr val="C00000"/>
                          </a:solidFill>
                          <a:effectLst/>
                        </a:rPr>
                        <a:t>].key &gt;</a:t>
                      </a:r>
                      <a:r>
                        <a:rPr lang="en-US" sz="2000" kern="100" dirty="0" err="1">
                          <a:solidFill>
                            <a:srgbClr val="C00000"/>
                          </a:solidFill>
                          <a:effectLst/>
                        </a:rPr>
                        <a:t>sortArr</a:t>
                      </a:r>
                      <a:r>
                        <a:rPr lang="en-US" sz="2000" kern="100" dirty="0">
                          <a:solidFill>
                            <a:srgbClr val="C00000"/>
                          </a:solidFill>
                          <a:effectLst/>
                        </a:rPr>
                        <a:t>-&gt;</a:t>
                      </a:r>
                      <a:r>
                        <a:rPr lang="en-US" sz="2000" kern="100" dirty="0" err="1">
                          <a:solidFill>
                            <a:srgbClr val="C00000"/>
                          </a:solidFill>
                          <a:effectLst/>
                        </a:rPr>
                        <a:t>recordArr</a:t>
                      </a:r>
                      <a:r>
                        <a:rPr lang="en-US" sz="2000" kern="100" dirty="0">
                          <a:solidFill>
                            <a:srgbClr val="C00000"/>
                          </a:solidFill>
                          <a:effectLst/>
                        </a:rPr>
                        <a:t>[</a:t>
                      </a:r>
                      <a:r>
                        <a:rPr lang="en-US" sz="2000" kern="100" dirty="0" err="1">
                          <a:solidFill>
                            <a:srgbClr val="C00000"/>
                          </a:solidFill>
                          <a:effectLst/>
                        </a:rPr>
                        <a:t>lchild</a:t>
                      </a:r>
                      <a:r>
                        <a:rPr lang="en-US" sz="2000" kern="100" dirty="0">
                          <a:solidFill>
                            <a:srgbClr val="C00000"/>
                          </a:solidFill>
                          <a:effectLst/>
                        </a:rPr>
                        <a:t>].key)</a:t>
                      </a:r>
                      <a:endParaRPr lang="zh-CN" sz="2400" kern="100" dirty="0">
                        <a:solidFill>
                          <a:srgbClr val="C00000"/>
                        </a:solidFill>
                        <a:effectLst/>
                      </a:endParaRPr>
                    </a:p>
                    <a:p>
                      <a:pPr algn="just">
                        <a:spcAft>
                          <a:spcPts val="0"/>
                        </a:spcAft>
                      </a:pPr>
                      <a:r>
                        <a:rPr lang="en-US" sz="2400" kern="100" dirty="0">
                          <a:solidFill>
                            <a:srgbClr val="C00000"/>
                          </a:solidFill>
                          <a:effectLst/>
                        </a:rPr>
                        <a:t>			max = </a:t>
                      </a:r>
                      <a:r>
                        <a:rPr lang="en-US" sz="2400" kern="100" dirty="0" err="1">
                          <a:solidFill>
                            <a:srgbClr val="C00000"/>
                          </a:solidFill>
                          <a:effectLst/>
                        </a:rPr>
                        <a:t>rchild</a:t>
                      </a:r>
                      <a:r>
                        <a:rPr lang="en-US" sz="2400" kern="100" dirty="0">
                          <a:solidFill>
                            <a:srgbClr val="C00000"/>
                          </a:solidFill>
                          <a:effectLst/>
                        </a:rPr>
                        <a:t>;</a:t>
                      </a:r>
                      <a:endParaRPr lang="zh-CN" sz="2400" kern="100" dirty="0">
                        <a:solidFill>
                          <a:srgbClr val="C00000"/>
                        </a:solidFill>
                        <a:effectLst/>
                      </a:endParaRPr>
                    </a:p>
                    <a:p>
                      <a:pPr marL="857250" indent="-457200" algn="just">
                        <a:spcAft>
                          <a:spcPts val="0"/>
                        </a:spcAft>
                      </a:pPr>
                      <a:r>
                        <a:rPr lang="en-US" sz="2400" kern="100" dirty="0">
                          <a:solidFill>
                            <a:srgbClr val="0000FF"/>
                          </a:solidFill>
                          <a:effectLst/>
                        </a:rPr>
                        <a:t>                      if(</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[father].key &lt; </a:t>
                      </a:r>
                      <a:r>
                        <a:rPr lang="en-US" sz="2400" kern="100" dirty="0" err="1">
                          <a:solidFill>
                            <a:srgbClr val="0000FF"/>
                          </a:solidFill>
                          <a:effectLst/>
                        </a:rPr>
                        <a:t>sortArr</a:t>
                      </a:r>
                      <a:r>
                        <a:rPr lang="en-US" sz="2400" kern="100" dirty="0">
                          <a:solidFill>
                            <a:srgbClr val="0000FF"/>
                          </a:solidFill>
                          <a:effectLst/>
                        </a:rPr>
                        <a:t>-&gt;</a:t>
                      </a:r>
                      <a:r>
                        <a:rPr lang="en-US" sz="2400" kern="100" dirty="0" err="1">
                          <a:solidFill>
                            <a:srgbClr val="0000FF"/>
                          </a:solidFill>
                          <a:effectLst/>
                        </a:rPr>
                        <a:t>recordArr</a:t>
                      </a:r>
                      <a:r>
                        <a:rPr lang="en-US" sz="2400" kern="100" dirty="0">
                          <a:solidFill>
                            <a:srgbClr val="0000FF"/>
                          </a:solidFill>
                          <a:effectLst/>
                        </a:rPr>
                        <a:t>[max].key)</a:t>
                      </a:r>
                      <a:endParaRPr lang="zh-CN" sz="2400" kern="100" dirty="0">
                        <a:solidFill>
                          <a:srgbClr val="0000FF"/>
                        </a:solidFill>
                        <a:effectLst/>
                      </a:endParaRPr>
                    </a:p>
                    <a:p>
                      <a:pPr algn="just">
                        <a:spcAft>
                          <a:spcPts val="0"/>
                        </a:spcAft>
                      </a:pPr>
                      <a:r>
                        <a:rPr lang="en-US" sz="2400" kern="100" dirty="0">
                          <a:solidFill>
                            <a:srgbClr val="0000FF"/>
                          </a:solidFill>
                          <a:effectLst/>
                        </a:rPr>
                        <a:t>			Swap(</a:t>
                      </a:r>
                      <a:r>
                        <a:rPr lang="en-US" sz="2400" kern="100" dirty="0" err="1">
                          <a:solidFill>
                            <a:srgbClr val="0000FF"/>
                          </a:solidFill>
                          <a:effectLst/>
                        </a:rPr>
                        <a:t>sortArr</a:t>
                      </a:r>
                      <a:r>
                        <a:rPr lang="en-US" sz="2400" kern="100" dirty="0">
                          <a:solidFill>
                            <a:srgbClr val="0000FF"/>
                          </a:solidFill>
                          <a:effectLst/>
                        </a:rPr>
                        <a:t>, father, max);</a:t>
                      </a:r>
                      <a:r>
                        <a:rPr lang="en-US" sz="2400" kern="100" baseline="0" dirty="0">
                          <a:solidFill>
                            <a:srgbClr val="0000FF"/>
                          </a:solidFill>
                          <a:effectLst/>
                        </a:rPr>
                        <a:t> </a:t>
                      </a:r>
                      <a:r>
                        <a:rPr lang="en-US" sz="2400" kern="100" dirty="0">
                          <a:solidFill>
                            <a:srgbClr val="0000FF"/>
                          </a:solidFill>
                          <a:effectLst/>
                        </a:rPr>
                        <a:t>father = max;</a:t>
                      </a:r>
                      <a:endParaRPr lang="zh-CN" sz="2400" kern="100" dirty="0">
                        <a:solidFill>
                          <a:srgbClr val="0000FF"/>
                        </a:solidFill>
                        <a:effectLst/>
                      </a:endParaRPr>
                    </a:p>
                    <a:p>
                      <a:pPr algn="just">
                        <a:spcAft>
                          <a:spcPts val="0"/>
                        </a:spcAft>
                      </a:pPr>
                      <a:r>
                        <a:rPr lang="en-US" sz="2400" kern="100" dirty="0">
                          <a:solidFill>
                            <a:srgbClr val="0000FF"/>
                          </a:solidFill>
                          <a:effectLst/>
                        </a:rPr>
                        <a:t>		else</a:t>
                      </a:r>
                      <a:r>
                        <a:rPr lang="en-US" sz="2400" kern="100" baseline="0" dirty="0">
                          <a:solidFill>
                            <a:srgbClr val="0000FF"/>
                          </a:solidFill>
                          <a:effectLst/>
                        </a:rPr>
                        <a:t>  </a:t>
                      </a:r>
                      <a:r>
                        <a:rPr lang="en-US" sz="2400" kern="100" dirty="0">
                          <a:solidFill>
                            <a:srgbClr val="0000FF"/>
                          </a:solidFill>
                          <a:effectLst/>
                        </a:rPr>
                        <a:t>break;</a:t>
                      </a:r>
                      <a:endParaRPr lang="zh-CN" sz="2400" kern="100" dirty="0">
                        <a:solidFill>
                          <a:srgbClr val="0000FF"/>
                        </a:solidFill>
                        <a:effectLst/>
                      </a:endParaRPr>
                    </a:p>
                    <a:p>
                      <a:pPr algn="just">
                        <a:spcAft>
                          <a:spcPts val="0"/>
                        </a:spcAft>
                      </a:pPr>
                      <a:r>
                        <a:rPr lang="en-US" sz="2400" kern="100" dirty="0">
                          <a:effectLst/>
                        </a:rPr>
                        <a:t>	</a:t>
                      </a:r>
                      <a:r>
                        <a:rPr lang="en-US" sz="2400" kern="100" dirty="0">
                          <a:solidFill>
                            <a:srgbClr val="FF0000"/>
                          </a:solidFill>
                          <a:effectLst/>
                        </a:rPr>
                        <a:t>}</a:t>
                      </a:r>
                      <a:endParaRPr lang="zh-CN" sz="2400" kern="100" dirty="0">
                        <a:solidFill>
                          <a:srgbClr val="FF0000"/>
                        </a:solidFill>
                        <a:effectLst/>
                      </a:endParaRPr>
                    </a:p>
                    <a:p>
                      <a:pPr algn="just">
                        <a:spcAft>
                          <a:spcPts val="0"/>
                        </a:spcAft>
                      </a:pPr>
                      <a:r>
                        <a:rPr lang="en-US" sz="2400" kern="100" dirty="0">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2855" marR="62855" marT="0" marB="0">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r>
            </a:tbl>
          </a:graphicData>
        </a:graphic>
      </p:graphicFrame>
      <p:sp>
        <p:nvSpPr>
          <p:cNvPr id="20" name="Text Box 11"/>
          <p:cNvSpPr txBox="1">
            <a:spLocks noChangeArrowheads="1"/>
          </p:cNvSpPr>
          <p:nvPr/>
        </p:nvSpPr>
        <p:spPr bwMode="auto">
          <a:xfrm>
            <a:off x="9048328" y="0"/>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8-6</a:t>
            </a:r>
            <a:endParaRPr lang="zh-CN" altLang="en-US" sz="2400" b="1" dirty="0">
              <a:solidFill>
                <a:srgbClr val="FF0000"/>
              </a:solidFill>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5"/>
          <p:cNvSpPr txBox="1">
            <a:spLocks noChangeArrowheads="1"/>
          </p:cNvSpPr>
          <p:nvPr/>
        </p:nvSpPr>
        <p:spPr bwMode="auto">
          <a:xfrm>
            <a:off x="767408" y="690119"/>
            <a:ext cx="9146406" cy="56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400">
                <a:solidFill>
                  <a:srgbClr val="00B050"/>
                </a:solidFill>
                <a:latin typeface="微软雅黑" panose="020B0503020204020204" pitchFamily="34" charset="-122"/>
                <a:ea typeface="微软雅黑" panose="020B0503020204020204" pitchFamily="34" charset="-122"/>
              </a:rPr>
              <a:t>时间复杂度：</a:t>
            </a:r>
            <a:endParaRPr lang="en-US" altLang="zh-CN" sz="2400">
              <a:solidFill>
                <a:srgbClr val="00B05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en-US" altLang="zh-CN" sz="240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chemeClr val="tx1"/>
                </a:solidFill>
                <a:latin typeface="微软雅黑" panose="020B0503020204020204" pitchFamily="34" charset="-122"/>
                <a:ea typeface="微软雅黑" panose="020B0503020204020204" pitchFamily="34" charset="-122"/>
              </a:rPr>
              <a:t>初始建堆比较次数为：</a:t>
            </a:r>
            <a:r>
              <a:rPr lang="en-US" altLang="zh-CN" sz="2400">
                <a:solidFill>
                  <a:srgbClr val="FF3300"/>
                </a:solidFill>
                <a:latin typeface="微软雅黑" panose="020B0503020204020204" pitchFamily="34" charset="-122"/>
                <a:ea typeface="微软雅黑" panose="020B0503020204020204" pitchFamily="34" charset="-122"/>
              </a:rPr>
              <a:t>O(n)</a:t>
            </a:r>
            <a:r>
              <a:rPr lang="zh-CN" altLang="en-US" sz="2400">
                <a:solidFill>
                  <a:srgbClr val="FF3300"/>
                </a:solidFill>
                <a:latin typeface="微软雅黑" panose="020B0503020204020204" pitchFamily="34" charset="-122"/>
                <a:ea typeface="微软雅黑" panose="020B0503020204020204" pitchFamily="34" charset="-122"/>
              </a:rPr>
              <a:t>；</a:t>
            </a: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chemeClr val="tx1"/>
                </a:solidFill>
                <a:latin typeface="微软雅黑" panose="020B0503020204020204" pitchFamily="34" charset="-122"/>
                <a:ea typeface="微软雅黑" panose="020B0503020204020204" pitchFamily="34" charset="-122"/>
              </a:rPr>
              <a:t>调整重建堆中比较次数为：  </a:t>
            </a:r>
            <a:r>
              <a:rPr lang="en-US" altLang="zh-CN" sz="2400">
                <a:solidFill>
                  <a:srgbClr val="FF3300"/>
                </a:solidFill>
                <a:latin typeface="微软雅黑" panose="020B0503020204020204" pitchFamily="34" charset="-122"/>
                <a:ea typeface="微软雅黑" panose="020B0503020204020204" pitchFamily="34" charset="-122"/>
              </a:rPr>
              <a:t>&lt;O(n*log</a:t>
            </a:r>
            <a:r>
              <a:rPr lang="en-US" altLang="zh-CN" sz="2400" baseline="-25000">
                <a:solidFill>
                  <a:srgbClr val="FF3300"/>
                </a:solidFill>
                <a:latin typeface="微软雅黑" panose="020B0503020204020204" pitchFamily="34" charset="-122"/>
                <a:ea typeface="微软雅黑" panose="020B0503020204020204" pitchFamily="34" charset="-122"/>
              </a:rPr>
              <a:t>2</a:t>
            </a:r>
            <a:r>
              <a:rPr lang="en-US" altLang="zh-CN" sz="2400">
                <a:solidFill>
                  <a:srgbClr val="FF3300"/>
                </a:solidFill>
                <a:latin typeface="微软雅黑" panose="020B0503020204020204" pitchFamily="34" charset="-122"/>
                <a:ea typeface="微软雅黑" panose="020B0503020204020204" pitchFamily="34" charset="-122"/>
              </a:rPr>
              <a:t>n)</a:t>
            </a:r>
            <a:r>
              <a:rPr lang="zh-CN" altLang="en-US" sz="2400">
                <a:solidFill>
                  <a:srgbClr val="FF3300"/>
                </a:solidFill>
                <a:latin typeface="微软雅黑" panose="020B0503020204020204" pitchFamily="34" charset="-122"/>
                <a:ea typeface="微软雅黑" panose="020B0503020204020204" pitchFamily="34" charset="-122"/>
              </a:rPr>
              <a:t>；</a:t>
            </a: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chemeClr val="tx1"/>
                </a:solidFill>
                <a:latin typeface="微软雅黑" panose="020B0503020204020204" pitchFamily="34" charset="-122"/>
                <a:ea typeface="微软雅黑" panose="020B0503020204020204" pitchFamily="34" charset="-122"/>
              </a:rPr>
              <a:t>移动次数小于比较次数；</a:t>
            </a:r>
            <a:endParaRPr lang="zh-CN" altLang="en-US" sz="240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zh-CN" altLang="en-US" sz="240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chemeClr val="tx1"/>
                </a:solidFill>
                <a:latin typeface="微软雅黑" panose="020B0503020204020204" pitchFamily="34" charset="-122"/>
                <a:ea typeface="微软雅黑" panose="020B0503020204020204" pitchFamily="34" charset="-122"/>
              </a:rPr>
              <a:t>在最坏的情况下，时间复杂度也是</a:t>
            </a:r>
            <a:r>
              <a:rPr lang="en-US" altLang="zh-CN" sz="2400">
                <a:solidFill>
                  <a:srgbClr val="FF3300"/>
                </a:solidFill>
                <a:latin typeface="微软雅黑" panose="020B0503020204020204" pitchFamily="34" charset="-122"/>
                <a:ea typeface="微软雅黑" panose="020B0503020204020204" pitchFamily="34" charset="-122"/>
              </a:rPr>
              <a:t>O(n</a:t>
            </a:r>
            <a:r>
              <a:rPr lang="en-US" altLang="zh-CN" sz="2400" i="1">
                <a:solidFill>
                  <a:srgbClr val="FF3300"/>
                </a:solidFill>
                <a:latin typeface="微软雅黑" panose="020B0503020204020204" pitchFamily="34" charset="-122"/>
                <a:ea typeface="微软雅黑" panose="020B0503020204020204" pitchFamily="34" charset="-122"/>
              </a:rPr>
              <a:t>log</a:t>
            </a:r>
            <a:r>
              <a:rPr lang="en-US" altLang="zh-CN" sz="2400" i="1" baseline="-25000">
                <a:solidFill>
                  <a:srgbClr val="FF3300"/>
                </a:solidFill>
                <a:latin typeface="微软雅黑" panose="020B0503020204020204" pitchFamily="34" charset="-122"/>
                <a:ea typeface="微软雅黑" panose="020B0503020204020204" pitchFamily="34" charset="-122"/>
              </a:rPr>
              <a:t>2</a:t>
            </a:r>
            <a:r>
              <a:rPr lang="en-US" altLang="zh-CN" sz="2400">
                <a:solidFill>
                  <a:srgbClr val="FF3300"/>
                </a:solidFill>
                <a:latin typeface="微软雅黑" panose="020B0503020204020204" pitchFamily="34" charset="-122"/>
                <a:ea typeface="微软雅黑" panose="020B0503020204020204" pitchFamily="34" charset="-122"/>
              </a:rPr>
              <a:t>n)</a:t>
            </a:r>
            <a:r>
              <a:rPr lang="zh-CN" altLang="en-US" sz="2400">
                <a:solidFill>
                  <a:srgbClr val="FF3300"/>
                </a:solidFill>
                <a:latin typeface="微软雅黑" panose="020B0503020204020204" pitchFamily="34" charset="-122"/>
                <a:ea typeface="微软雅黑" panose="020B0503020204020204" pitchFamily="34" charset="-122"/>
              </a:rPr>
              <a:t>；</a:t>
            </a: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rgbClr val="00B050"/>
                </a:solidFill>
                <a:latin typeface="微软雅黑" panose="020B0503020204020204" pitchFamily="34" charset="-122"/>
                <a:ea typeface="微软雅黑" panose="020B0503020204020204" pitchFamily="34" charset="-122"/>
              </a:rPr>
              <a:t>空间效率：</a:t>
            </a:r>
            <a:r>
              <a:rPr lang="zh-CN" altLang="en-US" sz="2400">
                <a:solidFill>
                  <a:schemeClr val="tx1"/>
                </a:solidFill>
                <a:latin typeface="微软雅黑" panose="020B0503020204020204" pitchFamily="34" charset="-122"/>
                <a:ea typeface="微软雅黑" panose="020B0503020204020204" pitchFamily="34" charset="-122"/>
              </a:rPr>
              <a:t>仅需一个记录大小的辅助空间</a:t>
            </a:r>
            <a:r>
              <a:rPr lang="en-US" altLang="zh-CN" sz="2400">
                <a:solidFill>
                  <a:srgbClr val="FF3300"/>
                </a:solidFill>
                <a:latin typeface="微软雅黑" panose="020B0503020204020204" pitchFamily="34" charset="-122"/>
                <a:ea typeface="微软雅黑" panose="020B0503020204020204" pitchFamily="34" charset="-122"/>
              </a:rPr>
              <a:t>temp</a:t>
            </a:r>
            <a:r>
              <a:rPr lang="zh-CN" altLang="en-US" sz="2400">
                <a:solidFill>
                  <a:srgbClr val="FF3300"/>
                </a:solidFill>
                <a:latin typeface="微软雅黑" panose="020B0503020204020204" pitchFamily="34" charset="-122"/>
                <a:ea typeface="微软雅黑" panose="020B0503020204020204" pitchFamily="34" charset="-122"/>
              </a:rPr>
              <a:t>；</a:t>
            </a: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rgbClr val="00B050"/>
                </a:solidFill>
                <a:latin typeface="微软雅黑" panose="020B0503020204020204" pitchFamily="34" charset="-122"/>
                <a:ea typeface="微软雅黑" panose="020B0503020204020204" pitchFamily="34" charset="-122"/>
              </a:rPr>
              <a:t>稳定性：</a:t>
            </a:r>
            <a:r>
              <a:rPr lang="zh-CN" altLang="en-US" sz="2400">
                <a:solidFill>
                  <a:schemeClr val="tx1"/>
                </a:solidFill>
                <a:latin typeface="微软雅黑" panose="020B0503020204020204" pitchFamily="34" charset="-122"/>
                <a:ea typeface="微软雅黑" panose="020B0503020204020204" pitchFamily="34" charset="-122"/>
              </a:rPr>
              <a:t>堆排序是</a:t>
            </a:r>
            <a:r>
              <a:rPr lang="zh-CN" altLang="en-US" sz="2400">
                <a:solidFill>
                  <a:srgbClr val="FF3300"/>
                </a:solidFill>
                <a:latin typeface="微软雅黑" panose="020B0503020204020204" pitchFamily="34" charset="-122"/>
                <a:ea typeface="微软雅黑" panose="020B0503020204020204" pitchFamily="34" charset="-122"/>
              </a:rPr>
              <a:t>不稳定的；</a:t>
            </a:r>
            <a:endParaRPr lang="zh-CN" altLang="en-US" sz="2400">
              <a:solidFill>
                <a:srgbClr val="FF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endParaRPr lang="zh-CN" altLang="en-US" sz="2400">
              <a:solidFill>
                <a:schemeClr val="tx1"/>
              </a:solidFill>
              <a:latin typeface="微软雅黑" panose="020B0503020204020204" pitchFamily="34" charset="-122"/>
              <a:ea typeface="微软雅黑" panose="020B0503020204020204" pitchFamily="34" charset="-122"/>
            </a:endParaRPr>
          </a:p>
          <a:p>
            <a:pPr eaLnBrk="1" hangingPunct="1">
              <a:lnSpc>
                <a:spcPct val="100000"/>
              </a:lnSpc>
              <a:spcBef>
                <a:spcPct val="0"/>
              </a:spcBef>
              <a:spcAft>
                <a:spcPct val="0"/>
              </a:spcAft>
              <a:buClrTx/>
              <a:buSzTx/>
              <a:buFontTx/>
              <a:buNone/>
            </a:pPr>
            <a:r>
              <a:rPr lang="zh-CN" altLang="en-US" sz="2400">
                <a:solidFill>
                  <a:schemeClr val="tx1"/>
                </a:solidFill>
                <a:latin typeface="微软雅黑" panose="020B0503020204020204" pitchFamily="34" charset="-122"/>
                <a:ea typeface="微软雅黑" panose="020B0503020204020204" pitchFamily="34" charset="-122"/>
              </a:rPr>
              <a:t>堆排序适用于</a:t>
            </a:r>
            <a:r>
              <a:rPr lang="en-US" altLang="zh-CN" sz="2400">
                <a:solidFill>
                  <a:srgbClr val="FF3300"/>
                </a:solidFill>
                <a:latin typeface="微软雅黑" panose="020B0503020204020204" pitchFamily="34" charset="-122"/>
                <a:ea typeface="微软雅黑" panose="020B0503020204020204" pitchFamily="34" charset="-122"/>
              </a:rPr>
              <a:t>n</a:t>
            </a:r>
            <a:r>
              <a:rPr lang="zh-CN" altLang="en-US" sz="2400">
                <a:solidFill>
                  <a:srgbClr val="FF3300"/>
                </a:solidFill>
                <a:latin typeface="微软雅黑" panose="020B0503020204020204" pitchFamily="34" charset="-122"/>
                <a:ea typeface="微软雅黑" panose="020B0503020204020204" pitchFamily="34" charset="-122"/>
              </a:rPr>
              <a:t>值较大</a:t>
            </a:r>
            <a:r>
              <a:rPr lang="zh-CN" altLang="en-US" sz="2400">
                <a:solidFill>
                  <a:schemeClr val="tx1"/>
                </a:solidFill>
                <a:latin typeface="微软雅黑" panose="020B0503020204020204" pitchFamily="34" charset="-122"/>
                <a:ea typeface="微软雅黑" panose="020B0503020204020204" pitchFamily="34" charset="-122"/>
              </a:rPr>
              <a:t>的情况；</a:t>
            </a: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3" name="标题 2"/>
          <p:cNvSpPr txBox="1"/>
          <p:nvPr/>
        </p:nvSpPr>
        <p:spPr>
          <a:xfrm>
            <a:off x="262818" y="129365"/>
            <a:ext cx="456374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dirty="0">
                <a:solidFill>
                  <a:schemeClr val="tx1"/>
                </a:solidFill>
                <a:latin typeface="微软雅黑" panose="020B0503020204020204" pitchFamily="34" charset="-122"/>
                <a:ea typeface="微软雅黑" panose="020B0503020204020204" pitchFamily="34" charset="-122"/>
              </a:rPr>
              <a:t>堆排序算法</a:t>
            </a:r>
            <a:endParaRPr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87243"/>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767408" y="1196752"/>
            <a:ext cx="10657184" cy="2143125"/>
          </a:xfrm>
          <a:prstGeom prst="rect">
            <a:avLst/>
          </a:prstGeom>
          <a:noFill/>
        </p:spPr>
        <p:txBody>
          <a:bodyPr vert="horz" wrap="square" rtlCol="0" anchor="ctr" anchorCtr="0">
            <a:noAutofit/>
          </a:bodyPr>
          <a:lstStyle/>
          <a:p>
            <a:r>
              <a:rPr lang="zh-CN" altLang="en-US" sz="2400" dirty="0">
                <a:solidFill>
                  <a:srgbClr val="000000"/>
                </a:solidFill>
              </a:rPr>
              <a:t>对关键序列（</a:t>
            </a:r>
            <a:r>
              <a:rPr lang="en-US" altLang="zh-CN" sz="2400" dirty="0"/>
              <a:t>26</a:t>
            </a:r>
            <a:r>
              <a:rPr lang="zh-CN" altLang="en-US" sz="2400" dirty="0"/>
              <a:t>，</a:t>
            </a:r>
            <a:r>
              <a:rPr lang="en-US" altLang="zh-CN" sz="2400" dirty="0"/>
              <a:t>5</a:t>
            </a:r>
            <a:r>
              <a:rPr lang="zh-CN" altLang="en-US" sz="2400" dirty="0"/>
              <a:t>，</a:t>
            </a:r>
            <a:r>
              <a:rPr lang="en-US" altLang="zh-CN" sz="2400" dirty="0"/>
              <a:t>77</a:t>
            </a:r>
            <a:r>
              <a:rPr lang="zh-CN" altLang="en-US" sz="2400" dirty="0"/>
              <a:t>，</a:t>
            </a:r>
            <a:r>
              <a:rPr lang="en-US" altLang="zh-CN" sz="2400" dirty="0"/>
              <a:t>1</a:t>
            </a:r>
            <a:r>
              <a:rPr lang="zh-CN" altLang="en-US" sz="2400" dirty="0"/>
              <a:t>，</a:t>
            </a:r>
            <a:r>
              <a:rPr lang="en-US" altLang="zh-CN" sz="2400" dirty="0"/>
              <a:t>61</a:t>
            </a:r>
            <a:r>
              <a:rPr lang="zh-CN" altLang="en-US" sz="2400" dirty="0"/>
              <a:t>，</a:t>
            </a:r>
            <a:r>
              <a:rPr lang="en-US" altLang="zh-CN" sz="2400" dirty="0"/>
              <a:t>11</a:t>
            </a:r>
            <a:r>
              <a:rPr lang="zh-CN" altLang="en-US" sz="2400" dirty="0"/>
              <a:t>，</a:t>
            </a:r>
            <a:r>
              <a:rPr lang="en-US" altLang="zh-CN" sz="2400" dirty="0"/>
              <a:t>59</a:t>
            </a:r>
            <a:r>
              <a:rPr lang="zh-CN" altLang="en-US" sz="2400" dirty="0"/>
              <a:t>，</a:t>
            </a:r>
            <a:r>
              <a:rPr lang="en-US" altLang="zh-CN" sz="2400" dirty="0"/>
              <a:t>15</a:t>
            </a:r>
            <a:r>
              <a:rPr lang="zh-CN" altLang="en-US" sz="2400" dirty="0"/>
              <a:t>，</a:t>
            </a:r>
            <a:r>
              <a:rPr lang="en-US" altLang="zh-CN" sz="2400" dirty="0"/>
              <a:t>48</a:t>
            </a:r>
            <a:r>
              <a:rPr lang="zh-CN" altLang="en-US" sz="2400" dirty="0"/>
              <a:t>，</a:t>
            </a:r>
            <a:r>
              <a:rPr lang="en-US" altLang="zh-CN" sz="2400" dirty="0"/>
              <a:t>19</a:t>
            </a:r>
            <a:r>
              <a:rPr lang="zh-CN" altLang="en-US" sz="2400" dirty="0"/>
              <a:t>）</a:t>
            </a:r>
            <a:r>
              <a:rPr lang="zh-CN" altLang="en-US" sz="2400" dirty="0">
                <a:solidFill>
                  <a:srgbClr val="000000"/>
                </a:solidFill>
              </a:rPr>
              <a:t>建立初始大根堆</a:t>
            </a:r>
            <a:r>
              <a:rPr lang="zh-CN" altLang="en-US" sz="2400" dirty="0"/>
              <a:t>，其大根堆的层次遍历序列是（ </a:t>
            </a:r>
            <a:r>
              <a:rPr lang="zh-CN" altLang="en-US" sz="2400" dirty="0">
                <a:solidFill>
                  <a:srgbClr val="639EF4"/>
                </a:solidFill>
              </a:rPr>
              <a:t> </a:t>
            </a:r>
            <a:r>
              <a:rPr lang="en-US" altLang="zh-CN" sz="2400" dirty="0">
                <a:solidFill>
                  <a:srgbClr val="639EF4"/>
                </a:solidFill>
              </a:rPr>
              <a:t>[</a:t>
            </a:r>
            <a:r>
              <a:rPr lang="zh-CN" altLang="en-US" sz="2400" dirty="0">
                <a:solidFill>
                  <a:srgbClr val="639EF4"/>
                </a:solidFill>
              </a:rPr>
              <a:t>填空</a:t>
            </a:r>
            <a:r>
              <a:rPr lang="en-US" altLang="zh-CN" sz="2400" dirty="0">
                <a:solidFill>
                  <a:srgbClr val="639EF4"/>
                </a:solidFill>
              </a:rPr>
              <a:t>1]</a:t>
            </a:r>
            <a:r>
              <a:rPr lang="en-US" altLang="zh-CN" sz="2400" dirty="0">
                <a:solidFill>
                  <a:srgbClr val="000000"/>
                </a:solidFill>
              </a:rPr>
              <a:t> </a:t>
            </a:r>
            <a:r>
              <a:rPr lang="zh-CN" altLang="en-US" sz="2400" dirty="0"/>
              <a:t>）</a:t>
            </a:r>
            <a:endParaRPr lang="en-US" altLang="zh-CN" sz="2400" dirty="0"/>
          </a:p>
          <a:p>
            <a:endParaRPr lang="en-US" altLang="zh-CN" sz="2400" dirty="0"/>
          </a:p>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提示：输入答案时写序列中的数字即可，数字之间用空格或逗号隔开，</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不需要输入圆括号</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400" dirty="0"/>
          </a:p>
        </p:txBody>
      </p:sp>
      <p:grpSp>
        <p:nvGrpSpPr>
          <p:cNvPr id="10" name="组合 9"/>
          <p:cNvGrpSpPr/>
          <p:nvPr>
            <p:custDataLst>
              <p:tags r:id="rId2"/>
            </p:custDataLst>
          </p:nvPr>
        </p:nvGrpSpPr>
        <p:grpSpPr>
          <a:xfrm>
            <a:off x="0" y="0"/>
            <a:ext cx="12192000" cy="635000"/>
            <a:chOff x="0" y="0"/>
            <a:chExt cx="12192000" cy="635000"/>
          </a:xfrm>
        </p:grpSpPr>
        <p:sp>
          <p:nvSpPr>
            <p:cNvPr id="6" name="TitleBackground"/>
            <p:cNvSpPr/>
            <p:nvPr>
              <p:custDataLst>
                <p:tags r:id="rId3"/>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4"/>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6"/>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7"/>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262818" y="129365"/>
            <a:ext cx="3456918"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8.4.1 </a:t>
            </a:r>
            <a:r>
              <a:rPr lang="zh-CN" altLang="en-US" sz="3600" b="1" dirty="0">
                <a:solidFill>
                  <a:schemeClr val="tx1"/>
                </a:solidFill>
                <a:latin typeface="微软雅黑" panose="020B0503020204020204" pitchFamily="34" charset="-122"/>
                <a:ea typeface="微软雅黑" panose="020B0503020204020204" pitchFamily="34" charset="-122"/>
              </a:rPr>
              <a:t>冒泡排序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8437" y="62859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1384" y="1412776"/>
            <a:ext cx="10441160" cy="1938992"/>
          </a:xfrm>
          <a:prstGeom prst="rect">
            <a:avLst/>
          </a:prstGeom>
        </p:spPr>
        <p:txBody>
          <a:bodyPr wrap="square">
            <a:spAutoFit/>
          </a:bodyPr>
          <a:lstStyle/>
          <a:p>
            <a:pPr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算法思路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将待排序的记录数组</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R[n-1]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，由前向后扫描，依次对相邻的两个记录</a:t>
            </a:r>
            <a:r>
              <a:rPr lang="en-US" altLang="zh-CN" sz="2400" kern="100" dirty="0" err="1">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a:latin typeface="微软雅黑" panose="020B0503020204020204" pitchFamily="34" charset="-122"/>
                <a:ea typeface="微软雅黑" panose="020B0503020204020204" pitchFamily="34" charset="-122"/>
                <a:cs typeface="Times New Roman" panose="02020603050405020304" pitchFamily="18" charset="0"/>
              </a:rPr>
              <a:t>i+1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进行比较，如果</a:t>
            </a:r>
            <a:r>
              <a:rPr lang="en-US" altLang="zh-CN" sz="2400" kern="100" dirty="0" err="1">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大于</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a:latin typeface="微软雅黑" panose="020B0503020204020204" pitchFamily="34" charset="-122"/>
                <a:ea typeface="微软雅黑" panose="020B0503020204020204" pitchFamily="34" charset="-122"/>
                <a:cs typeface="Times New Roman" panose="02020603050405020304" pitchFamily="18" charset="0"/>
              </a:rPr>
              <a:t>i+1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，则交换两个记录，否则不交换。经过第一趟</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n-1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次比较交换后，关键字值最大的记录将移到最后单元位置。接着对记录</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R[n-2]</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进行第二趟冒泡，将第二个小的记录放在数组的倒数第二个位置，依此类推，重复此过程直到所有的记录都已有序为止。</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1584" y="764704"/>
            <a:ext cx="4807726"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15  13(1)  9  46  4  18  13(2)  7</a:t>
            </a:r>
            <a:endParaRPr lang="zh-CN" altLang="en-US" sz="2800" dirty="0"/>
          </a:p>
        </p:txBody>
      </p:sp>
      <p:grpSp>
        <p:nvGrpSpPr>
          <p:cNvPr id="4" name="Group 6"/>
          <p:cNvGrpSpPr/>
          <p:nvPr/>
        </p:nvGrpSpPr>
        <p:grpSpPr bwMode="auto">
          <a:xfrm>
            <a:off x="2423267" y="1412776"/>
            <a:ext cx="1080445" cy="924688"/>
            <a:chOff x="-181" y="0"/>
            <a:chExt cx="2540" cy="324"/>
          </a:xfrm>
        </p:grpSpPr>
        <p:grpSp>
          <p:nvGrpSpPr>
            <p:cNvPr id="5" name="Group 7"/>
            <p:cNvGrpSpPr/>
            <p:nvPr/>
          </p:nvGrpSpPr>
          <p:grpSpPr bwMode="auto">
            <a:xfrm>
              <a:off x="-181" y="4"/>
              <a:ext cx="605" cy="212"/>
              <a:chOff x="-181" y="0"/>
              <a:chExt cx="605" cy="212"/>
            </a:xfrm>
          </p:grpSpPr>
          <p:sp>
            <p:nvSpPr>
              <p:cNvPr id="9"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8"/>
              <p:cNvSpPr txBox="1">
                <a:spLocks noChangeArrowheads="1"/>
              </p:cNvSpPr>
              <p:nvPr/>
            </p:nvSpPr>
            <p:spPr bwMode="auto">
              <a:xfrm>
                <a:off x="-181"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6" name="Group 10"/>
            <p:cNvGrpSpPr/>
            <p:nvPr/>
          </p:nvGrpSpPr>
          <p:grpSpPr bwMode="auto">
            <a:xfrm>
              <a:off x="2167" y="0"/>
              <a:ext cx="192" cy="324"/>
              <a:chOff x="-563" y="0"/>
              <a:chExt cx="192" cy="324"/>
            </a:xfrm>
          </p:grpSpPr>
          <p:sp>
            <p:nvSpPr>
              <p:cNvPr id="7"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11" name="矩形 10"/>
          <p:cNvSpPr/>
          <p:nvPr/>
        </p:nvSpPr>
        <p:spPr>
          <a:xfrm>
            <a:off x="2351584" y="2281340"/>
            <a:ext cx="4709944"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15  9  46  4  18  13(2)  7</a:t>
            </a:r>
            <a:endParaRPr lang="zh-CN" altLang="en-US" sz="2800" dirty="0"/>
          </a:p>
        </p:txBody>
      </p:sp>
      <p:sp>
        <p:nvSpPr>
          <p:cNvPr id="12" name="Text Box 12"/>
          <p:cNvSpPr txBox="1">
            <a:spLocks noChangeArrowheads="1"/>
          </p:cNvSpPr>
          <p:nvPr/>
        </p:nvSpPr>
        <p:spPr bwMode="auto">
          <a:xfrm>
            <a:off x="1127448" y="2308459"/>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sp>
        <p:nvSpPr>
          <p:cNvPr id="13" name="Text Box 12"/>
          <p:cNvSpPr txBox="1">
            <a:spLocks noChangeArrowheads="1"/>
          </p:cNvSpPr>
          <p:nvPr/>
        </p:nvSpPr>
        <p:spPr bwMode="auto">
          <a:xfrm>
            <a:off x="799176" y="826259"/>
            <a:ext cx="1881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原始序列：</a:t>
            </a:r>
            <a:endParaRPr lang="zh-CN" altLang="en-US" sz="2400" dirty="0">
              <a:latin typeface="Times New Roman" panose="02020603050405020304" pitchFamily="18" charset="0"/>
            </a:endParaRPr>
          </a:p>
        </p:txBody>
      </p:sp>
      <p:grpSp>
        <p:nvGrpSpPr>
          <p:cNvPr id="14" name="Group 6"/>
          <p:cNvGrpSpPr/>
          <p:nvPr/>
        </p:nvGrpSpPr>
        <p:grpSpPr bwMode="auto">
          <a:xfrm>
            <a:off x="3143673" y="2829366"/>
            <a:ext cx="864096" cy="924688"/>
            <a:chOff x="-689" y="0"/>
            <a:chExt cx="3048" cy="324"/>
          </a:xfrm>
        </p:grpSpPr>
        <p:grpSp>
          <p:nvGrpSpPr>
            <p:cNvPr id="15" name="Group 7"/>
            <p:cNvGrpSpPr/>
            <p:nvPr/>
          </p:nvGrpSpPr>
          <p:grpSpPr bwMode="auto">
            <a:xfrm>
              <a:off x="-689" y="4"/>
              <a:ext cx="757" cy="212"/>
              <a:chOff x="-689" y="0"/>
              <a:chExt cx="757" cy="212"/>
            </a:xfrm>
          </p:grpSpPr>
          <p:sp>
            <p:nvSpPr>
              <p:cNvPr id="19"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8"/>
              <p:cNvSpPr txBox="1">
                <a:spLocks noChangeArrowheads="1"/>
              </p:cNvSpPr>
              <p:nvPr/>
            </p:nvSpPr>
            <p:spPr bwMode="auto">
              <a:xfrm>
                <a:off x="-689"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16" name="Group 10"/>
            <p:cNvGrpSpPr/>
            <p:nvPr/>
          </p:nvGrpSpPr>
          <p:grpSpPr bwMode="auto">
            <a:xfrm>
              <a:off x="2167" y="0"/>
              <a:ext cx="192" cy="324"/>
              <a:chOff x="-563" y="0"/>
              <a:chExt cx="192" cy="324"/>
            </a:xfrm>
          </p:grpSpPr>
          <p:sp>
            <p:nvSpPr>
              <p:cNvPr id="17"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28" name="Text Box 12"/>
          <p:cNvSpPr txBox="1">
            <a:spLocks noChangeArrowheads="1"/>
          </p:cNvSpPr>
          <p:nvPr/>
        </p:nvSpPr>
        <p:spPr bwMode="auto">
          <a:xfrm>
            <a:off x="1106312" y="1529980"/>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比较：</a:t>
            </a:r>
            <a:endParaRPr lang="zh-CN" altLang="en-US" sz="2400" dirty="0">
              <a:latin typeface="Times New Roman" panose="02020603050405020304" pitchFamily="18" charset="0"/>
            </a:endParaRPr>
          </a:p>
        </p:txBody>
      </p:sp>
      <p:sp>
        <p:nvSpPr>
          <p:cNvPr id="29" name="Text Box 12"/>
          <p:cNvSpPr txBox="1">
            <a:spLocks noChangeArrowheads="1"/>
          </p:cNvSpPr>
          <p:nvPr/>
        </p:nvSpPr>
        <p:spPr bwMode="auto">
          <a:xfrm>
            <a:off x="1106312" y="2975268"/>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比较：</a:t>
            </a:r>
            <a:endParaRPr lang="zh-CN" altLang="en-US" sz="2400" dirty="0">
              <a:latin typeface="Times New Roman" panose="02020603050405020304" pitchFamily="18" charset="0"/>
            </a:endParaRPr>
          </a:p>
        </p:txBody>
      </p:sp>
      <p:sp>
        <p:nvSpPr>
          <p:cNvPr id="30" name="Text Box 12"/>
          <p:cNvSpPr txBox="1">
            <a:spLocks noChangeArrowheads="1"/>
          </p:cNvSpPr>
          <p:nvPr/>
        </p:nvSpPr>
        <p:spPr bwMode="auto">
          <a:xfrm>
            <a:off x="1102413" y="3642077"/>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sp>
        <p:nvSpPr>
          <p:cNvPr id="31" name="矩形 30"/>
          <p:cNvSpPr/>
          <p:nvPr/>
        </p:nvSpPr>
        <p:spPr>
          <a:xfrm>
            <a:off x="2148091" y="3611448"/>
            <a:ext cx="4709944"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46  4  18  13(2)  7</a:t>
            </a:r>
            <a:endParaRPr lang="zh-CN" altLang="en-US" sz="2800" dirty="0"/>
          </a:p>
        </p:txBody>
      </p:sp>
      <p:grpSp>
        <p:nvGrpSpPr>
          <p:cNvPr id="32" name="Group 6"/>
          <p:cNvGrpSpPr/>
          <p:nvPr/>
        </p:nvGrpSpPr>
        <p:grpSpPr bwMode="auto">
          <a:xfrm>
            <a:off x="3360627" y="4106221"/>
            <a:ext cx="864096" cy="924688"/>
            <a:chOff x="-689" y="0"/>
            <a:chExt cx="3048" cy="324"/>
          </a:xfrm>
        </p:grpSpPr>
        <p:grpSp>
          <p:nvGrpSpPr>
            <p:cNvPr id="33" name="Group 7"/>
            <p:cNvGrpSpPr/>
            <p:nvPr/>
          </p:nvGrpSpPr>
          <p:grpSpPr bwMode="auto">
            <a:xfrm>
              <a:off x="-689" y="4"/>
              <a:ext cx="757" cy="212"/>
              <a:chOff x="-689" y="0"/>
              <a:chExt cx="757" cy="212"/>
            </a:xfrm>
          </p:grpSpPr>
          <p:sp>
            <p:nvSpPr>
              <p:cNvPr id="37"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8"/>
              <p:cNvSpPr txBox="1">
                <a:spLocks noChangeArrowheads="1"/>
              </p:cNvSpPr>
              <p:nvPr/>
            </p:nvSpPr>
            <p:spPr bwMode="auto">
              <a:xfrm>
                <a:off x="-689"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34" name="Group 10"/>
            <p:cNvGrpSpPr/>
            <p:nvPr/>
          </p:nvGrpSpPr>
          <p:grpSpPr bwMode="auto">
            <a:xfrm>
              <a:off x="2167" y="0"/>
              <a:ext cx="192" cy="324"/>
              <a:chOff x="-563" y="0"/>
              <a:chExt cx="192" cy="324"/>
            </a:xfrm>
          </p:grpSpPr>
          <p:sp>
            <p:nvSpPr>
              <p:cNvPr id="35"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39" name="Text Box 12"/>
          <p:cNvSpPr txBox="1">
            <a:spLocks noChangeArrowheads="1"/>
          </p:cNvSpPr>
          <p:nvPr/>
        </p:nvSpPr>
        <p:spPr bwMode="auto">
          <a:xfrm>
            <a:off x="1086551" y="4331080"/>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比较：</a:t>
            </a:r>
            <a:endParaRPr lang="zh-CN" altLang="en-US" sz="2400" dirty="0">
              <a:latin typeface="Times New Roman" panose="02020603050405020304" pitchFamily="18" charset="0"/>
            </a:endParaRPr>
          </a:p>
        </p:txBody>
      </p:sp>
      <p:sp>
        <p:nvSpPr>
          <p:cNvPr id="47" name="矩形 46"/>
          <p:cNvSpPr/>
          <p:nvPr/>
        </p:nvSpPr>
        <p:spPr>
          <a:xfrm>
            <a:off x="2121789" y="4797912"/>
            <a:ext cx="4709944"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  46  18  13(2)  7</a:t>
            </a:r>
            <a:endParaRPr lang="zh-CN" altLang="en-US" sz="2800" dirty="0"/>
          </a:p>
        </p:txBody>
      </p:sp>
      <p:sp>
        <p:nvSpPr>
          <p:cNvPr id="48" name="Text Box 12"/>
          <p:cNvSpPr txBox="1">
            <a:spLocks noChangeArrowheads="1"/>
          </p:cNvSpPr>
          <p:nvPr/>
        </p:nvSpPr>
        <p:spPr bwMode="auto">
          <a:xfrm>
            <a:off x="1086551" y="4878578"/>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grpSp>
        <p:nvGrpSpPr>
          <p:cNvPr id="49" name="Group 6"/>
          <p:cNvGrpSpPr/>
          <p:nvPr/>
        </p:nvGrpSpPr>
        <p:grpSpPr bwMode="auto">
          <a:xfrm>
            <a:off x="4444015" y="5238599"/>
            <a:ext cx="771079" cy="924688"/>
            <a:chOff x="-181" y="0"/>
            <a:chExt cx="2540" cy="324"/>
          </a:xfrm>
        </p:grpSpPr>
        <p:grpSp>
          <p:nvGrpSpPr>
            <p:cNvPr id="50" name="Group 7"/>
            <p:cNvGrpSpPr/>
            <p:nvPr/>
          </p:nvGrpSpPr>
          <p:grpSpPr bwMode="auto">
            <a:xfrm>
              <a:off x="-181" y="4"/>
              <a:ext cx="605" cy="212"/>
              <a:chOff x="-181" y="0"/>
              <a:chExt cx="605" cy="212"/>
            </a:xfrm>
          </p:grpSpPr>
          <p:sp>
            <p:nvSpPr>
              <p:cNvPr id="54"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Text Box 8"/>
              <p:cNvSpPr txBox="1">
                <a:spLocks noChangeArrowheads="1"/>
              </p:cNvSpPr>
              <p:nvPr/>
            </p:nvSpPr>
            <p:spPr bwMode="auto">
              <a:xfrm>
                <a:off x="-181"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51" name="Group 10"/>
            <p:cNvGrpSpPr/>
            <p:nvPr/>
          </p:nvGrpSpPr>
          <p:grpSpPr bwMode="auto">
            <a:xfrm>
              <a:off x="2167" y="0"/>
              <a:ext cx="192" cy="324"/>
              <a:chOff x="-563" y="0"/>
              <a:chExt cx="192" cy="324"/>
            </a:xfrm>
          </p:grpSpPr>
          <p:sp>
            <p:nvSpPr>
              <p:cNvPr id="52"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59" name="标题 2"/>
          <p:cNvSpPr txBox="1"/>
          <p:nvPr/>
        </p:nvSpPr>
        <p:spPr>
          <a:xfrm>
            <a:off x="262818" y="129365"/>
            <a:ext cx="3456918"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8.4.1 </a:t>
            </a:r>
            <a:r>
              <a:rPr lang="zh-CN" altLang="en-US" sz="3600" b="1" dirty="0">
                <a:solidFill>
                  <a:schemeClr val="tx1"/>
                </a:solidFill>
                <a:latin typeface="微软雅黑" panose="020B0503020204020204" pitchFamily="34" charset="-122"/>
                <a:ea typeface="微软雅黑" panose="020B0503020204020204" pitchFamily="34" charset="-122"/>
              </a:rPr>
              <a:t>冒泡排序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a:xfrm flipV="1">
            <a:off x="-18437" y="62859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1" name="Rectangle 129"/>
          <p:cNvSpPr>
            <a:spLocks noChangeArrowheads="1"/>
          </p:cNvSpPr>
          <p:nvPr/>
        </p:nvSpPr>
        <p:spPr bwMode="auto">
          <a:xfrm>
            <a:off x="3660199" y="21456"/>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冒泡排序演示</a:t>
            </a:r>
            <a:endParaRPr lang="zh-CN" altLang="en-US" sz="3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29167E-6 -3.7037E-6 L 0.04844 -3.7037E-6 " pathEditMode="relative" rAng="0" ptsTypes="AA">
                                      <p:cBhvr>
                                        <p:cTn id="46" dur="2000" fill="hold"/>
                                        <p:tgtEl>
                                          <p:spTgt spid="32"/>
                                        </p:tgtEl>
                                        <p:attrNameLst>
                                          <p:attrName>ppt_x</p:attrName>
                                          <p:attrName>ppt_y</p:attrName>
                                        </p:attrNameLst>
                                      </p:cBhvr>
                                      <p:rCtr x="2422" y="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8" grpId="0"/>
      <p:bldP spid="29" grpId="0"/>
      <p:bldP spid="30" grpId="0"/>
      <p:bldP spid="31" grpId="0"/>
      <p:bldP spid="39" grpId="0"/>
      <p:bldP spid="47" grpId="0"/>
      <p:bldP spid="4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2610192" y="1196752"/>
            <a:ext cx="4709944"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  46  18  13(2)  7</a:t>
            </a:r>
            <a:endParaRPr lang="zh-CN" altLang="en-US" sz="2800" dirty="0"/>
          </a:p>
        </p:txBody>
      </p:sp>
      <p:sp>
        <p:nvSpPr>
          <p:cNvPr id="48" name="Text Box 12"/>
          <p:cNvSpPr txBox="1">
            <a:spLocks noChangeArrowheads="1"/>
          </p:cNvSpPr>
          <p:nvPr/>
        </p:nvSpPr>
        <p:spPr bwMode="auto">
          <a:xfrm>
            <a:off x="1574954" y="1277418"/>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grpSp>
        <p:nvGrpSpPr>
          <p:cNvPr id="49" name="Group 6"/>
          <p:cNvGrpSpPr/>
          <p:nvPr/>
        </p:nvGrpSpPr>
        <p:grpSpPr bwMode="auto">
          <a:xfrm>
            <a:off x="4932418" y="1637439"/>
            <a:ext cx="771079" cy="924688"/>
            <a:chOff x="-181" y="0"/>
            <a:chExt cx="2540" cy="324"/>
          </a:xfrm>
        </p:grpSpPr>
        <p:grpSp>
          <p:nvGrpSpPr>
            <p:cNvPr id="50" name="Group 7"/>
            <p:cNvGrpSpPr/>
            <p:nvPr/>
          </p:nvGrpSpPr>
          <p:grpSpPr bwMode="auto">
            <a:xfrm>
              <a:off x="-181" y="4"/>
              <a:ext cx="605" cy="212"/>
              <a:chOff x="-181" y="0"/>
              <a:chExt cx="605" cy="212"/>
            </a:xfrm>
          </p:grpSpPr>
          <p:sp>
            <p:nvSpPr>
              <p:cNvPr id="54"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Text Box 8"/>
              <p:cNvSpPr txBox="1">
                <a:spLocks noChangeArrowheads="1"/>
              </p:cNvSpPr>
              <p:nvPr/>
            </p:nvSpPr>
            <p:spPr bwMode="auto">
              <a:xfrm>
                <a:off x="-181"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51" name="Group 10"/>
            <p:cNvGrpSpPr/>
            <p:nvPr/>
          </p:nvGrpSpPr>
          <p:grpSpPr bwMode="auto">
            <a:xfrm>
              <a:off x="2167" y="0"/>
              <a:ext cx="192" cy="324"/>
              <a:chOff x="-563" y="0"/>
              <a:chExt cx="192" cy="324"/>
            </a:xfrm>
          </p:grpSpPr>
          <p:sp>
            <p:nvSpPr>
              <p:cNvPr id="52"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56" name="Text Box 12"/>
          <p:cNvSpPr txBox="1">
            <a:spLocks noChangeArrowheads="1"/>
          </p:cNvSpPr>
          <p:nvPr/>
        </p:nvSpPr>
        <p:spPr bwMode="auto">
          <a:xfrm>
            <a:off x="1574954" y="1811531"/>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比较：</a:t>
            </a:r>
            <a:endParaRPr lang="zh-CN" altLang="en-US" sz="2400" dirty="0">
              <a:latin typeface="Times New Roman" panose="02020603050405020304" pitchFamily="18" charset="0"/>
            </a:endParaRPr>
          </a:p>
        </p:txBody>
      </p:sp>
      <p:sp>
        <p:nvSpPr>
          <p:cNvPr id="57" name="矩形 56"/>
          <p:cNvSpPr/>
          <p:nvPr/>
        </p:nvSpPr>
        <p:spPr>
          <a:xfrm>
            <a:off x="2636494" y="2299389"/>
            <a:ext cx="4416594"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 18 46 13(2)  7</a:t>
            </a:r>
            <a:endParaRPr lang="zh-CN" altLang="en-US" sz="2800" dirty="0"/>
          </a:p>
        </p:txBody>
      </p:sp>
      <p:sp>
        <p:nvSpPr>
          <p:cNvPr id="58" name="Text Box 12"/>
          <p:cNvSpPr txBox="1">
            <a:spLocks noChangeArrowheads="1"/>
          </p:cNvSpPr>
          <p:nvPr/>
        </p:nvSpPr>
        <p:spPr bwMode="auto">
          <a:xfrm>
            <a:off x="1574954" y="2330018"/>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grpSp>
        <p:nvGrpSpPr>
          <p:cNvPr id="44" name="Group 6"/>
          <p:cNvGrpSpPr/>
          <p:nvPr/>
        </p:nvGrpSpPr>
        <p:grpSpPr bwMode="auto">
          <a:xfrm>
            <a:off x="5317957" y="2700872"/>
            <a:ext cx="771079" cy="924688"/>
            <a:chOff x="-181" y="0"/>
            <a:chExt cx="2540" cy="324"/>
          </a:xfrm>
        </p:grpSpPr>
        <p:grpSp>
          <p:nvGrpSpPr>
            <p:cNvPr id="45" name="Group 7"/>
            <p:cNvGrpSpPr/>
            <p:nvPr/>
          </p:nvGrpSpPr>
          <p:grpSpPr bwMode="auto">
            <a:xfrm>
              <a:off x="-181" y="4"/>
              <a:ext cx="605" cy="212"/>
              <a:chOff x="-181" y="0"/>
              <a:chExt cx="605" cy="212"/>
            </a:xfrm>
          </p:grpSpPr>
          <p:sp>
            <p:nvSpPr>
              <p:cNvPr id="61"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Text Box 8"/>
              <p:cNvSpPr txBox="1">
                <a:spLocks noChangeArrowheads="1"/>
              </p:cNvSpPr>
              <p:nvPr/>
            </p:nvSpPr>
            <p:spPr bwMode="auto">
              <a:xfrm>
                <a:off x="-181"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46" name="Group 10"/>
            <p:cNvGrpSpPr/>
            <p:nvPr/>
          </p:nvGrpSpPr>
          <p:grpSpPr bwMode="auto">
            <a:xfrm>
              <a:off x="2167" y="0"/>
              <a:ext cx="192" cy="324"/>
              <a:chOff x="-563" y="0"/>
              <a:chExt cx="192" cy="324"/>
            </a:xfrm>
          </p:grpSpPr>
          <p:sp>
            <p:nvSpPr>
              <p:cNvPr id="59"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63" name="Text Box 12"/>
          <p:cNvSpPr txBox="1">
            <a:spLocks noChangeArrowheads="1"/>
          </p:cNvSpPr>
          <p:nvPr/>
        </p:nvSpPr>
        <p:spPr bwMode="auto">
          <a:xfrm>
            <a:off x="1574954" y="2889982"/>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比较：</a:t>
            </a:r>
            <a:endParaRPr lang="zh-CN" altLang="en-US" sz="2400" dirty="0">
              <a:latin typeface="Times New Roman" panose="02020603050405020304" pitchFamily="18" charset="0"/>
            </a:endParaRPr>
          </a:p>
        </p:txBody>
      </p:sp>
      <p:sp>
        <p:nvSpPr>
          <p:cNvPr id="64" name="矩形 63"/>
          <p:cNvSpPr/>
          <p:nvPr/>
        </p:nvSpPr>
        <p:spPr>
          <a:xfrm>
            <a:off x="2636494" y="3473372"/>
            <a:ext cx="4416594"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 18 13(2) 46  7</a:t>
            </a:r>
            <a:endParaRPr lang="zh-CN" altLang="en-US" sz="2800" dirty="0"/>
          </a:p>
        </p:txBody>
      </p:sp>
      <p:sp>
        <p:nvSpPr>
          <p:cNvPr id="65" name="Text Box 12"/>
          <p:cNvSpPr txBox="1">
            <a:spLocks noChangeArrowheads="1"/>
          </p:cNvSpPr>
          <p:nvPr/>
        </p:nvSpPr>
        <p:spPr bwMode="auto">
          <a:xfrm>
            <a:off x="1574954" y="3534630"/>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grpSp>
        <p:nvGrpSpPr>
          <p:cNvPr id="66" name="Group 6"/>
          <p:cNvGrpSpPr/>
          <p:nvPr/>
        </p:nvGrpSpPr>
        <p:grpSpPr bwMode="auto">
          <a:xfrm>
            <a:off x="6173146" y="3996592"/>
            <a:ext cx="682479" cy="924688"/>
            <a:chOff x="-181" y="0"/>
            <a:chExt cx="2540" cy="324"/>
          </a:xfrm>
        </p:grpSpPr>
        <p:grpSp>
          <p:nvGrpSpPr>
            <p:cNvPr id="67" name="Group 7"/>
            <p:cNvGrpSpPr/>
            <p:nvPr/>
          </p:nvGrpSpPr>
          <p:grpSpPr bwMode="auto">
            <a:xfrm>
              <a:off x="-181" y="4"/>
              <a:ext cx="605" cy="212"/>
              <a:chOff x="-181" y="0"/>
              <a:chExt cx="605" cy="212"/>
            </a:xfrm>
          </p:grpSpPr>
          <p:sp>
            <p:nvSpPr>
              <p:cNvPr id="71"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8"/>
              <p:cNvSpPr txBox="1">
                <a:spLocks noChangeArrowheads="1"/>
              </p:cNvSpPr>
              <p:nvPr/>
            </p:nvSpPr>
            <p:spPr bwMode="auto">
              <a:xfrm>
                <a:off x="-181" y="72"/>
                <a:ext cx="6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j-1</a:t>
                </a:r>
                <a:endParaRPr lang="en-US" altLang="zh-CN" sz="2000" b="1" dirty="0">
                  <a:latin typeface="Times New Roman" panose="02020603050405020304" pitchFamily="18" charset="0"/>
                </a:endParaRPr>
              </a:p>
            </p:txBody>
          </p:sp>
        </p:grpSp>
        <p:grpSp>
          <p:nvGrpSpPr>
            <p:cNvPr id="68" name="Group 10"/>
            <p:cNvGrpSpPr/>
            <p:nvPr/>
          </p:nvGrpSpPr>
          <p:grpSpPr bwMode="auto">
            <a:xfrm>
              <a:off x="2167" y="0"/>
              <a:ext cx="192" cy="324"/>
              <a:chOff x="-563" y="0"/>
              <a:chExt cx="192" cy="324"/>
            </a:xfrm>
          </p:grpSpPr>
          <p:sp>
            <p:nvSpPr>
              <p:cNvPr id="69"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11"/>
              <p:cNvSpPr txBox="1">
                <a:spLocks noChangeArrowheads="1"/>
              </p:cNvSpPr>
              <p:nvPr/>
            </p:nvSpPr>
            <p:spPr bwMode="auto">
              <a:xfrm>
                <a:off x="-563"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73" name="矩形 72"/>
          <p:cNvSpPr/>
          <p:nvPr/>
        </p:nvSpPr>
        <p:spPr>
          <a:xfrm>
            <a:off x="2636494" y="4769061"/>
            <a:ext cx="4318811"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 18 13(2) 7 46</a:t>
            </a:r>
            <a:endParaRPr lang="zh-CN" altLang="en-US" sz="2800" dirty="0"/>
          </a:p>
        </p:txBody>
      </p:sp>
      <p:sp>
        <p:nvSpPr>
          <p:cNvPr id="74" name="Text Box 12"/>
          <p:cNvSpPr txBox="1">
            <a:spLocks noChangeArrowheads="1"/>
          </p:cNvSpPr>
          <p:nvPr/>
        </p:nvSpPr>
        <p:spPr bwMode="auto">
          <a:xfrm>
            <a:off x="1574954" y="4113796"/>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比较：</a:t>
            </a:r>
            <a:endParaRPr lang="zh-CN" altLang="en-US" sz="2400" dirty="0">
              <a:latin typeface="Times New Roman" panose="02020603050405020304" pitchFamily="18" charset="0"/>
            </a:endParaRPr>
          </a:p>
        </p:txBody>
      </p:sp>
      <p:sp>
        <p:nvSpPr>
          <p:cNvPr id="75" name="Text Box 12"/>
          <p:cNvSpPr txBox="1">
            <a:spLocks noChangeArrowheads="1"/>
          </p:cNvSpPr>
          <p:nvPr/>
        </p:nvSpPr>
        <p:spPr bwMode="auto">
          <a:xfrm>
            <a:off x="1565558" y="4799690"/>
            <a:ext cx="10097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交换：</a:t>
            </a:r>
            <a:endParaRPr lang="zh-CN" altLang="en-US" sz="2400" dirty="0">
              <a:latin typeface="Times New Roman" panose="02020603050405020304" pitchFamily="18" charset="0"/>
            </a:endParaRPr>
          </a:p>
        </p:txBody>
      </p:sp>
      <p:sp>
        <p:nvSpPr>
          <p:cNvPr id="76" name="矩形 75"/>
          <p:cNvSpPr/>
          <p:nvPr/>
        </p:nvSpPr>
        <p:spPr>
          <a:xfrm>
            <a:off x="2636493" y="5412560"/>
            <a:ext cx="4318811"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13(1) 9  15  4 18 13(2) 7 46</a:t>
            </a:r>
            <a:endParaRPr lang="zh-CN" altLang="en-US" sz="2800" dirty="0"/>
          </a:p>
        </p:txBody>
      </p:sp>
      <p:sp>
        <p:nvSpPr>
          <p:cNvPr id="77" name="Text Box 12"/>
          <p:cNvSpPr txBox="1">
            <a:spLocks noChangeArrowheads="1"/>
          </p:cNvSpPr>
          <p:nvPr/>
        </p:nvSpPr>
        <p:spPr bwMode="auto">
          <a:xfrm>
            <a:off x="695400" y="5333803"/>
            <a:ext cx="187988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400" dirty="0">
                <a:latin typeface="Times New Roman" panose="02020603050405020304" pitchFamily="18" charset="0"/>
              </a:rPr>
              <a:t>第一趟排序：</a:t>
            </a:r>
            <a:endParaRPr lang="zh-CN" altLang="en-US" sz="2400" dirty="0">
              <a:latin typeface="Times New Roman" panose="02020603050405020304" pitchFamily="18" charset="0"/>
            </a:endParaRPr>
          </a:p>
        </p:txBody>
      </p:sp>
      <p:sp>
        <p:nvSpPr>
          <p:cNvPr id="78" name="标题 2"/>
          <p:cNvSpPr txBox="1"/>
          <p:nvPr/>
        </p:nvSpPr>
        <p:spPr>
          <a:xfrm>
            <a:off x="262818" y="129365"/>
            <a:ext cx="3456918"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8.4.1 </a:t>
            </a:r>
            <a:r>
              <a:rPr lang="zh-CN" altLang="en-US" sz="3600" b="1" dirty="0">
                <a:solidFill>
                  <a:schemeClr val="tx1"/>
                </a:solidFill>
                <a:latin typeface="微软雅黑" panose="020B0503020204020204" pitchFamily="34" charset="-122"/>
                <a:ea typeface="微软雅黑" panose="020B0503020204020204" pitchFamily="34" charset="-122"/>
              </a:rPr>
              <a:t>冒泡排序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flipV="1">
            <a:off x="-18437" y="62859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0" name="Rectangle 129"/>
          <p:cNvSpPr>
            <a:spLocks noChangeArrowheads="1"/>
          </p:cNvSpPr>
          <p:nvPr/>
        </p:nvSpPr>
        <p:spPr bwMode="auto">
          <a:xfrm>
            <a:off x="3660199" y="21456"/>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冒泡排序演示</a:t>
            </a:r>
            <a:endParaRPr lang="zh-CN" altLang="en-US" sz="3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3" grpId="0"/>
      <p:bldP spid="64" grpId="0"/>
      <p:bldP spid="65" grpId="0"/>
      <p:bldP spid="73" grpId="0"/>
      <p:bldP spid="74" grpId="0"/>
      <p:bldP spid="75" grpId="0"/>
      <p:bldP spid="76" grpId="0"/>
      <p:bldP spid="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262818" y="129365"/>
            <a:ext cx="3456918"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8.4.1 </a:t>
            </a:r>
            <a:r>
              <a:rPr lang="zh-CN" altLang="en-US" sz="3600" b="1" dirty="0">
                <a:solidFill>
                  <a:schemeClr val="tx1"/>
                </a:solidFill>
                <a:latin typeface="微软雅黑" panose="020B0503020204020204" pitchFamily="34" charset="-122"/>
                <a:ea typeface="微软雅黑" panose="020B0503020204020204" pitchFamily="34" charset="-122"/>
              </a:rPr>
              <a:t>冒泡排序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9416" y="908720"/>
            <a:ext cx="10225136" cy="502223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262818" y="129365"/>
            <a:ext cx="3456918"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8.4.1 </a:t>
            </a:r>
            <a:r>
              <a:rPr lang="zh-CN" altLang="en-US" sz="3600" b="1" dirty="0">
                <a:solidFill>
                  <a:schemeClr val="tx1"/>
                </a:solidFill>
                <a:latin typeface="微软雅黑" panose="020B0503020204020204" pitchFamily="34" charset="-122"/>
                <a:ea typeface="微软雅黑" panose="020B0503020204020204" pitchFamily="34" charset="-122"/>
              </a:rPr>
              <a:t>冒泡排序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nvGraphicFramePr>
        <p:xfrm>
          <a:off x="0" y="0"/>
          <a:ext cx="12192000" cy="6530165"/>
        </p:xfrm>
        <a:graphic>
          <a:graphicData uri="http://schemas.openxmlformats.org/drawingml/2006/table">
            <a:tbl>
              <a:tblPr firstRow="1" firstCol="1" bandRow="1">
                <a:tableStyleId>{8A107856-5554-42FB-B03E-39F5DBC370BA}</a:tableStyleId>
              </a:tblPr>
              <a:tblGrid>
                <a:gridCol w="822493"/>
                <a:gridCol w="11369507"/>
              </a:tblGrid>
              <a:tr h="6530165">
                <a:tc>
                  <a:txBody>
                    <a:bodyPr/>
                    <a:lstStyle/>
                    <a:p>
                      <a:pPr algn="just">
                        <a:spcAft>
                          <a:spcPts val="0"/>
                        </a:spcAft>
                      </a:pPr>
                      <a:r>
                        <a:rPr lang="en-US" sz="2000" kern="100" dirty="0">
                          <a:effectLst/>
                        </a:rPr>
                        <a:t>1</a:t>
                      </a:r>
                      <a:endParaRPr lang="en-US" sz="2000" kern="100" dirty="0">
                        <a:effectLst/>
                      </a:endParaRPr>
                    </a:p>
                    <a:p>
                      <a:pPr algn="just">
                        <a:spcAft>
                          <a:spcPts val="0"/>
                        </a:spcAft>
                      </a:pPr>
                      <a:r>
                        <a:rPr lang="en-US" sz="2000" kern="100" dirty="0">
                          <a:effectLst/>
                        </a:rPr>
                        <a:t>2</a:t>
                      </a:r>
                      <a:endParaRPr lang="zh-CN" sz="2000" kern="100" dirty="0">
                        <a:effectLst/>
                      </a:endParaRPr>
                    </a:p>
                    <a:p>
                      <a:pPr algn="just">
                        <a:spcAft>
                          <a:spcPts val="0"/>
                        </a:spcAft>
                      </a:pPr>
                      <a:r>
                        <a:rPr lang="en-US" sz="2000" kern="100" dirty="0">
                          <a:effectLst/>
                        </a:rPr>
                        <a:t>3</a:t>
                      </a:r>
                      <a:endParaRPr lang="zh-CN" sz="2000" kern="100" dirty="0">
                        <a:effectLst/>
                      </a:endParaRPr>
                    </a:p>
                    <a:p>
                      <a:pPr algn="just">
                        <a:spcAft>
                          <a:spcPts val="0"/>
                        </a:spcAft>
                      </a:pPr>
                      <a:r>
                        <a:rPr lang="en-US" sz="2000" kern="100" dirty="0">
                          <a:effectLst/>
                        </a:rPr>
                        <a:t>4</a:t>
                      </a:r>
                      <a:endParaRPr lang="zh-CN" sz="2000" kern="100" dirty="0">
                        <a:effectLst/>
                      </a:endParaRPr>
                    </a:p>
                    <a:p>
                      <a:pPr algn="just">
                        <a:spcAft>
                          <a:spcPts val="0"/>
                        </a:spcAft>
                      </a:pPr>
                      <a:r>
                        <a:rPr lang="en-US" sz="2000" kern="100" dirty="0">
                          <a:effectLst/>
                        </a:rPr>
                        <a:t>5</a:t>
                      </a:r>
                      <a:endParaRPr lang="zh-CN" sz="2000" kern="100" dirty="0">
                        <a:effectLst/>
                      </a:endParaRPr>
                    </a:p>
                    <a:p>
                      <a:pPr algn="just">
                        <a:spcAft>
                          <a:spcPts val="0"/>
                        </a:spcAft>
                      </a:pPr>
                      <a:r>
                        <a:rPr lang="en-US" sz="2000" kern="100" dirty="0">
                          <a:effectLst/>
                        </a:rPr>
                        <a:t>6</a:t>
                      </a:r>
                      <a:endParaRPr lang="zh-CN" sz="2000" kern="100" dirty="0">
                        <a:effectLst/>
                      </a:endParaRPr>
                    </a:p>
                    <a:p>
                      <a:pPr algn="just">
                        <a:spcAft>
                          <a:spcPts val="0"/>
                        </a:spcAft>
                      </a:pPr>
                      <a:r>
                        <a:rPr lang="en-US" sz="2000" kern="100" dirty="0">
                          <a:effectLst/>
                        </a:rPr>
                        <a:t>7</a:t>
                      </a:r>
                      <a:endParaRPr lang="zh-CN" sz="2000" kern="100" dirty="0">
                        <a:effectLst/>
                      </a:endParaRPr>
                    </a:p>
                    <a:p>
                      <a:pPr algn="just">
                        <a:spcAft>
                          <a:spcPts val="0"/>
                        </a:spcAft>
                      </a:pPr>
                      <a:r>
                        <a:rPr lang="en-US" sz="2000" kern="100" dirty="0">
                          <a:effectLst/>
                        </a:rPr>
                        <a:t>8</a:t>
                      </a:r>
                      <a:endParaRPr lang="zh-CN" sz="2000" kern="100" dirty="0">
                        <a:effectLst/>
                      </a:endParaRPr>
                    </a:p>
                    <a:p>
                      <a:pPr algn="just">
                        <a:spcAft>
                          <a:spcPts val="0"/>
                        </a:spcAft>
                      </a:pPr>
                      <a:r>
                        <a:rPr lang="en-US" sz="2000" kern="100" dirty="0">
                          <a:effectLst/>
                        </a:rPr>
                        <a:t>9</a:t>
                      </a:r>
                      <a:endParaRPr lang="zh-CN" sz="2000" kern="100" dirty="0">
                        <a:effectLst/>
                      </a:endParaRPr>
                    </a:p>
                    <a:p>
                      <a:pPr algn="just">
                        <a:spcAft>
                          <a:spcPts val="0"/>
                        </a:spcAft>
                      </a:pPr>
                      <a:r>
                        <a:rPr lang="en-US" sz="2000" kern="100" dirty="0">
                          <a:effectLst/>
                        </a:rPr>
                        <a:t>10</a:t>
                      </a:r>
                      <a:endParaRPr lang="zh-CN" sz="2000" kern="100" dirty="0">
                        <a:effectLst/>
                      </a:endParaRPr>
                    </a:p>
                    <a:p>
                      <a:pPr algn="just">
                        <a:spcAft>
                          <a:spcPts val="0"/>
                        </a:spcAft>
                      </a:pPr>
                      <a:r>
                        <a:rPr lang="en-US" sz="2000" kern="100" dirty="0">
                          <a:effectLst/>
                        </a:rPr>
                        <a:t>11</a:t>
                      </a:r>
                      <a:endParaRPr lang="zh-CN" sz="2000" kern="100" dirty="0">
                        <a:effectLst/>
                      </a:endParaRPr>
                    </a:p>
                    <a:p>
                      <a:pPr algn="just">
                        <a:spcAft>
                          <a:spcPts val="0"/>
                        </a:spcAft>
                      </a:pPr>
                      <a:r>
                        <a:rPr lang="en-US" sz="2000" kern="100" dirty="0">
                          <a:effectLst/>
                        </a:rPr>
                        <a:t>12</a:t>
                      </a:r>
                      <a:endParaRPr lang="zh-CN" sz="2000" kern="100" dirty="0">
                        <a:effectLst/>
                      </a:endParaRPr>
                    </a:p>
                    <a:p>
                      <a:pPr algn="just">
                        <a:spcAft>
                          <a:spcPts val="0"/>
                        </a:spcAft>
                      </a:pPr>
                      <a:r>
                        <a:rPr lang="en-US" sz="2000" kern="100" dirty="0">
                          <a:effectLst/>
                        </a:rPr>
                        <a:t>13</a:t>
                      </a:r>
                      <a:endParaRPr lang="zh-CN" sz="2000" kern="100" dirty="0">
                        <a:effectLst/>
                      </a:endParaRPr>
                    </a:p>
                    <a:p>
                      <a:pPr algn="just">
                        <a:spcAft>
                          <a:spcPts val="0"/>
                        </a:spcAft>
                      </a:pPr>
                      <a:r>
                        <a:rPr lang="en-US" sz="2000" kern="100" dirty="0">
                          <a:effectLst/>
                        </a:rPr>
                        <a:t>14</a:t>
                      </a:r>
                      <a:endParaRPr lang="zh-CN" sz="2000" kern="100" dirty="0">
                        <a:effectLst/>
                      </a:endParaRPr>
                    </a:p>
                    <a:p>
                      <a:pPr algn="just">
                        <a:spcAft>
                          <a:spcPts val="0"/>
                        </a:spcAft>
                      </a:pPr>
                      <a:r>
                        <a:rPr lang="en-US" sz="2000" kern="100" dirty="0">
                          <a:effectLst/>
                        </a:rPr>
                        <a:t>15</a:t>
                      </a:r>
                      <a:endParaRPr lang="zh-CN" sz="2000" kern="100" dirty="0">
                        <a:effectLst/>
                      </a:endParaRPr>
                    </a:p>
                    <a:p>
                      <a:pPr algn="just">
                        <a:spcAft>
                          <a:spcPts val="0"/>
                        </a:spcAft>
                      </a:pPr>
                      <a:r>
                        <a:rPr lang="en-US" sz="2000" kern="100" dirty="0">
                          <a:effectLst/>
                        </a:rPr>
                        <a:t>16</a:t>
                      </a:r>
                      <a:endParaRPr lang="zh-CN" sz="2000" kern="100" dirty="0">
                        <a:effectLst/>
                      </a:endParaRPr>
                    </a:p>
                    <a:p>
                      <a:pPr algn="just">
                        <a:spcAft>
                          <a:spcPts val="0"/>
                        </a:spcAft>
                      </a:pPr>
                      <a:r>
                        <a:rPr lang="en-US" sz="2000" kern="100" dirty="0">
                          <a:effectLst/>
                        </a:rPr>
                        <a:t>17</a:t>
                      </a:r>
                      <a:endParaRPr lang="zh-CN" sz="2000" kern="100" dirty="0">
                        <a:effectLst/>
                      </a:endParaRPr>
                    </a:p>
                    <a:p>
                      <a:pPr algn="just">
                        <a:spcAft>
                          <a:spcPts val="0"/>
                        </a:spcAft>
                      </a:pPr>
                      <a:r>
                        <a:rPr lang="en-US" sz="2000" kern="100" dirty="0">
                          <a:effectLst/>
                        </a:rPr>
                        <a:t>18</a:t>
                      </a:r>
                      <a:endParaRPr lang="zh-CN" sz="2000" kern="100" dirty="0">
                        <a:effectLst/>
                      </a:endParaRPr>
                    </a:p>
                    <a:p>
                      <a:pPr algn="just">
                        <a:spcAft>
                          <a:spcPts val="0"/>
                        </a:spcAft>
                      </a:pPr>
                      <a:r>
                        <a:rPr lang="en-US" sz="2000" kern="100" dirty="0">
                          <a:effectLst/>
                        </a:rPr>
                        <a:t>19</a:t>
                      </a:r>
                      <a:endParaRPr lang="en-US" sz="2000" kern="100" dirty="0">
                        <a:effectLst/>
                      </a:endParaRPr>
                    </a:p>
                    <a:p>
                      <a:pPr algn="just">
                        <a:spcAft>
                          <a:spcPts val="0"/>
                        </a:spcAft>
                      </a:pPr>
                      <a:r>
                        <a:rPr lang="en-US" sz="2000" kern="100" dirty="0">
                          <a:effectLst/>
                        </a:rPr>
                        <a:t>20</a:t>
                      </a:r>
                      <a:endParaRPr lang="en-US" sz="2000" kern="100" dirty="0">
                        <a:effectLst/>
                      </a:endParaRPr>
                    </a:p>
                    <a:p>
                      <a:pPr algn="just">
                        <a:spcAft>
                          <a:spcPts val="0"/>
                        </a:spcAft>
                      </a:pPr>
                      <a:r>
                        <a:rPr lang="en-US" sz="2000" kern="100" dirty="0">
                          <a:effectLst/>
                        </a:rPr>
                        <a:t>21</a:t>
                      </a:r>
                      <a:endPar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void </a:t>
                      </a:r>
                      <a:r>
                        <a:rPr lang="en-US" sz="2000" kern="100" dirty="0" err="1">
                          <a:effectLst/>
                        </a:rPr>
                        <a:t>BubbleSort</a:t>
                      </a:r>
                      <a:r>
                        <a:rPr lang="en-US" sz="2000" kern="100" dirty="0">
                          <a:effectLst/>
                        </a:rPr>
                        <a:t>(</a:t>
                      </a:r>
                      <a:r>
                        <a:rPr lang="en-US" sz="2000" kern="100" dirty="0" err="1">
                          <a:effectLst/>
                        </a:rPr>
                        <a:t>SortArr</a:t>
                      </a:r>
                      <a:r>
                        <a:rPr lang="en-US" sz="2000" kern="100" dirty="0">
                          <a:effectLst/>
                        </a:rPr>
                        <a:t> *</a:t>
                      </a:r>
                      <a:r>
                        <a:rPr lang="en-US" sz="2000" kern="100" dirty="0" err="1">
                          <a:effectLst/>
                        </a:rPr>
                        <a:t>sortArr</a:t>
                      </a:r>
                      <a:r>
                        <a:rPr lang="en-US" sz="2000" kern="100" dirty="0">
                          <a:effectLst/>
                        </a:rPr>
                        <a:t>)</a:t>
                      </a:r>
                      <a:endParaRPr lang="zh-CN" sz="2000" kern="100" dirty="0">
                        <a:effectLst/>
                      </a:endParaRPr>
                    </a:p>
                    <a:p>
                      <a:pPr algn="just">
                        <a:spcAft>
                          <a:spcPts val="0"/>
                        </a:spcAft>
                      </a:pPr>
                      <a:r>
                        <a:rPr lang="en-US" sz="2000" kern="100" dirty="0">
                          <a:effectLst/>
                        </a:rPr>
                        <a:t>{</a:t>
                      </a:r>
                      <a:endParaRPr lang="zh-CN" sz="2000" kern="100" dirty="0">
                        <a:effectLst/>
                      </a:endParaRPr>
                    </a:p>
                    <a:p>
                      <a:pPr algn="just">
                        <a:spcAft>
                          <a:spcPts val="0"/>
                        </a:spcAft>
                      </a:pPr>
                      <a:r>
                        <a:rPr lang="en-US" sz="2000" kern="100" dirty="0">
                          <a:effectLst/>
                        </a:rPr>
                        <a:t>	</a:t>
                      </a:r>
                      <a:r>
                        <a:rPr lang="en-US" sz="2000" kern="100" dirty="0" err="1">
                          <a:effectLst/>
                        </a:rPr>
                        <a:t>int</a:t>
                      </a:r>
                      <a:r>
                        <a:rPr lang="en-US" sz="2000" kern="100" dirty="0">
                          <a:effectLst/>
                        </a:rPr>
                        <a:t> </a:t>
                      </a:r>
                      <a:r>
                        <a:rPr lang="en-US" sz="2000" kern="100" dirty="0" err="1">
                          <a:effectLst/>
                        </a:rPr>
                        <a:t>i,j</a:t>
                      </a:r>
                      <a:r>
                        <a:rPr lang="en-US" sz="2000" kern="100" dirty="0">
                          <a:effectLst/>
                        </a:rPr>
                        <a:t>;</a:t>
                      </a:r>
                      <a:endParaRPr lang="zh-CN" sz="2000" kern="100" dirty="0">
                        <a:effectLst/>
                      </a:endParaRPr>
                    </a:p>
                    <a:p>
                      <a:pPr algn="just">
                        <a:spcAft>
                          <a:spcPts val="0"/>
                        </a:spcAft>
                      </a:pPr>
                      <a:r>
                        <a:rPr lang="en-US" sz="2000" kern="100" dirty="0">
                          <a:effectLst/>
                        </a:rPr>
                        <a:t>	</a:t>
                      </a:r>
                      <a:r>
                        <a:rPr lang="en-US" sz="2000" kern="100" dirty="0" err="1">
                          <a:effectLst/>
                        </a:rPr>
                        <a:t>int</a:t>
                      </a:r>
                      <a:r>
                        <a:rPr lang="en-US" sz="2000" kern="100" dirty="0">
                          <a:effectLst/>
                        </a:rPr>
                        <a:t> </a:t>
                      </a:r>
                      <a:r>
                        <a:rPr lang="en-US" sz="2000" kern="100" dirty="0" err="1">
                          <a:effectLst/>
                        </a:rPr>
                        <a:t>hasSwap</a:t>
                      </a:r>
                      <a:r>
                        <a:rPr lang="en-US" sz="2000" kern="100" dirty="0">
                          <a:effectLst/>
                        </a:rPr>
                        <a:t> = 0; // </a:t>
                      </a:r>
                      <a:r>
                        <a:rPr lang="zh-CN" sz="2000" kern="100" dirty="0">
                          <a:effectLst/>
                        </a:rPr>
                        <a:t>标志，用于检测内循环是否还有数据交换 </a:t>
                      </a:r>
                      <a:endParaRPr lang="zh-CN" sz="2000" kern="100" dirty="0">
                        <a:effectLst/>
                      </a:endParaRPr>
                    </a:p>
                    <a:p>
                      <a:pPr algn="just">
                        <a:spcAft>
                          <a:spcPts val="0"/>
                        </a:spcAft>
                      </a:pPr>
                      <a:r>
                        <a:rPr lang="en-US" sz="2000" kern="100" dirty="0">
                          <a:effectLst/>
                        </a:rPr>
                        <a:t>	</a:t>
                      </a:r>
                      <a:r>
                        <a:rPr lang="en-US" sz="2000" kern="100" dirty="0">
                          <a:solidFill>
                            <a:srgbClr val="FF0000"/>
                          </a:solidFill>
                          <a:effectLst/>
                        </a:rPr>
                        <a:t>for(</a:t>
                      </a:r>
                      <a:r>
                        <a:rPr lang="en-US" sz="2000" kern="100" dirty="0" err="1">
                          <a:solidFill>
                            <a:srgbClr val="FF0000"/>
                          </a:solidFill>
                          <a:effectLst/>
                        </a:rPr>
                        <a:t>i</a:t>
                      </a:r>
                      <a:r>
                        <a:rPr lang="en-US" sz="2000" kern="100" dirty="0">
                          <a:solidFill>
                            <a:srgbClr val="FF0000"/>
                          </a:solidFill>
                          <a:effectLst/>
                        </a:rPr>
                        <a:t> = 1; </a:t>
                      </a:r>
                      <a:r>
                        <a:rPr lang="en-US" sz="2000" kern="100" dirty="0" err="1">
                          <a:solidFill>
                            <a:srgbClr val="FF0000"/>
                          </a:solidFill>
                          <a:effectLst/>
                        </a:rPr>
                        <a:t>i</a:t>
                      </a:r>
                      <a:r>
                        <a:rPr lang="en-US" sz="2000" kern="100" dirty="0">
                          <a:solidFill>
                            <a:srgbClr val="FF0000"/>
                          </a:solidFill>
                          <a:effectLst/>
                        </a:rPr>
                        <a:t> &lt; </a:t>
                      </a:r>
                      <a:r>
                        <a:rPr lang="en-US" sz="2000" kern="100" dirty="0" err="1">
                          <a:solidFill>
                            <a:srgbClr val="FF0000"/>
                          </a:solidFill>
                          <a:effectLst/>
                        </a:rPr>
                        <a:t>sortArr</a:t>
                      </a:r>
                      <a:r>
                        <a:rPr lang="en-US" sz="2000" kern="100" dirty="0">
                          <a:solidFill>
                            <a:srgbClr val="FF0000"/>
                          </a:solidFill>
                          <a:effectLst/>
                        </a:rPr>
                        <a:t>-&gt;</a:t>
                      </a:r>
                      <a:r>
                        <a:rPr lang="en-US" sz="2000" kern="100" dirty="0" err="1">
                          <a:solidFill>
                            <a:srgbClr val="FF0000"/>
                          </a:solidFill>
                          <a:effectLst/>
                        </a:rPr>
                        <a:t>cnt</a:t>
                      </a:r>
                      <a:r>
                        <a:rPr lang="en-US" sz="2000" kern="100" dirty="0">
                          <a:solidFill>
                            <a:srgbClr val="FF0000"/>
                          </a:solidFill>
                          <a:effectLst/>
                        </a:rPr>
                        <a:t>; </a:t>
                      </a:r>
                      <a:r>
                        <a:rPr lang="en-US" sz="2000" kern="100" dirty="0" err="1">
                          <a:solidFill>
                            <a:srgbClr val="FF0000"/>
                          </a:solidFill>
                          <a:effectLst/>
                        </a:rPr>
                        <a:t>i</a:t>
                      </a:r>
                      <a:r>
                        <a:rPr lang="en-US" sz="2000" kern="100" dirty="0">
                          <a:solidFill>
                            <a:srgbClr val="FF0000"/>
                          </a:solidFill>
                          <a:effectLst/>
                        </a:rPr>
                        <a:t>++)</a:t>
                      </a:r>
                      <a:endParaRPr lang="zh-CN" sz="2000" kern="100" dirty="0">
                        <a:solidFill>
                          <a:srgbClr val="FF0000"/>
                        </a:solidFill>
                        <a:effectLst/>
                      </a:endParaRPr>
                    </a:p>
                    <a:p>
                      <a:pPr algn="just">
                        <a:spcAft>
                          <a:spcPts val="0"/>
                        </a:spcAft>
                      </a:pPr>
                      <a:r>
                        <a:rPr lang="en-US" sz="2000" kern="100" dirty="0">
                          <a:solidFill>
                            <a:srgbClr val="FF0000"/>
                          </a:solidFill>
                          <a:effectLst/>
                        </a:rPr>
                        <a:t>	{</a:t>
                      </a:r>
                      <a:endParaRPr lang="zh-CN" sz="2000" kern="100" dirty="0">
                        <a:solidFill>
                          <a:srgbClr val="FF0000"/>
                        </a:solidFill>
                        <a:effectLst/>
                      </a:endParaRPr>
                    </a:p>
                    <a:p>
                      <a:pPr algn="just">
                        <a:spcAft>
                          <a:spcPts val="0"/>
                        </a:spcAft>
                      </a:pPr>
                      <a:r>
                        <a:rPr lang="en-US" sz="2000" kern="100" dirty="0">
                          <a:effectLst/>
                        </a:rPr>
                        <a:t>		</a:t>
                      </a:r>
                      <a:r>
                        <a:rPr lang="en-US" sz="2000" kern="100" dirty="0" err="1">
                          <a:solidFill>
                            <a:schemeClr val="tx1"/>
                          </a:solidFill>
                          <a:effectLst/>
                        </a:rPr>
                        <a:t>hasSwap</a:t>
                      </a:r>
                      <a:r>
                        <a:rPr lang="en-US" sz="2000" kern="100" dirty="0">
                          <a:solidFill>
                            <a:schemeClr val="tx1"/>
                          </a:solidFill>
                          <a:effectLst/>
                        </a:rPr>
                        <a:t> = 0; //</a:t>
                      </a:r>
                      <a:r>
                        <a:rPr lang="zh-CN" sz="2000" kern="100" dirty="0">
                          <a:solidFill>
                            <a:schemeClr val="tx1"/>
                          </a:solidFill>
                          <a:effectLst/>
                        </a:rPr>
                        <a:t>每趟开始重新设置交换标志为</a:t>
                      </a:r>
                      <a:r>
                        <a:rPr lang="en-US" sz="2000" kern="100" dirty="0">
                          <a:solidFill>
                            <a:schemeClr val="tx1"/>
                          </a:solidFill>
                          <a:effectLst/>
                        </a:rPr>
                        <a:t>0</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zh-CN" sz="2000" kern="100" dirty="0">
                          <a:solidFill>
                            <a:schemeClr val="tx1"/>
                          </a:solidFill>
                          <a:effectLst/>
                        </a:rPr>
                        <a:t>注意</a:t>
                      </a:r>
                      <a:r>
                        <a:rPr lang="en-US" sz="2000" kern="100" dirty="0">
                          <a:solidFill>
                            <a:schemeClr val="tx1"/>
                          </a:solidFill>
                          <a:effectLst/>
                        </a:rPr>
                        <a:t>j</a:t>
                      </a:r>
                      <a:r>
                        <a:rPr lang="zh-CN" sz="2000" kern="100" dirty="0">
                          <a:solidFill>
                            <a:schemeClr val="tx1"/>
                          </a:solidFill>
                          <a:effectLst/>
                        </a:rPr>
                        <a:t>是从后往前循环</a:t>
                      </a:r>
                      <a:r>
                        <a:rPr lang="en-US" sz="2000" kern="100" dirty="0">
                          <a:solidFill>
                            <a:schemeClr val="tx1"/>
                          </a:solidFill>
                          <a:effectLst/>
                        </a:rPr>
                        <a:t> ,</a:t>
                      </a:r>
                      <a:r>
                        <a:rPr lang="zh-CN" sz="2000" kern="100" dirty="0">
                          <a:solidFill>
                            <a:schemeClr val="tx1"/>
                          </a:solidFill>
                          <a:effectLst/>
                        </a:rPr>
                        <a:t>数组的下标是</a:t>
                      </a:r>
                      <a:r>
                        <a:rPr lang="en-US" sz="2000" kern="100" dirty="0">
                          <a:solidFill>
                            <a:schemeClr val="tx1"/>
                          </a:solidFill>
                          <a:effectLst/>
                        </a:rPr>
                        <a:t>0</a:t>
                      </a:r>
                      <a:r>
                        <a:rPr lang="zh-CN" sz="2000" kern="100" dirty="0">
                          <a:solidFill>
                            <a:schemeClr val="tx1"/>
                          </a:solidFill>
                          <a:effectLst/>
                        </a:rPr>
                        <a:t>到</a:t>
                      </a:r>
                      <a:r>
                        <a:rPr lang="en-US" sz="2000" kern="100" dirty="0">
                          <a:solidFill>
                            <a:schemeClr val="tx1"/>
                          </a:solidFill>
                          <a:effectLst/>
                        </a:rPr>
                        <a:t>cnt-1</a:t>
                      </a:r>
                      <a:endParaRPr lang="zh-CN" sz="2000" kern="100" dirty="0">
                        <a:solidFill>
                          <a:schemeClr val="tx1"/>
                        </a:solidFill>
                        <a:effectLst/>
                      </a:endParaRPr>
                    </a:p>
                    <a:p>
                      <a:pPr algn="just">
                        <a:spcAft>
                          <a:spcPts val="0"/>
                        </a:spcAft>
                      </a:pPr>
                      <a:r>
                        <a:rPr lang="en-US" sz="2000" kern="100" dirty="0">
                          <a:solidFill>
                            <a:schemeClr val="tx1"/>
                          </a:solidFill>
                          <a:effectLst/>
                        </a:rPr>
                        <a:t>		for(j =1;j&lt; </a:t>
                      </a:r>
                      <a:r>
                        <a:rPr lang="en-US" sz="2000" kern="100" dirty="0" err="1">
                          <a:solidFill>
                            <a:schemeClr val="tx1"/>
                          </a:solidFill>
                          <a:effectLst/>
                        </a:rPr>
                        <a:t>sortArr</a:t>
                      </a:r>
                      <a:r>
                        <a:rPr lang="en-US" sz="2000" kern="100" dirty="0">
                          <a:solidFill>
                            <a:schemeClr val="tx1"/>
                          </a:solidFill>
                          <a:effectLst/>
                        </a:rPr>
                        <a:t>-&gt;</a:t>
                      </a:r>
                      <a:r>
                        <a:rPr lang="en-US" sz="2000" kern="100" dirty="0" err="1">
                          <a:solidFill>
                            <a:schemeClr val="tx1"/>
                          </a:solidFill>
                          <a:effectLst/>
                        </a:rPr>
                        <a:t>cnt</a:t>
                      </a:r>
                      <a:r>
                        <a:rPr lang="en-US" sz="2000" kern="100" dirty="0">
                          <a:solidFill>
                            <a:schemeClr val="tx1"/>
                          </a:solidFill>
                          <a:effectLst/>
                        </a:rPr>
                        <a:t> - i+1; j++)  </a:t>
                      </a:r>
                      <a:endParaRPr lang="zh-CN" sz="2000" kern="100" dirty="0">
                        <a:solidFill>
                          <a:schemeClr val="tx1"/>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zh-CN" sz="2000" kern="100" dirty="0">
                          <a:solidFill>
                            <a:schemeClr val="tx1"/>
                          </a:solidFill>
                          <a:effectLst/>
                        </a:rPr>
                        <a:t>若前者大于后者</a:t>
                      </a:r>
                      <a:endParaRPr lang="zh-CN" sz="2000" kern="100" dirty="0">
                        <a:solidFill>
                          <a:schemeClr val="tx1"/>
                        </a:solidFill>
                        <a:effectLst/>
                      </a:endParaRPr>
                    </a:p>
                    <a:p>
                      <a:pPr algn="just">
                        <a:spcAft>
                          <a:spcPts val="0"/>
                        </a:spcAft>
                      </a:pPr>
                      <a:r>
                        <a:rPr lang="en-US" sz="2000" kern="100" dirty="0">
                          <a:solidFill>
                            <a:schemeClr val="tx1"/>
                          </a:solidFill>
                          <a:effectLst/>
                        </a:rPr>
                        <a:t>	                if(</a:t>
                      </a:r>
                      <a:r>
                        <a:rPr lang="en-US" sz="2000" kern="100" dirty="0" err="1">
                          <a:solidFill>
                            <a:srgbClr val="0000FF"/>
                          </a:solidFill>
                          <a:effectLst/>
                        </a:rPr>
                        <a:t>sortArr</a:t>
                      </a:r>
                      <a:r>
                        <a:rPr lang="en-US" sz="2000" kern="100" dirty="0">
                          <a:solidFill>
                            <a:srgbClr val="0000FF"/>
                          </a:solidFill>
                          <a:effectLst/>
                        </a:rPr>
                        <a:t>-&gt;</a:t>
                      </a:r>
                      <a:r>
                        <a:rPr lang="en-US" sz="2000" kern="100" dirty="0" err="1">
                          <a:solidFill>
                            <a:srgbClr val="0000FF"/>
                          </a:solidFill>
                          <a:effectLst/>
                        </a:rPr>
                        <a:t>recordArr</a:t>
                      </a:r>
                      <a:r>
                        <a:rPr lang="en-US" sz="2000" kern="100" dirty="0">
                          <a:solidFill>
                            <a:srgbClr val="0000FF"/>
                          </a:solidFill>
                          <a:effectLst/>
                        </a:rPr>
                        <a:t>[j-1].key&gt;</a:t>
                      </a:r>
                      <a:r>
                        <a:rPr lang="en-US" sz="2000" kern="100" dirty="0" err="1">
                          <a:solidFill>
                            <a:srgbClr val="0000FF"/>
                          </a:solidFill>
                          <a:effectLst/>
                        </a:rPr>
                        <a:t>sortArr</a:t>
                      </a:r>
                      <a:r>
                        <a:rPr lang="en-US" sz="2000" kern="100" dirty="0">
                          <a:solidFill>
                            <a:srgbClr val="0000FF"/>
                          </a:solidFill>
                          <a:effectLst/>
                        </a:rPr>
                        <a:t>-&gt;</a:t>
                      </a:r>
                      <a:r>
                        <a:rPr lang="en-US" sz="2000" kern="100" dirty="0" err="1">
                          <a:solidFill>
                            <a:srgbClr val="0000FF"/>
                          </a:solidFill>
                          <a:effectLst/>
                        </a:rPr>
                        <a:t>recordArr</a:t>
                      </a:r>
                      <a:r>
                        <a:rPr lang="en-US" sz="2000" kern="100" dirty="0">
                          <a:solidFill>
                            <a:srgbClr val="0000FF"/>
                          </a:solidFill>
                          <a:effectLst/>
                        </a:rPr>
                        <a:t>[j].key</a:t>
                      </a: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en-US" sz="2000" kern="100" dirty="0">
                          <a:solidFill>
                            <a:schemeClr val="accent5"/>
                          </a:solidFill>
                          <a:effectLst/>
                        </a:rPr>
                        <a:t>Swap(</a:t>
                      </a:r>
                      <a:r>
                        <a:rPr lang="en-US" sz="2000" kern="100" dirty="0" err="1">
                          <a:solidFill>
                            <a:schemeClr val="accent5"/>
                          </a:solidFill>
                          <a:effectLst/>
                        </a:rPr>
                        <a:t>sortArr</a:t>
                      </a:r>
                      <a:r>
                        <a:rPr lang="en-US" sz="2000" kern="100" dirty="0">
                          <a:solidFill>
                            <a:schemeClr val="accent5"/>
                          </a:solidFill>
                          <a:effectLst/>
                        </a:rPr>
                        <a:t>, j, j-1);</a:t>
                      </a:r>
                      <a:r>
                        <a:rPr lang="en-US" sz="2000" kern="100" dirty="0">
                          <a:solidFill>
                            <a:schemeClr val="tx1"/>
                          </a:solidFill>
                          <a:effectLst/>
                        </a:rPr>
                        <a:t> //</a:t>
                      </a:r>
                      <a:r>
                        <a:rPr lang="zh-CN" sz="2000" kern="100" dirty="0">
                          <a:solidFill>
                            <a:schemeClr val="tx1"/>
                          </a:solidFill>
                          <a:effectLst/>
                        </a:rPr>
                        <a:t>交换</a:t>
                      </a:r>
                      <a:endParaRPr lang="zh-CN" sz="2000" kern="100" dirty="0">
                        <a:solidFill>
                          <a:schemeClr val="tx1"/>
                        </a:solidFill>
                        <a:effectLst/>
                      </a:endParaRPr>
                    </a:p>
                    <a:p>
                      <a:pPr algn="just">
                        <a:spcAft>
                          <a:spcPts val="0"/>
                        </a:spcAft>
                      </a:pPr>
                      <a:r>
                        <a:rPr lang="en-US" sz="2000" kern="100" dirty="0">
                          <a:solidFill>
                            <a:schemeClr val="tx1"/>
                          </a:solidFill>
                          <a:effectLst/>
                        </a:rPr>
                        <a:t>			</a:t>
                      </a:r>
                      <a:r>
                        <a:rPr lang="en-US" sz="2000" kern="100" dirty="0" err="1">
                          <a:solidFill>
                            <a:schemeClr val="tx1"/>
                          </a:solidFill>
                          <a:effectLst/>
                        </a:rPr>
                        <a:t>hasSwap</a:t>
                      </a:r>
                      <a:r>
                        <a:rPr lang="en-US" sz="2000" kern="100" dirty="0">
                          <a:solidFill>
                            <a:schemeClr val="tx1"/>
                          </a:solidFill>
                          <a:effectLst/>
                        </a:rPr>
                        <a:t> = 1; //</a:t>
                      </a:r>
                      <a:r>
                        <a:rPr lang="zh-CN" sz="2000" kern="100" dirty="0">
                          <a:solidFill>
                            <a:schemeClr val="tx1"/>
                          </a:solidFill>
                          <a:effectLst/>
                        </a:rPr>
                        <a:t>有交换发生，则设置交换标志为</a:t>
                      </a:r>
                      <a:r>
                        <a:rPr lang="en-US" sz="2000" kern="100" dirty="0">
                          <a:solidFill>
                            <a:schemeClr val="tx1"/>
                          </a:solidFill>
                          <a:effectLst/>
                        </a:rPr>
                        <a:t>1</a:t>
                      </a:r>
                      <a:endParaRPr lang="zh-CN" sz="2000" kern="100" dirty="0">
                        <a:solidFill>
                          <a:schemeClr val="tx1"/>
                        </a:solidFill>
                        <a:effectLst/>
                      </a:endParaRPr>
                    </a:p>
                    <a:p>
                      <a:pPr algn="just">
                        <a:spcAft>
                          <a:spcPts val="0"/>
                        </a:spcAft>
                      </a:pPr>
                      <a:r>
                        <a:rPr lang="en-US" sz="2000" kern="100" dirty="0">
                          <a:solidFill>
                            <a:schemeClr val="tx1"/>
                          </a:solidFill>
                          <a:effectLst/>
                        </a:rPr>
                        <a:t>		  }</a:t>
                      </a:r>
                      <a:endParaRPr lang="zh-CN" sz="2000" kern="100" dirty="0">
                        <a:solidFill>
                          <a:schemeClr val="tx1"/>
                        </a:solidFill>
                        <a:effectLst/>
                      </a:endParaRPr>
                    </a:p>
                    <a:p>
                      <a:pPr algn="just">
                        <a:spcAft>
                          <a:spcPts val="0"/>
                        </a:spcAft>
                      </a:pPr>
                      <a:r>
                        <a:rPr lang="en-US" sz="2000" kern="100" dirty="0">
                          <a:solidFill>
                            <a:schemeClr val="tx1"/>
                          </a:solidFill>
                          <a:effectLst/>
                        </a:rPr>
                        <a:t>		} </a:t>
                      </a:r>
                      <a:endParaRPr lang="zh-CN" sz="2000" kern="100" dirty="0">
                        <a:solidFill>
                          <a:schemeClr val="tx1"/>
                        </a:solidFill>
                        <a:effectLst/>
                      </a:endParaRPr>
                    </a:p>
                    <a:p>
                      <a:pPr algn="just">
                        <a:spcAft>
                          <a:spcPts val="0"/>
                        </a:spcAft>
                      </a:pPr>
                      <a:r>
                        <a:rPr lang="en-US" sz="2000" kern="100" dirty="0">
                          <a:solidFill>
                            <a:schemeClr val="tx1"/>
                          </a:solidFill>
                          <a:effectLst/>
                        </a:rPr>
                        <a:t>		if (!</a:t>
                      </a:r>
                      <a:r>
                        <a:rPr lang="en-US" sz="2000" kern="100" dirty="0" err="1">
                          <a:solidFill>
                            <a:schemeClr val="tx1"/>
                          </a:solidFill>
                          <a:effectLst/>
                        </a:rPr>
                        <a:t>hasSwap</a:t>
                      </a:r>
                      <a:r>
                        <a:rPr lang="en-US" sz="2000" kern="100" dirty="0">
                          <a:solidFill>
                            <a:schemeClr val="tx1"/>
                          </a:solidFill>
                          <a:effectLst/>
                        </a:rPr>
                        <a:t>) //</a:t>
                      </a:r>
                      <a:r>
                        <a:rPr lang="zh-CN" sz="2000" kern="100" dirty="0">
                          <a:solidFill>
                            <a:schemeClr val="tx1"/>
                          </a:solidFill>
                          <a:effectLst/>
                        </a:rPr>
                        <a:t>本趟没有发生交换</a:t>
                      </a:r>
                      <a:endParaRPr lang="zh-CN" sz="2000" kern="100" dirty="0">
                        <a:solidFill>
                          <a:schemeClr val="tx1"/>
                        </a:solidFill>
                        <a:effectLst/>
                      </a:endParaRPr>
                    </a:p>
                    <a:p>
                      <a:pPr algn="just">
                        <a:spcAft>
                          <a:spcPts val="0"/>
                        </a:spcAft>
                      </a:pPr>
                      <a:r>
                        <a:rPr lang="en-US" sz="2000" kern="100" dirty="0">
                          <a:solidFill>
                            <a:schemeClr val="tx1"/>
                          </a:solidFill>
                          <a:effectLst/>
                        </a:rPr>
                        <a:t>			break;</a:t>
                      </a:r>
                      <a:endParaRPr lang="zh-CN" sz="2000" kern="100" dirty="0">
                        <a:solidFill>
                          <a:schemeClr val="tx1"/>
                        </a:solidFill>
                        <a:effectLst/>
                      </a:endParaRPr>
                    </a:p>
                    <a:p>
                      <a:pPr algn="just">
                        <a:spcAft>
                          <a:spcPts val="0"/>
                        </a:spcAft>
                      </a:pPr>
                      <a:r>
                        <a:rPr lang="en-US" sz="2000" kern="100" dirty="0">
                          <a:effectLst/>
                        </a:rPr>
                        <a:t>	</a:t>
                      </a:r>
                      <a:r>
                        <a:rPr lang="en-US" sz="2000" kern="100" dirty="0">
                          <a:solidFill>
                            <a:srgbClr val="FF0000"/>
                          </a:solidFill>
                          <a:effectLst/>
                        </a:rPr>
                        <a:t>}</a:t>
                      </a:r>
                      <a:endParaRPr lang="zh-CN" sz="2000" kern="100" dirty="0">
                        <a:solidFill>
                          <a:srgbClr val="FF0000"/>
                        </a:solidFill>
                        <a:effectLst/>
                      </a:endParaRPr>
                    </a:p>
                    <a:p>
                      <a:pPr algn="just">
                        <a:spcAft>
                          <a:spcPts val="0"/>
                        </a:spcAft>
                      </a:pPr>
                      <a:r>
                        <a:rPr lang="en-US" sz="2000" kern="100" dirty="0">
                          <a:effectLst/>
                        </a:rPr>
                        <a:t>}</a:t>
                      </a:r>
                      <a:endPar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6" name="Text Box 11"/>
          <p:cNvSpPr txBox="1">
            <a:spLocks noChangeArrowheads="1"/>
          </p:cNvSpPr>
          <p:nvPr/>
        </p:nvSpPr>
        <p:spPr bwMode="auto">
          <a:xfrm>
            <a:off x="5951984" y="89860"/>
            <a:ext cx="18721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Times New Roman" panose="02020603050405020304" pitchFamily="18" charset="0"/>
              </a:rPr>
              <a:t>算法</a:t>
            </a:r>
            <a:r>
              <a:rPr lang="en-US" altLang="zh-CN" sz="2400" b="1" dirty="0">
                <a:solidFill>
                  <a:srgbClr val="FF0000"/>
                </a:solidFill>
                <a:latin typeface="Times New Roman" panose="02020603050405020304" pitchFamily="18" charset="0"/>
              </a:rPr>
              <a:t>8-8</a:t>
            </a:r>
            <a:endParaRPr lang="zh-CN" altLang="en-US" sz="2400" b="1" dirty="0">
              <a:solidFill>
                <a:srgbClr val="FF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0198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r" eaLnBrk="1" hangingPunct="1"/>
            <a:fld id="{F678A90A-5F5B-4EC8-A14B-EAE54EF65DF6}" type="slidenum">
              <a:rPr lang="en-US" altLang="zh-CN" sz="1400">
                <a:latin typeface="Arial" panose="020B0604020202020204" pitchFamily="34" charset="0"/>
              </a:rPr>
            </a:fld>
            <a:endParaRPr lang="en-US" altLang="zh-CN" sz="1400">
              <a:latin typeface="Arial" panose="020B0604020202020204" pitchFamily="34" charset="0"/>
            </a:endParaRPr>
          </a:p>
        </p:txBody>
      </p:sp>
      <p:sp>
        <p:nvSpPr>
          <p:cNvPr id="17411" name="Text Box 4"/>
          <p:cNvSpPr txBox="1">
            <a:spLocks noChangeArrowheads="1"/>
          </p:cNvSpPr>
          <p:nvPr/>
        </p:nvSpPr>
        <p:spPr bwMode="auto">
          <a:xfrm>
            <a:off x="767408" y="1037562"/>
            <a:ext cx="11161240" cy="169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200" dirty="0">
                <a:solidFill>
                  <a:srgbClr val="FF0000"/>
                </a:solidFill>
                <a:latin typeface="微软雅黑" panose="020B0503020204020204" pitchFamily="34" charset="-122"/>
                <a:ea typeface="微软雅黑" panose="020B0503020204020204" pitchFamily="34" charset="-122"/>
              </a:rPr>
              <a:t>内部排序和外部排序</a:t>
            </a:r>
            <a:endParaRPr lang="zh-CN" altLang="en-US" sz="3200" dirty="0">
              <a:solidFill>
                <a:srgbClr val="FF0000"/>
              </a:solidFill>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内（部）排序：整个的排序过程</a:t>
            </a:r>
            <a:r>
              <a:rPr lang="zh-CN" altLang="en-US" sz="2400" dirty="0">
                <a:solidFill>
                  <a:srgbClr val="FF3300"/>
                </a:solidFill>
                <a:latin typeface="微软雅黑" panose="020B0503020204020204" pitchFamily="34" charset="-122"/>
                <a:ea typeface="微软雅黑" panose="020B0503020204020204" pitchFamily="34" charset="-122"/>
              </a:rPr>
              <a:t>不需要访问外存</a:t>
            </a:r>
            <a:r>
              <a:rPr lang="zh-CN" altLang="en-US" sz="2400" dirty="0">
                <a:latin typeface="微软雅黑" panose="020B0503020204020204" pitchFamily="34" charset="-122"/>
                <a:ea typeface="微软雅黑" panose="020B0503020204020204" pitchFamily="34" charset="-122"/>
              </a:rPr>
              <a:t>便能完成</a:t>
            </a:r>
            <a:endParaRPr lang="zh-CN" altLang="en-US" sz="2400" dirty="0">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外（部）排序：排序的记录数量很大，整个序列的排序过程需要内外存的交换</a:t>
            </a:r>
            <a:endParaRPr lang="zh-CN" altLang="en-US" sz="2400" dirty="0">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767408" y="3110026"/>
            <a:ext cx="4940345" cy="21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待排序的记录的存储结构</a:t>
            </a:r>
            <a:endParaRPr lang="zh-CN" altLang="en-US" sz="2800" dirty="0">
              <a:solidFill>
                <a:srgbClr val="FF0000"/>
              </a:solidFill>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400" dirty="0">
                <a:solidFill>
                  <a:srgbClr val="FF0000"/>
                </a:solidFill>
                <a:latin typeface="微软雅黑" panose="020B0503020204020204" pitchFamily="34" charset="-122"/>
                <a:ea typeface="微软雅黑" panose="020B0503020204020204" pitchFamily="34" charset="-122"/>
              </a:rPr>
              <a:t>顺序存储</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链式存储</a:t>
            </a:r>
            <a:endParaRPr lang="en-US" altLang="zh-CN" sz="2400" dirty="0">
              <a:latin typeface="微软雅黑" panose="020B0503020204020204" pitchFamily="34" charset="-122"/>
              <a:ea typeface="微软雅黑" panose="020B0503020204020204" pitchFamily="34" charset="-122"/>
            </a:endParaRPr>
          </a:p>
          <a:p>
            <a:pPr marL="457200" indent="-457200" eaLnBrk="1" hangingPunct="1">
              <a:spcBef>
                <a:spcPct val="50000"/>
              </a:spcBef>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索引存储</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Rectangle 8"/>
          <p:cNvSpPr>
            <a:spLocks noChangeArrowheads="1"/>
          </p:cNvSpPr>
          <p:nvPr/>
        </p:nvSpPr>
        <p:spPr bwMode="auto">
          <a:xfrm>
            <a:off x="107503" y="33731"/>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8.1 </a:t>
            </a:r>
            <a:r>
              <a:rPr lang="zh-CN" altLang="en-US" sz="3200" b="1" dirty="0">
                <a:latin typeface="微软雅黑" panose="020B0503020204020204" pitchFamily="34" charset="-122"/>
                <a:ea typeface="微软雅黑" panose="020B0503020204020204" pitchFamily="34" charset="-122"/>
              </a:rPr>
              <a:t>排序的基本概念</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Rectangle 2"/>
          <p:cNvSpPr>
            <a:spLocks noGrp="1" noChangeArrowheads="1"/>
          </p:cNvSpPr>
          <p:nvPr>
            <p:ph type="title"/>
          </p:nvPr>
        </p:nvSpPr>
        <p:spPr>
          <a:xfrm>
            <a:off x="1524000" y="0"/>
            <a:ext cx="7010400" cy="623888"/>
          </a:xfrm>
        </p:spPr>
        <p:txBody>
          <a:bodyPr vert="horz" wrap="square" lIns="91440" tIns="45720" rIns="91440" bIns="45720" numCol="1" anchor="ctr"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j-lt"/>
                <a:ea typeface="+mj-ea"/>
                <a:cs typeface="+mj-cs"/>
              </a:rPr>
              <a:t>冒泡排序的时间复杂度</a:t>
            </a:r>
            <a:endParaRPr kumimoji="1"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j-lt"/>
              <a:ea typeface="+mj-ea"/>
              <a:cs typeface="+mj-cs"/>
            </a:endParaRPr>
          </a:p>
        </p:txBody>
      </p:sp>
      <p:sp>
        <p:nvSpPr>
          <p:cNvPr id="35845" name="Text Box 5"/>
          <p:cNvSpPr txBox="1">
            <a:spLocks noChangeArrowheads="1"/>
          </p:cNvSpPr>
          <p:nvPr/>
        </p:nvSpPr>
        <p:spPr bwMode="auto">
          <a:xfrm>
            <a:off x="1524000" y="549275"/>
            <a:ext cx="9144000" cy="2676525"/>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考虑关键字的比较次数和对象移动次数</a:t>
            </a:r>
            <a:endPar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endParaRPr>
          </a:p>
          <a:p>
            <a:pPr marL="457200" marR="0" indent="-457200" defTabSz="914400" eaLnBrk="1" hangingPunct="1">
              <a:buClrTx/>
              <a:buSzTx/>
              <a:buFontTx/>
              <a:buNone/>
              <a:defRPr/>
            </a:pP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1</a:t>
            </a:r>
            <a:r>
              <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、在最好情况下，初始状态是递增有序的，一趟扫描就可完成排序，关键字的比较次数为</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n-1</a:t>
            </a:r>
            <a:r>
              <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，没有记录移动。</a:t>
            </a:r>
            <a:endPar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endParaRPr>
          </a:p>
          <a:p>
            <a:pPr marL="457200" marR="0" indent="-457200" defTabSz="914400" eaLnBrk="1" hangingPunct="1">
              <a:buClrTx/>
              <a:buSzTx/>
              <a:buFontTx/>
              <a:buNone/>
              <a:defRPr/>
            </a:pP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2</a:t>
            </a:r>
            <a:r>
              <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、若初始状态是反序的，则需要进行</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n-1</a:t>
            </a:r>
            <a:r>
              <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趟扫描，每趟扫描要进行</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n-</a:t>
            </a:r>
            <a:r>
              <a:rPr kumimoji="1" lang="en-US" altLang="zh-CN" sz="2800" b="1" kern="1200" cap="none" spc="0" normalizeH="0" baseline="0" noProof="0" dirty="0" err="1">
                <a:effectLst>
                  <a:outerShdw blurRad="38100" dist="38100" dir="2700000" algn="tl">
                    <a:srgbClr val="C0C0C0"/>
                  </a:outerShdw>
                </a:effectLst>
                <a:latin typeface="Times New Roman" panose="02020603050405020304" pitchFamily="18" charset="0"/>
                <a:ea typeface="楷体_GB2312" pitchFamily="1" charset="-122"/>
                <a:cs typeface="+mn-cs"/>
              </a:rPr>
              <a:t>i</a:t>
            </a:r>
            <a:r>
              <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rPr>
              <a:t>次关键字的比较，且每次需要移动记录三次，因此，最大比较次数和移动次数分别为：</a:t>
            </a:r>
            <a:endParaRPr kumimoji="1" lang="zh-CN" altLang="en-US" sz="28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1" charset="-122"/>
              <a:cs typeface="+mn-cs"/>
            </a:endParaRPr>
          </a:p>
        </p:txBody>
      </p:sp>
      <p:sp>
        <p:nvSpPr>
          <p:cNvPr id="35847" name="Rectangle 7"/>
          <p:cNvSpPr>
            <a:spLocks noChangeArrowheads="1"/>
          </p:cNvSpPr>
          <p:nvPr/>
        </p:nvSpPr>
        <p:spPr bwMode="auto">
          <a:xfrm>
            <a:off x="1828800" y="5734050"/>
            <a:ext cx="4115435" cy="52197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冒泡排序算法是稳定的。</a:t>
            </a:r>
            <a:endParaRPr kumimoji="1" lang="zh-CN" altLang="en-US" sz="28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endParaRPr>
          </a:p>
        </p:txBody>
      </p:sp>
      <p:graphicFrame>
        <p:nvGraphicFramePr>
          <p:cNvPr id="35848" name="Object 8"/>
          <p:cNvGraphicFramePr>
            <a:graphicFrameLocks noChangeAspect="1"/>
          </p:cNvGraphicFramePr>
          <p:nvPr/>
        </p:nvGraphicFramePr>
        <p:xfrm>
          <a:off x="2590800" y="3429000"/>
          <a:ext cx="6824663" cy="1795463"/>
        </p:xfrm>
        <a:graphic>
          <a:graphicData uri="http://schemas.openxmlformats.org/presentationml/2006/ole">
            <mc:AlternateContent xmlns:mc="http://schemas.openxmlformats.org/markup-compatibility/2006">
              <mc:Choice xmlns:v="urn:schemas-microsoft-com:vml" Requires="v">
                <p:oleObj spid="_x0000_s3082" name="" r:id="rId1" imgW="3378200" imgH="889000" progId="Equation.3">
                  <p:embed/>
                </p:oleObj>
              </mc:Choice>
              <mc:Fallback>
                <p:oleObj name="" r:id="rId1" imgW="3378200" imgH="889000" progId="Equation.3">
                  <p:embed/>
                  <p:pic>
                    <p:nvPicPr>
                      <p:cNvPr id="0" name="图片 3081"/>
                      <p:cNvPicPr/>
                      <p:nvPr/>
                    </p:nvPicPr>
                    <p:blipFill>
                      <a:blip r:embed="rId2"/>
                      <a:stretch>
                        <a:fillRect/>
                      </a:stretch>
                    </p:blipFill>
                    <p:spPr>
                      <a:xfrm>
                        <a:off x="2590800" y="3429000"/>
                        <a:ext cx="6824663" cy="1795463"/>
                      </a:xfrm>
                      <a:prstGeom prst="rect">
                        <a:avLst/>
                      </a:prstGeom>
                      <a:noFill/>
                      <a:ln w="38100">
                        <a:noFill/>
                        <a:miter/>
                      </a:ln>
                    </p:spPr>
                  </p:pic>
                </p:oleObj>
              </mc:Fallback>
            </mc:AlternateContent>
          </a:graphicData>
        </a:graphic>
      </p:graphicFrame>
      <p:sp>
        <p:nvSpPr>
          <p:cNvPr id="35849" name="Rectangle 9"/>
          <p:cNvSpPr>
            <a:spLocks noChangeArrowheads="1"/>
          </p:cNvSpPr>
          <p:nvPr/>
        </p:nvSpPr>
        <p:spPr bwMode="auto">
          <a:xfrm>
            <a:off x="1828800" y="5084763"/>
            <a:ext cx="7578725" cy="52197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最好</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T(n)=O(n),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最坏</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T(n)=O(n</a:t>
            </a:r>
            <a:r>
              <a:rPr kumimoji="1" lang="en-US" altLang="zh-CN" sz="28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平均</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T(n)=O(n</a:t>
            </a:r>
            <a:r>
              <a:rPr kumimoji="1" lang="en-US" altLang="zh-CN" sz="28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a:t>
            </a:r>
            <a:r>
              <a:rPr kumimoji="1" lang="en-US" altLang="zh-CN"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rPr>
              <a:t> </a:t>
            </a:r>
            <a:endParaRPr kumimoji="1" lang="en-US" altLang="zh-CN"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1" charset="-122"/>
              <a:cs typeface="+mn-cs"/>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1559496" y="1268760"/>
            <a:ext cx="2695575" cy="5254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800" b="1">
                <a:solidFill>
                  <a:schemeClr val="tx1"/>
                </a:solidFill>
                <a:latin typeface="微软雅黑" panose="020B0503020204020204" pitchFamily="34" charset="-122"/>
                <a:ea typeface="微软雅黑" panose="020B0503020204020204" pitchFamily="34" charset="-122"/>
              </a:rPr>
              <a:t>比枢轴小的元素</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16387" name="Rectangle 8"/>
          <p:cNvSpPr>
            <a:spLocks noChangeArrowheads="1"/>
          </p:cNvSpPr>
          <p:nvPr/>
        </p:nvSpPr>
        <p:spPr bwMode="auto">
          <a:xfrm>
            <a:off x="5739299" y="1269831"/>
            <a:ext cx="2879725" cy="5254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800" b="1">
                <a:solidFill>
                  <a:schemeClr val="tx1"/>
                </a:solidFill>
                <a:latin typeface="微软雅黑" panose="020B0503020204020204" pitchFamily="34" charset="-122"/>
                <a:ea typeface="微软雅黑" panose="020B0503020204020204" pitchFamily="34" charset="-122"/>
              </a:rPr>
              <a:t>比枢轴大的元素</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16388" name="Text Box 9"/>
          <p:cNvSpPr txBox="1">
            <a:spLocks noChangeArrowheads="1"/>
          </p:cNvSpPr>
          <p:nvPr/>
        </p:nvSpPr>
        <p:spPr bwMode="auto">
          <a:xfrm>
            <a:off x="4475732" y="1256045"/>
            <a:ext cx="1008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3200" b="1">
                <a:solidFill>
                  <a:srgbClr val="FF3300"/>
                </a:solidFill>
                <a:latin typeface="微软雅黑" panose="020B0503020204020204" pitchFamily="34" charset="-122"/>
                <a:ea typeface="微软雅黑" panose="020B0503020204020204" pitchFamily="34" charset="-122"/>
              </a:rPr>
              <a:t>枢轴</a:t>
            </a:r>
            <a:endParaRPr lang="zh-CN" altLang="en-US" sz="3200" b="1">
              <a:solidFill>
                <a:srgbClr val="FF3300"/>
              </a:solidFill>
              <a:latin typeface="微软雅黑" panose="020B0503020204020204" pitchFamily="34" charset="-122"/>
              <a:ea typeface="微软雅黑" panose="020B0503020204020204" pitchFamily="34" charset="-122"/>
            </a:endParaRPr>
          </a:p>
        </p:txBody>
      </p:sp>
      <p:sp>
        <p:nvSpPr>
          <p:cNvPr id="2" name="矩形 1"/>
          <p:cNvSpPr>
            <a:spLocks noChangeArrowheads="1"/>
          </p:cNvSpPr>
          <p:nvPr/>
        </p:nvSpPr>
        <p:spPr bwMode="auto">
          <a:xfrm>
            <a:off x="1378520" y="2526309"/>
            <a:ext cx="76327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a:t>例如：关键字序列</a:t>
            </a:r>
            <a:endParaRPr lang="zh-CN" altLang="en-US" sz="2800" b="1"/>
          </a:p>
          <a:p>
            <a:pPr eaLnBrk="1" hangingPunct="1">
              <a:spcBef>
                <a:spcPct val="50000"/>
              </a:spcBef>
            </a:pPr>
            <a:r>
              <a:rPr lang="zh-CN" altLang="en-US" sz="2800" b="1"/>
              <a:t>         </a:t>
            </a:r>
            <a:r>
              <a:rPr lang="en-US" altLang="zh-CN" sz="2800" b="1"/>
              <a:t>52 49 80 36 14 58 61 97 23 75 </a:t>
            </a:r>
            <a:endParaRPr lang="en-US" altLang="zh-CN" sz="2800" b="1"/>
          </a:p>
          <a:p>
            <a:pPr eaLnBrk="1" hangingPunct="1">
              <a:spcBef>
                <a:spcPct val="50000"/>
              </a:spcBef>
            </a:pPr>
            <a:r>
              <a:rPr lang="zh-CN" altLang="en-US" sz="2800" b="1"/>
              <a:t>调整为：</a:t>
            </a:r>
            <a:endParaRPr lang="zh-CN" altLang="en-US" sz="2800" b="1"/>
          </a:p>
          <a:p>
            <a:pPr eaLnBrk="1" hangingPunct="1">
              <a:spcBef>
                <a:spcPct val="50000"/>
              </a:spcBef>
            </a:pPr>
            <a:r>
              <a:rPr lang="zh-CN" altLang="en-US" sz="2800" b="1"/>
              <a:t>        </a:t>
            </a:r>
            <a:r>
              <a:rPr lang="en-US" altLang="zh-CN" sz="2800" b="1"/>
              <a:t>23 49 14 36 </a:t>
            </a:r>
            <a:r>
              <a:rPr lang="en-US" altLang="zh-CN" sz="2800" b="1">
                <a:solidFill>
                  <a:srgbClr val="FF3300"/>
                </a:solidFill>
              </a:rPr>
              <a:t>52</a:t>
            </a:r>
            <a:r>
              <a:rPr lang="zh-CN" altLang="en-US" sz="2800" b="1"/>
              <a:t> </a:t>
            </a:r>
            <a:r>
              <a:rPr lang="en-US" altLang="zh-CN" sz="2800" b="1"/>
              <a:t>58 61 97</a:t>
            </a:r>
            <a:r>
              <a:rPr lang="en-US" altLang="zh-CN" sz="2800" b="1">
                <a:solidFill>
                  <a:schemeClr val="tx2"/>
                </a:solidFill>
              </a:rPr>
              <a:t> </a:t>
            </a:r>
            <a:r>
              <a:rPr lang="en-US" altLang="zh-CN" sz="2800" b="1"/>
              <a:t>80</a:t>
            </a:r>
            <a:r>
              <a:rPr lang="en-US" altLang="zh-CN" sz="2800" b="1">
                <a:solidFill>
                  <a:schemeClr val="tx2"/>
                </a:solidFill>
              </a:rPr>
              <a:t> </a:t>
            </a:r>
            <a:r>
              <a:rPr lang="en-US" altLang="zh-CN" sz="2800" b="1"/>
              <a:t>75 </a:t>
            </a:r>
            <a:endParaRPr lang="en-US" altLang="zh-CN" sz="2800" b="1"/>
          </a:p>
        </p:txBody>
      </p:sp>
      <p:sp>
        <p:nvSpPr>
          <p:cNvPr id="3" name="矩形 2"/>
          <p:cNvSpPr>
            <a:spLocks noChangeArrowheads="1"/>
          </p:cNvSpPr>
          <p:nvPr/>
        </p:nvSpPr>
        <p:spPr bwMode="auto">
          <a:xfrm>
            <a:off x="2570733" y="5239346"/>
            <a:ext cx="4818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3600" b="1">
                <a:solidFill>
                  <a:srgbClr val="0000FF"/>
                </a:solidFill>
                <a:latin typeface="楷体_GB2312" pitchFamily="1" charset="-122"/>
                <a:ea typeface="楷体_GB2312" pitchFamily="1" charset="-122"/>
              </a:rPr>
              <a:t>先宏观调整再微观调整</a:t>
            </a:r>
            <a:endParaRPr lang="zh-CN" altLang="en-US" sz="3600" b="1">
              <a:solidFill>
                <a:srgbClr val="0000FF"/>
              </a:solidFill>
              <a:latin typeface="楷体_GB2312" pitchFamily="1" charset="-122"/>
              <a:ea typeface="楷体_GB2312" pitchFamily="1" charset="-122"/>
            </a:endParaRPr>
          </a:p>
        </p:txBody>
      </p:sp>
      <p:sp>
        <p:nvSpPr>
          <p:cNvPr id="7" name="标题 2"/>
          <p:cNvSpPr txBox="1"/>
          <p:nvPr/>
        </p:nvSpPr>
        <p:spPr>
          <a:xfrm>
            <a:off x="262818" y="129365"/>
            <a:ext cx="5689166"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8.4.2 </a:t>
            </a:r>
            <a:r>
              <a:rPr lang="zh-CN" altLang="en-US" sz="3600" b="1" dirty="0">
                <a:solidFill>
                  <a:schemeClr val="tx1"/>
                </a:solidFill>
                <a:latin typeface="微软雅黑" panose="020B0503020204020204" pitchFamily="34" charset="-122"/>
                <a:ea typeface="微软雅黑" panose="020B0503020204020204" pitchFamily="34" charset="-122"/>
              </a:rPr>
              <a:t>快速排序</a:t>
            </a:r>
            <a:r>
              <a:rPr lang="en-US" altLang="zh-CN" sz="3600" b="1" dirty="0">
                <a:solidFill>
                  <a:schemeClr val="tx1"/>
                </a:solidFill>
                <a:latin typeface="微软雅黑" panose="020B0503020204020204" pitchFamily="34" charset="-122"/>
                <a:ea typeface="微软雅黑" panose="020B0503020204020204" pitchFamily="34" charset="-122"/>
              </a:rPr>
              <a:t>-quicksort</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noChangeArrowheads="1"/>
          </p:cNvSpPr>
          <p:nvPr/>
        </p:nvSpPr>
        <p:spPr bwMode="auto">
          <a:xfrm>
            <a:off x="8077201" y="60198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spcAft>
                <a:spcPct val="0"/>
              </a:spcAft>
              <a:buClrTx/>
              <a:buSzTx/>
              <a:buFontTx/>
              <a:buNone/>
            </a:pPr>
            <a:fld id="{B6EAB95A-023B-4215-9A58-356F31D87890}" type="slidenum">
              <a:rPr lang="en-US" altLang="zh-CN" sz="1400">
                <a:solidFill>
                  <a:schemeClr val="tx1"/>
                </a:solidFill>
                <a:latin typeface="Arial" panose="020B0604020202020204" pitchFamily="34" charset="0"/>
              </a:rPr>
            </a:fld>
            <a:endParaRPr lang="en-US" altLang="zh-CN" sz="1400">
              <a:solidFill>
                <a:schemeClr val="tx1"/>
              </a:solidFill>
              <a:latin typeface="Arial" panose="020B0604020202020204" pitchFamily="34" charset="0"/>
            </a:endParaRPr>
          </a:p>
        </p:txBody>
      </p:sp>
      <p:sp>
        <p:nvSpPr>
          <p:cNvPr id="17411" name="Text Box 5"/>
          <p:cNvSpPr txBox="1">
            <a:spLocks noChangeArrowheads="1"/>
          </p:cNvSpPr>
          <p:nvPr/>
        </p:nvSpPr>
        <p:spPr bwMode="auto">
          <a:xfrm>
            <a:off x="263352" y="756821"/>
            <a:ext cx="1166529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20000"/>
              </a:lnSpc>
              <a:spcBef>
                <a:spcPct val="0"/>
              </a:spcBef>
              <a:spcAft>
                <a:spcPct val="0"/>
              </a:spcAft>
              <a:buClrTx/>
              <a:buSzTx/>
              <a:buFontTx/>
              <a:buNone/>
            </a:pPr>
            <a:r>
              <a:rPr lang="zh-CN" altLang="en-US" sz="2800" b="1" dirty="0">
                <a:solidFill>
                  <a:schemeClr val="tx1"/>
                </a:solidFill>
                <a:latin typeface="楷体_GB2312" pitchFamily="1" charset="-122"/>
                <a:ea typeface="楷体_GB2312" pitchFamily="1" charset="-122"/>
              </a:rPr>
              <a:t>设</a:t>
            </a:r>
            <a:r>
              <a:rPr lang="zh-CN" altLang="en-US" sz="2800" b="1" dirty="0">
                <a:solidFill>
                  <a:srgbClr val="FF3300"/>
                </a:solidFill>
                <a:latin typeface="楷体_GB2312" pitchFamily="1" charset="-122"/>
                <a:ea typeface="楷体_GB2312" pitchFamily="1" charset="-122"/>
              </a:rPr>
              <a:t>枢轴记录的关键字存放在</a:t>
            </a:r>
            <a:r>
              <a:rPr lang="en-US" altLang="zh-CN" sz="2800" b="1" dirty="0">
                <a:solidFill>
                  <a:srgbClr val="FF3300"/>
                </a:solidFill>
                <a:latin typeface="楷体_GB2312" pitchFamily="1" charset="-122"/>
                <a:ea typeface="楷体_GB2312" pitchFamily="1" charset="-122"/>
              </a:rPr>
              <a:t>temp</a:t>
            </a:r>
            <a:r>
              <a:rPr lang="zh-CN" altLang="en-US" sz="2800" b="1" dirty="0">
                <a:solidFill>
                  <a:srgbClr val="FF3300"/>
                </a:solidFill>
                <a:latin typeface="楷体_GB2312" pitchFamily="1" charset="-122"/>
                <a:ea typeface="楷体_GB2312" pitchFamily="1" charset="-122"/>
              </a:rPr>
              <a:t>变量，</a:t>
            </a:r>
            <a:endParaRPr lang="zh-CN" altLang="en-US"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r>
              <a:rPr lang="zh-CN" altLang="en-US" sz="2800" b="1" dirty="0">
                <a:solidFill>
                  <a:schemeClr val="tx1"/>
                </a:solidFill>
                <a:latin typeface="楷体_GB2312" pitchFamily="1" charset="-122"/>
                <a:ea typeface="楷体_GB2312" pitchFamily="1" charset="-122"/>
              </a:rPr>
              <a:t>设两个指针</a:t>
            </a:r>
            <a:r>
              <a:rPr lang="en-US" altLang="zh-CN" sz="2800" b="1" dirty="0" err="1">
                <a:solidFill>
                  <a:srgbClr val="FF0000"/>
                </a:solidFill>
                <a:latin typeface="楷体_GB2312" pitchFamily="1" charset="-122"/>
                <a:ea typeface="楷体_GB2312" pitchFamily="1" charset="-122"/>
              </a:rPr>
              <a:t>i</a:t>
            </a:r>
            <a:r>
              <a:rPr lang="zh-CN" altLang="en-US" sz="2800" b="1" dirty="0">
                <a:solidFill>
                  <a:srgbClr val="FF0000"/>
                </a:solidFill>
                <a:latin typeface="楷体_GB2312" pitchFamily="1" charset="-122"/>
                <a:ea typeface="楷体_GB2312" pitchFamily="1" charset="-122"/>
              </a:rPr>
              <a:t>和</a:t>
            </a:r>
            <a:r>
              <a:rPr lang="en-US" altLang="zh-CN" sz="2800" b="1" dirty="0">
                <a:solidFill>
                  <a:srgbClr val="FF0000"/>
                </a:solidFill>
                <a:latin typeface="楷体_GB2312" pitchFamily="1" charset="-122"/>
                <a:ea typeface="楷体_GB2312" pitchFamily="1" charset="-122"/>
              </a:rPr>
              <a:t>j</a:t>
            </a:r>
            <a:r>
              <a:rPr lang="en-US" altLang="zh-CN" sz="2800" b="1" dirty="0">
                <a:solidFill>
                  <a:schemeClr val="tx1"/>
                </a:solidFill>
                <a:latin typeface="楷体_GB2312" pitchFamily="1" charset="-122"/>
                <a:ea typeface="楷体_GB2312" pitchFamily="1" charset="-122"/>
              </a:rPr>
              <a:t>,</a:t>
            </a:r>
            <a:r>
              <a:rPr lang="zh-CN" altLang="en-US" sz="2800" b="1" dirty="0">
                <a:solidFill>
                  <a:schemeClr val="tx1"/>
                </a:solidFill>
                <a:latin typeface="楷体_GB2312" pitchFamily="1" charset="-122"/>
                <a:ea typeface="楷体_GB2312" pitchFamily="1" charset="-122"/>
              </a:rPr>
              <a:t>初值分别是一个序列的</a:t>
            </a:r>
            <a:r>
              <a:rPr lang="zh-CN" altLang="en-US" sz="2800" b="1" dirty="0">
                <a:solidFill>
                  <a:srgbClr val="FF0000"/>
                </a:solidFill>
                <a:latin typeface="楷体_GB2312" pitchFamily="1" charset="-122"/>
                <a:ea typeface="楷体_GB2312" pitchFamily="1" charset="-122"/>
              </a:rPr>
              <a:t>第一个和最后一个记录</a:t>
            </a:r>
            <a:r>
              <a:rPr lang="zh-CN" altLang="en-US" sz="2800" b="1" dirty="0">
                <a:solidFill>
                  <a:schemeClr val="tx1"/>
                </a:solidFill>
                <a:latin typeface="楷体_GB2312" pitchFamily="1" charset="-122"/>
                <a:ea typeface="楷体_GB2312" pitchFamily="1" charset="-122"/>
              </a:rPr>
              <a:t>的位置：</a:t>
            </a:r>
            <a:endParaRPr lang="en-US" altLang="zh-CN"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endParaRPr lang="en-US" altLang="zh-CN"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r>
              <a:rPr lang="en-US" altLang="zh-CN" sz="2800" b="1" dirty="0">
                <a:solidFill>
                  <a:schemeClr val="tx1"/>
                </a:solidFill>
                <a:latin typeface="楷体_GB2312" pitchFamily="1" charset="-122"/>
                <a:ea typeface="楷体_GB2312" pitchFamily="1" charset="-122"/>
              </a:rPr>
              <a:t>1.</a:t>
            </a:r>
            <a:r>
              <a:rPr lang="zh-CN" altLang="en-US" sz="2800" b="1" dirty="0">
                <a:solidFill>
                  <a:schemeClr val="tx1"/>
                </a:solidFill>
                <a:latin typeface="楷体_GB2312" pitchFamily="1" charset="-122"/>
                <a:ea typeface="楷体_GB2312" pitchFamily="1" charset="-122"/>
              </a:rPr>
              <a:t>从</a:t>
            </a:r>
            <a:r>
              <a:rPr lang="en-US" altLang="zh-CN" sz="2800" b="1" dirty="0">
                <a:solidFill>
                  <a:srgbClr val="0000FF"/>
                </a:solidFill>
                <a:latin typeface="楷体_GB2312" pitchFamily="1" charset="-122"/>
                <a:ea typeface="楷体_GB2312" pitchFamily="1" charset="-122"/>
              </a:rPr>
              <a:t>j</a:t>
            </a:r>
            <a:r>
              <a:rPr lang="zh-CN" altLang="en-US" sz="2800" b="1" dirty="0">
                <a:solidFill>
                  <a:schemeClr val="tx1"/>
                </a:solidFill>
                <a:latin typeface="楷体_GB2312" pitchFamily="1" charset="-122"/>
                <a:ea typeface="楷体_GB2312" pitchFamily="1" charset="-122"/>
              </a:rPr>
              <a:t>所指位置</a:t>
            </a:r>
            <a:r>
              <a:rPr lang="zh-CN" altLang="en-US" sz="2800" b="1" dirty="0">
                <a:solidFill>
                  <a:srgbClr val="0000FF"/>
                </a:solidFill>
                <a:latin typeface="楷体_GB2312" pitchFamily="1" charset="-122"/>
                <a:ea typeface="楷体_GB2312" pitchFamily="1" charset="-122"/>
              </a:rPr>
              <a:t>由后向前</a:t>
            </a:r>
            <a:r>
              <a:rPr lang="zh-CN" altLang="en-US" sz="2800" b="1" dirty="0">
                <a:solidFill>
                  <a:schemeClr val="tx1"/>
                </a:solidFill>
                <a:latin typeface="楷体_GB2312" pitchFamily="1" charset="-122"/>
                <a:ea typeface="楷体_GB2312" pitchFamily="1" charset="-122"/>
              </a:rPr>
              <a:t>搜索直到</a:t>
            </a:r>
            <a:r>
              <a:rPr lang="zh-CN" altLang="en-US" sz="2800" b="1" dirty="0">
                <a:solidFill>
                  <a:srgbClr val="0000FF"/>
                </a:solidFill>
                <a:latin typeface="楷体_GB2312" pitchFamily="1" charset="-122"/>
                <a:ea typeface="楷体_GB2312" pitchFamily="1" charset="-122"/>
              </a:rPr>
              <a:t>第一个关键字小于</a:t>
            </a:r>
            <a:r>
              <a:rPr lang="en-US" altLang="zh-CN" sz="2800" b="1" dirty="0">
                <a:solidFill>
                  <a:srgbClr val="0000FF"/>
                </a:solidFill>
                <a:latin typeface="楷体_GB2312" pitchFamily="1" charset="-122"/>
                <a:ea typeface="楷体_GB2312" pitchFamily="1" charset="-122"/>
              </a:rPr>
              <a:t>temp</a:t>
            </a:r>
            <a:r>
              <a:rPr lang="zh-CN" altLang="en-US" sz="2800" b="1" dirty="0">
                <a:solidFill>
                  <a:schemeClr val="tx1"/>
                </a:solidFill>
                <a:latin typeface="楷体_GB2312" pitchFamily="1" charset="-122"/>
                <a:ea typeface="楷体_GB2312" pitchFamily="1" charset="-122"/>
              </a:rPr>
              <a:t>的记录和枢轴记录交换，</a:t>
            </a:r>
            <a:endParaRPr lang="en-US" altLang="zh-CN"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endParaRPr lang="zh-CN" altLang="en-US"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r>
              <a:rPr lang="en-US" altLang="zh-CN" sz="2800" b="1" dirty="0">
                <a:solidFill>
                  <a:schemeClr val="tx1"/>
                </a:solidFill>
                <a:latin typeface="楷体_GB2312" pitchFamily="1" charset="-122"/>
                <a:ea typeface="楷体_GB2312" pitchFamily="1" charset="-122"/>
              </a:rPr>
              <a:t>2.</a:t>
            </a:r>
            <a:r>
              <a:rPr lang="zh-CN" altLang="en-US" sz="2800" b="1" dirty="0">
                <a:solidFill>
                  <a:schemeClr val="tx1"/>
                </a:solidFill>
                <a:latin typeface="楷体_GB2312" pitchFamily="1" charset="-122"/>
                <a:ea typeface="楷体_GB2312" pitchFamily="1" charset="-122"/>
              </a:rPr>
              <a:t>从</a:t>
            </a:r>
            <a:r>
              <a:rPr lang="en-US" altLang="zh-CN" sz="2800" b="1" dirty="0" err="1">
                <a:solidFill>
                  <a:srgbClr val="0000FF"/>
                </a:solidFill>
                <a:latin typeface="楷体_GB2312" pitchFamily="1" charset="-122"/>
                <a:ea typeface="楷体_GB2312" pitchFamily="1" charset="-122"/>
              </a:rPr>
              <a:t>i</a:t>
            </a:r>
            <a:r>
              <a:rPr lang="zh-CN" altLang="en-US" sz="2800" b="1" dirty="0">
                <a:solidFill>
                  <a:schemeClr val="tx1"/>
                </a:solidFill>
                <a:latin typeface="楷体_GB2312" pitchFamily="1" charset="-122"/>
                <a:ea typeface="楷体_GB2312" pitchFamily="1" charset="-122"/>
              </a:rPr>
              <a:t>所指位置起</a:t>
            </a:r>
            <a:r>
              <a:rPr lang="zh-CN" altLang="en-US" sz="2800" b="1" dirty="0">
                <a:solidFill>
                  <a:srgbClr val="0000FF"/>
                </a:solidFill>
                <a:latin typeface="楷体_GB2312" pitchFamily="1" charset="-122"/>
                <a:ea typeface="楷体_GB2312" pitchFamily="1" charset="-122"/>
              </a:rPr>
              <a:t>由前向后</a:t>
            </a:r>
            <a:r>
              <a:rPr lang="zh-CN" altLang="en-US" sz="2800" b="1" dirty="0">
                <a:solidFill>
                  <a:schemeClr val="tx1"/>
                </a:solidFill>
                <a:latin typeface="楷体_GB2312" pitchFamily="1" charset="-122"/>
                <a:ea typeface="楷体_GB2312" pitchFamily="1" charset="-122"/>
              </a:rPr>
              <a:t>搜索，找到</a:t>
            </a:r>
            <a:r>
              <a:rPr lang="zh-CN" altLang="en-US" sz="2800" b="1" dirty="0">
                <a:solidFill>
                  <a:srgbClr val="0000FF"/>
                </a:solidFill>
                <a:latin typeface="楷体_GB2312" pitchFamily="1" charset="-122"/>
                <a:ea typeface="楷体_GB2312" pitchFamily="1" charset="-122"/>
              </a:rPr>
              <a:t>第一个关键字大于</a:t>
            </a:r>
            <a:r>
              <a:rPr lang="en-US" altLang="zh-CN" sz="2800" b="1" dirty="0">
                <a:solidFill>
                  <a:srgbClr val="0000FF"/>
                </a:solidFill>
                <a:latin typeface="楷体_GB2312" pitchFamily="1" charset="-122"/>
                <a:ea typeface="楷体_GB2312" pitchFamily="1" charset="-122"/>
              </a:rPr>
              <a:t>temp</a:t>
            </a:r>
            <a:r>
              <a:rPr lang="zh-CN" altLang="en-US" sz="2800" b="1" dirty="0">
                <a:solidFill>
                  <a:schemeClr val="tx1"/>
                </a:solidFill>
                <a:latin typeface="楷体_GB2312" pitchFamily="1" charset="-122"/>
                <a:ea typeface="楷体_GB2312" pitchFamily="1" charset="-122"/>
              </a:rPr>
              <a:t>的记录和枢轴记录互相交换，</a:t>
            </a:r>
            <a:endParaRPr lang="en-US" altLang="zh-CN"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endParaRPr lang="en-US" altLang="zh-CN" sz="2800" b="1" dirty="0">
              <a:solidFill>
                <a:schemeClr val="tx1"/>
              </a:solidFill>
              <a:latin typeface="楷体_GB2312" pitchFamily="1" charset="-122"/>
              <a:ea typeface="楷体_GB2312" pitchFamily="1" charset="-122"/>
            </a:endParaRPr>
          </a:p>
          <a:p>
            <a:pPr eaLnBrk="1" hangingPunct="1">
              <a:lnSpc>
                <a:spcPct val="120000"/>
              </a:lnSpc>
              <a:spcBef>
                <a:spcPct val="0"/>
              </a:spcBef>
              <a:spcAft>
                <a:spcPct val="0"/>
              </a:spcAft>
              <a:buClrTx/>
              <a:buSzTx/>
              <a:buFontTx/>
              <a:buNone/>
            </a:pPr>
            <a:r>
              <a:rPr lang="en-US" altLang="zh-CN" sz="2800" b="1" dirty="0">
                <a:solidFill>
                  <a:schemeClr val="tx1"/>
                </a:solidFill>
                <a:latin typeface="楷体_GB2312" pitchFamily="1" charset="-122"/>
                <a:ea typeface="楷体_GB2312" pitchFamily="1" charset="-122"/>
              </a:rPr>
              <a:t>3.</a:t>
            </a:r>
            <a:r>
              <a:rPr lang="zh-CN" altLang="en-US" sz="2800" b="1" dirty="0">
                <a:solidFill>
                  <a:schemeClr val="tx1"/>
                </a:solidFill>
                <a:latin typeface="楷体_GB2312" pitchFamily="1" charset="-122"/>
                <a:ea typeface="楷体_GB2312" pitchFamily="1" charset="-122"/>
              </a:rPr>
              <a:t>重复交替</a:t>
            </a:r>
            <a:r>
              <a:rPr lang="en-US" altLang="zh-CN" sz="2800" b="1" dirty="0">
                <a:solidFill>
                  <a:schemeClr val="tx1"/>
                </a:solidFill>
                <a:latin typeface="楷体_GB2312" pitchFamily="1" charset="-122"/>
                <a:ea typeface="楷体_GB2312" pitchFamily="1" charset="-122"/>
              </a:rPr>
              <a:t>1</a:t>
            </a:r>
            <a:r>
              <a:rPr lang="zh-CN" altLang="en-US" sz="2800" b="1" dirty="0">
                <a:solidFill>
                  <a:schemeClr val="tx1"/>
                </a:solidFill>
                <a:latin typeface="楷体_GB2312" pitchFamily="1" charset="-122"/>
                <a:ea typeface="楷体_GB2312" pitchFamily="1" charset="-122"/>
              </a:rPr>
              <a:t>和</a:t>
            </a:r>
            <a:r>
              <a:rPr lang="en-US" altLang="zh-CN" sz="2800" b="1" dirty="0">
                <a:solidFill>
                  <a:schemeClr val="tx1"/>
                </a:solidFill>
                <a:latin typeface="楷体_GB2312" pitchFamily="1" charset="-122"/>
                <a:ea typeface="楷体_GB2312" pitchFamily="1" charset="-122"/>
              </a:rPr>
              <a:t>2</a:t>
            </a:r>
            <a:r>
              <a:rPr lang="zh-CN" altLang="en-US" sz="2800" b="1" dirty="0">
                <a:solidFill>
                  <a:schemeClr val="tx1"/>
                </a:solidFill>
                <a:latin typeface="楷体_GB2312" pitchFamily="1" charset="-122"/>
                <a:ea typeface="楷体_GB2312" pitchFamily="1" charset="-122"/>
              </a:rPr>
              <a:t>，直到</a:t>
            </a:r>
            <a:r>
              <a:rPr lang="en-US" altLang="zh-CN" sz="2800" b="1" dirty="0" err="1">
                <a:solidFill>
                  <a:srgbClr val="0000FF"/>
                </a:solidFill>
                <a:latin typeface="楷体_GB2312" pitchFamily="1" charset="-122"/>
                <a:ea typeface="楷体_GB2312" pitchFamily="1" charset="-122"/>
              </a:rPr>
              <a:t>i</a:t>
            </a:r>
            <a:r>
              <a:rPr lang="en-US" altLang="zh-CN" sz="2800" b="1" dirty="0">
                <a:solidFill>
                  <a:srgbClr val="0000FF"/>
                </a:solidFill>
                <a:latin typeface="楷体_GB2312" pitchFamily="1" charset="-122"/>
                <a:ea typeface="楷体_GB2312" pitchFamily="1" charset="-122"/>
              </a:rPr>
              <a:t>=j</a:t>
            </a:r>
            <a:r>
              <a:rPr lang="zh-CN" altLang="en-US" sz="2800" b="1" dirty="0">
                <a:solidFill>
                  <a:schemeClr val="tx1"/>
                </a:solidFill>
                <a:latin typeface="楷体_GB2312" pitchFamily="1" charset="-122"/>
                <a:ea typeface="楷体_GB2312" pitchFamily="1" charset="-122"/>
              </a:rPr>
              <a:t>为止</a:t>
            </a:r>
            <a:r>
              <a:rPr lang="zh-CN" altLang="en-US" sz="2800" b="1" dirty="0">
                <a:solidFill>
                  <a:schemeClr val="tx1"/>
                </a:solidFill>
                <a:latin typeface="Times New Roman" panose="02020603050405020304" pitchFamily="18" charset="0"/>
                <a:ea typeface="楷体_GB2312" pitchFamily="1" charset="-122"/>
              </a:rPr>
              <a:t>　</a:t>
            </a:r>
            <a:endParaRPr lang="zh-CN" altLang="en-US" sz="2800" b="1" dirty="0">
              <a:solidFill>
                <a:schemeClr val="tx1"/>
              </a:solidFill>
              <a:latin typeface="Times New Roman" panose="02020603050405020304" pitchFamily="18" charset="0"/>
              <a:ea typeface="楷体_GB2312" pitchFamily="1" charset="-122"/>
            </a:endParaRPr>
          </a:p>
        </p:txBody>
      </p:sp>
      <p:sp>
        <p:nvSpPr>
          <p:cNvPr id="17412" name="Rectangle 6"/>
          <p:cNvSpPr>
            <a:spLocks noChangeArrowheads="1"/>
          </p:cNvSpPr>
          <p:nvPr/>
        </p:nvSpPr>
        <p:spPr bwMode="auto">
          <a:xfrm>
            <a:off x="1992313" y="5084764"/>
            <a:ext cx="5638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3200">
              <a:solidFill>
                <a:schemeClr val="tx1"/>
              </a:solidFill>
              <a:latin typeface="楷体_GB2312" pitchFamily="1" charset="-122"/>
              <a:ea typeface="楷体_GB2312" pitchFamily="1" charset="-122"/>
            </a:endParaRPr>
          </a:p>
        </p:txBody>
      </p:sp>
      <p:sp>
        <p:nvSpPr>
          <p:cNvPr id="5" name="标题 2"/>
          <p:cNvSpPr txBox="1"/>
          <p:nvPr/>
        </p:nvSpPr>
        <p:spPr>
          <a:xfrm>
            <a:off x="262818" y="129365"/>
            <a:ext cx="374495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8.4.2 </a:t>
            </a:r>
            <a:r>
              <a:rPr lang="zh-CN" altLang="en-US" sz="3600" b="1" dirty="0">
                <a:solidFill>
                  <a:schemeClr val="tx1"/>
                </a:solidFill>
                <a:latin typeface="微软雅黑" panose="020B0503020204020204" pitchFamily="34" charset="-122"/>
                <a:ea typeface="微软雅黑" panose="020B0503020204020204" pitchFamily="34" charset="-122"/>
              </a:rPr>
              <a:t>快速排序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79" name="Text Box 4"/>
          <p:cNvSpPr txBox="1">
            <a:spLocks noChangeArrowheads="1"/>
          </p:cNvSpPr>
          <p:nvPr/>
        </p:nvSpPr>
        <p:spPr bwMode="auto">
          <a:xfrm>
            <a:off x="1984176" y="1424437"/>
            <a:ext cx="6752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r>
              <a:rPr lang="zh-CN" altLang="en-US" sz="2000" b="1" dirty="0">
                <a:latin typeface="Times New Roman" panose="02020603050405020304" pitchFamily="18" charset="0"/>
              </a:rPr>
              <a:t>向左扫描：     </a:t>
            </a:r>
            <a:r>
              <a:rPr lang="en-US" altLang="zh-CN" sz="2000" b="1" dirty="0">
                <a:solidFill>
                  <a:srgbClr val="0066FF"/>
                </a:solidFill>
                <a:latin typeface="Times New Roman" panose="02020603050405020304" pitchFamily="18" charset="0"/>
              </a:rPr>
              <a:t>13(1)</a:t>
            </a:r>
            <a:r>
              <a:rPr lang="en-US" altLang="zh-CN" sz="2000" b="1" dirty="0">
                <a:latin typeface="Times New Roman" panose="02020603050405020304" pitchFamily="18" charset="0"/>
              </a:rPr>
              <a:t>    15      9     18     4     46      13(2)      7   </a:t>
            </a:r>
            <a:endParaRPr lang="en-US" altLang="zh-CN" sz="2000" b="1" dirty="0">
              <a:latin typeface="Times New Roman" panose="02020603050405020304" pitchFamily="18" charset="0"/>
            </a:endParaRPr>
          </a:p>
        </p:txBody>
      </p:sp>
      <p:grpSp>
        <p:nvGrpSpPr>
          <p:cNvPr id="3" name="Group 6"/>
          <p:cNvGrpSpPr/>
          <p:nvPr/>
        </p:nvGrpSpPr>
        <p:grpSpPr bwMode="auto">
          <a:xfrm>
            <a:off x="3908033" y="1748443"/>
            <a:ext cx="4510827" cy="517525"/>
            <a:chOff x="0" y="0"/>
            <a:chExt cx="2900" cy="326"/>
          </a:xfrm>
        </p:grpSpPr>
        <p:grpSp>
          <p:nvGrpSpPr>
            <p:cNvPr id="98372" name="Group 7"/>
            <p:cNvGrpSpPr/>
            <p:nvPr/>
          </p:nvGrpSpPr>
          <p:grpSpPr bwMode="auto">
            <a:xfrm>
              <a:off x="0" y="4"/>
              <a:ext cx="160" cy="322"/>
              <a:chOff x="0" y="0"/>
              <a:chExt cx="160" cy="322"/>
            </a:xfrm>
          </p:grpSpPr>
          <p:sp>
            <p:nvSpPr>
              <p:cNvPr id="98376"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7"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73" name="Group 10"/>
            <p:cNvGrpSpPr/>
            <p:nvPr/>
          </p:nvGrpSpPr>
          <p:grpSpPr bwMode="auto">
            <a:xfrm>
              <a:off x="2730" y="0"/>
              <a:ext cx="170" cy="324"/>
              <a:chOff x="0" y="0"/>
              <a:chExt cx="170" cy="324"/>
            </a:xfrm>
          </p:grpSpPr>
          <p:sp>
            <p:nvSpPr>
              <p:cNvPr id="98374" name="Line 10"/>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5" name="Text Box 11"/>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grpSp>
        <p:nvGrpSpPr>
          <p:cNvPr id="6" name="Group 13"/>
          <p:cNvGrpSpPr/>
          <p:nvPr/>
        </p:nvGrpSpPr>
        <p:grpSpPr bwMode="auto">
          <a:xfrm>
            <a:off x="3970139" y="864947"/>
            <a:ext cx="311150" cy="449263"/>
            <a:chOff x="0" y="0"/>
            <a:chExt cx="196" cy="283"/>
          </a:xfrm>
        </p:grpSpPr>
        <p:sp>
          <p:nvSpPr>
            <p:cNvPr id="98369" name="Line 13"/>
            <p:cNvSpPr>
              <a:spLocks noChangeShapeType="1"/>
            </p:cNvSpPr>
            <p:nvPr/>
          </p:nvSpPr>
          <p:spPr bwMode="auto">
            <a:xfrm>
              <a:off x="58" y="205"/>
              <a:ext cx="0" cy="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0" name="Line 14"/>
            <p:cNvSpPr>
              <a:spLocks noChangeShapeType="1"/>
            </p:cNvSpPr>
            <p:nvPr/>
          </p:nvSpPr>
          <p:spPr bwMode="auto">
            <a:xfrm>
              <a:off x="120" y="205"/>
              <a:ext cx="0" cy="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1" name="Text Box 15"/>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x</a:t>
              </a:r>
              <a:endParaRPr lang="en-US" altLang="zh-CN" sz="2000" b="1" dirty="0">
                <a:latin typeface="Times New Roman" panose="02020603050405020304" pitchFamily="18" charset="0"/>
              </a:endParaRPr>
            </a:p>
          </p:txBody>
        </p:sp>
      </p:grpSp>
      <p:sp>
        <p:nvSpPr>
          <p:cNvPr id="78" name="标题 2"/>
          <p:cNvSpPr txBox="1"/>
          <p:nvPr/>
        </p:nvSpPr>
        <p:spPr>
          <a:xfrm>
            <a:off x="262818" y="129365"/>
            <a:ext cx="5689166"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8.4.2 </a:t>
            </a:r>
            <a:r>
              <a:rPr lang="zh-CN" altLang="en-US" sz="3600" b="1" dirty="0">
                <a:solidFill>
                  <a:schemeClr val="tx1"/>
                </a:solidFill>
                <a:latin typeface="微软雅黑" panose="020B0503020204020204" pitchFamily="34" charset="-122"/>
                <a:ea typeface="微软雅黑" panose="020B0503020204020204" pitchFamily="34" charset="-122"/>
              </a:rPr>
              <a:t>快速排序</a:t>
            </a:r>
            <a:r>
              <a:rPr lang="en-US" altLang="zh-CN" sz="3600" b="1" dirty="0">
                <a:solidFill>
                  <a:schemeClr val="tx1"/>
                </a:solidFill>
                <a:latin typeface="微软雅黑" panose="020B0503020204020204" pitchFamily="34" charset="-122"/>
                <a:ea typeface="微软雅黑" panose="020B0503020204020204" pitchFamily="34" charset="-122"/>
              </a:rPr>
              <a:t>-</a:t>
            </a:r>
            <a:r>
              <a:rPr lang="zh-CN" altLang="en-US" sz="3600" b="1" dirty="0">
                <a:solidFill>
                  <a:schemeClr val="tx1"/>
                </a:solidFill>
                <a:latin typeface="微软雅黑" panose="020B0503020204020204" pitchFamily="34" charset="-122"/>
                <a:ea typeface="微软雅黑" panose="020B0503020204020204" pitchFamily="34" charset="-122"/>
              </a:rPr>
              <a:t>举例</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80" name="Rectangle 129"/>
          <p:cNvSpPr>
            <a:spLocks noChangeArrowheads="1"/>
          </p:cNvSpPr>
          <p:nvPr/>
        </p:nvSpPr>
        <p:spPr bwMode="auto">
          <a:xfrm>
            <a:off x="4705246" y="-30449"/>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快速排序演示</a:t>
            </a:r>
            <a:endParaRPr lang="zh-CN" altLang="en-US" sz="3200" b="1" dirty="0">
              <a:solidFill>
                <a:schemeClr val="bg1"/>
              </a:solidFill>
              <a:latin typeface="黑体" panose="02010609060101010101" pitchFamily="49" charset="-122"/>
              <a:ea typeface="黑体" panose="02010609060101010101" pitchFamily="49" charset="-122"/>
            </a:endParaRPr>
          </a:p>
        </p:txBody>
      </p:sp>
      <p:cxnSp>
        <p:nvCxnSpPr>
          <p:cNvPr id="77" name="直接连接符 76"/>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1" name="Text Box 4"/>
          <p:cNvSpPr txBox="1">
            <a:spLocks noChangeArrowheads="1"/>
          </p:cNvSpPr>
          <p:nvPr/>
        </p:nvSpPr>
        <p:spPr bwMode="auto">
          <a:xfrm>
            <a:off x="1984176" y="2525557"/>
            <a:ext cx="69461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第一次交换：       </a:t>
            </a:r>
            <a:r>
              <a:rPr lang="en-US" altLang="zh-CN" sz="2000" b="1" dirty="0">
                <a:latin typeface="Times New Roman" panose="02020603050405020304" pitchFamily="18" charset="0"/>
              </a:rPr>
              <a:t>7        15      9     18     4     46      13(2)   </a:t>
            </a:r>
            <a:r>
              <a:rPr lang="en-US" altLang="zh-CN" sz="2000" b="1" dirty="0">
                <a:solidFill>
                  <a:srgbClr val="0066FF"/>
                </a:solidFill>
                <a:latin typeface="Times New Roman" panose="02020603050405020304" pitchFamily="18" charset="0"/>
              </a:rPr>
              <a:t>13(1)</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sp>
        <p:nvSpPr>
          <p:cNvPr id="82" name="Text Box 4"/>
          <p:cNvSpPr txBox="1">
            <a:spLocks noChangeArrowheads="1"/>
          </p:cNvSpPr>
          <p:nvPr/>
        </p:nvSpPr>
        <p:spPr bwMode="auto">
          <a:xfrm>
            <a:off x="1984176" y="3426622"/>
            <a:ext cx="6950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err="1">
                <a:latin typeface="Times New Roman" panose="02020603050405020304" pitchFamily="18" charset="0"/>
              </a:rPr>
              <a:t>i</a:t>
            </a:r>
            <a:r>
              <a:rPr lang="zh-CN" altLang="en-US" sz="2000" b="1" dirty="0">
                <a:latin typeface="Times New Roman" panose="02020603050405020304" pitchFamily="18" charset="0"/>
              </a:rPr>
              <a:t>向右扫描：         </a:t>
            </a:r>
            <a:r>
              <a:rPr lang="en-US" altLang="zh-CN" sz="2000" b="1" dirty="0">
                <a:latin typeface="Times New Roman" panose="02020603050405020304" pitchFamily="18" charset="0"/>
              </a:rPr>
              <a:t>7         15      9     18     4     46      13(2)   </a:t>
            </a:r>
            <a:r>
              <a:rPr lang="en-US" altLang="zh-CN" sz="2000" b="1" dirty="0">
                <a:solidFill>
                  <a:srgbClr val="0066FF"/>
                </a:solidFill>
                <a:latin typeface="Times New Roman" panose="02020603050405020304" pitchFamily="18" charset="0"/>
              </a:rPr>
              <a:t>13(1)</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83" name="Group 6"/>
          <p:cNvGrpSpPr/>
          <p:nvPr/>
        </p:nvGrpSpPr>
        <p:grpSpPr bwMode="auto">
          <a:xfrm>
            <a:off x="4673947" y="3796357"/>
            <a:ext cx="3870325" cy="517525"/>
            <a:chOff x="0" y="0"/>
            <a:chExt cx="2438" cy="326"/>
          </a:xfrm>
        </p:grpSpPr>
        <p:grpSp>
          <p:nvGrpSpPr>
            <p:cNvPr id="84" name="Group 7"/>
            <p:cNvGrpSpPr/>
            <p:nvPr/>
          </p:nvGrpSpPr>
          <p:grpSpPr bwMode="auto">
            <a:xfrm>
              <a:off x="0" y="4"/>
              <a:ext cx="160" cy="322"/>
              <a:chOff x="0" y="0"/>
              <a:chExt cx="160" cy="322"/>
            </a:xfrm>
          </p:grpSpPr>
          <p:sp>
            <p:nvSpPr>
              <p:cNvPr id="88"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85" name="Group 10"/>
            <p:cNvGrpSpPr/>
            <p:nvPr/>
          </p:nvGrpSpPr>
          <p:grpSpPr bwMode="auto">
            <a:xfrm>
              <a:off x="2268" y="0"/>
              <a:ext cx="170" cy="324"/>
              <a:chOff x="-462" y="0"/>
              <a:chExt cx="170" cy="324"/>
            </a:xfrm>
          </p:grpSpPr>
          <p:sp>
            <p:nvSpPr>
              <p:cNvPr id="86"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Text Box 11"/>
              <p:cNvSpPr txBox="1">
                <a:spLocks noChangeArrowheads="1"/>
              </p:cNvSpPr>
              <p:nvPr/>
            </p:nvSpPr>
            <p:spPr bwMode="auto">
              <a:xfrm>
                <a:off x="-462"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
        <p:nvSpPr>
          <p:cNvPr id="90" name="Text Box 4"/>
          <p:cNvSpPr txBox="1">
            <a:spLocks noChangeArrowheads="1"/>
          </p:cNvSpPr>
          <p:nvPr/>
        </p:nvSpPr>
        <p:spPr bwMode="auto">
          <a:xfrm>
            <a:off x="1920056" y="4466504"/>
            <a:ext cx="7010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第二次交换：       </a:t>
            </a:r>
            <a:r>
              <a:rPr lang="en-US" altLang="zh-CN" sz="2000" b="1" dirty="0">
                <a:latin typeface="Times New Roman" panose="02020603050405020304" pitchFamily="18" charset="0"/>
              </a:rPr>
              <a:t>7       </a:t>
            </a:r>
            <a:r>
              <a:rPr lang="en-US" altLang="zh-CN" sz="2000" b="1" dirty="0">
                <a:solidFill>
                  <a:srgbClr val="0000FF"/>
                </a:solidFill>
                <a:latin typeface="Times New Roman" panose="02020603050405020304" pitchFamily="18" charset="0"/>
              </a:rPr>
              <a:t>13(1)      </a:t>
            </a:r>
            <a:r>
              <a:rPr lang="en-US" altLang="zh-CN" sz="2000" b="1" dirty="0">
                <a:latin typeface="Times New Roman" panose="02020603050405020304" pitchFamily="18" charset="0"/>
              </a:rPr>
              <a:t>9     18     4     46      13(2)   15  </a:t>
            </a:r>
            <a:endParaRPr lang="en-US" altLang="zh-CN" sz="2000" b="1" dirty="0">
              <a:latin typeface="Times New Roman" panose="02020603050405020304" pitchFamily="18" charset="0"/>
            </a:endParaRPr>
          </a:p>
        </p:txBody>
      </p:sp>
      <p:sp>
        <p:nvSpPr>
          <p:cNvPr id="91" name="Text Box 4"/>
          <p:cNvSpPr txBox="1">
            <a:spLocks noChangeArrowheads="1"/>
          </p:cNvSpPr>
          <p:nvPr/>
        </p:nvSpPr>
        <p:spPr bwMode="auto">
          <a:xfrm>
            <a:off x="2012994" y="5328972"/>
            <a:ext cx="7010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r>
              <a:rPr lang="zh-CN" altLang="en-US" sz="2000" b="1" dirty="0">
                <a:latin typeface="Times New Roman" panose="02020603050405020304" pitchFamily="18" charset="0"/>
              </a:rPr>
              <a:t>向左扫描：       </a:t>
            </a:r>
            <a:r>
              <a:rPr lang="en-US" altLang="zh-CN" sz="2000" b="1" dirty="0">
                <a:latin typeface="Times New Roman" panose="02020603050405020304" pitchFamily="18" charset="0"/>
              </a:rPr>
              <a:t>7       </a:t>
            </a:r>
            <a:r>
              <a:rPr lang="en-US" altLang="zh-CN" sz="2000" b="1" dirty="0">
                <a:solidFill>
                  <a:srgbClr val="0000FF"/>
                </a:solidFill>
                <a:latin typeface="Times New Roman" panose="02020603050405020304" pitchFamily="18" charset="0"/>
              </a:rPr>
              <a:t>13(1)      </a:t>
            </a:r>
            <a:r>
              <a:rPr lang="en-US" altLang="zh-CN" sz="2000" b="1" dirty="0">
                <a:latin typeface="Times New Roman" panose="02020603050405020304" pitchFamily="18" charset="0"/>
              </a:rPr>
              <a:t>9     18     4     46      13(2)   15  </a:t>
            </a:r>
            <a:endParaRPr lang="en-US" altLang="zh-CN" sz="2000" b="1" dirty="0">
              <a:latin typeface="Times New Roman" panose="02020603050405020304" pitchFamily="18" charset="0"/>
            </a:endParaRPr>
          </a:p>
        </p:txBody>
      </p:sp>
      <p:grpSp>
        <p:nvGrpSpPr>
          <p:cNvPr id="92" name="Group 6"/>
          <p:cNvGrpSpPr/>
          <p:nvPr/>
        </p:nvGrpSpPr>
        <p:grpSpPr bwMode="auto">
          <a:xfrm>
            <a:off x="4539009" y="5682626"/>
            <a:ext cx="3429199" cy="517525"/>
            <a:chOff x="0" y="0"/>
            <a:chExt cx="2438" cy="326"/>
          </a:xfrm>
        </p:grpSpPr>
        <p:grpSp>
          <p:nvGrpSpPr>
            <p:cNvPr id="93" name="Group 7"/>
            <p:cNvGrpSpPr/>
            <p:nvPr/>
          </p:nvGrpSpPr>
          <p:grpSpPr bwMode="auto">
            <a:xfrm>
              <a:off x="0" y="4"/>
              <a:ext cx="160" cy="322"/>
              <a:chOff x="0" y="0"/>
              <a:chExt cx="160" cy="322"/>
            </a:xfrm>
          </p:grpSpPr>
          <p:sp>
            <p:nvSpPr>
              <p:cNvPr id="97"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4" name="Group 10"/>
            <p:cNvGrpSpPr/>
            <p:nvPr/>
          </p:nvGrpSpPr>
          <p:grpSpPr bwMode="auto">
            <a:xfrm>
              <a:off x="2268" y="0"/>
              <a:ext cx="170" cy="324"/>
              <a:chOff x="-462" y="0"/>
              <a:chExt cx="170" cy="324"/>
            </a:xfrm>
          </p:grpSpPr>
          <p:sp>
            <p:nvSpPr>
              <p:cNvPr id="95"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Text Box 11"/>
              <p:cNvSpPr txBox="1">
                <a:spLocks noChangeArrowheads="1"/>
              </p:cNvSpPr>
              <p:nvPr/>
            </p:nvSpPr>
            <p:spPr bwMode="auto">
              <a:xfrm>
                <a:off x="-462"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90" grpId="0"/>
      <p:bldP spid="9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262818" y="129365"/>
            <a:ext cx="5689166"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8.4.2 </a:t>
            </a:r>
            <a:r>
              <a:rPr lang="zh-CN" altLang="en-US" sz="3600" b="1" dirty="0">
                <a:solidFill>
                  <a:schemeClr val="tx1"/>
                </a:solidFill>
                <a:latin typeface="微软雅黑" panose="020B0503020204020204" pitchFamily="34" charset="-122"/>
                <a:ea typeface="微软雅黑" panose="020B0503020204020204" pitchFamily="34" charset="-122"/>
              </a:rPr>
              <a:t>快速排序</a:t>
            </a:r>
            <a:r>
              <a:rPr lang="en-US" altLang="zh-CN" sz="3600" b="1" dirty="0">
                <a:solidFill>
                  <a:schemeClr val="tx1"/>
                </a:solidFill>
                <a:latin typeface="微软雅黑" panose="020B0503020204020204" pitchFamily="34" charset="-122"/>
                <a:ea typeface="微软雅黑" panose="020B0503020204020204" pitchFamily="34" charset="-122"/>
              </a:rPr>
              <a:t>-</a:t>
            </a:r>
            <a:r>
              <a:rPr lang="zh-CN" altLang="en-US" sz="3600" b="1" dirty="0">
                <a:solidFill>
                  <a:schemeClr val="tx1"/>
                </a:solidFill>
                <a:latin typeface="微软雅黑" panose="020B0503020204020204" pitchFamily="34" charset="-122"/>
                <a:ea typeface="微软雅黑" panose="020B0503020204020204" pitchFamily="34" charset="-122"/>
              </a:rPr>
              <a:t>举例</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3" name="Rectangle 129"/>
          <p:cNvSpPr>
            <a:spLocks noChangeArrowheads="1"/>
          </p:cNvSpPr>
          <p:nvPr/>
        </p:nvSpPr>
        <p:spPr bwMode="auto">
          <a:xfrm>
            <a:off x="4705246" y="-30449"/>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快速排序的演示</a:t>
            </a:r>
            <a:endParaRPr lang="zh-CN" altLang="en-US" sz="3200" b="1" dirty="0">
              <a:solidFill>
                <a:schemeClr val="bg1"/>
              </a:solidFill>
              <a:latin typeface="黑体" panose="02010609060101010101" pitchFamily="49" charset="-122"/>
              <a:ea typeface="黑体" panose="02010609060101010101" pitchFamily="49" charset="-122"/>
            </a:endParaRPr>
          </a:p>
        </p:txBody>
      </p:sp>
      <p:cxnSp>
        <p:nvCxnSpPr>
          <p:cNvPr id="4" name="直接连接符 3"/>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Text Box 4"/>
          <p:cNvSpPr txBox="1">
            <a:spLocks noChangeArrowheads="1"/>
          </p:cNvSpPr>
          <p:nvPr/>
        </p:nvSpPr>
        <p:spPr bwMode="auto">
          <a:xfrm>
            <a:off x="2063552" y="1094018"/>
            <a:ext cx="7010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r>
              <a:rPr lang="zh-CN" altLang="en-US" sz="2000" b="1" dirty="0">
                <a:latin typeface="Times New Roman" panose="02020603050405020304" pitchFamily="18" charset="0"/>
              </a:rPr>
              <a:t>向左扫描：       </a:t>
            </a:r>
            <a:r>
              <a:rPr lang="en-US" altLang="zh-CN" sz="2000" b="1" dirty="0">
                <a:latin typeface="Times New Roman" panose="02020603050405020304" pitchFamily="18" charset="0"/>
              </a:rPr>
              <a:t>7       </a:t>
            </a:r>
            <a:r>
              <a:rPr lang="en-US" altLang="zh-CN" sz="2000" b="1" dirty="0">
                <a:solidFill>
                  <a:srgbClr val="0000FF"/>
                </a:solidFill>
                <a:latin typeface="Times New Roman" panose="02020603050405020304" pitchFamily="18" charset="0"/>
              </a:rPr>
              <a:t>13(1)      </a:t>
            </a:r>
            <a:r>
              <a:rPr lang="en-US" altLang="zh-CN" sz="2000" b="1" dirty="0">
                <a:latin typeface="Times New Roman" panose="02020603050405020304" pitchFamily="18" charset="0"/>
              </a:rPr>
              <a:t>9     18     4     46      13(2)   15  </a:t>
            </a:r>
            <a:endParaRPr lang="en-US" altLang="zh-CN" sz="2000" b="1" dirty="0">
              <a:latin typeface="Times New Roman" panose="02020603050405020304" pitchFamily="18" charset="0"/>
            </a:endParaRPr>
          </a:p>
        </p:txBody>
      </p:sp>
      <p:grpSp>
        <p:nvGrpSpPr>
          <p:cNvPr id="10" name="Group 7"/>
          <p:cNvGrpSpPr/>
          <p:nvPr/>
        </p:nvGrpSpPr>
        <p:grpSpPr bwMode="auto">
          <a:xfrm>
            <a:off x="4583832" y="1500478"/>
            <a:ext cx="225050" cy="511175"/>
            <a:chOff x="0" y="0"/>
            <a:chExt cx="160" cy="322"/>
          </a:xfrm>
        </p:grpSpPr>
        <p:sp>
          <p:nvSpPr>
            <p:cNvPr id="14"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err="1">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11" name="Group 10"/>
          <p:cNvGrpSpPr/>
          <p:nvPr/>
        </p:nvGrpSpPr>
        <p:grpSpPr bwMode="auto">
          <a:xfrm>
            <a:off x="7773915" y="1494128"/>
            <a:ext cx="239116" cy="514350"/>
            <a:chOff x="-462" y="0"/>
            <a:chExt cx="170" cy="324"/>
          </a:xfrm>
        </p:grpSpPr>
        <p:sp>
          <p:nvSpPr>
            <p:cNvPr id="12"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1"/>
            <p:cNvSpPr txBox="1">
              <a:spLocks noChangeArrowheads="1"/>
            </p:cNvSpPr>
            <p:nvPr/>
          </p:nvSpPr>
          <p:spPr bwMode="auto">
            <a:xfrm>
              <a:off x="-462"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sp>
        <p:nvSpPr>
          <p:cNvPr id="23" name="Text Box 4"/>
          <p:cNvSpPr txBox="1">
            <a:spLocks noChangeArrowheads="1"/>
          </p:cNvSpPr>
          <p:nvPr/>
        </p:nvSpPr>
        <p:spPr bwMode="auto">
          <a:xfrm>
            <a:off x="2063552" y="2119663"/>
            <a:ext cx="6753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第三次交换：    </a:t>
            </a:r>
            <a:r>
              <a:rPr lang="en-US" altLang="zh-CN" sz="2000" b="1" dirty="0">
                <a:latin typeface="Times New Roman" panose="02020603050405020304" pitchFamily="18" charset="0"/>
              </a:rPr>
              <a:t>7       4 </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9     18     </a:t>
            </a:r>
            <a:r>
              <a:rPr lang="en-US" altLang="zh-CN" sz="2000" b="1" dirty="0">
                <a:solidFill>
                  <a:srgbClr val="0000FF"/>
                </a:solidFill>
                <a:latin typeface="Times New Roman" panose="02020603050405020304" pitchFamily="18" charset="0"/>
              </a:rPr>
              <a:t>13(1)     </a:t>
            </a:r>
            <a:r>
              <a:rPr lang="en-US" altLang="zh-CN" sz="2000" b="1" dirty="0">
                <a:latin typeface="Times New Roman" panose="02020603050405020304" pitchFamily="18" charset="0"/>
              </a:rPr>
              <a:t>46      13(2)   15  </a:t>
            </a:r>
            <a:endParaRPr lang="en-US" altLang="zh-CN" sz="2000" b="1" dirty="0">
              <a:latin typeface="Times New Roman" panose="02020603050405020304" pitchFamily="18" charset="0"/>
            </a:endParaRPr>
          </a:p>
        </p:txBody>
      </p:sp>
      <p:sp>
        <p:nvSpPr>
          <p:cNvPr id="24" name="Text Box 4"/>
          <p:cNvSpPr txBox="1">
            <a:spLocks noChangeArrowheads="1"/>
          </p:cNvSpPr>
          <p:nvPr/>
        </p:nvSpPr>
        <p:spPr bwMode="auto">
          <a:xfrm>
            <a:off x="2058735" y="2945253"/>
            <a:ext cx="6753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err="1">
                <a:latin typeface="Times New Roman" panose="02020603050405020304" pitchFamily="18" charset="0"/>
              </a:rPr>
              <a:t>i</a:t>
            </a:r>
            <a:r>
              <a:rPr lang="zh-CN" altLang="en-US" sz="2000" b="1" dirty="0">
                <a:latin typeface="Times New Roman" panose="02020603050405020304" pitchFamily="18" charset="0"/>
              </a:rPr>
              <a:t>向右扫描：    </a:t>
            </a:r>
            <a:r>
              <a:rPr lang="en-US" altLang="zh-CN" sz="2000" b="1" dirty="0">
                <a:latin typeface="Times New Roman" panose="02020603050405020304" pitchFamily="18" charset="0"/>
              </a:rPr>
              <a:t>7       4 </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9     18     </a:t>
            </a:r>
            <a:r>
              <a:rPr lang="en-US" altLang="zh-CN" sz="2000" b="1" dirty="0">
                <a:solidFill>
                  <a:srgbClr val="0000FF"/>
                </a:solidFill>
                <a:latin typeface="Times New Roman" panose="02020603050405020304" pitchFamily="18" charset="0"/>
              </a:rPr>
              <a:t>13(1)     </a:t>
            </a:r>
            <a:r>
              <a:rPr lang="en-US" altLang="zh-CN" sz="2000" b="1" dirty="0">
                <a:latin typeface="Times New Roman" panose="02020603050405020304" pitchFamily="18" charset="0"/>
              </a:rPr>
              <a:t>46      13(2)   15  </a:t>
            </a:r>
            <a:endParaRPr lang="en-US" altLang="zh-CN" sz="2000" b="1" dirty="0">
              <a:latin typeface="Times New Roman" panose="02020603050405020304" pitchFamily="18" charset="0"/>
            </a:endParaRPr>
          </a:p>
        </p:txBody>
      </p:sp>
      <p:grpSp>
        <p:nvGrpSpPr>
          <p:cNvPr id="26" name="Group 7"/>
          <p:cNvGrpSpPr/>
          <p:nvPr/>
        </p:nvGrpSpPr>
        <p:grpSpPr bwMode="auto">
          <a:xfrm>
            <a:off x="4808882" y="3400774"/>
            <a:ext cx="93922" cy="511175"/>
            <a:chOff x="0" y="0"/>
            <a:chExt cx="160" cy="322"/>
          </a:xfrm>
        </p:grpSpPr>
        <p:sp>
          <p:nvSpPr>
            <p:cNvPr id="30"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err="1">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27" name="Group 10"/>
          <p:cNvGrpSpPr/>
          <p:nvPr/>
        </p:nvGrpSpPr>
        <p:grpSpPr bwMode="auto">
          <a:xfrm>
            <a:off x="6140224" y="3394424"/>
            <a:ext cx="99792" cy="514350"/>
            <a:chOff x="-462" y="0"/>
            <a:chExt cx="170" cy="324"/>
          </a:xfrm>
        </p:grpSpPr>
        <p:sp>
          <p:nvSpPr>
            <p:cNvPr id="28"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11"/>
            <p:cNvSpPr txBox="1">
              <a:spLocks noChangeArrowheads="1"/>
            </p:cNvSpPr>
            <p:nvPr/>
          </p:nvSpPr>
          <p:spPr bwMode="auto">
            <a:xfrm>
              <a:off x="-462"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sp>
        <p:nvSpPr>
          <p:cNvPr id="32" name="Text Box 4"/>
          <p:cNvSpPr txBox="1">
            <a:spLocks noChangeArrowheads="1"/>
          </p:cNvSpPr>
          <p:nvPr/>
        </p:nvSpPr>
        <p:spPr bwMode="auto">
          <a:xfrm>
            <a:off x="1919536" y="4032781"/>
            <a:ext cx="6753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第四次交换：    </a:t>
            </a:r>
            <a:r>
              <a:rPr lang="en-US" altLang="zh-CN" sz="2000" b="1" dirty="0">
                <a:latin typeface="Times New Roman" panose="02020603050405020304" pitchFamily="18" charset="0"/>
              </a:rPr>
              <a:t>7       4 </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9     </a:t>
            </a:r>
            <a:r>
              <a:rPr lang="en-US" altLang="zh-CN" sz="2000" b="1" dirty="0">
                <a:solidFill>
                  <a:srgbClr val="0000FF"/>
                </a:solidFill>
                <a:latin typeface="Times New Roman" panose="02020603050405020304" pitchFamily="18" charset="0"/>
              </a:rPr>
              <a:t>13(1)</a:t>
            </a:r>
            <a:r>
              <a:rPr lang="en-US" altLang="zh-CN" sz="2000" b="1" dirty="0">
                <a:latin typeface="Times New Roman" panose="02020603050405020304" pitchFamily="18" charset="0"/>
              </a:rPr>
              <a:t>   18</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46      13(2)   15  </a:t>
            </a:r>
            <a:endParaRPr lang="en-US" altLang="zh-CN" sz="2000" b="1" dirty="0">
              <a:latin typeface="Times New Roman" panose="02020603050405020304" pitchFamily="18" charset="0"/>
            </a:endParaRPr>
          </a:p>
        </p:txBody>
      </p:sp>
      <p:sp>
        <p:nvSpPr>
          <p:cNvPr id="21" name="Text Box 4"/>
          <p:cNvSpPr txBox="1">
            <a:spLocks noChangeArrowheads="1"/>
          </p:cNvSpPr>
          <p:nvPr/>
        </p:nvSpPr>
        <p:spPr bwMode="auto">
          <a:xfrm>
            <a:off x="1919536" y="4811998"/>
            <a:ext cx="6625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第一趟完成：    </a:t>
            </a:r>
            <a:r>
              <a:rPr lang="en-US" altLang="zh-CN" sz="2000" b="1" dirty="0">
                <a:latin typeface="Times New Roman" panose="02020603050405020304" pitchFamily="18" charset="0"/>
              </a:rPr>
              <a:t>7       4 </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9     </a:t>
            </a:r>
            <a:r>
              <a:rPr lang="en-US" altLang="zh-CN" sz="2000" b="1" dirty="0">
                <a:solidFill>
                  <a:srgbClr val="0000FF"/>
                </a:solidFill>
                <a:latin typeface="Times New Roman" panose="02020603050405020304" pitchFamily="18" charset="0"/>
              </a:rPr>
              <a:t>13(1)</a:t>
            </a:r>
            <a:r>
              <a:rPr lang="en-US" altLang="zh-CN" sz="2000" b="1" dirty="0">
                <a:latin typeface="Times New Roman" panose="02020603050405020304" pitchFamily="18" charset="0"/>
              </a:rPr>
              <a:t>   18</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46      13(2)   15  </a:t>
            </a:r>
            <a:endParaRPr lang="en-US" altLang="zh-CN" sz="2000" b="1" dirty="0">
              <a:latin typeface="Times New Roman" panose="02020603050405020304" pitchFamily="18" charset="0"/>
            </a:endParaRPr>
          </a:p>
        </p:txBody>
      </p:sp>
      <p:grpSp>
        <p:nvGrpSpPr>
          <p:cNvPr id="22" name="Group 6"/>
          <p:cNvGrpSpPr/>
          <p:nvPr/>
        </p:nvGrpSpPr>
        <p:grpSpPr bwMode="auto">
          <a:xfrm>
            <a:off x="5435621" y="5318502"/>
            <a:ext cx="288032" cy="517525"/>
            <a:chOff x="0" y="0"/>
            <a:chExt cx="2438" cy="326"/>
          </a:xfrm>
        </p:grpSpPr>
        <p:grpSp>
          <p:nvGrpSpPr>
            <p:cNvPr id="25" name="Group 7"/>
            <p:cNvGrpSpPr/>
            <p:nvPr/>
          </p:nvGrpSpPr>
          <p:grpSpPr bwMode="auto">
            <a:xfrm>
              <a:off x="0" y="4"/>
              <a:ext cx="160" cy="322"/>
              <a:chOff x="0" y="0"/>
              <a:chExt cx="160" cy="322"/>
            </a:xfrm>
          </p:grpSpPr>
          <p:sp>
            <p:nvSpPr>
              <p:cNvPr id="36"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33" name="Group 10"/>
            <p:cNvGrpSpPr/>
            <p:nvPr/>
          </p:nvGrpSpPr>
          <p:grpSpPr bwMode="auto">
            <a:xfrm>
              <a:off x="2268" y="0"/>
              <a:ext cx="170" cy="324"/>
              <a:chOff x="-462" y="0"/>
              <a:chExt cx="170" cy="324"/>
            </a:xfrm>
          </p:grpSpPr>
          <p:sp>
            <p:nvSpPr>
              <p:cNvPr id="34" name="Line 10"/>
              <p:cNvSpPr>
                <a:spLocks noChangeShapeType="1"/>
              </p:cNvSpPr>
              <p:nvPr/>
            </p:nvSpPr>
            <p:spPr bwMode="auto">
              <a:xfrm flipV="1">
                <a:off x="-371"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Text Box 11"/>
              <p:cNvSpPr txBox="1">
                <a:spLocks noChangeArrowheads="1"/>
              </p:cNvSpPr>
              <p:nvPr/>
            </p:nvSpPr>
            <p:spPr bwMode="auto">
              <a:xfrm>
                <a:off x="-462"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j</a:t>
                </a:r>
                <a:endParaRPr lang="en-US" altLang="zh-CN" sz="2000" b="1" dirty="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078 -0.00833 L -0.11198 -0.00833 " pathEditMode="relative" rAng="0" ptsTypes="AA">
                                      <p:cBhvr>
                                        <p:cTn id="6" dur="2000" fill="hold"/>
                                        <p:tgtEl>
                                          <p:spTgt spid="11"/>
                                        </p:tgtEl>
                                        <p:attrNameLst>
                                          <p:attrName>ppt_x</p:attrName>
                                          <p:attrName>ppt_y</p:attrName>
                                        </p:attrNameLst>
                                      </p:cBhvr>
                                      <p:rCtr x="-5638"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2.91667E-6 -1.85185E-6 L 0.0487 -0.00092 " pathEditMode="relative" rAng="0" ptsTypes="AA">
                                      <p:cBhvr>
                                        <p:cTn id="24" dur="2000" fill="hold"/>
                                        <p:tgtEl>
                                          <p:spTgt spid="26"/>
                                        </p:tgtEl>
                                        <p:attrNameLst>
                                          <p:attrName>ppt_x</p:attrName>
                                          <p:attrName>ppt_y</p:attrName>
                                        </p:attrNameLst>
                                      </p:cBhvr>
                                      <p:rCtr x="2435" y="-46"/>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32"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7408" y="1196752"/>
            <a:ext cx="10415016" cy="5023526"/>
          </a:xfrm>
          <a:prstGeom prst="rect">
            <a:avLst/>
          </a:prstGeom>
        </p:spPr>
      </p:pic>
      <p:sp>
        <p:nvSpPr>
          <p:cNvPr id="4" name="标题 2"/>
          <p:cNvSpPr txBox="1"/>
          <p:nvPr/>
        </p:nvSpPr>
        <p:spPr>
          <a:xfrm>
            <a:off x="262818" y="129365"/>
            <a:ext cx="374495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en-US" altLang="zh-CN" sz="3600" b="1" dirty="0">
                <a:solidFill>
                  <a:schemeClr val="tx1"/>
                </a:solidFill>
                <a:latin typeface="微软雅黑" panose="020B0503020204020204" pitchFamily="34" charset="-122"/>
                <a:ea typeface="微软雅黑" panose="020B0503020204020204" pitchFamily="34" charset="-122"/>
              </a:rPr>
              <a:t>8.4.2 </a:t>
            </a:r>
            <a:r>
              <a:rPr lang="zh-CN" altLang="en-US" sz="3600" b="1" dirty="0">
                <a:solidFill>
                  <a:schemeClr val="tx1"/>
                </a:solidFill>
                <a:latin typeface="微软雅黑" panose="020B0503020204020204" pitchFamily="34" charset="-122"/>
                <a:ea typeface="微软雅黑" panose="020B0503020204020204" pitchFamily="34" charset="-122"/>
              </a:rPr>
              <a:t>快速排序</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79" name="Text Box 4"/>
          <p:cNvSpPr txBox="1">
            <a:spLocks noChangeArrowheads="1"/>
          </p:cNvSpPr>
          <p:nvPr/>
        </p:nvSpPr>
        <p:spPr bwMode="auto">
          <a:xfrm>
            <a:off x="2063552" y="1572171"/>
            <a:ext cx="6862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初始关键字：     </a:t>
            </a:r>
            <a:r>
              <a:rPr lang="en-US" altLang="zh-CN" sz="2000" b="1" dirty="0">
                <a:solidFill>
                  <a:srgbClr val="0066FF"/>
                </a:solidFill>
                <a:latin typeface="Times New Roman" panose="02020603050405020304" pitchFamily="18" charset="0"/>
              </a:rPr>
              <a:t>49</a:t>
            </a:r>
            <a:r>
              <a:rPr lang="en-US" altLang="zh-CN" sz="2000" b="1" dirty="0">
                <a:latin typeface="Times New Roman" panose="02020603050405020304" pitchFamily="18" charset="0"/>
              </a:rPr>
              <a:t>      38      65      97     76     13      27      50   </a:t>
            </a:r>
            <a:endParaRPr lang="en-US" altLang="zh-CN" sz="2000" b="1" dirty="0">
              <a:latin typeface="Times New Roman" panose="02020603050405020304" pitchFamily="18" charset="0"/>
            </a:endParaRPr>
          </a:p>
        </p:txBody>
      </p:sp>
      <p:grpSp>
        <p:nvGrpSpPr>
          <p:cNvPr id="3" name="Group 6"/>
          <p:cNvGrpSpPr/>
          <p:nvPr/>
        </p:nvGrpSpPr>
        <p:grpSpPr bwMode="auto">
          <a:xfrm>
            <a:off x="3989189" y="1945233"/>
            <a:ext cx="4603750" cy="517525"/>
            <a:chOff x="0" y="0"/>
            <a:chExt cx="2900" cy="326"/>
          </a:xfrm>
        </p:grpSpPr>
        <p:grpSp>
          <p:nvGrpSpPr>
            <p:cNvPr id="98372" name="Group 7"/>
            <p:cNvGrpSpPr/>
            <p:nvPr/>
          </p:nvGrpSpPr>
          <p:grpSpPr bwMode="auto">
            <a:xfrm>
              <a:off x="0" y="4"/>
              <a:ext cx="160" cy="322"/>
              <a:chOff x="0" y="0"/>
              <a:chExt cx="160" cy="322"/>
            </a:xfrm>
          </p:grpSpPr>
          <p:sp>
            <p:nvSpPr>
              <p:cNvPr id="98376" name="Line 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7" name="Text Box 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73" name="Group 10"/>
            <p:cNvGrpSpPr/>
            <p:nvPr/>
          </p:nvGrpSpPr>
          <p:grpSpPr bwMode="auto">
            <a:xfrm>
              <a:off x="2730" y="0"/>
              <a:ext cx="170" cy="324"/>
              <a:chOff x="0" y="0"/>
              <a:chExt cx="170" cy="324"/>
            </a:xfrm>
          </p:grpSpPr>
          <p:sp>
            <p:nvSpPr>
              <p:cNvPr id="98374" name="Line 10"/>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5" name="Text Box 11"/>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grpSp>
        <p:nvGrpSpPr>
          <p:cNvPr id="6" name="Group 13"/>
          <p:cNvGrpSpPr/>
          <p:nvPr/>
        </p:nvGrpSpPr>
        <p:grpSpPr bwMode="auto">
          <a:xfrm>
            <a:off x="3970139" y="1059408"/>
            <a:ext cx="311150" cy="449263"/>
            <a:chOff x="0" y="0"/>
            <a:chExt cx="196" cy="283"/>
          </a:xfrm>
        </p:grpSpPr>
        <p:sp>
          <p:nvSpPr>
            <p:cNvPr id="98369" name="Line 13"/>
            <p:cNvSpPr>
              <a:spLocks noChangeShapeType="1"/>
            </p:cNvSpPr>
            <p:nvPr/>
          </p:nvSpPr>
          <p:spPr bwMode="auto">
            <a:xfrm>
              <a:off x="58" y="205"/>
              <a:ext cx="0" cy="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0" name="Line 14"/>
            <p:cNvSpPr>
              <a:spLocks noChangeShapeType="1"/>
            </p:cNvSpPr>
            <p:nvPr/>
          </p:nvSpPr>
          <p:spPr bwMode="auto">
            <a:xfrm>
              <a:off x="120" y="205"/>
              <a:ext cx="0" cy="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1" name="Text Box 15"/>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x</a:t>
              </a:r>
              <a:endParaRPr lang="en-US" altLang="zh-CN" sz="2000" b="1">
                <a:latin typeface="Times New Roman" panose="02020603050405020304" pitchFamily="18" charset="0"/>
              </a:endParaRPr>
            </a:p>
          </p:txBody>
        </p:sp>
      </p:grpSp>
      <p:grpSp>
        <p:nvGrpSpPr>
          <p:cNvPr id="7" name="Group 17"/>
          <p:cNvGrpSpPr/>
          <p:nvPr/>
        </p:nvGrpSpPr>
        <p:grpSpPr bwMode="auto">
          <a:xfrm>
            <a:off x="3984427" y="1981746"/>
            <a:ext cx="4019550" cy="522287"/>
            <a:chOff x="0" y="0"/>
            <a:chExt cx="2532" cy="329"/>
          </a:xfrm>
        </p:grpSpPr>
        <p:grpSp>
          <p:nvGrpSpPr>
            <p:cNvPr id="98363" name="Group 18"/>
            <p:cNvGrpSpPr/>
            <p:nvPr/>
          </p:nvGrpSpPr>
          <p:grpSpPr bwMode="auto">
            <a:xfrm>
              <a:off x="2362" y="5"/>
              <a:ext cx="170" cy="324"/>
              <a:chOff x="0" y="0"/>
              <a:chExt cx="170" cy="324"/>
            </a:xfrm>
          </p:grpSpPr>
          <p:sp>
            <p:nvSpPr>
              <p:cNvPr id="98367" name="Line 18"/>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8" name="Text Box 19"/>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nvGrpSpPr>
            <p:cNvPr id="98364" name="Group 21"/>
            <p:cNvGrpSpPr/>
            <p:nvPr/>
          </p:nvGrpSpPr>
          <p:grpSpPr bwMode="auto">
            <a:xfrm>
              <a:off x="0" y="0"/>
              <a:ext cx="160" cy="322"/>
              <a:chOff x="0" y="0"/>
              <a:chExt cx="160" cy="322"/>
            </a:xfrm>
          </p:grpSpPr>
          <p:sp>
            <p:nvSpPr>
              <p:cNvPr id="98365" name="Line 21"/>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6" name="Text Box 22"/>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sp>
        <p:nvSpPr>
          <p:cNvPr id="99352" name="Text Box 23"/>
          <p:cNvSpPr txBox="1">
            <a:spLocks noChangeArrowheads="1"/>
          </p:cNvSpPr>
          <p:nvPr/>
        </p:nvSpPr>
        <p:spPr bwMode="auto">
          <a:xfrm>
            <a:off x="1633339" y="2854871"/>
            <a:ext cx="739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  </a:t>
            </a:r>
            <a:r>
              <a:rPr lang="zh-CN" altLang="en-US" sz="2000" b="1">
                <a:latin typeface="Times New Roman" panose="02020603050405020304" pitchFamily="18" charset="0"/>
              </a:rPr>
              <a:t>完成一趟排序：   </a:t>
            </a:r>
            <a:r>
              <a:rPr lang="en-US" altLang="zh-CN" sz="2000" b="1">
                <a:latin typeface="Times New Roman" panose="02020603050405020304" pitchFamily="18" charset="0"/>
              </a:rPr>
              <a:t>( 27      38      13)     </a:t>
            </a:r>
            <a:r>
              <a:rPr lang="en-US" altLang="zh-CN" sz="2000" b="1">
                <a:solidFill>
                  <a:srgbClr val="0066FF"/>
                </a:solidFill>
                <a:latin typeface="Times New Roman" panose="02020603050405020304" pitchFamily="18" charset="0"/>
              </a:rPr>
              <a:t>49</a:t>
            </a:r>
            <a:r>
              <a:rPr lang="en-US" altLang="zh-CN" sz="2000" b="1">
                <a:latin typeface="Times New Roman" panose="02020603050405020304" pitchFamily="18" charset="0"/>
              </a:rPr>
              <a:t>    (76     97      65      50)   </a:t>
            </a:r>
            <a:endParaRPr lang="en-US" altLang="zh-CN" sz="2000" b="1">
              <a:latin typeface="Times New Roman" panose="02020603050405020304" pitchFamily="18" charset="0"/>
            </a:endParaRPr>
          </a:p>
        </p:txBody>
      </p:sp>
      <p:sp>
        <p:nvSpPr>
          <p:cNvPr id="99353" name="Text Box 24"/>
          <p:cNvSpPr txBox="1">
            <a:spLocks noChangeArrowheads="1"/>
          </p:cNvSpPr>
          <p:nvPr/>
        </p:nvSpPr>
        <p:spPr bwMode="auto">
          <a:xfrm>
            <a:off x="1307902" y="3835946"/>
            <a:ext cx="7739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a:latin typeface="Times New Roman" panose="02020603050405020304" pitchFamily="18" charset="0"/>
              </a:rPr>
              <a:t>分别进行快速排序：   </a:t>
            </a:r>
            <a:r>
              <a:rPr lang="en-US" altLang="zh-CN" sz="2000" b="1">
                <a:latin typeface="Times New Roman" panose="02020603050405020304" pitchFamily="18" charset="0"/>
              </a:rPr>
              <a:t>( 13)</a:t>
            </a:r>
            <a:r>
              <a:rPr lang="en-US" altLang="zh-CN" sz="2000" b="1">
                <a:solidFill>
                  <a:schemeClr val="folHlink"/>
                </a:solidFill>
                <a:latin typeface="Times New Roman" panose="02020603050405020304" pitchFamily="18" charset="0"/>
              </a:rPr>
              <a:t>    </a:t>
            </a:r>
            <a:r>
              <a:rPr lang="en-US" altLang="zh-CN" sz="2000" b="1">
                <a:solidFill>
                  <a:srgbClr val="FF0000"/>
                </a:solidFill>
                <a:latin typeface="Times New Roman" panose="02020603050405020304" pitchFamily="18" charset="0"/>
              </a:rPr>
              <a:t>27 </a:t>
            </a:r>
            <a:r>
              <a:rPr lang="en-US" altLang="zh-CN" sz="2000" b="1">
                <a:solidFill>
                  <a:schemeClr val="folHlink"/>
                </a:solidFill>
                <a:latin typeface="Times New Roman" panose="02020603050405020304" pitchFamily="18" charset="0"/>
              </a:rPr>
              <a:t>     </a:t>
            </a:r>
            <a:r>
              <a:rPr lang="en-US" altLang="zh-CN" sz="2000" b="1">
                <a:latin typeface="Times New Roman" panose="02020603050405020304" pitchFamily="18" charset="0"/>
              </a:rPr>
              <a:t>(38)    </a:t>
            </a:r>
            <a:r>
              <a:rPr lang="en-US" altLang="zh-CN" sz="2000" b="1">
                <a:solidFill>
                  <a:srgbClr val="0066FF"/>
                </a:solidFill>
                <a:latin typeface="Times New Roman" panose="02020603050405020304" pitchFamily="18" charset="0"/>
              </a:rPr>
              <a:t>49</a:t>
            </a:r>
            <a:r>
              <a:rPr lang="en-US" altLang="zh-CN" sz="2000" b="1">
                <a:latin typeface="Times New Roman" panose="02020603050405020304" pitchFamily="18" charset="0"/>
              </a:rPr>
              <a:t>    (50     65)</a:t>
            </a:r>
            <a:r>
              <a:rPr lang="en-US" altLang="zh-CN" sz="2000" b="1">
                <a:solidFill>
                  <a:srgbClr val="FF9900"/>
                </a:solidFill>
                <a:latin typeface="Times New Roman" panose="02020603050405020304" pitchFamily="18" charset="0"/>
              </a:rPr>
              <a:t>     </a:t>
            </a:r>
            <a:r>
              <a:rPr lang="en-US" altLang="zh-CN" sz="2000" b="1">
                <a:solidFill>
                  <a:srgbClr val="FF0000"/>
                </a:solidFill>
                <a:latin typeface="Times New Roman" panose="02020603050405020304" pitchFamily="18" charset="0"/>
              </a:rPr>
              <a:t>76</a:t>
            </a:r>
            <a:r>
              <a:rPr lang="en-US" altLang="zh-CN" sz="2000" b="1">
                <a:solidFill>
                  <a:srgbClr val="FF9900"/>
                </a:solidFill>
                <a:latin typeface="Times New Roman" panose="02020603050405020304" pitchFamily="18" charset="0"/>
              </a:rPr>
              <a:t>    </a:t>
            </a:r>
            <a:r>
              <a:rPr lang="en-US" altLang="zh-CN" sz="2000" b="1">
                <a:latin typeface="Times New Roman" panose="02020603050405020304" pitchFamily="18" charset="0"/>
              </a:rPr>
              <a:t> (97) </a:t>
            </a:r>
            <a:r>
              <a:rPr lang="zh-CN" altLang="en-US" sz="2000" b="1">
                <a:latin typeface="Times New Roman" panose="02020603050405020304" pitchFamily="18" charset="0"/>
              </a:rPr>
              <a:t> </a:t>
            </a:r>
            <a:endParaRPr lang="zh-CN" altLang="en-US" sz="2000" b="1">
              <a:latin typeface="Times New Roman" panose="02020603050405020304" pitchFamily="18" charset="0"/>
            </a:endParaRPr>
          </a:p>
        </p:txBody>
      </p:sp>
      <p:sp>
        <p:nvSpPr>
          <p:cNvPr id="99354" name="Text Box 25"/>
          <p:cNvSpPr txBox="1">
            <a:spLocks noChangeArrowheads="1"/>
          </p:cNvSpPr>
          <p:nvPr/>
        </p:nvSpPr>
        <p:spPr bwMode="auto">
          <a:xfrm>
            <a:off x="1673027" y="4901158"/>
            <a:ext cx="6992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a:latin typeface="Times New Roman" panose="02020603050405020304" pitchFamily="18" charset="0"/>
              </a:rPr>
              <a:t>快速排序结束：     </a:t>
            </a:r>
            <a:r>
              <a:rPr lang="en-US" altLang="zh-CN" sz="2000" b="1">
                <a:latin typeface="Times New Roman" panose="02020603050405020304" pitchFamily="18" charset="0"/>
              </a:rPr>
              <a:t>13</a:t>
            </a:r>
            <a:r>
              <a:rPr lang="en-US" altLang="zh-CN" sz="2000" b="1">
                <a:solidFill>
                  <a:schemeClr val="folHlink"/>
                </a:solidFill>
                <a:latin typeface="Times New Roman" panose="02020603050405020304" pitchFamily="18" charset="0"/>
              </a:rPr>
              <a:t>      </a:t>
            </a:r>
            <a:r>
              <a:rPr lang="en-US" altLang="zh-CN" sz="2000" b="1">
                <a:solidFill>
                  <a:srgbClr val="FF0000"/>
                </a:solidFill>
                <a:latin typeface="Times New Roman" panose="02020603050405020304" pitchFamily="18" charset="0"/>
              </a:rPr>
              <a:t>27</a:t>
            </a:r>
            <a:r>
              <a:rPr lang="en-US" altLang="zh-CN" sz="2000" b="1">
                <a:solidFill>
                  <a:schemeClr val="folHlink"/>
                </a:solidFill>
                <a:latin typeface="Times New Roman" panose="02020603050405020304" pitchFamily="18" charset="0"/>
              </a:rPr>
              <a:t>       </a:t>
            </a:r>
            <a:r>
              <a:rPr lang="en-US" altLang="zh-CN" sz="2000" b="1">
                <a:latin typeface="Times New Roman" panose="02020603050405020304" pitchFamily="18" charset="0"/>
              </a:rPr>
              <a:t>38      </a:t>
            </a:r>
            <a:r>
              <a:rPr lang="en-US" altLang="zh-CN" sz="2000" b="1">
                <a:solidFill>
                  <a:srgbClr val="0066FF"/>
                </a:solidFill>
                <a:latin typeface="Times New Roman" panose="02020603050405020304" pitchFamily="18" charset="0"/>
              </a:rPr>
              <a:t>49</a:t>
            </a:r>
            <a:r>
              <a:rPr lang="en-US" altLang="zh-CN" sz="2000" b="1">
                <a:latin typeface="Times New Roman" panose="02020603050405020304" pitchFamily="18" charset="0"/>
              </a:rPr>
              <a:t>     </a:t>
            </a:r>
            <a:r>
              <a:rPr lang="en-US" altLang="zh-CN" sz="2000" b="1">
                <a:solidFill>
                  <a:schemeClr val="tx2"/>
                </a:solidFill>
                <a:latin typeface="Times New Roman" panose="02020603050405020304" pitchFamily="18" charset="0"/>
              </a:rPr>
              <a:t>50</a:t>
            </a:r>
            <a:r>
              <a:rPr lang="en-US" altLang="zh-CN" sz="2000" b="1">
                <a:latin typeface="Times New Roman" panose="02020603050405020304" pitchFamily="18" charset="0"/>
              </a:rPr>
              <a:t>     65</a:t>
            </a:r>
            <a:r>
              <a:rPr lang="en-US" altLang="zh-CN" sz="2000" b="1">
                <a:solidFill>
                  <a:srgbClr val="FF9900"/>
                </a:solidFill>
                <a:latin typeface="Times New Roman" panose="02020603050405020304" pitchFamily="18" charset="0"/>
              </a:rPr>
              <a:t>      </a:t>
            </a:r>
            <a:r>
              <a:rPr lang="en-US" altLang="zh-CN" sz="2000" b="1">
                <a:solidFill>
                  <a:srgbClr val="FF0000"/>
                </a:solidFill>
                <a:latin typeface="Times New Roman" panose="02020603050405020304" pitchFamily="18" charset="0"/>
              </a:rPr>
              <a:t>76 </a:t>
            </a:r>
            <a:r>
              <a:rPr lang="en-US" altLang="zh-CN" sz="2000" b="1">
                <a:solidFill>
                  <a:srgbClr val="FF9900"/>
                </a:solidFill>
                <a:latin typeface="Times New Roman" panose="02020603050405020304" pitchFamily="18" charset="0"/>
              </a:rPr>
              <a:t>   </a:t>
            </a:r>
            <a:r>
              <a:rPr lang="en-US" altLang="zh-CN" sz="2000" b="1">
                <a:latin typeface="Times New Roman" panose="02020603050405020304" pitchFamily="18" charset="0"/>
              </a:rPr>
              <a:t>  97</a:t>
            </a:r>
            <a:endParaRPr lang="en-US" altLang="zh-CN" sz="2000" b="1">
              <a:latin typeface="Times New Roman" panose="02020603050405020304" pitchFamily="18" charset="0"/>
            </a:endParaRPr>
          </a:p>
        </p:txBody>
      </p:sp>
      <p:sp>
        <p:nvSpPr>
          <p:cNvPr id="99355" name="Text Box 26"/>
          <p:cNvSpPr txBox="1">
            <a:spLocks noChangeArrowheads="1"/>
          </p:cNvSpPr>
          <p:nvPr/>
        </p:nvSpPr>
        <p:spPr bwMode="auto">
          <a:xfrm>
            <a:off x="7602339"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solidFill>
                  <a:srgbClr val="0000FF"/>
                </a:solidFill>
                <a:latin typeface="Times New Roman" panose="02020603050405020304" pitchFamily="18" charset="0"/>
              </a:rPr>
              <a:t>49</a:t>
            </a:r>
            <a:endParaRPr lang="en-US" altLang="zh-CN" sz="2000" b="1">
              <a:latin typeface="Times New Roman" panose="02020603050405020304" pitchFamily="18" charset="0"/>
            </a:endParaRPr>
          </a:p>
        </p:txBody>
      </p:sp>
      <p:sp>
        <p:nvSpPr>
          <p:cNvPr id="99356" name="Text Box 27"/>
          <p:cNvSpPr txBox="1">
            <a:spLocks noChangeArrowheads="1"/>
          </p:cNvSpPr>
          <p:nvPr/>
        </p:nvSpPr>
        <p:spPr bwMode="auto">
          <a:xfrm>
            <a:off x="3936803" y="1584395"/>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27</a:t>
            </a:r>
            <a:endParaRPr lang="en-US" altLang="zh-CN" sz="2000" b="1">
              <a:latin typeface="Times New Roman" panose="02020603050405020304" pitchFamily="18" charset="0"/>
            </a:endParaRPr>
          </a:p>
        </p:txBody>
      </p:sp>
      <p:grpSp>
        <p:nvGrpSpPr>
          <p:cNvPr id="10" name="Group 29"/>
          <p:cNvGrpSpPr/>
          <p:nvPr/>
        </p:nvGrpSpPr>
        <p:grpSpPr bwMode="auto">
          <a:xfrm>
            <a:off x="4635302" y="1962696"/>
            <a:ext cx="3368675" cy="544512"/>
            <a:chOff x="0" y="0"/>
            <a:chExt cx="2122" cy="343"/>
          </a:xfrm>
        </p:grpSpPr>
        <p:grpSp>
          <p:nvGrpSpPr>
            <p:cNvPr id="98357" name="Group 30"/>
            <p:cNvGrpSpPr/>
            <p:nvPr/>
          </p:nvGrpSpPr>
          <p:grpSpPr bwMode="auto">
            <a:xfrm>
              <a:off x="0" y="0"/>
              <a:ext cx="160" cy="322"/>
              <a:chOff x="0" y="0"/>
              <a:chExt cx="160" cy="322"/>
            </a:xfrm>
          </p:grpSpPr>
          <p:sp>
            <p:nvSpPr>
              <p:cNvPr id="98361" name="Line 30"/>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2" name="Text Box 31"/>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58" name="Group 33"/>
            <p:cNvGrpSpPr/>
            <p:nvPr/>
          </p:nvGrpSpPr>
          <p:grpSpPr bwMode="auto">
            <a:xfrm>
              <a:off x="1952" y="19"/>
              <a:ext cx="170" cy="324"/>
              <a:chOff x="0" y="0"/>
              <a:chExt cx="170" cy="324"/>
            </a:xfrm>
          </p:grpSpPr>
          <p:sp>
            <p:nvSpPr>
              <p:cNvPr id="98359" name="Line 33"/>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0" name="Text Box 34"/>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grpSp>
        <p:nvGrpSpPr>
          <p:cNvPr id="13" name="Group 36"/>
          <p:cNvGrpSpPr/>
          <p:nvPr/>
        </p:nvGrpSpPr>
        <p:grpSpPr bwMode="auto">
          <a:xfrm>
            <a:off x="5864027" y="1899196"/>
            <a:ext cx="915987" cy="603250"/>
            <a:chOff x="0" y="0"/>
            <a:chExt cx="577" cy="380"/>
          </a:xfrm>
        </p:grpSpPr>
        <p:grpSp>
          <p:nvGrpSpPr>
            <p:cNvPr id="98351" name="Group 37"/>
            <p:cNvGrpSpPr/>
            <p:nvPr/>
          </p:nvGrpSpPr>
          <p:grpSpPr bwMode="auto">
            <a:xfrm>
              <a:off x="0" y="58"/>
              <a:ext cx="160" cy="322"/>
              <a:chOff x="0" y="0"/>
              <a:chExt cx="160" cy="322"/>
            </a:xfrm>
          </p:grpSpPr>
          <p:sp>
            <p:nvSpPr>
              <p:cNvPr id="98355" name="Line 3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6" name="Text Box 38"/>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52" name="Group 40"/>
            <p:cNvGrpSpPr/>
            <p:nvPr/>
          </p:nvGrpSpPr>
          <p:grpSpPr bwMode="auto">
            <a:xfrm>
              <a:off x="407" y="0"/>
              <a:ext cx="170" cy="324"/>
              <a:chOff x="0" y="0"/>
              <a:chExt cx="170" cy="324"/>
            </a:xfrm>
          </p:grpSpPr>
          <p:sp>
            <p:nvSpPr>
              <p:cNvPr id="98353" name="Line 40"/>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4" name="Text Box 41"/>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grpSp>
        <p:nvGrpSpPr>
          <p:cNvPr id="16" name="Group 43"/>
          <p:cNvGrpSpPr/>
          <p:nvPr/>
        </p:nvGrpSpPr>
        <p:grpSpPr bwMode="auto">
          <a:xfrm>
            <a:off x="5240139" y="1962696"/>
            <a:ext cx="2751138" cy="515937"/>
            <a:chOff x="0" y="0"/>
            <a:chExt cx="1733" cy="325"/>
          </a:xfrm>
        </p:grpSpPr>
        <p:grpSp>
          <p:nvGrpSpPr>
            <p:cNvPr id="98345" name="Group 44"/>
            <p:cNvGrpSpPr/>
            <p:nvPr/>
          </p:nvGrpSpPr>
          <p:grpSpPr bwMode="auto">
            <a:xfrm>
              <a:off x="0" y="3"/>
              <a:ext cx="160" cy="322"/>
              <a:chOff x="0" y="0"/>
              <a:chExt cx="160" cy="322"/>
            </a:xfrm>
          </p:grpSpPr>
          <p:sp>
            <p:nvSpPr>
              <p:cNvPr id="98349" name="Line 44"/>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0" name="Text Box 45"/>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46" name="Group 47"/>
            <p:cNvGrpSpPr/>
            <p:nvPr/>
          </p:nvGrpSpPr>
          <p:grpSpPr bwMode="auto">
            <a:xfrm>
              <a:off x="1563" y="0"/>
              <a:ext cx="170" cy="324"/>
              <a:chOff x="0" y="0"/>
              <a:chExt cx="170" cy="324"/>
            </a:xfrm>
          </p:grpSpPr>
          <p:sp>
            <p:nvSpPr>
              <p:cNvPr id="98347" name="Line 47"/>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8" name="Text Box 48"/>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sp>
        <p:nvSpPr>
          <p:cNvPr id="99378" name="Text Box 49"/>
          <p:cNvSpPr txBox="1">
            <a:spLocks noChangeArrowheads="1"/>
          </p:cNvSpPr>
          <p:nvPr/>
        </p:nvSpPr>
        <p:spPr bwMode="auto">
          <a:xfrm>
            <a:off x="5160764"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solidFill>
                  <a:srgbClr val="0000FF"/>
                </a:solidFill>
                <a:latin typeface="Times New Roman" panose="02020603050405020304" pitchFamily="18" charset="0"/>
              </a:rPr>
              <a:t>49</a:t>
            </a:r>
            <a:endParaRPr lang="en-US" altLang="zh-CN" sz="2000" b="1">
              <a:latin typeface="Times New Roman" panose="02020603050405020304" pitchFamily="18" charset="0"/>
            </a:endParaRPr>
          </a:p>
        </p:txBody>
      </p:sp>
      <p:sp>
        <p:nvSpPr>
          <p:cNvPr id="99379" name="Text Box 50"/>
          <p:cNvSpPr txBox="1">
            <a:spLocks noChangeArrowheads="1"/>
          </p:cNvSpPr>
          <p:nvPr/>
        </p:nvSpPr>
        <p:spPr bwMode="auto">
          <a:xfrm>
            <a:off x="7602339"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65</a:t>
            </a:r>
            <a:endParaRPr lang="en-US" altLang="zh-CN" sz="2000" b="1">
              <a:latin typeface="Times New Roman" panose="02020603050405020304" pitchFamily="18" charset="0"/>
            </a:endParaRPr>
          </a:p>
        </p:txBody>
      </p:sp>
      <p:grpSp>
        <p:nvGrpSpPr>
          <p:cNvPr id="19" name="Group 52"/>
          <p:cNvGrpSpPr/>
          <p:nvPr/>
        </p:nvGrpSpPr>
        <p:grpSpPr bwMode="auto">
          <a:xfrm>
            <a:off x="5240139" y="1927771"/>
            <a:ext cx="2081213" cy="568325"/>
            <a:chOff x="0" y="0"/>
            <a:chExt cx="1311" cy="358"/>
          </a:xfrm>
        </p:grpSpPr>
        <p:grpSp>
          <p:nvGrpSpPr>
            <p:cNvPr id="98339" name="Group 53"/>
            <p:cNvGrpSpPr/>
            <p:nvPr/>
          </p:nvGrpSpPr>
          <p:grpSpPr bwMode="auto">
            <a:xfrm>
              <a:off x="1141" y="0"/>
              <a:ext cx="170" cy="324"/>
              <a:chOff x="0" y="0"/>
              <a:chExt cx="170" cy="324"/>
            </a:xfrm>
          </p:grpSpPr>
          <p:sp>
            <p:nvSpPr>
              <p:cNvPr id="98343" name="Line 53"/>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4" name="Text Box 54"/>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nvGrpSpPr>
            <p:cNvPr id="98340" name="Group 56"/>
            <p:cNvGrpSpPr/>
            <p:nvPr/>
          </p:nvGrpSpPr>
          <p:grpSpPr bwMode="auto">
            <a:xfrm>
              <a:off x="0" y="36"/>
              <a:ext cx="160" cy="322"/>
              <a:chOff x="0" y="0"/>
              <a:chExt cx="160" cy="322"/>
            </a:xfrm>
          </p:grpSpPr>
          <p:sp>
            <p:nvSpPr>
              <p:cNvPr id="98341" name="Line 56"/>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2" name="Text Box 57"/>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sp>
        <p:nvSpPr>
          <p:cNvPr id="99387" name="Text Box 58"/>
          <p:cNvSpPr txBox="1">
            <a:spLocks noChangeArrowheads="1"/>
          </p:cNvSpPr>
          <p:nvPr/>
        </p:nvSpPr>
        <p:spPr bwMode="auto">
          <a:xfrm>
            <a:off x="5151239"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13</a:t>
            </a:r>
            <a:endParaRPr lang="en-US" altLang="zh-CN" sz="2000" b="1">
              <a:latin typeface="Times New Roman" panose="02020603050405020304" pitchFamily="18" charset="0"/>
            </a:endParaRPr>
          </a:p>
        </p:txBody>
      </p:sp>
      <p:sp>
        <p:nvSpPr>
          <p:cNvPr id="99388" name="Text Box 59"/>
          <p:cNvSpPr txBox="1">
            <a:spLocks noChangeArrowheads="1"/>
          </p:cNvSpPr>
          <p:nvPr/>
        </p:nvSpPr>
        <p:spPr bwMode="auto">
          <a:xfrm>
            <a:off x="6935589"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solidFill>
                  <a:srgbClr val="0000FF"/>
                </a:solidFill>
                <a:latin typeface="Times New Roman" panose="02020603050405020304" pitchFamily="18" charset="0"/>
              </a:rPr>
              <a:t>49</a:t>
            </a:r>
            <a:endParaRPr lang="en-US" altLang="zh-CN" sz="2000" b="1">
              <a:latin typeface="Times New Roman" panose="02020603050405020304" pitchFamily="18" charset="0"/>
            </a:endParaRPr>
          </a:p>
        </p:txBody>
      </p:sp>
      <p:grpSp>
        <p:nvGrpSpPr>
          <p:cNvPr id="22" name="Group 61"/>
          <p:cNvGrpSpPr/>
          <p:nvPr/>
        </p:nvGrpSpPr>
        <p:grpSpPr bwMode="auto">
          <a:xfrm>
            <a:off x="5857677" y="1927771"/>
            <a:ext cx="1462087" cy="550862"/>
            <a:chOff x="0" y="0"/>
            <a:chExt cx="921" cy="347"/>
          </a:xfrm>
        </p:grpSpPr>
        <p:grpSp>
          <p:nvGrpSpPr>
            <p:cNvPr id="98333" name="Group 62"/>
            <p:cNvGrpSpPr/>
            <p:nvPr/>
          </p:nvGrpSpPr>
          <p:grpSpPr bwMode="auto">
            <a:xfrm>
              <a:off x="0" y="25"/>
              <a:ext cx="160" cy="322"/>
              <a:chOff x="0" y="0"/>
              <a:chExt cx="160" cy="322"/>
            </a:xfrm>
          </p:grpSpPr>
          <p:sp>
            <p:nvSpPr>
              <p:cNvPr id="98337" name="Line 62"/>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8" name="Text Box 63"/>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34" name="Group 65"/>
            <p:cNvGrpSpPr/>
            <p:nvPr/>
          </p:nvGrpSpPr>
          <p:grpSpPr bwMode="auto">
            <a:xfrm>
              <a:off x="751" y="0"/>
              <a:ext cx="170" cy="324"/>
              <a:chOff x="0" y="0"/>
              <a:chExt cx="170" cy="324"/>
            </a:xfrm>
          </p:grpSpPr>
          <p:sp>
            <p:nvSpPr>
              <p:cNvPr id="98335" name="Line 65"/>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6" name="Text Box 66"/>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sp>
        <p:nvSpPr>
          <p:cNvPr id="99396" name="Text Box 67"/>
          <p:cNvSpPr txBox="1">
            <a:spLocks noChangeArrowheads="1"/>
          </p:cNvSpPr>
          <p:nvPr/>
        </p:nvSpPr>
        <p:spPr bwMode="auto">
          <a:xfrm>
            <a:off x="5800527"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solidFill>
                  <a:srgbClr val="0000FF"/>
                </a:solidFill>
                <a:latin typeface="Times New Roman" panose="02020603050405020304" pitchFamily="18" charset="0"/>
              </a:rPr>
              <a:t>49</a:t>
            </a:r>
            <a:endParaRPr lang="en-US" altLang="zh-CN" sz="2000" b="1">
              <a:latin typeface="Times New Roman" panose="02020603050405020304" pitchFamily="18" charset="0"/>
            </a:endParaRPr>
          </a:p>
        </p:txBody>
      </p:sp>
      <p:sp>
        <p:nvSpPr>
          <p:cNvPr id="99397" name="Text Box 68"/>
          <p:cNvSpPr txBox="1">
            <a:spLocks noChangeArrowheads="1"/>
          </p:cNvSpPr>
          <p:nvPr/>
        </p:nvSpPr>
        <p:spPr bwMode="auto">
          <a:xfrm>
            <a:off x="6932414" y="1570583"/>
            <a:ext cx="438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97</a:t>
            </a:r>
            <a:endParaRPr lang="en-US" altLang="zh-CN" sz="2000" b="1">
              <a:latin typeface="Times New Roman" panose="02020603050405020304" pitchFamily="18" charset="0"/>
            </a:endParaRPr>
          </a:p>
        </p:txBody>
      </p:sp>
      <p:grpSp>
        <p:nvGrpSpPr>
          <p:cNvPr id="25" name="Group 70"/>
          <p:cNvGrpSpPr/>
          <p:nvPr/>
        </p:nvGrpSpPr>
        <p:grpSpPr bwMode="auto">
          <a:xfrm>
            <a:off x="5805289" y="1932533"/>
            <a:ext cx="387350" cy="514350"/>
            <a:chOff x="0" y="0"/>
            <a:chExt cx="244" cy="324"/>
          </a:xfrm>
        </p:grpSpPr>
        <p:grpSp>
          <p:nvGrpSpPr>
            <p:cNvPr id="98327" name="Group 71"/>
            <p:cNvGrpSpPr/>
            <p:nvPr/>
          </p:nvGrpSpPr>
          <p:grpSpPr bwMode="auto">
            <a:xfrm>
              <a:off x="0" y="0"/>
              <a:ext cx="160" cy="322"/>
              <a:chOff x="0" y="0"/>
              <a:chExt cx="160" cy="322"/>
            </a:xfrm>
          </p:grpSpPr>
          <p:sp>
            <p:nvSpPr>
              <p:cNvPr id="98331" name="Line 71"/>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2" name="Text Box 72"/>
              <p:cNvSpPr txBox="1">
                <a:spLocks noChangeArrowheads="1"/>
              </p:cNvSpPr>
              <p:nvPr/>
            </p:nvSpPr>
            <p:spPr bwMode="auto">
              <a:xfrm>
                <a:off x="0" y="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grpSp>
        <p:grpSp>
          <p:nvGrpSpPr>
            <p:cNvPr id="98328" name="Group 74"/>
            <p:cNvGrpSpPr/>
            <p:nvPr/>
          </p:nvGrpSpPr>
          <p:grpSpPr bwMode="auto">
            <a:xfrm>
              <a:off x="74" y="0"/>
              <a:ext cx="170" cy="324"/>
              <a:chOff x="0" y="0"/>
              <a:chExt cx="170" cy="324"/>
            </a:xfrm>
          </p:grpSpPr>
          <p:sp>
            <p:nvSpPr>
              <p:cNvPr id="98329" name="Line 74"/>
              <p:cNvSpPr>
                <a:spLocks noChangeShapeType="1"/>
              </p:cNvSpPr>
              <p:nvPr/>
            </p:nvSpPr>
            <p:spPr bwMode="auto">
              <a:xfrm flipV="1">
                <a:off x="68" y="0"/>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0" name="Text Box 75"/>
              <p:cNvSpPr txBox="1">
                <a:spLocks noChangeArrowheads="1"/>
              </p:cNvSpPr>
              <p:nvPr/>
            </p:nvSpPr>
            <p:spPr bwMode="auto">
              <a:xfrm>
                <a:off x="0" y="72"/>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grpSp>
      </p:grpSp>
      <p:sp>
        <p:nvSpPr>
          <p:cNvPr id="78" name="标题 2"/>
          <p:cNvSpPr txBox="1"/>
          <p:nvPr/>
        </p:nvSpPr>
        <p:spPr>
          <a:xfrm>
            <a:off x="261975" y="244806"/>
            <a:ext cx="5689166" cy="422489"/>
          </a:xfrm>
          <a:prstGeom prst="rect">
            <a:avLst/>
          </a:prstGeom>
        </p:spPr>
        <p:txBody>
          <a:bodyPr>
            <a:normAutofit fontScale="75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b="1" dirty="0">
                <a:solidFill>
                  <a:schemeClr val="tx1"/>
                </a:solidFill>
                <a:latin typeface="微软雅黑" panose="020B0503020204020204" pitchFamily="34" charset="-122"/>
                <a:ea typeface="微软雅黑" panose="020B0503020204020204" pitchFamily="34" charset="-122"/>
              </a:rPr>
              <a:t>课堂练习：写出一趟排序后的结果</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flipV="1">
            <a:off x="0" y="63691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9355"/>
                                        </p:tgtEl>
                                        <p:attrNameLst>
                                          <p:attrName>style.visibility</p:attrName>
                                        </p:attrNameLst>
                                      </p:cBhvr>
                                      <p:to>
                                        <p:strVal val="visible"/>
                                      </p:to>
                                    </p:set>
                                    <p:animEffect transition="in" filter="box(out)">
                                      <p:cBhvr>
                                        <p:cTn id="22" dur="500"/>
                                        <p:tgtEl>
                                          <p:spTgt spid="99355"/>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9356"/>
                                        </p:tgtEl>
                                        <p:attrNameLst>
                                          <p:attrName>style.visibility</p:attrName>
                                        </p:attrNameLst>
                                      </p:cBhvr>
                                      <p:to>
                                        <p:strVal val="visible"/>
                                      </p:to>
                                    </p:set>
                                    <p:animEffect transition="in" filter="box(out)">
                                      <p:cBhvr>
                                        <p:cTn id="27" dur="500"/>
                                        <p:tgtEl>
                                          <p:spTgt spid="99356"/>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out)">
                                      <p:cBhvr>
                                        <p:cTn id="3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out)">
                                      <p:cBhvr>
                                        <p:cTn id="3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9378"/>
                                        </p:tgtEl>
                                        <p:attrNameLst>
                                          <p:attrName>style.visibility</p:attrName>
                                        </p:attrNameLst>
                                      </p:cBhvr>
                                      <p:to>
                                        <p:strVal val="visible"/>
                                      </p:to>
                                    </p:set>
                                    <p:animEffect transition="in" filter="box(out)">
                                      <p:cBhvr>
                                        <p:cTn id="42" dur="500"/>
                                        <p:tgtEl>
                                          <p:spTgt spid="99378"/>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9379"/>
                                        </p:tgtEl>
                                        <p:attrNameLst>
                                          <p:attrName>style.visibility</p:attrName>
                                        </p:attrNameLst>
                                      </p:cBhvr>
                                      <p:to>
                                        <p:strVal val="visible"/>
                                      </p:to>
                                    </p:set>
                                    <p:animEffect transition="in" filter="box(out)">
                                      <p:cBhvr>
                                        <p:cTn id="47" dur="500"/>
                                        <p:tgtEl>
                                          <p:spTgt spid="99379"/>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ox(out)">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9388"/>
                                        </p:tgtEl>
                                        <p:attrNameLst>
                                          <p:attrName>style.visibility</p:attrName>
                                        </p:attrNameLst>
                                      </p:cBhvr>
                                      <p:to>
                                        <p:strVal val="visible"/>
                                      </p:to>
                                    </p:set>
                                    <p:animEffect transition="in" filter="box(out)">
                                      <p:cBhvr>
                                        <p:cTn id="57" dur="500"/>
                                        <p:tgtEl>
                                          <p:spTgt spid="99388"/>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9387"/>
                                        </p:tgtEl>
                                        <p:attrNameLst>
                                          <p:attrName>style.visibility</p:attrName>
                                        </p:attrNameLst>
                                      </p:cBhvr>
                                      <p:to>
                                        <p:strVal val="visible"/>
                                      </p:to>
                                    </p:set>
                                    <p:animEffect transition="in" filter="box(out)">
                                      <p:cBhvr>
                                        <p:cTn id="62" dur="500"/>
                                        <p:tgtEl>
                                          <p:spTgt spid="99387"/>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ox(out)">
                                      <p:cBhvr>
                                        <p:cTn id="6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9396"/>
                                        </p:tgtEl>
                                        <p:attrNameLst>
                                          <p:attrName>style.visibility</p:attrName>
                                        </p:attrNameLst>
                                      </p:cBhvr>
                                      <p:to>
                                        <p:strVal val="visible"/>
                                      </p:to>
                                    </p:set>
                                    <p:animEffect transition="in" filter="box(out)">
                                      <p:cBhvr>
                                        <p:cTn id="72" dur="500"/>
                                        <p:tgtEl>
                                          <p:spTgt spid="99396"/>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9397"/>
                                        </p:tgtEl>
                                        <p:attrNameLst>
                                          <p:attrName>style.visibility</p:attrName>
                                        </p:attrNameLst>
                                      </p:cBhvr>
                                      <p:to>
                                        <p:strVal val="visible"/>
                                      </p:to>
                                    </p:set>
                                    <p:animEffect transition="in" filter="box(out)">
                                      <p:cBhvr>
                                        <p:cTn id="77" dur="500"/>
                                        <p:tgtEl>
                                          <p:spTgt spid="99397"/>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box(out)">
                                      <p:cBhvr>
                                        <p:cTn id="8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ox(out)">
                                      <p:cBhvr>
                                        <p:cTn id="8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9352">
                                            <p:txEl>
                                              <p:pRg st="0" end="0"/>
                                            </p:txEl>
                                          </p:spTgt>
                                        </p:tgtEl>
                                        <p:attrNameLst>
                                          <p:attrName>style.visibility</p:attrName>
                                        </p:attrNameLst>
                                      </p:cBhvr>
                                      <p:to>
                                        <p:strVal val="visible"/>
                                      </p:to>
                                    </p:set>
                                    <p:animEffect transition="in" filter="box(out)">
                                      <p:cBhvr>
                                        <p:cTn id="92" dur="500"/>
                                        <p:tgtEl>
                                          <p:spTgt spid="99352">
                                            <p:txEl>
                                              <p:pRg st="0" end="0"/>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9353">
                                            <p:txEl>
                                              <p:pRg st="0" end="0"/>
                                            </p:txEl>
                                          </p:spTgt>
                                        </p:tgtEl>
                                        <p:attrNameLst>
                                          <p:attrName>style.visibility</p:attrName>
                                        </p:attrNameLst>
                                      </p:cBhvr>
                                      <p:to>
                                        <p:strVal val="visible"/>
                                      </p:to>
                                    </p:set>
                                    <p:animEffect transition="in" filter="box(out)">
                                      <p:cBhvr>
                                        <p:cTn id="97" dur="500"/>
                                        <p:tgtEl>
                                          <p:spTgt spid="99353">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9354">
                                            <p:txEl>
                                              <p:pRg st="0" end="0"/>
                                            </p:txEl>
                                          </p:spTgt>
                                        </p:tgtEl>
                                        <p:attrNameLst>
                                          <p:attrName>style.visibility</p:attrName>
                                        </p:attrNameLst>
                                      </p:cBhvr>
                                      <p:to>
                                        <p:strVal val="visible"/>
                                      </p:to>
                                    </p:set>
                                    <p:animEffect transition="in" filter="box(out)">
                                      <p:cBhvr>
                                        <p:cTn id="102" dur="500"/>
                                        <p:tgtEl>
                                          <p:spTgt spid="99354">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2" grpId="0" autoUpdateAnimBg="0" build="p"/>
      <p:bldP spid="99353" grpId="0" autoUpdateAnimBg="0" build="p"/>
      <p:bldP spid="99354" grpId="0" autoUpdateAnimBg="0" build="p"/>
      <p:bldP spid="99355" grpId="0" animBg="1" autoUpdateAnimBg="0"/>
      <p:bldP spid="99356" grpId="0" animBg="1" autoUpdateAnimBg="0"/>
      <p:bldP spid="99378" grpId="0" animBg="1" autoUpdateAnimBg="0"/>
      <p:bldP spid="99379" grpId="0" animBg="1" autoUpdateAnimBg="0"/>
      <p:bldP spid="99387" grpId="0" animBg="1" autoUpdateAnimBg="0"/>
      <p:bldP spid="99388" grpId="0" animBg="1" autoUpdateAnimBg="0"/>
      <p:bldP spid="99396" grpId="0" animBg="1" autoUpdateAnimBg="0"/>
      <p:bldP spid="99397"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06500" y="1122680"/>
            <a:ext cx="9981560" cy="2143125"/>
          </a:xfrm>
          <a:prstGeom prst="rect">
            <a:avLst/>
          </a:prstGeom>
          <a:noFill/>
        </p:spPr>
        <p:txBody>
          <a:bodyPr vert="horz" wrap="square" rtlCol="0" anchor="ctr" anchorCtr="0">
            <a:noAutofit/>
          </a:bodyPr>
          <a:lstStyle/>
          <a:p>
            <a:r>
              <a:rPr lang="zh-CN" altLang="zh-CN" sz="2800" dirty="0"/>
              <a:t>一组记录的关键码为（</a:t>
            </a:r>
            <a:r>
              <a:rPr lang="en-GB" altLang="zh-CN" sz="2800" dirty="0"/>
              <a:t>46</a:t>
            </a:r>
            <a:r>
              <a:rPr lang="zh-CN" altLang="zh-CN" sz="2800" dirty="0"/>
              <a:t>，</a:t>
            </a:r>
            <a:r>
              <a:rPr lang="en-GB" altLang="zh-CN" sz="2800" dirty="0"/>
              <a:t>79</a:t>
            </a:r>
            <a:r>
              <a:rPr lang="zh-CN" altLang="zh-CN" sz="2800" dirty="0"/>
              <a:t>，</a:t>
            </a:r>
            <a:r>
              <a:rPr lang="en-GB" altLang="zh-CN" sz="2800" dirty="0"/>
              <a:t>56</a:t>
            </a:r>
            <a:r>
              <a:rPr lang="zh-CN" altLang="zh-CN" sz="2800" dirty="0"/>
              <a:t>，</a:t>
            </a:r>
            <a:r>
              <a:rPr lang="en-GB" altLang="zh-CN" sz="2800" dirty="0"/>
              <a:t>38</a:t>
            </a:r>
            <a:r>
              <a:rPr lang="zh-CN" altLang="zh-CN" sz="2800" dirty="0"/>
              <a:t>，</a:t>
            </a:r>
            <a:r>
              <a:rPr lang="en-GB" altLang="zh-CN" sz="2800" dirty="0"/>
              <a:t>40</a:t>
            </a:r>
            <a:r>
              <a:rPr lang="zh-CN" altLang="zh-CN" sz="2800" dirty="0"/>
              <a:t>，</a:t>
            </a:r>
            <a:r>
              <a:rPr lang="en-GB" altLang="zh-CN" sz="2800" dirty="0"/>
              <a:t>84</a:t>
            </a:r>
            <a:r>
              <a:rPr lang="zh-CN" altLang="zh-CN" sz="2800" dirty="0"/>
              <a:t>），则</a:t>
            </a:r>
            <a:r>
              <a:rPr lang="zh-CN" altLang="en-US" sz="2800" dirty="0"/>
              <a:t>采</a:t>
            </a:r>
            <a:r>
              <a:rPr lang="zh-CN" altLang="zh-CN" sz="2800" dirty="0"/>
              <a:t>用快速排序的方法，以第一个记录为基准得到的一次划分结果为（</a:t>
            </a:r>
            <a:r>
              <a:rPr lang="en-US" altLang="zh-CN" sz="2800" dirty="0"/>
              <a:t>   </a:t>
            </a:r>
            <a:r>
              <a:rPr lang="zh-CN" altLang="en-US" sz="2800" dirty="0">
                <a:solidFill>
                  <a:srgbClr val="639EF4"/>
                </a:solidFill>
              </a:rPr>
              <a:t> </a:t>
            </a:r>
            <a:r>
              <a:rPr lang="en-US" altLang="zh-CN" sz="2800" dirty="0">
                <a:solidFill>
                  <a:srgbClr val="639EF4"/>
                </a:solidFill>
              </a:rPr>
              <a:t>[</a:t>
            </a:r>
            <a:r>
              <a:rPr lang="zh-CN" altLang="en-US" sz="2800" dirty="0">
                <a:solidFill>
                  <a:srgbClr val="639EF4"/>
                </a:solidFill>
              </a:rPr>
              <a:t>填空</a:t>
            </a:r>
            <a:r>
              <a:rPr lang="en-US" altLang="zh-CN" sz="2800" dirty="0">
                <a:solidFill>
                  <a:srgbClr val="639EF4"/>
                </a:solidFill>
              </a:rPr>
              <a:t>1]</a:t>
            </a:r>
            <a:r>
              <a:rPr lang="en-US" altLang="zh-CN" sz="2800" dirty="0">
                <a:solidFill>
                  <a:srgbClr val="000000"/>
                </a:solidFill>
              </a:rPr>
              <a:t> </a:t>
            </a:r>
            <a:r>
              <a:rPr lang="en-US" altLang="zh-CN" sz="2800" dirty="0"/>
              <a:t> </a:t>
            </a:r>
            <a:r>
              <a:rPr lang="zh-CN" altLang="zh-CN" sz="2800" dirty="0"/>
              <a:t>）。</a:t>
            </a:r>
            <a:endParaRPr lang="en-US" altLang="zh-CN" sz="2800" dirty="0"/>
          </a:p>
          <a:p>
            <a:endParaRPr lang="en-US" altLang="zh-CN" sz="2800" dirty="0"/>
          </a:p>
          <a:p>
            <a:r>
              <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提示：输入答案时写序列中的数字即可，数字之间用空格或逗号隔开，不需要输入圆括号</a:t>
            </a:r>
            <a:r>
              <a:rPr lang="en-US" altLang="zh-CN"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2"/>
            </p:custDataLst>
          </p:nvPr>
        </p:nvGrpSpPr>
        <p:grpSpPr>
          <a:xfrm>
            <a:off x="0" y="0"/>
            <a:ext cx="12192000" cy="635000"/>
            <a:chOff x="0" y="0"/>
            <a:chExt cx="12192000" cy="635000"/>
          </a:xfrm>
        </p:grpSpPr>
        <p:sp>
          <p:nvSpPr>
            <p:cNvPr id="6" name="TitleBackground"/>
            <p:cNvSpPr/>
            <p:nvPr>
              <p:custDataLst>
                <p:tags r:id="rId3"/>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4"/>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6"/>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9"/>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4"/>
          <p:cNvSpPr txBox="1">
            <a:spLocks noChangeArrowheads="1"/>
          </p:cNvSpPr>
          <p:nvPr/>
        </p:nvSpPr>
        <p:spPr bwMode="auto">
          <a:xfrm>
            <a:off x="376091" y="1034455"/>
            <a:ext cx="23050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a:solidFill>
                  <a:srgbClr val="00B050"/>
                </a:solidFill>
                <a:latin typeface="Arial" panose="020B0604020202020204" pitchFamily="34" charset="0"/>
              </a:rPr>
              <a:t>最坏情况</a:t>
            </a:r>
            <a:r>
              <a:rPr lang="en-US" altLang="zh-CN" sz="2800" b="1">
                <a:solidFill>
                  <a:srgbClr val="00B050"/>
                </a:solidFill>
                <a:latin typeface="Arial" panose="020B0604020202020204" pitchFamily="34" charset="0"/>
              </a:rPr>
              <a:t>:</a:t>
            </a:r>
            <a:endParaRPr lang="zh-CN" altLang="en-US" sz="2800" b="1">
              <a:solidFill>
                <a:srgbClr val="00B050"/>
              </a:solidFill>
              <a:latin typeface="Arial" panose="020B0604020202020204" pitchFamily="34" charset="0"/>
            </a:endParaRPr>
          </a:p>
        </p:txBody>
      </p:sp>
      <p:graphicFrame>
        <p:nvGraphicFramePr>
          <p:cNvPr id="103427" name="Object 4"/>
          <p:cNvGraphicFramePr>
            <a:graphicFrameLocks noChangeAspect="1"/>
          </p:cNvGraphicFramePr>
          <p:nvPr/>
        </p:nvGraphicFramePr>
        <p:xfrm>
          <a:off x="2402445" y="799369"/>
          <a:ext cx="4848225" cy="1087438"/>
        </p:xfrm>
        <a:graphic>
          <a:graphicData uri="http://schemas.openxmlformats.org/presentationml/2006/ole">
            <mc:AlternateContent xmlns:mc="http://schemas.openxmlformats.org/markup-compatibility/2006">
              <mc:Choice xmlns:v="urn:schemas-microsoft-com:vml" Requires="v">
                <p:oleObj spid="_x0000_s3322" name="" r:id="rId1" imgW="1981200" imgH="444500" progId="Equation.3">
                  <p:embed/>
                </p:oleObj>
              </mc:Choice>
              <mc:Fallback>
                <p:oleObj name="" r:id="rId1" imgW="1981200" imgH="444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445" y="799369"/>
                        <a:ext cx="4848225"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标题 2"/>
          <p:cNvSpPr txBox="1"/>
          <p:nvPr/>
        </p:nvSpPr>
        <p:spPr>
          <a:xfrm>
            <a:off x="262818" y="129365"/>
            <a:ext cx="456374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a:solidFill>
                  <a:schemeClr val="tx1"/>
                </a:solidFill>
                <a:latin typeface="微软雅黑" panose="020B0503020204020204" pitchFamily="34" charset="-122"/>
                <a:ea typeface="微软雅黑" panose="020B0503020204020204" pitchFamily="34" charset="-122"/>
              </a:rPr>
              <a:t>算法分析</a:t>
            </a:r>
            <a:endParaRPr lang="zh-CN" altLang="en-US" sz="36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15280" y="58586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8" name="Object 3"/>
          <p:cNvGraphicFramePr>
            <a:graphicFrameLocks noChangeAspect="1"/>
          </p:cNvGraphicFramePr>
          <p:nvPr/>
        </p:nvGraphicFramePr>
        <p:xfrm>
          <a:off x="2710467" y="1971854"/>
          <a:ext cx="7712075" cy="4136529"/>
        </p:xfrm>
        <a:graphic>
          <a:graphicData uri="http://schemas.openxmlformats.org/presentationml/2006/ole">
            <mc:AlternateContent xmlns:mc="http://schemas.openxmlformats.org/markup-compatibility/2006">
              <mc:Choice xmlns:v="urn:schemas-microsoft-com:vml" Requires="v">
                <p:oleObj spid="_x0000_s3323" name="" r:id="rId3" imgW="2628900" imgH="1905000" progId="Equation.3">
                  <p:embed/>
                </p:oleObj>
              </mc:Choice>
              <mc:Fallback>
                <p:oleObj name="" r:id="rId3" imgW="2628900" imgH="190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467" y="1971854"/>
                        <a:ext cx="7712075" cy="4136529"/>
                      </a:xfrm>
                      <a:prstGeom prst="rect">
                        <a:avLst/>
                      </a:prstGeom>
                      <a:noFill/>
                      <a:ln>
                        <a:noFill/>
                      </a:ln>
                    </p:spPr>
                  </p:pic>
                </p:oleObj>
              </mc:Fallback>
            </mc:AlternateContent>
          </a:graphicData>
        </a:graphic>
      </p:graphicFrame>
      <p:sp>
        <p:nvSpPr>
          <p:cNvPr id="9" name="Text Box 4"/>
          <p:cNvSpPr txBox="1">
            <a:spLocks noChangeArrowheads="1"/>
          </p:cNvSpPr>
          <p:nvPr/>
        </p:nvSpPr>
        <p:spPr bwMode="auto">
          <a:xfrm>
            <a:off x="695400" y="2276872"/>
            <a:ext cx="527050"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200" b="1">
                <a:solidFill>
                  <a:srgbClr val="00B050"/>
                </a:solidFill>
                <a:latin typeface="Arial" panose="020B0604020202020204" pitchFamily="34" charset="0"/>
              </a:rPr>
              <a:t>最好情况</a:t>
            </a:r>
            <a:endParaRPr lang="zh-CN" altLang="en-US" sz="3200" b="1">
              <a:solidFill>
                <a:srgbClr val="00B050"/>
              </a:solidFill>
              <a:latin typeface="Arial" panose="020B0604020202020204" pitchFamily="34" charset="0"/>
            </a:endParaRPr>
          </a:p>
        </p:txBody>
      </p:sp>
      <p:sp>
        <p:nvSpPr>
          <p:cNvPr id="11" name="Text Box 4"/>
          <p:cNvSpPr txBox="1">
            <a:spLocks noChangeArrowheads="1"/>
          </p:cNvSpPr>
          <p:nvPr/>
        </p:nvSpPr>
        <p:spPr bwMode="auto">
          <a:xfrm>
            <a:off x="8117492" y="1080357"/>
            <a:ext cx="2305050" cy="525462"/>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b="1">
                <a:latin typeface="Arial" panose="020B0604020202020204" pitchFamily="34" charset="0"/>
              </a:rPr>
              <a:t>1,2,3,4,5,6,7</a:t>
            </a:r>
            <a:endParaRPr lang="zh-CN" altLang="en-US" sz="2800" b="1">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p:nvPr/>
        </p:nvSpPr>
        <p:spPr>
          <a:xfrm>
            <a:off x="262818" y="129365"/>
            <a:ext cx="4563740" cy="549599"/>
          </a:xfrm>
          <a:prstGeom prst="rect">
            <a:avLst/>
          </a:prstGeom>
        </p:spPr>
        <p:txBody>
          <a:bodyPr>
            <a:normAutofit fontScale="97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a:defRPr/>
            </a:pPr>
            <a:r>
              <a:rPr lang="zh-CN" altLang="en-US" sz="3600" b="1">
                <a:solidFill>
                  <a:schemeClr val="tx1"/>
                </a:solidFill>
                <a:latin typeface="微软雅黑" panose="020B0503020204020204" pitchFamily="34" charset="-122"/>
                <a:ea typeface="微软雅黑" panose="020B0503020204020204" pitchFamily="34" charset="-122"/>
              </a:rPr>
              <a:t>算法分析</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49931" y="68185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Text Box 4"/>
          <p:cNvSpPr txBox="1">
            <a:spLocks noChangeArrowheads="1"/>
          </p:cNvSpPr>
          <p:nvPr/>
        </p:nvSpPr>
        <p:spPr bwMode="auto">
          <a:xfrm>
            <a:off x="376090" y="1034455"/>
            <a:ext cx="9464326" cy="16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a:solidFill>
                  <a:srgbClr val="00B050"/>
                </a:solidFill>
                <a:latin typeface="微软雅黑" panose="020B0503020204020204" pitchFamily="34" charset="-122"/>
                <a:ea typeface="微软雅黑" panose="020B0503020204020204" pitchFamily="34" charset="-122"/>
              </a:rPr>
              <a:t>空间复杂度</a:t>
            </a:r>
            <a:r>
              <a:rPr lang="en-US" altLang="zh-CN" sz="2800" b="1">
                <a:solidFill>
                  <a:srgbClr val="00B050"/>
                </a:solidFill>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算法是递归算法，需要一个栈空间，栈的大小取决于递归调用的深度，最坏不超过</a:t>
            </a:r>
            <a:r>
              <a:rPr lang="en-US" altLang="zh-CN" sz="2800" b="1">
                <a:latin typeface="微软雅黑" panose="020B0503020204020204" pitchFamily="34" charset="-122"/>
                <a:ea typeface="微软雅黑" panose="020B0503020204020204" pitchFamily="34" charset="-122"/>
              </a:rPr>
              <a:t>n</a:t>
            </a:r>
            <a:r>
              <a:rPr lang="zh-CN" altLang="en-US" sz="2800" b="1">
                <a:latin typeface="微软雅黑" panose="020B0503020204020204" pitchFamily="34" charset="-122"/>
                <a:ea typeface="微软雅黑" panose="020B0503020204020204" pitchFamily="34" charset="-122"/>
              </a:rPr>
              <a:t>，最好情况是</a:t>
            </a:r>
            <a:r>
              <a:rPr lang="en-US" altLang="zh-CN" sz="2800" b="1">
                <a:latin typeface="微软雅黑" panose="020B0503020204020204" pitchFamily="34" charset="-122"/>
                <a:ea typeface="微软雅黑" panose="020B0503020204020204" pitchFamily="34" charset="-122"/>
              </a:rPr>
              <a:t>logn</a:t>
            </a:r>
            <a:endParaRPr lang="en-US" altLang="zh-CN" sz="2800" b="1">
              <a:latin typeface="微软雅黑" panose="020B0503020204020204" pitchFamily="34" charset="-122"/>
              <a:ea typeface="微软雅黑" panose="020B0503020204020204" pitchFamily="34" charset="-122"/>
            </a:endParaRPr>
          </a:p>
          <a:p>
            <a:pPr eaLnBrk="1" hangingPunct="1">
              <a:spcBef>
                <a:spcPct val="50000"/>
              </a:spcBef>
            </a:pPr>
            <a:r>
              <a:rPr lang="zh-CN" altLang="en-US" sz="2800" b="1">
                <a:solidFill>
                  <a:srgbClr val="00B050"/>
                </a:solidFill>
                <a:latin typeface="微软雅黑" panose="020B0503020204020204" pitchFamily="34" charset="-122"/>
                <a:ea typeface="微软雅黑" panose="020B0503020204020204" pitchFamily="34" charset="-122"/>
              </a:rPr>
              <a:t>稳定性：</a:t>
            </a:r>
            <a:r>
              <a:rPr lang="zh-CN" altLang="en-US" sz="2800" b="1">
                <a:latin typeface="微软雅黑" panose="020B0503020204020204" pitchFamily="34" charset="-122"/>
                <a:ea typeface="微软雅黑" panose="020B0503020204020204" pitchFamily="34" charset="-122"/>
              </a:rPr>
              <a:t>不稳定的排序</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911225" y="1154430"/>
          <a:ext cx="10519410" cy="4538980"/>
        </p:xfrm>
        <a:graphic>
          <a:graphicData uri="http://schemas.openxmlformats.org/drawingml/2006/table">
            <a:tbl>
              <a:tblPr firstRow="1" firstCol="1" bandRow="1">
                <a:tableStyleId>{5C22544A-7EE6-4342-B048-85BDC9FD1C3A}</a:tableStyleId>
              </a:tblPr>
              <a:tblGrid>
                <a:gridCol w="465455"/>
                <a:gridCol w="10053955"/>
              </a:tblGrid>
              <a:tr h="4538980">
                <a:tc>
                  <a:txBody>
                    <a:bodyPr/>
                    <a:lstStyle/>
                    <a:p>
                      <a:pPr algn="just">
                        <a:spcAft>
                          <a:spcPts val="0"/>
                        </a:spcAft>
                      </a:pPr>
                      <a:r>
                        <a:rPr lang="en-US" sz="2400" kern="100">
                          <a:solidFill>
                            <a:schemeClr val="tx1"/>
                          </a:solidFill>
                          <a:effectLst/>
                        </a:rPr>
                        <a:t>1</a:t>
                      </a:r>
                      <a:endParaRPr lang="zh-CN" sz="2400" kern="100">
                        <a:solidFill>
                          <a:schemeClr val="tx1"/>
                        </a:solidFill>
                        <a:effectLst/>
                      </a:endParaRPr>
                    </a:p>
                    <a:p>
                      <a:pPr algn="just">
                        <a:spcAft>
                          <a:spcPts val="0"/>
                        </a:spcAft>
                      </a:pPr>
                      <a:r>
                        <a:rPr lang="en-US" sz="2400" kern="100">
                          <a:solidFill>
                            <a:schemeClr val="tx1"/>
                          </a:solidFill>
                          <a:effectLst/>
                        </a:rPr>
                        <a:t>2</a:t>
                      </a:r>
                      <a:endParaRPr lang="zh-CN" sz="2400" kern="100">
                        <a:solidFill>
                          <a:schemeClr val="tx1"/>
                        </a:solidFill>
                        <a:effectLst/>
                      </a:endParaRPr>
                    </a:p>
                    <a:p>
                      <a:pPr algn="just">
                        <a:spcAft>
                          <a:spcPts val="0"/>
                        </a:spcAft>
                      </a:pPr>
                      <a:r>
                        <a:rPr lang="en-US" sz="2400" kern="100">
                          <a:solidFill>
                            <a:schemeClr val="tx1"/>
                          </a:solidFill>
                          <a:effectLst/>
                        </a:rPr>
                        <a:t>3</a:t>
                      </a:r>
                      <a:endParaRPr lang="zh-CN" sz="2400" kern="100">
                        <a:solidFill>
                          <a:schemeClr val="tx1"/>
                        </a:solidFill>
                        <a:effectLst/>
                      </a:endParaRPr>
                    </a:p>
                    <a:p>
                      <a:pPr algn="just">
                        <a:spcAft>
                          <a:spcPts val="0"/>
                        </a:spcAft>
                      </a:pPr>
                      <a:r>
                        <a:rPr lang="en-US" sz="2400" kern="100">
                          <a:solidFill>
                            <a:schemeClr val="tx1"/>
                          </a:solidFill>
                          <a:effectLst/>
                        </a:rPr>
                        <a:t>4</a:t>
                      </a:r>
                      <a:endParaRPr lang="zh-CN" sz="2400" kern="100">
                        <a:solidFill>
                          <a:schemeClr val="tx1"/>
                        </a:solidFill>
                        <a:effectLst/>
                      </a:endParaRPr>
                    </a:p>
                    <a:p>
                      <a:pPr algn="just">
                        <a:spcAft>
                          <a:spcPts val="0"/>
                        </a:spcAft>
                      </a:pPr>
                      <a:r>
                        <a:rPr lang="en-US" sz="2400" kern="100">
                          <a:solidFill>
                            <a:schemeClr val="tx1"/>
                          </a:solidFill>
                          <a:effectLst/>
                        </a:rPr>
                        <a:t>5</a:t>
                      </a:r>
                      <a:endParaRPr lang="zh-CN" sz="2400" kern="100">
                        <a:solidFill>
                          <a:schemeClr val="tx1"/>
                        </a:solidFill>
                        <a:effectLst/>
                      </a:endParaRPr>
                    </a:p>
                    <a:p>
                      <a:pPr algn="just">
                        <a:spcAft>
                          <a:spcPts val="0"/>
                        </a:spcAft>
                      </a:pPr>
                      <a:r>
                        <a:rPr lang="en-US" sz="2400" kern="100">
                          <a:solidFill>
                            <a:schemeClr val="tx1"/>
                          </a:solidFill>
                          <a:effectLst/>
                        </a:rPr>
                        <a:t>6</a:t>
                      </a:r>
                      <a:endParaRPr lang="zh-CN" sz="2400" kern="100">
                        <a:solidFill>
                          <a:schemeClr val="tx1"/>
                        </a:solidFill>
                        <a:effectLst/>
                      </a:endParaRPr>
                    </a:p>
                    <a:p>
                      <a:pPr algn="just">
                        <a:spcAft>
                          <a:spcPts val="0"/>
                        </a:spcAft>
                      </a:pPr>
                      <a:r>
                        <a:rPr lang="en-US" sz="2400" kern="100">
                          <a:solidFill>
                            <a:schemeClr val="tx1"/>
                          </a:solidFill>
                          <a:effectLst/>
                        </a:rPr>
                        <a:t>7</a:t>
                      </a:r>
                      <a:endParaRPr lang="zh-CN" sz="2400" kern="100">
                        <a:solidFill>
                          <a:schemeClr val="tx1"/>
                        </a:solidFill>
                        <a:effectLst/>
                      </a:endParaRPr>
                    </a:p>
                    <a:p>
                      <a:pPr algn="just">
                        <a:spcAft>
                          <a:spcPts val="0"/>
                        </a:spcAft>
                      </a:pPr>
                      <a:r>
                        <a:rPr lang="en-US" sz="2400" kern="100">
                          <a:solidFill>
                            <a:schemeClr val="tx1"/>
                          </a:solidFill>
                          <a:effectLst/>
                        </a:rPr>
                        <a:t>8</a:t>
                      </a:r>
                      <a:endParaRPr lang="zh-CN" sz="2400" kern="100">
                        <a:solidFill>
                          <a:schemeClr val="tx1"/>
                        </a:solidFill>
                        <a:effectLst/>
                      </a:endParaRPr>
                    </a:p>
                    <a:p>
                      <a:pPr algn="just">
                        <a:spcAft>
                          <a:spcPts val="0"/>
                        </a:spcAft>
                      </a:pPr>
                      <a:r>
                        <a:rPr lang="en-US" sz="2400" kern="100">
                          <a:solidFill>
                            <a:schemeClr val="tx1"/>
                          </a:solidFill>
                          <a:effectLst/>
                        </a:rPr>
                        <a:t>9</a:t>
                      </a:r>
                      <a:endParaRPr lang="zh-CN" sz="2400" kern="100">
                        <a:solidFill>
                          <a:schemeClr val="tx1"/>
                        </a:solidFill>
                        <a:effectLst/>
                      </a:endParaRPr>
                    </a:p>
                    <a:p>
                      <a:pPr algn="just">
                        <a:spcAft>
                          <a:spcPts val="0"/>
                        </a:spcAft>
                      </a:pPr>
                      <a:r>
                        <a:rPr lang="en-US" sz="2400" kern="100">
                          <a:solidFill>
                            <a:schemeClr val="tx1"/>
                          </a:solidFill>
                          <a:effectLst/>
                        </a:rPr>
                        <a:t>10</a:t>
                      </a:r>
                      <a:endParaRPr lang="zh-CN" sz="2400" kern="100">
                        <a:solidFill>
                          <a:schemeClr val="tx1"/>
                        </a:solidFill>
                        <a:effectLst/>
                      </a:endParaRPr>
                    </a:p>
                    <a:p>
                      <a:pPr algn="just">
                        <a:spcAft>
                          <a:spcPts val="0"/>
                        </a:spcAft>
                      </a:pPr>
                      <a:r>
                        <a:rPr lang="en-US" sz="2400" kern="100">
                          <a:solidFill>
                            <a:schemeClr val="tx1"/>
                          </a:solidFill>
                          <a:effectLst/>
                        </a:rPr>
                        <a:t>11</a:t>
                      </a:r>
                      <a:endParaRPr lang="zh-CN" sz="2400" kern="100">
                        <a:solidFill>
                          <a:schemeClr val="tx1"/>
                        </a:solidFill>
                        <a:effectLst/>
                      </a:endParaRPr>
                    </a:p>
                    <a:p>
                      <a:pPr algn="just">
                        <a:spcAft>
                          <a:spcPts val="0"/>
                        </a:spcAft>
                      </a:pPr>
                      <a:r>
                        <a:rPr lang="en-US" sz="2400" kern="100">
                          <a:solidFill>
                            <a:schemeClr val="tx1"/>
                          </a:solidFill>
                          <a:effectLst/>
                        </a:rPr>
                        <a:t>12</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err="1">
                          <a:solidFill>
                            <a:schemeClr val="tx1"/>
                          </a:solidFill>
                          <a:effectLst/>
                        </a:rPr>
                        <a:t>typedef</a:t>
                      </a:r>
                      <a:r>
                        <a:rPr lang="en-US" sz="2400" kern="100" dirty="0">
                          <a:solidFill>
                            <a:schemeClr val="tx1"/>
                          </a:solidFill>
                          <a:effectLst/>
                        </a:rPr>
                        <a:t> </a:t>
                      </a:r>
                      <a:r>
                        <a:rPr lang="en-US" sz="2400" kern="100" dirty="0" err="1">
                          <a:solidFill>
                            <a:schemeClr val="tx1"/>
                          </a:solidFill>
                          <a:effectLst/>
                        </a:rPr>
                        <a:t>int</a:t>
                      </a:r>
                      <a:r>
                        <a:rPr lang="en-US" sz="2400" kern="100" dirty="0">
                          <a:solidFill>
                            <a:schemeClr val="tx1"/>
                          </a:solidFill>
                          <a:effectLst/>
                        </a:rPr>
                        <a:t> </a:t>
                      </a:r>
                      <a:r>
                        <a:rPr lang="en-US" sz="2400" kern="100" dirty="0" err="1">
                          <a:solidFill>
                            <a:schemeClr val="tx1"/>
                          </a:solidFill>
                          <a:effectLst/>
                        </a:rPr>
                        <a:t>KeyType</a:t>
                      </a:r>
                      <a:r>
                        <a:rPr lang="en-US" sz="2400" kern="100" dirty="0">
                          <a:solidFill>
                            <a:schemeClr val="tx1"/>
                          </a:solidFill>
                          <a:effectLst/>
                        </a:rPr>
                        <a:t>;  </a:t>
                      </a:r>
                      <a:endParaRPr lang="zh-CN" sz="2400" kern="100" dirty="0">
                        <a:solidFill>
                          <a:schemeClr val="tx1"/>
                        </a:solidFill>
                        <a:effectLst/>
                      </a:endParaRPr>
                    </a:p>
                    <a:p>
                      <a:pPr algn="just">
                        <a:spcAft>
                          <a:spcPts val="0"/>
                        </a:spcAft>
                      </a:pPr>
                      <a:r>
                        <a:rPr lang="en-US" sz="2400" kern="100" dirty="0" err="1">
                          <a:solidFill>
                            <a:schemeClr val="tx1"/>
                          </a:solidFill>
                          <a:effectLst/>
                        </a:rPr>
                        <a:t>typedef</a:t>
                      </a:r>
                      <a:r>
                        <a:rPr lang="en-US" sz="2400" kern="100" dirty="0">
                          <a:solidFill>
                            <a:schemeClr val="tx1"/>
                          </a:solidFill>
                          <a:effectLst/>
                        </a:rPr>
                        <a:t> </a:t>
                      </a:r>
                      <a:r>
                        <a:rPr lang="en-US" sz="2400" kern="100" dirty="0" err="1">
                          <a:solidFill>
                            <a:schemeClr val="tx1"/>
                          </a:solidFill>
                          <a:effectLst/>
                        </a:rPr>
                        <a:t>int</a:t>
                      </a:r>
                      <a:r>
                        <a:rPr lang="en-US" sz="2400" kern="100" dirty="0">
                          <a:solidFill>
                            <a:schemeClr val="tx1"/>
                          </a:solidFill>
                          <a:effectLst/>
                        </a:rPr>
                        <a:t> </a:t>
                      </a:r>
                      <a:r>
                        <a:rPr lang="en-US" sz="2400" kern="100" dirty="0" err="1">
                          <a:solidFill>
                            <a:schemeClr val="tx1"/>
                          </a:solidFill>
                          <a:effectLst/>
                        </a:rPr>
                        <a:t>InfoType</a:t>
                      </a:r>
                      <a:r>
                        <a:rPr lang="en-US" sz="2400" kern="100" dirty="0">
                          <a:solidFill>
                            <a:schemeClr val="tx1"/>
                          </a:solidFill>
                          <a:effectLst/>
                        </a:rPr>
                        <a:t>;  </a:t>
                      </a:r>
                      <a:endParaRPr lang="zh-CN" sz="2400" kern="100" dirty="0">
                        <a:solidFill>
                          <a:schemeClr val="tx1"/>
                        </a:solidFill>
                        <a:effectLst/>
                      </a:endParaRPr>
                    </a:p>
                    <a:p>
                      <a:pPr algn="just">
                        <a:spcAft>
                          <a:spcPts val="0"/>
                        </a:spcAft>
                      </a:pPr>
                      <a:r>
                        <a:rPr lang="en-US" sz="2400" kern="100" dirty="0" err="1">
                          <a:solidFill>
                            <a:schemeClr val="tx1"/>
                          </a:solidFill>
                          <a:effectLst/>
                        </a:rPr>
                        <a:t>typedef</a:t>
                      </a:r>
                      <a:r>
                        <a:rPr lang="en-US" sz="2400" kern="100" dirty="0">
                          <a:solidFill>
                            <a:schemeClr val="tx1"/>
                          </a:solidFill>
                          <a:effectLst/>
                        </a:rPr>
                        <a:t> </a:t>
                      </a:r>
                      <a:r>
                        <a:rPr lang="en-US" sz="2400" kern="100" dirty="0" err="1">
                          <a:solidFill>
                            <a:schemeClr val="tx1"/>
                          </a:solidFill>
                          <a:effectLst/>
                        </a:rPr>
                        <a:t>struct</a:t>
                      </a:r>
                      <a:r>
                        <a:rPr lang="en-US" sz="2400" kern="100" dirty="0">
                          <a:solidFill>
                            <a:schemeClr val="tx1"/>
                          </a:solidFill>
                          <a:effectLst/>
                        </a:rPr>
                        <a:t>	RECORDTYPE_STRU</a:t>
                      </a:r>
                      <a:endParaRPr lang="zh-CN" sz="2400" kern="100" dirty="0">
                        <a:solidFill>
                          <a:schemeClr val="tx1"/>
                        </a:solidFill>
                        <a:effectLst/>
                      </a:endParaRPr>
                    </a:p>
                    <a:p>
                      <a:pPr algn="just">
                        <a:spcAft>
                          <a:spcPts val="0"/>
                        </a:spcAft>
                      </a:pPr>
                      <a:r>
                        <a:rPr lang="en-US" sz="2400" kern="100" dirty="0">
                          <a:solidFill>
                            <a:schemeClr val="tx1"/>
                          </a:solidFill>
                          <a:effectLst/>
                        </a:rPr>
                        <a:t>{</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dirty="0" err="1">
                          <a:solidFill>
                            <a:srgbClr val="FF0000"/>
                          </a:solidFill>
                          <a:effectLst/>
                        </a:rPr>
                        <a:t>KeyType</a:t>
                      </a:r>
                      <a:r>
                        <a:rPr lang="en-US" sz="2400" kern="100" dirty="0">
                          <a:solidFill>
                            <a:srgbClr val="FF0000"/>
                          </a:solidFill>
                          <a:effectLst/>
                        </a:rPr>
                        <a:t> key;        //</a:t>
                      </a:r>
                      <a:r>
                        <a:rPr lang="zh-CN" sz="2400" kern="100" dirty="0">
                          <a:solidFill>
                            <a:srgbClr val="FF0000"/>
                          </a:solidFill>
                          <a:effectLst/>
                        </a:rPr>
                        <a:t>关键字 </a:t>
                      </a:r>
                      <a:endParaRPr lang="zh-CN" sz="2400" kern="100" dirty="0">
                        <a:solidFill>
                          <a:srgbClr val="FF0000"/>
                        </a:solidFill>
                        <a:effectLst/>
                      </a:endParaRPr>
                    </a:p>
                    <a:p>
                      <a:pPr algn="just">
                        <a:spcAft>
                          <a:spcPts val="0"/>
                        </a:spcAft>
                      </a:pPr>
                      <a:r>
                        <a:rPr lang="en-US" sz="2400" kern="100" dirty="0">
                          <a:solidFill>
                            <a:schemeClr val="tx1"/>
                          </a:solidFill>
                          <a:effectLst/>
                        </a:rPr>
                        <a:t>	</a:t>
                      </a:r>
                      <a:r>
                        <a:rPr lang="en-US" sz="2400" kern="100" dirty="0" err="1">
                          <a:solidFill>
                            <a:schemeClr val="tx1"/>
                          </a:solidFill>
                          <a:effectLst/>
                        </a:rPr>
                        <a:t>InfoType</a:t>
                      </a:r>
                      <a:r>
                        <a:rPr lang="en-US" sz="2400" kern="100" dirty="0">
                          <a:solidFill>
                            <a:schemeClr val="tx1"/>
                          </a:solidFill>
                          <a:effectLst/>
                        </a:rPr>
                        <a:t> </a:t>
                      </a:r>
                      <a:r>
                        <a:rPr lang="en-US" sz="2400" kern="100" dirty="0" err="1">
                          <a:solidFill>
                            <a:schemeClr val="tx1"/>
                          </a:solidFill>
                          <a:effectLst/>
                        </a:rPr>
                        <a:t>otherInfo</a:t>
                      </a:r>
                      <a:r>
                        <a:rPr lang="en-US" sz="2400" kern="100" dirty="0">
                          <a:solidFill>
                            <a:schemeClr val="tx1"/>
                          </a:solidFill>
                          <a:effectLst/>
                        </a:rPr>
                        <a:t>; //</a:t>
                      </a:r>
                      <a:r>
                        <a:rPr lang="zh-CN" sz="2400" kern="100" dirty="0">
                          <a:solidFill>
                            <a:schemeClr val="tx1"/>
                          </a:solidFill>
                          <a:effectLst/>
                        </a:rPr>
                        <a:t>其余数据信息 </a:t>
                      </a:r>
                      <a:endParaRPr lang="zh-CN" sz="2400" kern="100" dirty="0">
                        <a:solidFill>
                          <a:schemeClr val="tx1"/>
                        </a:solidFill>
                        <a:effectLst/>
                      </a:endParaRPr>
                    </a:p>
                    <a:p>
                      <a:pPr algn="just">
                        <a:spcAft>
                          <a:spcPts val="0"/>
                        </a:spcAft>
                      </a:pPr>
                      <a:r>
                        <a:rPr lang="en-US" sz="2400" kern="100" dirty="0">
                          <a:solidFill>
                            <a:schemeClr val="tx1"/>
                          </a:solidFill>
                          <a:effectLst/>
                        </a:rPr>
                        <a:t>}</a:t>
                      </a:r>
                      <a:r>
                        <a:rPr lang="en-US" sz="2400" kern="100" dirty="0" err="1">
                          <a:solidFill>
                            <a:schemeClr val="tx1"/>
                          </a:solidFill>
                          <a:effectLst/>
                        </a:rPr>
                        <a:t>RecordType</a:t>
                      </a:r>
                      <a:r>
                        <a:rPr lang="en-US" sz="2400" kern="100" dirty="0">
                          <a:solidFill>
                            <a:schemeClr val="tx1"/>
                          </a:solidFill>
                          <a:effectLst/>
                        </a:rPr>
                        <a:t>;</a:t>
                      </a:r>
                      <a:endParaRPr lang="zh-CN" sz="2400" kern="100" dirty="0">
                        <a:solidFill>
                          <a:schemeClr val="tx1"/>
                        </a:solidFill>
                        <a:effectLst/>
                      </a:endParaRPr>
                    </a:p>
                    <a:p>
                      <a:pPr algn="just">
                        <a:spcAft>
                          <a:spcPts val="0"/>
                        </a:spcAft>
                      </a:pPr>
                      <a:r>
                        <a:rPr lang="en-US" sz="2400" kern="100" dirty="0" err="1">
                          <a:solidFill>
                            <a:schemeClr val="tx1"/>
                          </a:solidFill>
                          <a:effectLst/>
                        </a:rPr>
                        <a:t>typedef</a:t>
                      </a:r>
                      <a:r>
                        <a:rPr lang="en-US" sz="2400" kern="100" dirty="0">
                          <a:solidFill>
                            <a:schemeClr val="tx1"/>
                          </a:solidFill>
                          <a:effectLst/>
                        </a:rPr>
                        <a:t> </a:t>
                      </a:r>
                      <a:r>
                        <a:rPr lang="en-US" sz="2400" kern="100" dirty="0" err="1">
                          <a:solidFill>
                            <a:schemeClr val="tx1"/>
                          </a:solidFill>
                          <a:effectLst/>
                        </a:rPr>
                        <a:t>struct</a:t>
                      </a:r>
                      <a:r>
                        <a:rPr lang="en-US" sz="2400" kern="100" dirty="0">
                          <a:solidFill>
                            <a:schemeClr val="tx1"/>
                          </a:solidFill>
                          <a:effectLst/>
                        </a:rPr>
                        <a:t>	SORTARRAY_STRU</a:t>
                      </a:r>
                      <a:endParaRPr lang="zh-CN" sz="2400" kern="100" dirty="0">
                        <a:solidFill>
                          <a:schemeClr val="tx1"/>
                        </a:solidFill>
                        <a:effectLst/>
                      </a:endParaRPr>
                    </a:p>
                    <a:p>
                      <a:pPr algn="just">
                        <a:spcAft>
                          <a:spcPts val="0"/>
                        </a:spcAft>
                      </a:pPr>
                      <a:r>
                        <a:rPr lang="en-US" sz="2400" kern="100" dirty="0">
                          <a:solidFill>
                            <a:schemeClr val="tx1"/>
                          </a:solidFill>
                          <a:effectLst/>
                        </a:rPr>
                        <a:t>{</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dirty="0" err="1">
                          <a:solidFill>
                            <a:srgbClr val="FF0000"/>
                          </a:solidFill>
                          <a:effectLst/>
                        </a:rPr>
                        <a:t>int</a:t>
                      </a:r>
                      <a:r>
                        <a:rPr lang="en-US" sz="2400" kern="100" dirty="0">
                          <a:solidFill>
                            <a:srgbClr val="FF0000"/>
                          </a:solidFill>
                          <a:effectLst/>
                        </a:rPr>
                        <a:t> </a:t>
                      </a:r>
                      <a:r>
                        <a:rPr lang="en-US" sz="2400" kern="100" dirty="0" err="1">
                          <a:solidFill>
                            <a:srgbClr val="FF0000"/>
                          </a:solidFill>
                          <a:effectLst/>
                        </a:rPr>
                        <a:t>cnt</a:t>
                      </a:r>
                      <a:r>
                        <a:rPr lang="en-US" sz="2400" kern="100" dirty="0">
                          <a:solidFill>
                            <a:srgbClr val="FF0000"/>
                          </a:solidFill>
                          <a:effectLst/>
                        </a:rPr>
                        <a:t>;    // </a:t>
                      </a:r>
                      <a:r>
                        <a:rPr lang="zh-CN" sz="2400" kern="100" dirty="0">
                          <a:solidFill>
                            <a:srgbClr val="FF0000"/>
                          </a:solidFill>
                          <a:effectLst/>
                        </a:rPr>
                        <a:t>记录排序数组中的元素个数</a:t>
                      </a:r>
                      <a:endParaRPr lang="zh-CN" sz="2400" kern="100" dirty="0">
                        <a:solidFill>
                          <a:srgbClr val="FF0000"/>
                        </a:solidFill>
                        <a:effectLst/>
                      </a:endParaRPr>
                    </a:p>
                    <a:p>
                      <a:pPr algn="just">
                        <a:spcAft>
                          <a:spcPts val="0"/>
                        </a:spcAft>
                      </a:pPr>
                      <a:r>
                        <a:rPr lang="en-US" sz="2400" kern="100" dirty="0">
                          <a:solidFill>
                            <a:srgbClr val="FF0000"/>
                          </a:solidFill>
                          <a:effectLst/>
                        </a:rPr>
                        <a:t>	</a:t>
                      </a:r>
                      <a:r>
                        <a:rPr lang="en-US" sz="2400" kern="100" dirty="0" err="1">
                          <a:solidFill>
                            <a:srgbClr val="FF0000"/>
                          </a:solidFill>
                          <a:effectLst/>
                        </a:rPr>
                        <a:t>RecordType</a:t>
                      </a:r>
                      <a:r>
                        <a:rPr lang="en-US" sz="2400" kern="100" dirty="0">
                          <a:solidFill>
                            <a:srgbClr val="FF0000"/>
                          </a:solidFill>
                          <a:effectLst/>
                        </a:rPr>
                        <a:t> *</a:t>
                      </a:r>
                      <a:r>
                        <a:rPr lang="en-US" sz="2400" kern="100" dirty="0" err="1">
                          <a:solidFill>
                            <a:srgbClr val="FF0000"/>
                          </a:solidFill>
                          <a:effectLst/>
                        </a:rPr>
                        <a:t>recordArr</a:t>
                      </a:r>
                      <a:r>
                        <a:rPr lang="en-US" sz="2400" kern="100" dirty="0">
                          <a:solidFill>
                            <a:srgbClr val="FF0000"/>
                          </a:solidFill>
                          <a:effectLst/>
                        </a:rPr>
                        <a:t>; //</a:t>
                      </a:r>
                      <a:r>
                        <a:rPr lang="zh-CN" sz="2400" kern="100" dirty="0">
                          <a:solidFill>
                            <a:srgbClr val="FF0000"/>
                          </a:solidFill>
                          <a:effectLst/>
                        </a:rPr>
                        <a:t>指向一维数组的指针</a:t>
                      </a:r>
                      <a:r>
                        <a:rPr lang="zh-CN" sz="2400" kern="100" dirty="0">
                          <a:solidFill>
                            <a:schemeClr val="tx1"/>
                          </a:solidFill>
                          <a:effectLst/>
                        </a:rPr>
                        <a:t> </a:t>
                      </a:r>
                      <a:endParaRPr lang="zh-CN" sz="2400" kern="100" dirty="0">
                        <a:solidFill>
                          <a:schemeClr val="tx1"/>
                        </a:solidFill>
                        <a:effectLst/>
                      </a:endParaRPr>
                    </a:p>
                    <a:p>
                      <a:pPr algn="just">
                        <a:spcAft>
                          <a:spcPts val="0"/>
                        </a:spcAft>
                      </a:pPr>
                      <a:r>
                        <a:rPr lang="en-US" sz="2400" kern="100" dirty="0">
                          <a:solidFill>
                            <a:schemeClr val="tx1"/>
                          </a:solidFill>
                          <a:effectLst/>
                        </a:rPr>
                        <a:t>}</a:t>
                      </a:r>
                      <a:r>
                        <a:rPr lang="en-US" sz="2400" kern="100" dirty="0" err="1">
                          <a:solidFill>
                            <a:schemeClr val="tx1"/>
                          </a:solidFill>
                          <a:effectLst/>
                        </a:rPr>
                        <a:t>SortArr</a:t>
                      </a:r>
                      <a:r>
                        <a:rPr lang="en-US" sz="2400" kern="100" dirty="0">
                          <a:solidFill>
                            <a:schemeClr val="tx1"/>
                          </a:solidFill>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911042" y="692691"/>
            <a:ext cx="7840608" cy="461665"/>
          </a:xfrm>
          <a:prstGeom prst="rect">
            <a:avLst/>
          </a:prstGeom>
        </p:spPr>
        <p:txBody>
          <a:bodyPr wrap="none">
            <a:spAutoFit/>
          </a:bodyPr>
          <a:lstStyle/>
          <a:p>
            <a:pPr indent="266700"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本章待排序的记录采用顺序存储结构，类型定义如下：</a:t>
            </a:r>
            <a:endPar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 name="直接连接符 4"/>
          <p:cNvCxnSpPr/>
          <p:nvPr/>
        </p:nvCxnSpPr>
        <p:spPr>
          <a:xfrm flipV="1">
            <a:off x="0"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Rectangle 8"/>
          <p:cNvSpPr>
            <a:spLocks noChangeArrowheads="1"/>
          </p:cNvSpPr>
          <p:nvPr/>
        </p:nvSpPr>
        <p:spPr bwMode="auto">
          <a:xfrm>
            <a:off x="107503" y="11773"/>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8.1 </a:t>
            </a:r>
            <a:r>
              <a:rPr lang="zh-CN" altLang="en-US" sz="3200" b="1" dirty="0">
                <a:latin typeface="微软雅黑" panose="020B0503020204020204" pitchFamily="34" charset="-122"/>
                <a:ea typeface="微软雅黑" panose="020B0503020204020204" pitchFamily="34" charset="-122"/>
              </a:rPr>
              <a:t>排序的基本概念</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idx="4294967295"/>
          </p:nvPr>
        </p:nvSpPr>
        <p:spPr>
          <a:xfrm>
            <a:off x="-115779" y="2292189"/>
            <a:ext cx="11809312" cy="3600400"/>
          </a:xfrm>
        </p:spPr>
        <p:txBody>
          <a:bodyPr/>
          <a:lstStyle/>
          <a:p>
            <a:pPr lvl="3" eaLnBrk="1" hangingPunct="1">
              <a:buFont typeface="Wingdings" panose="05000000000000000000" pitchFamily="2" charset="2"/>
              <a:buChar char="u"/>
            </a:pPr>
            <a:r>
              <a:rPr lang="zh-CN" altLang="en-US" sz="2800" b="1" dirty="0">
                <a:latin typeface="微软雅黑" panose="020B0503020204020204" pitchFamily="34" charset="-122"/>
                <a:ea typeface="微软雅黑" panose="020B0503020204020204" pitchFamily="34" charset="-122"/>
              </a:rPr>
              <a:t>基数</a:t>
            </a:r>
            <a:r>
              <a:rPr lang="en-US" altLang="zh-CN" sz="2800" b="1" dirty="0">
                <a:latin typeface="微软雅黑" panose="020B0503020204020204" pitchFamily="34" charset="-122"/>
                <a:ea typeface="微软雅黑" panose="020B0503020204020204" pitchFamily="34" charset="-122"/>
              </a:rPr>
              <a:t>r = 10 </a:t>
            </a:r>
            <a:r>
              <a:rPr lang="zh-CN" altLang="en-US" sz="2800" b="1" dirty="0">
                <a:latin typeface="微软雅黑" panose="020B0503020204020204" pitchFamily="34" charset="-122"/>
                <a:ea typeface="微软雅黑" panose="020B0503020204020204" pitchFamily="34" charset="-122"/>
              </a:rPr>
              <a:t>的自然数</a:t>
            </a:r>
            <a:endParaRPr lang="en-US" altLang="zh-CN" sz="2800" b="1" dirty="0">
              <a:latin typeface="微软雅黑" panose="020B0503020204020204" pitchFamily="34" charset="-122"/>
              <a:ea typeface="微软雅黑" panose="020B0503020204020204" pitchFamily="34" charset="-122"/>
            </a:endParaRPr>
          </a:p>
          <a:p>
            <a:pPr lvl="3" eaLnBrk="1" hangingPunct="1">
              <a:buFont typeface="Wingdings" panose="05000000000000000000" pitchFamily="2" charset="2"/>
              <a:buChar char="u"/>
            </a:pPr>
            <a:r>
              <a:rPr lang="zh-CN" altLang="en-US" sz="2800" b="1" dirty="0">
                <a:latin typeface="微软雅黑" panose="020B0503020204020204" pitchFamily="34" charset="-122"/>
                <a:ea typeface="微软雅黑" panose="020B0503020204020204" pitchFamily="34" charset="-122"/>
              </a:rPr>
              <a:t>设置</a:t>
            </a:r>
            <a:r>
              <a:rPr lang="en-US" altLang="zh-CN" sz="2800" b="1" dirty="0">
                <a:solidFill>
                  <a:srgbClr val="FF0000"/>
                </a:solidFill>
                <a:latin typeface="微软雅黑" panose="020B0503020204020204" pitchFamily="34" charset="-122"/>
                <a:ea typeface="微软雅黑" panose="020B0503020204020204" pitchFamily="34" charset="-122"/>
              </a:rPr>
              <a:t>10</a:t>
            </a:r>
            <a:r>
              <a:rPr lang="zh-CN" altLang="en-US" sz="2800" b="1" dirty="0">
                <a:solidFill>
                  <a:srgbClr val="FF0000"/>
                </a:solidFill>
                <a:latin typeface="微软雅黑" panose="020B0503020204020204" pitchFamily="34" charset="-122"/>
                <a:ea typeface="微软雅黑" panose="020B0503020204020204" pitchFamily="34" charset="-122"/>
              </a:rPr>
              <a:t>个桶，桶号分别为</a:t>
            </a:r>
            <a:r>
              <a:rPr lang="en-US" altLang="zh-CN" sz="2800" b="1" dirty="0">
                <a:solidFill>
                  <a:srgbClr val="FF0000"/>
                </a:solidFill>
                <a:latin typeface="微软雅黑" panose="020B0503020204020204" pitchFamily="34" charset="-122"/>
                <a:ea typeface="微软雅黑" panose="020B0503020204020204" pitchFamily="34" charset="-122"/>
              </a:rPr>
              <a:t>0~9</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3" eaLnBrk="1" hangingPunct="1">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第一趟分配对最低位关键字（个位）进行</a:t>
            </a:r>
            <a:r>
              <a:rPr lang="zh-CN" altLang="en-US" sz="2800" b="1" dirty="0">
                <a:latin typeface="微软雅黑" panose="020B0503020204020204" pitchFamily="34" charset="-122"/>
                <a:ea typeface="微软雅黑" panose="020B0503020204020204" pitchFamily="34" charset="-122"/>
              </a:rPr>
              <a:t>，每个桶中记录的关键字的个位相同</a:t>
            </a:r>
            <a:endParaRPr lang="zh-CN" altLang="en-US" sz="2800" b="1" dirty="0">
              <a:latin typeface="微软雅黑" panose="020B0503020204020204" pitchFamily="34" charset="-122"/>
              <a:ea typeface="微软雅黑" panose="020B0503020204020204" pitchFamily="34" charset="-122"/>
            </a:endParaRPr>
          </a:p>
          <a:p>
            <a:pPr lvl="3" eaLnBrk="1" hangingPunct="1">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第一趟收集 </a:t>
            </a:r>
            <a:r>
              <a:rPr lang="zh-CN" altLang="en-US" sz="2800" b="1" dirty="0">
                <a:latin typeface="微软雅黑" panose="020B0503020204020204" pitchFamily="34" charset="-122"/>
                <a:ea typeface="微软雅黑" panose="020B0503020204020204" pitchFamily="34" charset="-122"/>
              </a:rPr>
              <a:t>将</a:t>
            </a:r>
            <a:r>
              <a:rPr lang="en-US" altLang="zh-CN" sz="2800" b="1" dirty="0">
                <a:latin typeface="微软雅黑" panose="020B0503020204020204" pitchFamily="34" charset="-122"/>
                <a:ea typeface="微软雅黑" panose="020B0503020204020204" pitchFamily="34" charset="-122"/>
              </a:rPr>
              <a:t>0~9</a:t>
            </a:r>
            <a:r>
              <a:rPr lang="zh-CN" altLang="en-US" sz="2800" b="1" dirty="0">
                <a:latin typeface="微软雅黑" panose="020B0503020204020204" pitchFamily="34" charset="-122"/>
                <a:ea typeface="微软雅黑" panose="020B0503020204020204" pitchFamily="34" charset="-122"/>
              </a:rPr>
              <a:t>桶中的记录收集到一个初始的数组中</a:t>
            </a:r>
            <a:endParaRPr lang="zh-CN" altLang="en-US" sz="2800" b="1" dirty="0">
              <a:solidFill>
                <a:srgbClr val="00B050"/>
              </a:solidFill>
              <a:latin typeface="微软雅黑" panose="020B0503020204020204" pitchFamily="34" charset="-122"/>
              <a:ea typeface="微软雅黑" panose="020B0503020204020204" pitchFamily="34" charset="-122"/>
            </a:endParaRPr>
          </a:p>
          <a:p>
            <a:pPr lvl="3" eaLnBrk="1" hangingPunct="1">
              <a:buFont typeface="Wingdings" panose="05000000000000000000" pitchFamily="2" charset="2"/>
              <a:buChar char="u"/>
            </a:pPr>
            <a:r>
              <a:rPr lang="zh-CN" altLang="en-US" sz="2800" b="1" dirty="0">
                <a:latin typeface="微软雅黑" panose="020B0503020204020204" pitchFamily="34" charset="-122"/>
                <a:ea typeface="微软雅黑" panose="020B0503020204020204" pitchFamily="34" charset="-122"/>
              </a:rPr>
              <a:t>重复上述两步，进行第二趟、第三趟分配和收集，分别</a:t>
            </a:r>
            <a:r>
              <a:rPr lang="zh-CN" altLang="en-US" sz="2800" b="1" dirty="0">
                <a:solidFill>
                  <a:srgbClr val="FF0000"/>
                </a:solidFill>
                <a:latin typeface="微软雅黑" panose="020B0503020204020204" pitchFamily="34" charset="-122"/>
                <a:ea typeface="微软雅黑" panose="020B0503020204020204" pitchFamily="34" charset="-122"/>
              </a:rPr>
              <a:t>对十位、百位</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进行，</a:t>
            </a:r>
            <a:r>
              <a:rPr lang="zh-CN" altLang="en-US" sz="2800" b="1" dirty="0">
                <a:latin typeface="微软雅黑" panose="020B0503020204020204" pitchFamily="34" charset="-122"/>
                <a:ea typeface="微软雅黑" panose="020B0503020204020204" pitchFamily="34" charset="-122"/>
              </a:rPr>
              <a:t>最后得到一个</a:t>
            </a:r>
            <a:r>
              <a:rPr lang="zh-CN" altLang="en-US" sz="2800" b="1" dirty="0">
                <a:solidFill>
                  <a:srgbClr val="FF0000"/>
                </a:solidFill>
                <a:latin typeface="微软雅黑" panose="020B0503020204020204" pitchFamily="34" charset="-122"/>
                <a:ea typeface="微软雅黑" panose="020B0503020204020204" pitchFamily="34" charset="-122"/>
              </a:rPr>
              <a:t>有序序列</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28237"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63352" y="-55929"/>
            <a:ext cx="3024336"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3600" b="1" dirty="0">
                <a:latin typeface="微软雅黑" panose="020B0503020204020204" pitchFamily="34" charset="-122"/>
                <a:ea typeface="微软雅黑" panose="020B0503020204020204" pitchFamily="34" charset="-122"/>
              </a:rPr>
              <a:t>基数排序步骤</a:t>
            </a:r>
            <a:endParaRPr lang="zh-CN" altLang="en-US" sz="3600" b="1"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28237" y="908720"/>
            <a:ext cx="1152128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1" eaLnBrk="1" hangingPunct="1"/>
            <a:r>
              <a:rPr lang="zh-CN" altLang="en-US" sz="3200" b="1">
                <a:latin typeface="微软雅黑" panose="020B0503020204020204" pitchFamily="34" charset="-122"/>
                <a:ea typeface="微软雅黑" panose="020B0503020204020204" pitchFamily="34" charset="-122"/>
              </a:rPr>
              <a:t>链式基数排序</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低位优先</a:t>
            </a:r>
            <a:r>
              <a:rPr lang="en-US" altLang="zh-CN"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a:p>
            <a:pPr lvl="2" eaLnBrk="1" hangingPunct="1"/>
            <a:r>
              <a:rPr lang="zh-CN" altLang="en-US" sz="3200" b="1">
                <a:latin typeface="微软雅黑" panose="020B0503020204020204" pitchFamily="34" charset="-122"/>
                <a:ea typeface="微软雅黑" panose="020B0503020204020204" pitchFamily="34" charset="-122"/>
              </a:rPr>
              <a:t>借助“</a:t>
            </a:r>
            <a:r>
              <a:rPr lang="zh-CN" altLang="en-US" sz="3200" b="1">
                <a:solidFill>
                  <a:srgbClr val="FF3300"/>
                </a:solidFill>
                <a:latin typeface="微软雅黑" panose="020B0503020204020204" pitchFamily="34" charset="-122"/>
                <a:ea typeface="微软雅黑" panose="020B0503020204020204" pitchFamily="34" charset="-122"/>
              </a:rPr>
              <a:t>分配</a:t>
            </a:r>
            <a:r>
              <a:rPr lang="zh-CN" altLang="en-US" sz="3200" b="1">
                <a:latin typeface="微软雅黑" panose="020B0503020204020204" pitchFamily="34" charset="-122"/>
                <a:ea typeface="微软雅黑" panose="020B0503020204020204" pitchFamily="34" charset="-122"/>
              </a:rPr>
              <a:t>”和“</a:t>
            </a:r>
            <a:r>
              <a:rPr lang="zh-CN" altLang="en-US" sz="3200" b="1">
                <a:solidFill>
                  <a:srgbClr val="FF3300"/>
                </a:solidFill>
                <a:latin typeface="微软雅黑" panose="020B0503020204020204" pitchFamily="34" charset="-122"/>
                <a:ea typeface="微软雅黑" panose="020B0503020204020204" pitchFamily="34" charset="-122"/>
              </a:rPr>
              <a:t>收集</a:t>
            </a:r>
            <a:r>
              <a:rPr lang="zh-CN" altLang="en-US" sz="3200" b="1">
                <a:latin typeface="微软雅黑" panose="020B0503020204020204" pitchFamily="34" charset="-122"/>
                <a:ea typeface="微软雅黑" panose="020B0503020204020204" pitchFamily="34" charset="-122"/>
              </a:rPr>
              <a:t>”对单逻辑关键字进行排序的方法</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2641600" y="571500"/>
            <a:ext cx="7537450" cy="1011238"/>
            <a:chOff x="0" y="2"/>
            <a:chExt cx="4748" cy="637"/>
          </a:xfrm>
        </p:grpSpPr>
        <p:sp>
          <p:nvSpPr>
            <p:cNvPr id="113761" name="Text Box 4"/>
            <p:cNvSpPr txBox="1">
              <a:spLocks noChangeArrowheads="1"/>
            </p:cNvSpPr>
            <p:nvPr/>
          </p:nvSpPr>
          <p:spPr bwMode="auto">
            <a:xfrm>
              <a:off x="1960" y="2"/>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a:latin typeface="Times New Roman" panose="02020603050405020304" pitchFamily="18" charset="0"/>
                </a:rPr>
                <a:t>初始状态</a:t>
              </a:r>
              <a:endParaRPr lang="zh-CN" altLang="en-US" sz="2000" b="1">
                <a:latin typeface="Times New Roman" panose="02020603050405020304" pitchFamily="18" charset="0"/>
              </a:endParaRPr>
            </a:p>
          </p:txBody>
        </p:sp>
        <p:grpSp>
          <p:nvGrpSpPr>
            <p:cNvPr id="113762" name="Group 5"/>
            <p:cNvGrpSpPr/>
            <p:nvPr/>
          </p:nvGrpSpPr>
          <p:grpSpPr bwMode="auto">
            <a:xfrm>
              <a:off x="0" y="383"/>
              <a:ext cx="4748" cy="256"/>
              <a:chOff x="0" y="0"/>
              <a:chExt cx="4748" cy="256"/>
            </a:xfrm>
          </p:grpSpPr>
          <p:grpSp>
            <p:nvGrpSpPr>
              <p:cNvPr id="113763" name="Group 6"/>
              <p:cNvGrpSpPr/>
              <p:nvPr/>
            </p:nvGrpSpPr>
            <p:grpSpPr bwMode="auto">
              <a:xfrm>
                <a:off x="0" y="0"/>
                <a:ext cx="542" cy="256"/>
                <a:chOff x="0" y="0"/>
                <a:chExt cx="542" cy="256"/>
              </a:xfrm>
            </p:grpSpPr>
            <p:sp>
              <p:nvSpPr>
                <p:cNvPr id="113791" name="Rectangle 7"/>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25</a:t>
                  </a:r>
                  <a:endParaRPr lang="en-US" altLang="zh-CN" sz="2000" b="1" dirty="0">
                    <a:latin typeface="Times New Roman" panose="02020603050405020304" pitchFamily="18" charset="0"/>
                  </a:endParaRPr>
                </a:p>
              </p:txBody>
            </p:sp>
            <p:sp>
              <p:nvSpPr>
                <p:cNvPr id="113792" name="Line 8"/>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4" name="Group 9"/>
              <p:cNvGrpSpPr/>
              <p:nvPr/>
            </p:nvGrpSpPr>
            <p:grpSpPr bwMode="auto">
              <a:xfrm>
                <a:off x="526" y="0"/>
                <a:ext cx="542" cy="256"/>
                <a:chOff x="0" y="0"/>
                <a:chExt cx="542" cy="256"/>
              </a:xfrm>
            </p:grpSpPr>
            <p:sp>
              <p:nvSpPr>
                <p:cNvPr id="113789" name="Rectangle 10"/>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13(1)</a:t>
                  </a:r>
                  <a:endParaRPr lang="en-US" altLang="zh-CN" sz="2000" b="1" dirty="0">
                    <a:latin typeface="Times New Roman" panose="02020603050405020304" pitchFamily="18" charset="0"/>
                  </a:endParaRPr>
                </a:p>
              </p:txBody>
            </p:sp>
            <p:sp>
              <p:nvSpPr>
                <p:cNvPr id="113790" name="Line 11"/>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5" name="Group 12"/>
              <p:cNvGrpSpPr/>
              <p:nvPr/>
            </p:nvGrpSpPr>
            <p:grpSpPr bwMode="auto">
              <a:xfrm>
                <a:off x="1052" y="0"/>
                <a:ext cx="542" cy="256"/>
                <a:chOff x="0" y="0"/>
                <a:chExt cx="542" cy="256"/>
              </a:xfrm>
            </p:grpSpPr>
            <p:sp>
              <p:nvSpPr>
                <p:cNvPr id="113787" name="Rectangle 13"/>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09</a:t>
                  </a:r>
                  <a:endParaRPr lang="en-US" altLang="zh-CN" sz="2000" b="1" dirty="0">
                    <a:latin typeface="Times New Roman" panose="02020603050405020304" pitchFamily="18" charset="0"/>
                  </a:endParaRPr>
                </a:p>
              </p:txBody>
            </p:sp>
            <p:sp>
              <p:nvSpPr>
                <p:cNvPr id="113788" name="Line 14"/>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6" name="Group 15"/>
              <p:cNvGrpSpPr/>
              <p:nvPr/>
            </p:nvGrpSpPr>
            <p:grpSpPr bwMode="auto">
              <a:xfrm>
                <a:off x="1577" y="0"/>
                <a:ext cx="542" cy="256"/>
                <a:chOff x="0" y="0"/>
                <a:chExt cx="542" cy="256"/>
              </a:xfrm>
            </p:grpSpPr>
            <p:sp>
              <p:nvSpPr>
                <p:cNvPr id="113785" name="Rectangle 16"/>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46</a:t>
                  </a:r>
                  <a:endParaRPr lang="en-US" altLang="zh-CN" sz="2000" b="1" dirty="0">
                    <a:latin typeface="Times New Roman" panose="02020603050405020304" pitchFamily="18" charset="0"/>
                  </a:endParaRPr>
                </a:p>
              </p:txBody>
            </p:sp>
            <p:sp>
              <p:nvSpPr>
                <p:cNvPr id="113786" name="Line 17"/>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7" name="Group 18"/>
              <p:cNvGrpSpPr/>
              <p:nvPr/>
            </p:nvGrpSpPr>
            <p:grpSpPr bwMode="auto">
              <a:xfrm>
                <a:off x="2103" y="0"/>
                <a:ext cx="542" cy="256"/>
                <a:chOff x="0" y="0"/>
                <a:chExt cx="542" cy="256"/>
              </a:xfrm>
            </p:grpSpPr>
            <p:sp>
              <p:nvSpPr>
                <p:cNvPr id="113783" name="Rectangle 19"/>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49</a:t>
                  </a:r>
                  <a:endParaRPr lang="en-US" altLang="zh-CN" sz="2000" b="1" dirty="0">
                    <a:latin typeface="Times New Roman" panose="02020603050405020304" pitchFamily="18" charset="0"/>
                  </a:endParaRPr>
                </a:p>
              </p:txBody>
            </p:sp>
            <p:sp>
              <p:nvSpPr>
                <p:cNvPr id="113784" name="Line 20"/>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8" name="Group 21"/>
              <p:cNvGrpSpPr/>
              <p:nvPr/>
            </p:nvGrpSpPr>
            <p:grpSpPr bwMode="auto">
              <a:xfrm>
                <a:off x="2629" y="0"/>
                <a:ext cx="542" cy="256"/>
                <a:chOff x="0" y="0"/>
                <a:chExt cx="542" cy="256"/>
              </a:xfrm>
            </p:grpSpPr>
            <p:sp>
              <p:nvSpPr>
                <p:cNvPr id="113781" name="Rectangle 22"/>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28</a:t>
                  </a:r>
                  <a:endParaRPr lang="en-US" altLang="zh-CN" sz="2000" b="1" dirty="0">
                    <a:latin typeface="Times New Roman" panose="02020603050405020304" pitchFamily="18" charset="0"/>
                  </a:endParaRPr>
                </a:p>
              </p:txBody>
            </p:sp>
            <p:sp>
              <p:nvSpPr>
                <p:cNvPr id="113782" name="Line 23"/>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9" name="Group 24"/>
              <p:cNvGrpSpPr/>
              <p:nvPr/>
            </p:nvGrpSpPr>
            <p:grpSpPr bwMode="auto">
              <a:xfrm>
                <a:off x="3154" y="0"/>
                <a:ext cx="542" cy="256"/>
                <a:chOff x="0" y="0"/>
                <a:chExt cx="542" cy="256"/>
              </a:xfrm>
            </p:grpSpPr>
            <p:sp>
              <p:nvSpPr>
                <p:cNvPr id="113779" name="Rectangle 25"/>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13(2)</a:t>
                  </a:r>
                  <a:endParaRPr lang="en-US" altLang="zh-CN" sz="2000" b="1" dirty="0">
                    <a:latin typeface="Times New Roman" panose="02020603050405020304" pitchFamily="18" charset="0"/>
                  </a:endParaRPr>
                </a:p>
              </p:txBody>
            </p:sp>
            <p:sp>
              <p:nvSpPr>
                <p:cNvPr id="113780" name="Line 26"/>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70" name="Group 27"/>
              <p:cNvGrpSpPr/>
              <p:nvPr/>
            </p:nvGrpSpPr>
            <p:grpSpPr bwMode="auto">
              <a:xfrm>
                <a:off x="3680" y="0"/>
                <a:ext cx="542" cy="256"/>
                <a:chOff x="0" y="0"/>
                <a:chExt cx="542" cy="256"/>
              </a:xfrm>
            </p:grpSpPr>
            <p:sp>
              <p:nvSpPr>
                <p:cNvPr id="113777" name="Rectangle 28"/>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75</a:t>
                  </a:r>
                  <a:endParaRPr lang="en-US" altLang="zh-CN" sz="2000" b="1" dirty="0">
                    <a:latin typeface="Times New Roman" panose="02020603050405020304" pitchFamily="18" charset="0"/>
                  </a:endParaRPr>
                </a:p>
              </p:txBody>
            </p:sp>
            <p:sp>
              <p:nvSpPr>
                <p:cNvPr id="113778" name="Line 29"/>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71" name="Group 30"/>
              <p:cNvGrpSpPr/>
              <p:nvPr/>
            </p:nvGrpSpPr>
            <p:grpSpPr bwMode="auto">
              <a:xfrm>
                <a:off x="4206" y="0"/>
                <a:ext cx="542" cy="256"/>
                <a:chOff x="0" y="0"/>
                <a:chExt cx="542" cy="256"/>
              </a:xfrm>
            </p:grpSpPr>
            <p:sp>
              <p:nvSpPr>
                <p:cNvPr id="113775" name="Rectangle 31"/>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32</a:t>
                  </a:r>
                  <a:endParaRPr lang="en-US" altLang="zh-CN" sz="2000" b="1" dirty="0">
                    <a:latin typeface="Times New Roman" panose="02020603050405020304" pitchFamily="18" charset="0"/>
                  </a:endParaRPr>
                </a:p>
              </p:txBody>
            </p:sp>
            <p:sp>
              <p:nvSpPr>
                <p:cNvPr id="113776" name="Line 32"/>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16" name="Group 42"/>
          <p:cNvGrpSpPr/>
          <p:nvPr/>
        </p:nvGrpSpPr>
        <p:grpSpPr bwMode="auto">
          <a:xfrm>
            <a:off x="9788526" y="3845579"/>
            <a:ext cx="582612" cy="600075"/>
            <a:chOff x="0" y="189"/>
            <a:chExt cx="367" cy="378"/>
          </a:xfrm>
        </p:grpSpPr>
        <p:sp>
          <p:nvSpPr>
            <p:cNvPr id="113754" name="Text Box 43"/>
            <p:cNvSpPr txBox="1">
              <a:spLocks noChangeArrowheads="1"/>
            </p:cNvSpPr>
            <p:nvPr/>
          </p:nvSpPr>
          <p:spPr bwMode="auto">
            <a:xfrm>
              <a:off x="0" y="18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09</a:t>
              </a:r>
              <a:endParaRPr lang="en-US" altLang="zh-CN" sz="2000" b="1" dirty="0">
                <a:latin typeface="Times New Roman" panose="02020603050405020304" pitchFamily="18" charset="0"/>
              </a:endParaRPr>
            </a:p>
          </p:txBody>
        </p:sp>
        <p:sp>
          <p:nvSpPr>
            <p:cNvPr id="113756" name="Line 45"/>
            <p:cNvSpPr>
              <a:spLocks noChangeShapeType="1"/>
            </p:cNvSpPr>
            <p:nvPr/>
          </p:nvSpPr>
          <p:spPr bwMode="auto">
            <a:xfrm flipV="1">
              <a:off x="184" y="444"/>
              <a:ext cx="0" cy="12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46"/>
          <p:cNvGrpSpPr/>
          <p:nvPr/>
        </p:nvGrpSpPr>
        <p:grpSpPr bwMode="auto">
          <a:xfrm>
            <a:off x="6410325" y="3844925"/>
            <a:ext cx="582613" cy="676275"/>
            <a:chOff x="0" y="0"/>
            <a:chExt cx="367" cy="426"/>
          </a:xfrm>
        </p:grpSpPr>
        <p:sp>
          <p:nvSpPr>
            <p:cNvPr id="113752" name="Text Box 47"/>
            <p:cNvSpPr txBox="1">
              <a:spLocks noChangeArrowheads="1"/>
            </p:cNvSpPr>
            <p:nvPr/>
          </p:nvSpPr>
          <p:spPr bwMode="auto">
            <a:xfrm>
              <a:off x="0" y="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25</a:t>
              </a:r>
              <a:endParaRPr lang="en-US" altLang="zh-CN" sz="2000" b="1" dirty="0">
                <a:latin typeface="Times New Roman" panose="02020603050405020304" pitchFamily="18" charset="0"/>
              </a:endParaRPr>
            </a:p>
          </p:txBody>
        </p:sp>
        <p:sp>
          <p:nvSpPr>
            <p:cNvPr id="113753" name="Line 48"/>
            <p:cNvSpPr>
              <a:spLocks noChangeShapeType="1"/>
            </p:cNvSpPr>
            <p:nvPr/>
          </p:nvSpPr>
          <p:spPr bwMode="auto">
            <a:xfrm flipH="1" flipV="1">
              <a:off x="169" y="225"/>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52"/>
          <p:cNvGrpSpPr/>
          <p:nvPr/>
        </p:nvGrpSpPr>
        <p:grpSpPr bwMode="auto">
          <a:xfrm>
            <a:off x="7259638" y="2393017"/>
            <a:ext cx="582612" cy="2147887"/>
            <a:chOff x="0" y="0"/>
            <a:chExt cx="367" cy="1353"/>
          </a:xfrm>
        </p:grpSpPr>
        <p:grpSp>
          <p:nvGrpSpPr>
            <p:cNvPr id="113746" name="Group 53"/>
            <p:cNvGrpSpPr/>
            <p:nvPr/>
          </p:nvGrpSpPr>
          <p:grpSpPr bwMode="auto">
            <a:xfrm>
              <a:off x="0" y="915"/>
              <a:ext cx="367" cy="438"/>
              <a:chOff x="0" y="0"/>
              <a:chExt cx="367" cy="438"/>
            </a:xfrm>
          </p:grpSpPr>
          <p:sp>
            <p:nvSpPr>
              <p:cNvPr id="113748" name="Text Box 54"/>
              <p:cNvSpPr txBox="1">
                <a:spLocks noChangeArrowheads="1"/>
              </p:cNvSpPr>
              <p:nvPr/>
            </p:nvSpPr>
            <p:spPr bwMode="auto">
              <a:xfrm>
                <a:off x="0" y="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46</a:t>
                </a:r>
                <a:endParaRPr lang="en-US" altLang="zh-CN" sz="2000" b="1" dirty="0">
                  <a:latin typeface="Times New Roman" panose="02020603050405020304" pitchFamily="18" charset="0"/>
                </a:endParaRPr>
              </a:p>
            </p:txBody>
          </p:sp>
          <p:sp>
            <p:nvSpPr>
              <p:cNvPr id="113749" name="Line 55"/>
              <p:cNvSpPr>
                <a:spLocks noChangeShapeType="1"/>
              </p:cNvSpPr>
              <p:nvPr/>
            </p:nvSpPr>
            <p:spPr bwMode="auto">
              <a:xfrm flipH="1" flipV="1">
                <a:off x="151" y="237"/>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747" name="Line 56"/>
            <p:cNvSpPr>
              <a:spLocks noChangeShapeType="1"/>
            </p:cNvSpPr>
            <p:nvPr/>
          </p:nvSpPr>
          <p:spPr bwMode="auto">
            <a:xfrm>
              <a:off x="166" y="0"/>
              <a:ext cx="0" cy="9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57"/>
          <p:cNvGrpSpPr/>
          <p:nvPr/>
        </p:nvGrpSpPr>
        <p:grpSpPr bwMode="auto">
          <a:xfrm>
            <a:off x="4622722" y="2426712"/>
            <a:ext cx="758841" cy="1422400"/>
            <a:chOff x="0" y="0"/>
            <a:chExt cx="478" cy="896"/>
          </a:xfrm>
        </p:grpSpPr>
        <p:sp>
          <p:nvSpPr>
            <p:cNvPr id="113743" name="Text Box 58"/>
            <p:cNvSpPr txBox="1">
              <a:spLocks noChangeArrowheads="1"/>
            </p:cNvSpPr>
            <p:nvPr/>
          </p:nvSpPr>
          <p:spPr bwMode="auto">
            <a:xfrm>
              <a:off x="0" y="541"/>
              <a:ext cx="478" cy="25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13(2)</a:t>
              </a:r>
              <a:endParaRPr lang="en-US" altLang="zh-CN" sz="2000" b="1" dirty="0">
                <a:latin typeface="Times New Roman" panose="02020603050405020304" pitchFamily="18" charset="0"/>
              </a:endParaRPr>
            </a:p>
          </p:txBody>
        </p:sp>
        <p:sp>
          <p:nvSpPr>
            <p:cNvPr id="113744" name="Line 59"/>
            <p:cNvSpPr>
              <a:spLocks noChangeShapeType="1"/>
            </p:cNvSpPr>
            <p:nvPr/>
          </p:nvSpPr>
          <p:spPr bwMode="auto">
            <a:xfrm flipV="1">
              <a:off x="181" y="785"/>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5" name="Line 60"/>
            <p:cNvSpPr>
              <a:spLocks noChangeShapeType="1"/>
            </p:cNvSpPr>
            <p:nvPr/>
          </p:nvSpPr>
          <p:spPr bwMode="auto">
            <a:xfrm>
              <a:off x="196" y="0"/>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 name="Group 61"/>
          <p:cNvGrpSpPr/>
          <p:nvPr/>
        </p:nvGrpSpPr>
        <p:grpSpPr bwMode="auto">
          <a:xfrm>
            <a:off x="8881198" y="2348707"/>
            <a:ext cx="582612" cy="2163762"/>
            <a:chOff x="0" y="0"/>
            <a:chExt cx="367" cy="1363"/>
          </a:xfrm>
        </p:grpSpPr>
        <p:grpSp>
          <p:nvGrpSpPr>
            <p:cNvPr id="113739" name="Group 62"/>
            <p:cNvGrpSpPr/>
            <p:nvPr/>
          </p:nvGrpSpPr>
          <p:grpSpPr bwMode="auto">
            <a:xfrm>
              <a:off x="0" y="915"/>
              <a:ext cx="367" cy="448"/>
              <a:chOff x="0" y="0"/>
              <a:chExt cx="367" cy="448"/>
            </a:xfrm>
          </p:grpSpPr>
          <p:sp>
            <p:nvSpPr>
              <p:cNvPr id="113741" name="Text Box 63"/>
              <p:cNvSpPr txBox="1">
                <a:spLocks noChangeArrowheads="1"/>
              </p:cNvSpPr>
              <p:nvPr/>
            </p:nvSpPr>
            <p:spPr bwMode="auto">
              <a:xfrm>
                <a:off x="0" y="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28</a:t>
                </a:r>
                <a:endParaRPr lang="en-US" altLang="zh-CN" sz="2000" b="1" dirty="0">
                  <a:latin typeface="Times New Roman" panose="02020603050405020304" pitchFamily="18" charset="0"/>
                </a:endParaRPr>
              </a:p>
            </p:txBody>
          </p:sp>
          <p:sp>
            <p:nvSpPr>
              <p:cNvPr id="113742" name="Line 64"/>
              <p:cNvSpPr>
                <a:spLocks noChangeShapeType="1"/>
              </p:cNvSpPr>
              <p:nvPr/>
            </p:nvSpPr>
            <p:spPr bwMode="auto">
              <a:xfrm flipH="1" flipV="1">
                <a:off x="189" y="247"/>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740" name="Line 65"/>
            <p:cNvSpPr>
              <a:spLocks noChangeShapeType="1"/>
            </p:cNvSpPr>
            <p:nvPr/>
          </p:nvSpPr>
          <p:spPr bwMode="auto">
            <a:xfrm>
              <a:off x="216" y="0"/>
              <a:ext cx="0" cy="9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 name="Group 66"/>
          <p:cNvGrpSpPr/>
          <p:nvPr/>
        </p:nvGrpSpPr>
        <p:grpSpPr bwMode="auto">
          <a:xfrm>
            <a:off x="3875872" y="2406650"/>
            <a:ext cx="582613" cy="2146300"/>
            <a:chOff x="0" y="0"/>
            <a:chExt cx="367" cy="1352"/>
          </a:xfrm>
        </p:grpSpPr>
        <p:sp>
          <p:nvSpPr>
            <p:cNvPr id="113736" name="Text Box 67"/>
            <p:cNvSpPr txBox="1">
              <a:spLocks noChangeArrowheads="1"/>
            </p:cNvSpPr>
            <p:nvPr/>
          </p:nvSpPr>
          <p:spPr bwMode="auto">
            <a:xfrm>
              <a:off x="0" y="926"/>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32</a:t>
              </a:r>
              <a:endParaRPr lang="en-US" altLang="zh-CN" sz="2000" b="1" dirty="0">
                <a:latin typeface="Times New Roman" panose="02020603050405020304" pitchFamily="18" charset="0"/>
              </a:endParaRPr>
            </a:p>
          </p:txBody>
        </p:sp>
        <p:sp>
          <p:nvSpPr>
            <p:cNvPr id="113737" name="Line 68"/>
            <p:cNvSpPr>
              <a:spLocks noChangeShapeType="1"/>
            </p:cNvSpPr>
            <p:nvPr/>
          </p:nvSpPr>
          <p:spPr bwMode="auto">
            <a:xfrm flipH="1" flipV="1">
              <a:off x="160" y="1151"/>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8" name="Line 69"/>
            <p:cNvSpPr>
              <a:spLocks noChangeShapeType="1"/>
            </p:cNvSpPr>
            <p:nvPr/>
          </p:nvSpPr>
          <p:spPr bwMode="auto">
            <a:xfrm>
              <a:off x="175" y="0"/>
              <a:ext cx="0" cy="9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 name="Group 70"/>
          <p:cNvGrpSpPr/>
          <p:nvPr/>
        </p:nvGrpSpPr>
        <p:grpSpPr bwMode="auto">
          <a:xfrm>
            <a:off x="6382761" y="2391500"/>
            <a:ext cx="582612" cy="1404937"/>
            <a:chOff x="0" y="0"/>
            <a:chExt cx="367" cy="885"/>
          </a:xfrm>
        </p:grpSpPr>
        <p:sp>
          <p:nvSpPr>
            <p:cNvPr id="113733" name="Text Box 71"/>
            <p:cNvSpPr txBox="1">
              <a:spLocks noChangeArrowheads="1"/>
            </p:cNvSpPr>
            <p:nvPr/>
          </p:nvSpPr>
          <p:spPr bwMode="auto">
            <a:xfrm>
              <a:off x="0" y="541"/>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75</a:t>
              </a:r>
              <a:endParaRPr lang="en-US" altLang="zh-CN" sz="2000" b="1" dirty="0">
                <a:latin typeface="Times New Roman" panose="02020603050405020304" pitchFamily="18" charset="0"/>
              </a:endParaRPr>
            </a:p>
          </p:txBody>
        </p:sp>
        <p:sp>
          <p:nvSpPr>
            <p:cNvPr id="113734" name="Line 72"/>
            <p:cNvSpPr>
              <a:spLocks noChangeShapeType="1"/>
            </p:cNvSpPr>
            <p:nvPr/>
          </p:nvSpPr>
          <p:spPr bwMode="auto">
            <a:xfrm flipV="1">
              <a:off x="186" y="774"/>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5" name="Line 73"/>
            <p:cNvSpPr>
              <a:spLocks noChangeShapeType="1"/>
            </p:cNvSpPr>
            <p:nvPr/>
          </p:nvSpPr>
          <p:spPr bwMode="auto">
            <a:xfrm>
              <a:off x="168" y="0"/>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74"/>
          <p:cNvGrpSpPr/>
          <p:nvPr/>
        </p:nvGrpSpPr>
        <p:grpSpPr bwMode="auto">
          <a:xfrm>
            <a:off x="1878013" y="2009775"/>
            <a:ext cx="8423275" cy="2841625"/>
            <a:chOff x="-2" y="0"/>
            <a:chExt cx="5306" cy="1790"/>
          </a:xfrm>
        </p:grpSpPr>
        <p:sp>
          <p:nvSpPr>
            <p:cNvPr id="113712" name="Text Box 75"/>
            <p:cNvSpPr txBox="1">
              <a:spLocks noChangeArrowheads="1"/>
            </p:cNvSpPr>
            <p:nvPr/>
          </p:nvSpPr>
          <p:spPr bwMode="auto">
            <a:xfrm>
              <a:off x="211"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e[0]</a:t>
              </a:r>
              <a:endParaRPr lang="en-US" altLang="zh-CN" sz="2000" b="1">
                <a:latin typeface="Times New Roman" panose="02020603050405020304" pitchFamily="18" charset="0"/>
              </a:endParaRPr>
            </a:p>
          </p:txBody>
        </p:sp>
        <p:sp>
          <p:nvSpPr>
            <p:cNvPr id="113713" name="Text Box 76"/>
            <p:cNvSpPr txBox="1">
              <a:spLocks noChangeArrowheads="1"/>
            </p:cNvSpPr>
            <p:nvPr/>
          </p:nvSpPr>
          <p:spPr bwMode="auto">
            <a:xfrm>
              <a:off x="735"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e[1]</a:t>
              </a:r>
              <a:endParaRPr lang="en-US" altLang="zh-CN" sz="2000" b="1">
                <a:latin typeface="Times New Roman" panose="02020603050405020304" pitchFamily="18" charset="0"/>
              </a:endParaRPr>
            </a:p>
          </p:txBody>
        </p:sp>
        <p:sp>
          <p:nvSpPr>
            <p:cNvPr id="113714" name="Text Box 77"/>
            <p:cNvSpPr txBox="1">
              <a:spLocks noChangeArrowheads="1"/>
            </p:cNvSpPr>
            <p:nvPr/>
          </p:nvSpPr>
          <p:spPr bwMode="auto">
            <a:xfrm>
              <a:off x="1259"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e[2]</a:t>
              </a:r>
              <a:endParaRPr lang="en-US" altLang="zh-CN" sz="2000" b="1">
                <a:latin typeface="Times New Roman" panose="02020603050405020304" pitchFamily="18" charset="0"/>
              </a:endParaRPr>
            </a:p>
          </p:txBody>
        </p:sp>
        <p:sp>
          <p:nvSpPr>
            <p:cNvPr id="113715" name="Text Box 78"/>
            <p:cNvSpPr txBox="1">
              <a:spLocks noChangeArrowheads="1"/>
            </p:cNvSpPr>
            <p:nvPr/>
          </p:nvSpPr>
          <p:spPr bwMode="auto">
            <a:xfrm>
              <a:off x="1784"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e[3]</a:t>
              </a:r>
              <a:endParaRPr lang="en-US" altLang="zh-CN" sz="2000" b="1">
                <a:latin typeface="Times New Roman" panose="02020603050405020304" pitchFamily="18" charset="0"/>
              </a:endParaRPr>
            </a:p>
          </p:txBody>
        </p:sp>
        <p:sp>
          <p:nvSpPr>
            <p:cNvPr id="113716" name="Text Box 79"/>
            <p:cNvSpPr txBox="1">
              <a:spLocks noChangeArrowheads="1"/>
            </p:cNvSpPr>
            <p:nvPr/>
          </p:nvSpPr>
          <p:spPr bwMode="auto">
            <a:xfrm>
              <a:off x="2308"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e[4]</a:t>
              </a:r>
              <a:endParaRPr lang="en-US" altLang="zh-CN" sz="2000" b="1">
                <a:latin typeface="Times New Roman" panose="02020603050405020304" pitchFamily="18" charset="0"/>
              </a:endParaRPr>
            </a:p>
          </p:txBody>
        </p:sp>
        <p:sp>
          <p:nvSpPr>
            <p:cNvPr id="113717" name="Text Box 80"/>
            <p:cNvSpPr txBox="1">
              <a:spLocks noChangeArrowheads="1"/>
            </p:cNvSpPr>
            <p:nvPr/>
          </p:nvSpPr>
          <p:spPr bwMode="auto">
            <a:xfrm>
              <a:off x="2833"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e[5]</a:t>
              </a:r>
              <a:endParaRPr lang="en-US" altLang="zh-CN" sz="2000" b="1">
                <a:latin typeface="Times New Roman" panose="02020603050405020304" pitchFamily="18" charset="0"/>
              </a:endParaRPr>
            </a:p>
          </p:txBody>
        </p:sp>
        <p:sp>
          <p:nvSpPr>
            <p:cNvPr id="113718" name="Text Box 81"/>
            <p:cNvSpPr txBox="1">
              <a:spLocks noChangeArrowheads="1"/>
            </p:cNvSpPr>
            <p:nvPr/>
          </p:nvSpPr>
          <p:spPr bwMode="auto">
            <a:xfrm>
              <a:off x="3357"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e[6]</a:t>
              </a:r>
              <a:endParaRPr lang="en-US" altLang="zh-CN" sz="2000" b="1">
                <a:latin typeface="Times New Roman" panose="02020603050405020304" pitchFamily="18" charset="0"/>
              </a:endParaRPr>
            </a:p>
          </p:txBody>
        </p:sp>
        <p:sp>
          <p:nvSpPr>
            <p:cNvPr id="113719" name="Text Box 82"/>
            <p:cNvSpPr txBox="1">
              <a:spLocks noChangeArrowheads="1"/>
            </p:cNvSpPr>
            <p:nvPr/>
          </p:nvSpPr>
          <p:spPr bwMode="auto">
            <a:xfrm>
              <a:off x="3882"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e[7]</a:t>
              </a:r>
              <a:endParaRPr lang="en-US" altLang="zh-CN" sz="2000" b="1">
                <a:latin typeface="Times New Roman" panose="02020603050405020304" pitchFamily="18" charset="0"/>
              </a:endParaRPr>
            </a:p>
          </p:txBody>
        </p:sp>
        <p:sp>
          <p:nvSpPr>
            <p:cNvPr id="113720" name="Text Box 83"/>
            <p:cNvSpPr txBox="1">
              <a:spLocks noChangeArrowheads="1"/>
            </p:cNvSpPr>
            <p:nvPr/>
          </p:nvSpPr>
          <p:spPr bwMode="auto">
            <a:xfrm>
              <a:off x="4406"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e[8]</a:t>
              </a:r>
              <a:endParaRPr lang="en-US" altLang="zh-CN" sz="2000" b="1">
                <a:latin typeface="Times New Roman" panose="02020603050405020304" pitchFamily="18" charset="0"/>
              </a:endParaRPr>
            </a:p>
          </p:txBody>
        </p:sp>
        <p:sp>
          <p:nvSpPr>
            <p:cNvPr id="113721" name="Text Box 84"/>
            <p:cNvSpPr txBox="1">
              <a:spLocks noChangeArrowheads="1"/>
            </p:cNvSpPr>
            <p:nvPr/>
          </p:nvSpPr>
          <p:spPr bwMode="auto">
            <a:xfrm>
              <a:off x="4931"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e[9]</a:t>
              </a:r>
              <a:endParaRPr lang="en-US" altLang="zh-CN" sz="2000" b="1">
                <a:latin typeface="Times New Roman" panose="02020603050405020304" pitchFamily="18" charset="0"/>
              </a:endParaRPr>
            </a:p>
          </p:txBody>
        </p:sp>
        <p:sp>
          <p:nvSpPr>
            <p:cNvPr id="113722" name="Text Box 85"/>
            <p:cNvSpPr txBox="1">
              <a:spLocks noChangeArrowheads="1"/>
            </p:cNvSpPr>
            <p:nvPr/>
          </p:nvSpPr>
          <p:spPr bwMode="auto">
            <a:xfrm>
              <a:off x="211"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f[0]</a:t>
              </a:r>
              <a:endParaRPr lang="en-US" altLang="zh-CN" sz="2000" b="1">
                <a:latin typeface="Times New Roman" panose="02020603050405020304" pitchFamily="18" charset="0"/>
              </a:endParaRPr>
            </a:p>
          </p:txBody>
        </p:sp>
        <p:sp>
          <p:nvSpPr>
            <p:cNvPr id="113723" name="Text Box 86"/>
            <p:cNvSpPr txBox="1">
              <a:spLocks noChangeArrowheads="1"/>
            </p:cNvSpPr>
            <p:nvPr/>
          </p:nvSpPr>
          <p:spPr bwMode="auto">
            <a:xfrm>
              <a:off x="735"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113724" name="Text Box 87"/>
            <p:cNvSpPr txBox="1">
              <a:spLocks noChangeArrowheads="1"/>
            </p:cNvSpPr>
            <p:nvPr/>
          </p:nvSpPr>
          <p:spPr bwMode="auto">
            <a:xfrm>
              <a:off x="1259"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f[2]</a:t>
              </a:r>
              <a:endParaRPr lang="en-US" altLang="zh-CN" sz="2000" b="1">
                <a:latin typeface="Times New Roman" panose="02020603050405020304" pitchFamily="18" charset="0"/>
              </a:endParaRPr>
            </a:p>
          </p:txBody>
        </p:sp>
        <p:sp>
          <p:nvSpPr>
            <p:cNvPr id="113725" name="Text Box 88"/>
            <p:cNvSpPr txBox="1">
              <a:spLocks noChangeArrowheads="1"/>
            </p:cNvSpPr>
            <p:nvPr/>
          </p:nvSpPr>
          <p:spPr bwMode="auto">
            <a:xfrm>
              <a:off x="1784"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f[3]</a:t>
              </a:r>
              <a:endParaRPr lang="en-US" altLang="zh-CN" sz="2000" b="1">
                <a:latin typeface="Times New Roman" panose="02020603050405020304" pitchFamily="18" charset="0"/>
              </a:endParaRPr>
            </a:p>
          </p:txBody>
        </p:sp>
        <p:sp>
          <p:nvSpPr>
            <p:cNvPr id="113726" name="Text Box 89"/>
            <p:cNvSpPr txBox="1">
              <a:spLocks noChangeArrowheads="1"/>
            </p:cNvSpPr>
            <p:nvPr/>
          </p:nvSpPr>
          <p:spPr bwMode="auto">
            <a:xfrm>
              <a:off x="2308"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f[4]</a:t>
              </a:r>
              <a:endParaRPr lang="en-US" altLang="zh-CN" sz="2000" b="1">
                <a:latin typeface="Times New Roman" panose="02020603050405020304" pitchFamily="18" charset="0"/>
              </a:endParaRPr>
            </a:p>
          </p:txBody>
        </p:sp>
        <p:sp>
          <p:nvSpPr>
            <p:cNvPr id="113727" name="Text Box 90"/>
            <p:cNvSpPr txBox="1">
              <a:spLocks noChangeArrowheads="1"/>
            </p:cNvSpPr>
            <p:nvPr/>
          </p:nvSpPr>
          <p:spPr bwMode="auto">
            <a:xfrm>
              <a:off x="2833"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f[5]</a:t>
              </a:r>
              <a:endParaRPr lang="en-US" altLang="zh-CN" sz="2000" b="1">
                <a:latin typeface="Times New Roman" panose="02020603050405020304" pitchFamily="18" charset="0"/>
              </a:endParaRPr>
            </a:p>
          </p:txBody>
        </p:sp>
        <p:sp>
          <p:nvSpPr>
            <p:cNvPr id="113728" name="Text Box 91"/>
            <p:cNvSpPr txBox="1">
              <a:spLocks noChangeArrowheads="1"/>
            </p:cNvSpPr>
            <p:nvPr/>
          </p:nvSpPr>
          <p:spPr bwMode="auto">
            <a:xfrm>
              <a:off x="3357"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f[6]</a:t>
              </a:r>
              <a:endParaRPr lang="en-US" altLang="zh-CN" sz="2000" b="1">
                <a:latin typeface="Times New Roman" panose="02020603050405020304" pitchFamily="18" charset="0"/>
              </a:endParaRPr>
            </a:p>
          </p:txBody>
        </p:sp>
        <p:sp>
          <p:nvSpPr>
            <p:cNvPr id="113729" name="Text Box 92"/>
            <p:cNvSpPr txBox="1">
              <a:spLocks noChangeArrowheads="1"/>
            </p:cNvSpPr>
            <p:nvPr/>
          </p:nvSpPr>
          <p:spPr bwMode="auto">
            <a:xfrm>
              <a:off x="3882"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f[7]</a:t>
              </a:r>
              <a:endParaRPr lang="en-US" altLang="zh-CN" sz="2000" b="1">
                <a:latin typeface="Times New Roman" panose="02020603050405020304" pitchFamily="18" charset="0"/>
              </a:endParaRPr>
            </a:p>
          </p:txBody>
        </p:sp>
        <p:sp>
          <p:nvSpPr>
            <p:cNvPr id="113730" name="Text Box 93"/>
            <p:cNvSpPr txBox="1">
              <a:spLocks noChangeArrowheads="1"/>
            </p:cNvSpPr>
            <p:nvPr/>
          </p:nvSpPr>
          <p:spPr bwMode="auto">
            <a:xfrm>
              <a:off x="4406"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f[8]</a:t>
              </a:r>
              <a:endParaRPr lang="en-US" altLang="zh-CN" sz="2000" b="1">
                <a:latin typeface="Times New Roman" panose="02020603050405020304" pitchFamily="18" charset="0"/>
              </a:endParaRPr>
            </a:p>
          </p:txBody>
        </p:sp>
        <p:sp>
          <p:nvSpPr>
            <p:cNvPr id="113731" name="Text Box 94"/>
            <p:cNvSpPr txBox="1">
              <a:spLocks noChangeArrowheads="1"/>
            </p:cNvSpPr>
            <p:nvPr/>
          </p:nvSpPr>
          <p:spPr bwMode="auto">
            <a:xfrm>
              <a:off x="4931"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f[9]</a:t>
              </a:r>
              <a:endParaRPr lang="en-US" altLang="zh-CN" sz="2000" b="1">
                <a:latin typeface="Times New Roman" panose="02020603050405020304" pitchFamily="18" charset="0"/>
              </a:endParaRPr>
            </a:p>
          </p:txBody>
        </p:sp>
        <p:sp>
          <p:nvSpPr>
            <p:cNvPr id="113732" name="Text Box 95"/>
            <p:cNvSpPr txBox="1">
              <a:spLocks noChangeArrowheads="1"/>
            </p:cNvSpPr>
            <p:nvPr/>
          </p:nvSpPr>
          <p:spPr bwMode="auto">
            <a:xfrm>
              <a:off x="-2" y="334"/>
              <a:ext cx="310"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a:latin typeface="Times New Roman" panose="02020603050405020304" pitchFamily="18" charset="0"/>
                </a:rPr>
                <a:t>一趟分配</a:t>
              </a:r>
              <a:endParaRPr lang="zh-CN" altLang="en-US" sz="2000" b="1">
                <a:latin typeface="Times New Roman" panose="02020603050405020304" pitchFamily="18" charset="0"/>
              </a:endParaRPr>
            </a:p>
          </p:txBody>
        </p:sp>
      </p:grpSp>
      <p:grpSp>
        <p:nvGrpSpPr>
          <p:cNvPr id="27" name="Group 96"/>
          <p:cNvGrpSpPr/>
          <p:nvPr/>
        </p:nvGrpSpPr>
        <p:grpSpPr bwMode="auto">
          <a:xfrm>
            <a:off x="2464377" y="5118389"/>
            <a:ext cx="7724775" cy="989013"/>
            <a:chOff x="0" y="0"/>
            <a:chExt cx="4866" cy="623"/>
          </a:xfrm>
        </p:grpSpPr>
        <p:grpSp>
          <p:nvGrpSpPr>
            <p:cNvPr id="113680" name="Group 97"/>
            <p:cNvGrpSpPr/>
            <p:nvPr/>
          </p:nvGrpSpPr>
          <p:grpSpPr bwMode="auto">
            <a:xfrm>
              <a:off x="118" y="367"/>
              <a:ext cx="4748" cy="256"/>
              <a:chOff x="0" y="0"/>
              <a:chExt cx="4748" cy="256"/>
            </a:xfrm>
          </p:grpSpPr>
          <p:grpSp>
            <p:nvGrpSpPr>
              <p:cNvPr id="113682" name="Group 98"/>
              <p:cNvGrpSpPr/>
              <p:nvPr/>
            </p:nvGrpSpPr>
            <p:grpSpPr bwMode="auto">
              <a:xfrm>
                <a:off x="0" y="0"/>
                <a:ext cx="542" cy="256"/>
                <a:chOff x="0" y="0"/>
                <a:chExt cx="542" cy="256"/>
              </a:xfrm>
            </p:grpSpPr>
            <p:sp>
              <p:nvSpPr>
                <p:cNvPr id="113710" name="Rectangle 99"/>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32</a:t>
                  </a:r>
                  <a:endParaRPr lang="en-US" altLang="zh-CN" sz="2000" b="1" dirty="0">
                    <a:latin typeface="Times New Roman" panose="02020603050405020304" pitchFamily="18" charset="0"/>
                  </a:endParaRPr>
                </a:p>
              </p:txBody>
            </p:sp>
            <p:sp>
              <p:nvSpPr>
                <p:cNvPr id="113711" name="Line 100"/>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3" name="Group 101"/>
              <p:cNvGrpSpPr/>
              <p:nvPr/>
            </p:nvGrpSpPr>
            <p:grpSpPr bwMode="auto">
              <a:xfrm>
                <a:off x="526" y="0"/>
                <a:ext cx="542" cy="256"/>
                <a:chOff x="0" y="0"/>
                <a:chExt cx="542" cy="256"/>
              </a:xfrm>
            </p:grpSpPr>
            <p:sp>
              <p:nvSpPr>
                <p:cNvPr id="113708" name="Rectangle 102"/>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13(1)</a:t>
                  </a:r>
                  <a:endParaRPr lang="en-US" altLang="zh-CN" sz="2000" b="1" dirty="0">
                    <a:latin typeface="Times New Roman" panose="02020603050405020304" pitchFamily="18" charset="0"/>
                  </a:endParaRPr>
                </a:p>
              </p:txBody>
            </p:sp>
            <p:sp>
              <p:nvSpPr>
                <p:cNvPr id="113709" name="Line 103"/>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4" name="Group 104"/>
              <p:cNvGrpSpPr/>
              <p:nvPr/>
            </p:nvGrpSpPr>
            <p:grpSpPr bwMode="auto">
              <a:xfrm>
                <a:off x="1052" y="0"/>
                <a:ext cx="542" cy="256"/>
                <a:chOff x="0" y="0"/>
                <a:chExt cx="542" cy="256"/>
              </a:xfrm>
            </p:grpSpPr>
            <p:sp>
              <p:nvSpPr>
                <p:cNvPr id="113706" name="Rectangle 105"/>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13(2)</a:t>
                  </a:r>
                  <a:endParaRPr lang="en-US" altLang="zh-CN" sz="2000" b="1" dirty="0">
                    <a:latin typeface="Times New Roman" panose="02020603050405020304" pitchFamily="18" charset="0"/>
                  </a:endParaRPr>
                </a:p>
              </p:txBody>
            </p:sp>
            <p:sp>
              <p:nvSpPr>
                <p:cNvPr id="113707" name="Line 106"/>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5" name="Group 107"/>
              <p:cNvGrpSpPr/>
              <p:nvPr/>
            </p:nvGrpSpPr>
            <p:grpSpPr bwMode="auto">
              <a:xfrm>
                <a:off x="1577" y="0"/>
                <a:ext cx="542" cy="256"/>
                <a:chOff x="0" y="0"/>
                <a:chExt cx="542" cy="256"/>
              </a:xfrm>
            </p:grpSpPr>
            <p:sp>
              <p:nvSpPr>
                <p:cNvPr id="113704" name="Rectangle 108"/>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25</a:t>
                  </a:r>
                  <a:endParaRPr lang="en-US" altLang="zh-CN" sz="2000" b="1" dirty="0">
                    <a:latin typeface="Times New Roman" panose="02020603050405020304" pitchFamily="18" charset="0"/>
                  </a:endParaRPr>
                </a:p>
              </p:txBody>
            </p:sp>
            <p:sp>
              <p:nvSpPr>
                <p:cNvPr id="113705" name="Line 109"/>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6" name="Group 110"/>
              <p:cNvGrpSpPr/>
              <p:nvPr/>
            </p:nvGrpSpPr>
            <p:grpSpPr bwMode="auto">
              <a:xfrm>
                <a:off x="2103" y="0"/>
                <a:ext cx="542" cy="256"/>
                <a:chOff x="0" y="0"/>
                <a:chExt cx="542" cy="256"/>
              </a:xfrm>
            </p:grpSpPr>
            <p:sp>
              <p:nvSpPr>
                <p:cNvPr id="113702" name="Rectangle 111"/>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75</a:t>
                  </a:r>
                  <a:endParaRPr lang="en-US" altLang="zh-CN" sz="2000" b="1" dirty="0">
                    <a:latin typeface="Times New Roman" panose="02020603050405020304" pitchFamily="18" charset="0"/>
                  </a:endParaRPr>
                </a:p>
              </p:txBody>
            </p:sp>
            <p:sp>
              <p:nvSpPr>
                <p:cNvPr id="113703" name="Line 112"/>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7" name="Group 113"/>
              <p:cNvGrpSpPr/>
              <p:nvPr/>
            </p:nvGrpSpPr>
            <p:grpSpPr bwMode="auto">
              <a:xfrm>
                <a:off x="2629" y="0"/>
                <a:ext cx="542" cy="256"/>
                <a:chOff x="0" y="0"/>
                <a:chExt cx="542" cy="256"/>
              </a:xfrm>
            </p:grpSpPr>
            <p:sp>
              <p:nvSpPr>
                <p:cNvPr id="113700" name="Rectangle 114"/>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46</a:t>
                  </a:r>
                  <a:endParaRPr lang="en-US" altLang="zh-CN" sz="2000" b="1" dirty="0">
                    <a:latin typeface="Times New Roman" panose="02020603050405020304" pitchFamily="18" charset="0"/>
                  </a:endParaRPr>
                </a:p>
              </p:txBody>
            </p:sp>
            <p:sp>
              <p:nvSpPr>
                <p:cNvPr id="113701" name="Line 115"/>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8" name="Group 116"/>
              <p:cNvGrpSpPr/>
              <p:nvPr/>
            </p:nvGrpSpPr>
            <p:grpSpPr bwMode="auto">
              <a:xfrm>
                <a:off x="3154" y="0"/>
                <a:ext cx="542" cy="256"/>
                <a:chOff x="0" y="0"/>
                <a:chExt cx="542" cy="256"/>
              </a:xfrm>
            </p:grpSpPr>
            <p:sp>
              <p:nvSpPr>
                <p:cNvPr id="113698" name="Rectangle 117"/>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28</a:t>
                  </a:r>
                  <a:endParaRPr lang="en-US" altLang="zh-CN" sz="2000" b="1" dirty="0">
                    <a:latin typeface="Times New Roman" panose="02020603050405020304" pitchFamily="18" charset="0"/>
                  </a:endParaRPr>
                </a:p>
              </p:txBody>
            </p:sp>
            <p:sp>
              <p:nvSpPr>
                <p:cNvPr id="113699" name="Line 118"/>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9" name="Group 119"/>
              <p:cNvGrpSpPr/>
              <p:nvPr/>
            </p:nvGrpSpPr>
            <p:grpSpPr bwMode="auto">
              <a:xfrm>
                <a:off x="3680" y="0"/>
                <a:ext cx="542" cy="256"/>
                <a:chOff x="0" y="0"/>
                <a:chExt cx="542" cy="256"/>
              </a:xfrm>
            </p:grpSpPr>
            <p:sp>
              <p:nvSpPr>
                <p:cNvPr id="113696" name="Rectangle 120"/>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09</a:t>
                  </a:r>
                  <a:endParaRPr lang="en-US" altLang="zh-CN" sz="2000" b="1" dirty="0">
                    <a:latin typeface="Times New Roman" panose="02020603050405020304" pitchFamily="18" charset="0"/>
                  </a:endParaRPr>
                </a:p>
              </p:txBody>
            </p:sp>
            <p:sp>
              <p:nvSpPr>
                <p:cNvPr id="113697" name="Line 121"/>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90" name="Group 122"/>
              <p:cNvGrpSpPr/>
              <p:nvPr/>
            </p:nvGrpSpPr>
            <p:grpSpPr bwMode="auto">
              <a:xfrm>
                <a:off x="4206" y="0"/>
                <a:ext cx="542" cy="256"/>
                <a:chOff x="0" y="0"/>
                <a:chExt cx="542" cy="256"/>
              </a:xfrm>
            </p:grpSpPr>
            <p:sp>
              <p:nvSpPr>
                <p:cNvPr id="113694" name="Rectangle 123"/>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49</a:t>
                  </a:r>
                  <a:endParaRPr lang="en-US" altLang="zh-CN" sz="2000" b="1" dirty="0">
                    <a:latin typeface="Times New Roman" panose="02020603050405020304" pitchFamily="18" charset="0"/>
                  </a:endParaRPr>
                </a:p>
              </p:txBody>
            </p:sp>
            <p:sp>
              <p:nvSpPr>
                <p:cNvPr id="113695" name="Line 124"/>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3681" name="Text Box 128"/>
            <p:cNvSpPr txBox="1">
              <a:spLocks noChangeArrowheads="1"/>
            </p:cNvSpPr>
            <p:nvPr/>
          </p:nvSpPr>
          <p:spPr bwMode="auto">
            <a:xfrm>
              <a:off x="0" y="0"/>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a:latin typeface="Times New Roman" panose="02020603050405020304" pitchFamily="18" charset="0"/>
                </a:rPr>
                <a:t>一趟收集：</a:t>
              </a:r>
              <a:endParaRPr lang="zh-CN" altLang="en-US" sz="2000" b="1">
                <a:latin typeface="Times New Roman" panose="02020603050405020304" pitchFamily="18" charset="0"/>
              </a:endParaRPr>
            </a:p>
          </p:txBody>
        </p:sp>
      </p:grpSp>
      <p:sp>
        <p:nvSpPr>
          <p:cNvPr id="113679" name="Rectangle 129"/>
          <p:cNvSpPr>
            <a:spLocks noChangeArrowheads="1"/>
          </p:cNvSpPr>
          <p:nvPr/>
        </p:nvSpPr>
        <p:spPr bwMode="auto">
          <a:xfrm>
            <a:off x="166688" y="44450"/>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基数排序的演示</a:t>
            </a:r>
            <a:endParaRPr lang="zh-CN" altLang="en-US" sz="3200" b="1" dirty="0">
              <a:solidFill>
                <a:schemeClr val="bg1"/>
              </a:solidFill>
              <a:latin typeface="黑体" panose="02010609060101010101" pitchFamily="49" charset="-122"/>
              <a:ea typeface="黑体" panose="02010609060101010101" pitchFamily="49" charset="-122"/>
            </a:endParaRPr>
          </a:p>
        </p:txBody>
      </p:sp>
      <p:grpSp>
        <p:nvGrpSpPr>
          <p:cNvPr id="3" name="组合 2"/>
          <p:cNvGrpSpPr/>
          <p:nvPr/>
        </p:nvGrpSpPr>
        <p:grpSpPr>
          <a:xfrm>
            <a:off x="4643419" y="3864769"/>
            <a:ext cx="758841" cy="790000"/>
            <a:chOff x="4643419" y="3864769"/>
            <a:chExt cx="758841" cy="790000"/>
          </a:xfrm>
        </p:grpSpPr>
        <p:sp>
          <p:nvSpPr>
            <p:cNvPr id="113751" name="Line 51"/>
            <p:cNvSpPr>
              <a:spLocks noChangeShapeType="1"/>
            </p:cNvSpPr>
            <p:nvPr/>
          </p:nvSpPr>
          <p:spPr bwMode="auto">
            <a:xfrm flipH="1" flipV="1">
              <a:off x="5045291" y="4335681"/>
              <a:ext cx="0" cy="3190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Text Box 58"/>
            <p:cNvSpPr txBox="1">
              <a:spLocks noChangeArrowheads="1"/>
            </p:cNvSpPr>
            <p:nvPr/>
          </p:nvSpPr>
          <p:spPr bwMode="auto">
            <a:xfrm>
              <a:off x="4643419" y="3864769"/>
              <a:ext cx="758841" cy="4000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13(1)</a:t>
              </a:r>
              <a:endParaRPr lang="en-US" altLang="zh-CN" sz="2000" b="1" dirty="0">
                <a:latin typeface="Times New Roman" panose="02020603050405020304" pitchFamily="18" charset="0"/>
              </a:endParaRPr>
            </a:p>
          </p:txBody>
        </p:sp>
      </p:grpSp>
      <p:grpSp>
        <p:nvGrpSpPr>
          <p:cNvPr id="130" name="Group 57"/>
          <p:cNvGrpSpPr/>
          <p:nvPr/>
        </p:nvGrpSpPr>
        <p:grpSpPr bwMode="auto">
          <a:xfrm>
            <a:off x="9723727" y="2426712"/>
            <a:ext cx="604850" cy="1422400"/>
            <a:chOff x="0" y="0"/>
            <a:chExt cx="381" cy="896"/>
          </a:xfrm>
        </p:grpSpPr>
        <p:sp>
          <p:nvSpPr>
            <p:cNvPr id="131" name="Text Box 58"/>
            <p:cNvSpPr txBox="1">
              <a:spLocks noChangeArrowheads="1"/>
            </p:cNvSpPr>
            <p:nvPr/>
          </p:nvSpPr>
          <p:spPr bwMode="auto">
            <a:xfrm>
              <a:off x="0" y="541"/>
              <a:ext cx="381" cy="25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49</a:t>
              </a:r>
              <a:endParaRPr lang="en-US" altLang="zh-CN" sz="2000" b="1" dirty="0">
                <a:latin typeface="Times New Roman" panose="02020603050405020304" pitchFamily="18" charset="0"/>
              </a:endParaRPr>
            </a:p>
          </p:txBody>
        </p:sp>
        <p:sp>
          <p:nvSpPr>
            <p:cNvPr id="132" name="Line 59"/>
            <p:cNvSpPr>
              <a:spLocks noChangeShapeType="1"/>
            </p:cNvSpPr>
            <p:nvPr/>
          </p:nvSpPr>
          <p:spPr bwMode="auto">
            <a:xfrm flipV="1">
              <a:off x="181" y="785"/>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60"/>
            <p:cNvSpPr>
              <a:spLocks noChangeShapeType="1"/>
            </p:cNvSpPr>
            <p:nvPr/>
          </p:nvSpPr>
          <p:spPr bwMode="auto">
            <a:xfrm>
              <a:off x="196" y="0"/>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2389549" y="5096023"/>
            <a:ext cx="7537450" cy="1011238"/>
            <a:chOff x="0" y="2"/>
            <a:chExt cx="4748" cy="637"/>
          </a:xfrm>
        </p:grpSpPr>
        <p:sp>
          <p:nvSpPr>
            <p:cNvPr id="113761" name="Text Box 4"/>
            <p:cNvSpPr txBox="1">
              <a:spLocks noChangeArrowheads="1"/>
            </p:cNvSpPr>
            <p:nvPr/>
          </p:nvSpPr>
          <p:spPr bwMode="auto">
            <a:xfrm>
              <a:off x="1960" y="2"/>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二趟收集</a:t>
              </a:r>
              <a:endParaRPr lang="zh-CN" altLang="en-US" sz="2000" b="1" dirty="0">
                <a:latin typeface="Times New Roman" panose="02020603050405020304" pitchFamily="18" charset="0"/>
              </a:endParaRPr>
            </a:p>
          </p:txBody>
        </p:sp>
        <p:grpSp>
          <p:nvGrpSpPr>
            <p:cNvPr id="113762" name="Group 5"/>
            <p:cNvGrpSpPr/>
            <p:nvPr/>
          </p:nvGrpSpPr>
          <p:grpSpPr bwMode="auto">
            <a:xfrm>
              <a:off x="0" y="383"/>
              <a:ext cx="4748" cy="256"/>
              <a:chOff x="0" y="0"/>
              <a:chExt cx="4748" cy="256"/>
            </a:xfrm>
          </p:grpSpPr>
          <p:grpSp>
            <p:nvGrpSpPr>
              <p:cNvPr id="113763" name="Group 6"/>
              <p:cNvGrpSpPr/>
              <p:nvPr/>
            </p:nvGrpSpPr>
            <p:grpSpPr bwMode="auto">
              <a:xfrm>
                <a:off x="0" y="0"/>
                <a:ext cx="542" cy="256"/>
                <a:chOff x="0" y="0"/>
                <a:chExt cx="542" cy="256"/>
              </a:xfrm>
            </p:grpSpPr>
            <p:sp>
              <p:nvSpPr>
                <p:cNvPr id="113791" name="Rectangle 7"/>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09</a:t>
                  </a:r>
                  <a:endParaRPr lang="en-US" altLang="zh-CN" sz="2000" b="1" dirty="0">
                    <a:latin typeface="Times New Roman" panose="02020603050405020304" pitchFamily="18" charset="0"/>
                  </a:endParaRPr>
                </a:p>
              </p:txBody>
            </p:sp>
            <p:sp>
              <p:nvSpPr>
                <p:cNvPr id="113792" name="Line 8"/>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4" name="Group 9"/>
              <p:cNvGrpSpPr/>
              <p:nvPr/>
            </p:nvGrpSpPr>
            <p:grpSpPr bwMode="auto">
              <a:xfrm>
                <a:off x="526" y="0"/>
                <a:ext cx="542" cy="256"/>
                <a:chOff x="0" y="0"/>
                <a:chExt cx="542" cy="256"/>
              </a:xfrm>
            </p:grpSpPr>
            <p:sp>
              <p:nvSpPr>
                <p:cNvPr id="113789" name="Rectangle 10"/>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13(1)</a:t>
                  </a:r>
                  <a:endParaRPr lang="en-US" altLang="zh-CN" sz="2000" b="1" dirty="0">
                    <a:latin typeface="Times New Roman" panose="02020603050405020304" pitchFamily="18" charset="0"/>
                  </a:endParaRPr>
                </a:p>
              </p:txBody>
            </p:sp>
            <p:sp>
              <p:nvSpPr>
                <p:cNvPr id="113790" name="Line 11"/>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5" name="Group 12"/>
              <p:cNvGrpSpPr/>
              <p:nvPr/>
            </p:nvGrpSpPr>
            <p:grpSpPr bwMode="auto">
              <a:xfrm>
                <a:off x="1052" y="0"/>
                <a:ext cx="542" cy="256"/>
                <a:chOff x="0" y="0"/>
                <a:chExt cx="542" cy="256"/>
              </a:xfrm>
            </p:grpSpPr>
            <p:sp>
              <p:nvSpPr>
                <p:cNvPr id="113787" name="Rectangle 13"/>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13(2)</a:t>
                  </a:r>
                  <a:endParaRPr lang="en-US" altLang="zh-CN" sz="2000" b="1" dirty="0">
                    <a:latin typeface="Times New Roman" panose="02020603050405020304" pitchFamily="18" charset="0"/>
                  </a:endParaRPr>
                </a:p>
              </p:txBody>
            </p:sp>
            <p:sp>
              <p:nvSpPr>
                <p:cNvPr id="113788" name="Line 14"/>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6" name="Group 15"/>
              <p:cNvGrpSpPr/>
              <p:nvPr/>
            </p:nvGrpSpPr>
            <p:grpSpPr bwMode="auto">
              <a:xfrm>
                <a:off x="1577" y="0"/>
                <a:ext cx="542" cy="256"/>
                <a:chOff x="0" y="0"/>
                <a:chExt cx="542" cy="256"/>
              </a:xfrm>
            </p:grpSpPr>
            <p:sp>
              <p:nvSpPr>
                <p:cNvPr id="113785" name="Rectangle 16"/>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25</a:t>
                  </a:r>
                  <a:endParaRPr lang="en-US" altLang="zh-CN" sz="2000" b="1" dirty="0">
                    <a:latin typeface="Times New Roman" panose="02020603050405020304" pitchFamily="18" charset="0"/>
                  </a:endParaRPr>
                </a:p>
              </p:txBody>
            </p:sp>
            <p:sp>
              <p:nvSpPr>
                <p:cNvPr id="113786" name="Line 17"/>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7" name="Group 18"/>
              <p:cNvGrpSpPr/>
              <p:nvPr/>
            </p:nvGrpSpPr>
            <p:grpSpPr bwMode="auto">
              <a:xfrm>
                <a:off x="2103" y="0"/>
                <a:ext cx="542" cy="256"/>
                <a:chOff x="0" y="0"/>
                <a:chExt cx="542" cy="256"/>
              </a:xfrm>
            </p:grpSpPr>
            <p:sp>
              <p:nvSpPr>
                <p:cNvPr id="113783" name="Rectangle 19"/>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28</a:t>
                  </a:r>
                  <a:endParaRPr lang="en-US" altLang="zh-CN" sz="2000" b="1" dirty="0">
                    <a:latin typeface="Times New Roman" panose="02020603050405020304" pitchFamily="18" charset="0"/>
                  </a:endParaRPr>
                </a:p>
              </p:txBody>
            </p:sp>
            <p:sp>
              <p:nvSpPr>
                <p:cNvPr id="113784" name="Line 20"/>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8" name="Group 21"/>
              <p:cNvGrpSpPr/>
              <p:nvPr/>
            </p:nvGrpSpPr>
            <p:grpSpPr bwMode="auto">
              <a:xfrm>
                <a:off x="2629" y="0"/>
                <a:ext cx="542" cy="256"/>
                <a:chOff x="0" y="0"/>
                <a:chExt cx="542" cy="256"/>
              </a:xfrm>
            </p:grpSpPr>
            <p:sp>
              <p:nvSpPr>
                <p:cNvPr id="113781" name="Rectangle 22"/>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32</a:t>
                  </a:r>
                  <a:endParaRPr lang="en-US" altLang="zh-CN" sz="2000" b="1" dirty="0">
                    <a:latin typeface="Times New Roman" panose="02020603050405020304" pitchFamily="18" charset="0"/>
                  </a:endParaRPr>
                </a:p>
              </p:txBody>
            </p:sp>
            <p:sp>
              <p:nvSpPr>
                <p:cNvPr id="113782" name="Line 23"/>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69" name="Group 24"/>
              <p:cNvGrpSpPr/>
              <p:nvPr/>
            </p:nvGrpSpPr>
            <p:grpSpPr bwMode="auto">
              <a:xfrm>
                <a:off x="3154" y="0"/>
                <a:ext cx="542" cy="256"/>
                <a:chOff x="0" y="0"/>
                <a:chExt cx="542" cy="256"/>
              </a:xfrm>
            </p:grpSpPr>
            <p:sp>
              <p:nvSpPr>
                <p:cNvPr id="113779" name="Rectangle 25"/>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46</a:t>
                  </a:r>
                  <a:endParaRPr lang="en-US" altLang="zh-CN" sz="2000" b="1" dirty="0">
                    <a:latin typeface="Times New Roman" panose="02020603050405020304" pitchFamily="18" charset="0"/>
                  </a:endParaRPr>
                </a:p>
              </p:txBody>
            </p:sp>
            <p:sp>
              <p:nvSpPr>
                <p:cNvPr id="113780" name="Line 26"/>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70" name="Group 27"/>
              <p:cNvGrpSpPr/>
              <p:nvPr/>
            </p:nvGrpSpPr>
            <p:grpSpPr bwMode="auto">
              <a:xfrm>
                <a:off x="3680" y="0"/>
                <a:ext cx="542" cy="256"/>
                <a:chOff x="0" y="0"/>
                <a:chExt cx="542" cy="256"/>
              </a:xfrm>
            </p:grpSpPr>
            <p:sp>
              <p:nvSpPr>
                <p:cNvPr id="113777" name="Rectangle 28"/>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49</a:t>
                  </a:r>
                  <a:endParaRPr lang="en-US" altLang="zh-CN" sz="2000" b="1" dirty="0">
                    <a:latin typeface="Times New Roman" panose="02020603050405020304" pitchFamily="18" charset="0"/>
                  </a:endParaRPr>
                </a:p>
              </p:txBody>
            </p:sp>
            <p:sp>
              <p:nvSpPr>
                <p:cNvPr id="113778" name="Line 29"/>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71" name="Group 30"/>
              <p:cNvGrpSpPr/>
              <p:nvPr/>
            </p:nvGrpSpPr>
            <p:grpSpPr bwMode="auto">
              <a:xfrm>
                <a:off x="4206" y="0"/>
                <a:ext cx="542" cy="256"/>
                <a:chOff x="0" y="0"/>
                <a:chExt cx="542" cy="256"/>
              </a:xfrm>
            </p:grpSpPr>
            <p:sp>
              <p:nvSpPr>
                <p:cNvPr id="113775" name="Rectangle 31"/>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75</a:t>
                  </a:r>
                  <a:endParaRPr lang="en-US" altLang="zh-CN" sz="2000" b="1" dirty="0">
                    <a:latin typeface="Times New Roman" panose="02020603050405020304" pitchFamily="18" charset="0"/>
                  </a:endParaRPr>
                </a:p>
              </p:txBody>
            </p:sp>
            <p:sp>
              <p:nvSpPr>
                <p:cNvPr id="113776" name="Line 32"/>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16" name="Group 42"/>
          <p:cNvGrpSpPr/>
          <p:nvPr/>
        </p:nvGrpSpPr>
        <p:grpSpPr bwMode="auto">
          <a:xfrm>
            <a:off x="5508562" y="3822054"/>
            <a:ext cx="582612" cy="600075"/>
            <a:chOff x="0" y="189"/>
            <a:chExt cx="367" cy="378"/>
          </a:xfrm>
        </p:grpSpPr>
        <p:sp>
          <p:nvSpPr>
            <p:cNvPr id="113754" name="Text Box 43"/>
            <p:cNvSpPr txBox="1">
              <a:spLocks noChangeArrowheads="1"/>
            </p:cNvSpPr>
            <p:nvPr/>
          </p:nvSpPr>
          <p:spPr bwMode="auto">
            <a:xfrm>
              <a:off x="0" y="18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46</a:t>
              </a:r>
              <a:endParaRPr lang="en-US" altLang="zh-CN" sz="2000" b="1" dirty="0">
                <a:latin typeface="Times New Roman" panose="02020603050405020304" pitchFamily="18" charset="0"/>
              </a:endParaRPr>
            </a:p>
          </p:txBody>
        </p:sp>
        <p:sp>
          <p:nvSpPr>
            <p:cNvPr id="113756" name="Line 45"/>
            <p:cNvSpPr>
              <a:spLocks noChangeShapeType="1"/>
            </p:cNvSpPr>
            <p:nvPr/>
          </p:nvSpPr>
          <p:spPr bwMode="auto">
            <a:xfrm flipV="1">
              <a:off x="184" y="444"/>
              <a:ext cx="0" cy="12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46"/>
          <p:cNvGrpSpPr/>
          <p:nvPr/>
        </p:nvGrpSpPr>
        <p:grpSpPr bwMode="auto">
          <a:xfrm>
            <a:off x="3957180" y="3808264"/>
            <a:ext cx="582613" cy="676275"/>
            <a:chOff x="0" y="0"/>
            <a:chExt cx="367" cy="426"/>
          </a:xfrm>
        </p:grpSpPr>
        <p:sp>
          <p:nvSpPr>
            <p:cNvPr id="113752" name="Text Box 47"/>
            <p:cNvSpPr txBox="1">
              <a:spLocks noChangeArrowheads="1"/>
            </p:cNvSpPr>
            <p:nvPr/>
          </p:nvSpPr>
          <p:spPr bwMode="auto">
            <a:xfrm>
              <a:off x="0" y="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25</a:t>
              </a:r>
              <a:endParaRPr lang="en-US" altLang="zh-CN" sz="2000" b="1" dirty="0">
                <a:latin typeface="Times New Roman" panose="02020603050405020304" pitchFamily="18" charset="0"/>
              </a:endParaRPr>
            </a:p>
          </p:txBody>
        </p:sp>
        <p:sp>
          <p:nvSpPr>
            <p:cNvPr id="113753" name="Line 48"/>
            <p:cNvSpPr>
              <a:spLocks noChangeShapeType="1"/>
            </p:cNvSpPr>
            <p:nvPr/>
          </p:nvSpPr>
          <p:spPr bwMode="auto">
            <a:xfrm flipH="1" flipV="1">
              <a:off x="169" y="225"/>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52"/>
          <p:cNvGrpSpPr/>
          <p:nvPr/>
        </p:nvGrpSpPr>
        <p:grpSpPr bwMode="auto">
          <a:xfrm>
            <a:off x="2230067" y="2393019"/>
            <a:ext cx="582612" cy="2147887"/>
            <a:chOff x="0" y="0"/>
            <a:chExt cx="367" cy="1353"/>
          </a:xfrm>
        </p:grpSpPr>
        <p:grpSp>
          <p:nvGrpSpPr>
            <p:cNvPr id="113746" name="Group 53"/>
            <p:cNvGrpSpPr/>
            <p:nvPr/>
          </p:nvGrpSpPr>
          <p:grpSpPr bwMode="auto">
            <a:xfrm>
              <a:off x="0" y="915"/>
              <a:ext cx="367" cy="438"/>
              <a:chOff x="0" y="0"/>
              <a:chExt cx="367" cy="438"/>
            </a:xfrm>
          </p:grpSpPr>
          <p:sp>
            <p:nvSpPr>
              <p:cNvPr id="113748" name="Text Box 54"/>
              <p:cNvSpPr txBox="1">
                <a:spLocks noChangeArrowheads="1"/>
              </p:cNvSpPr>
              <p:nvPr/>
            </p:nvSpPr>
            <p:spPr bwMode="auto">
              <a:xfrm>
                <a:off x="0" y="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09</a:t>
                </a:r>
                <a:endParaRPr lang="en-US" altLang="zh-CN" sz="2000" b="1" dirty="0">
                  <a:latin typeface="Times New Roman" panose="02020603050405020304" pitchFamily="18" charset="0"/>
                </a:endParaRPr>
              </a:p>
            </p:txBody>
          </p:sp>
          <p:sp>
            <p:nvSpPr>
              <p:cNvPr id="113749" name="Line 55"/>
              <p:cNvSpPr>
                <a:spLocks noChangeShapeType="1"/>
              </p:cNvSpPr>
              <p:nvPr/>
            </p:nvSpPr>
            <p:spPr bwMode="auto">
              <a:xfrm flipH="1" flipV="1">
                <a:off x="151" y="237"/>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747" name="Line 56"/>
            <p:cNvSpPr>
              <a:spLocks noChangeShapeType="1"/>
            </p:cNvSpPr>
            <p:nvPr/>
          </p:nvSpPr>
          <p:spPr bwMode="auto">
            <a:xfrm>
              <a:off x="166" y="0"/>
              <a:ext cx="0" cy="9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57"/>
          <p:cNvGrpSpPr/>
          <p:nvPr/>
        </p:nvGrpSpPr>
        <p:grpSpPr bwMode="auto">
          <a:xfrm>
            <a:off x="3009738" y="2324819"/>
            <a:ext cx="758841" cy="1422400"/>
            <a:chOff x="0" y="0"/>
            <a:chExt cx="478" cy="896"/>
          </a:xfrm>
        </p:grpSpPr>
        <p:sp>
          <p:nvSpPr>
            <p:cNvPr id="113743" name="Text Box 58"/>
            <p:cNvSpPr txBox="1">
              <a:spLocks noChangeArrowheads="1"/>
            </p:cNvSpPr>
            <p:nvPr/>
          </p:nvSpPr>
          <p:spPr bwMode="auto">
            <a:xfrm>
              <a:off x="0" y="541"/>
              <a:ext cx="478" cy="25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13(2)</a:t>
              </a:r>
              <a:endParaRPr lang="en-US" altLang="zh-CN" sz="2000" b="1" dirty="0">
                <a:latin typeface="Times New Roman" panose="02020603050405020304" pitchFamily="18" charset="0"/>
              </a:endParaRPr>
            </a:p>
          </p:txBody>
        </p:sp>
        <p:sp>
          <p:nvSpPr>
            <p:cNvPr id="113744" name="Line 59"/>
            <p:cNvSpPr>
              <a:spLocks noChangeShapeType="1"/>
            </p:cNvSpPr>
            <p:nvPr/>
          </p:nvSpPr>
          <p:spPr bwMode="auto">
            <a:xfrm flipV="1">
              <a:off x="181" y="785"/>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5" name="Line 60"/>
            <p:cNvSpPr>
              <a:spLocks noChangeShapeType="1"/>
            </p:cNvSpPr>
            <p:nvPr/>
          </p:nvSpPr>
          <p:spPr bwMode="auto">
            <a:xfrm>
              <a:off x="196" y="0"/>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 name="Group 61"/>
          <p:cNvGrpSpPr/>
          <p:nvPr/>
        </p:nvGrpSpPr>
        <p:grpSpPr bwMode="auto">
          <a:xfrm>
            <a:off x="8022295" y="2377143"/>
            <a:ext cx="582612" cy="2163762"/>
            <a:chOff x="0" y="0"/>
            <a:chExt cx="367" cy="1363"/>
          </a:xfrm>
        </p:grpSpPr>
        <p:grpSp>
          <p:nvGrpSpPr>
            <p:cNvPr id="113739" name="Group 62"/>
            <p:cNvGrpSpPr/>
            <p:nvPr/>
          </p:nvGrpSpPr>
          <p:grpSpPr bwMode="auto">
            <a:xfrm>
              <a:off x="0" y="915"/>
              <a:ext cx="367" cy="448"/>
              <a:chOff x="0" y="0"/>
              <a:chExt cx="367" cy="448"/>
            </a:xfrm>
          </p:grpSpPr>
          <p:sp>
            <p:nvSpPr>
              <p:cNvPr id="113741" name="Text Box 63"/>
              <p:cNvSpPr txBox="1">
                <a:spLocks noChangeArrowheads="1"/>
              </p:cNvSpPr>
              <p:nvPr/>
            </p:nvSpPr>
            <p:spPr bwMode="auto">
              <a:xfrm>
                <a:off x="0" y="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75</a:t>
                </a:r>
                <a:endParaRPr lang="en-US" altLang="zh-CN" sz="2000" b="1" dirty="0">
                  <a:latin typeface="Times New Roman" panose="02020603050405020304" pitchFamily="18" charset="0"/>
                </a:endParaRPr>
              </a:p>
            </p:txBody>
          </p:sp>
          <p:sp>
            <p:nvSpPr>
              <p:cNvPr id="113742" name="Line 64"/>
              <p:cNvSpPr>
                <a:spLocks noChangeShapeType="1"/>
              </p:cNvSpPr>
              <p:nvPr/>
            </p:nvSpPr>
            <p:spPr bwMode="auto">
              <a:xfrm flipH="1" flipV="1">
                <a:off x="189" y="247"/>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740" name="Line 65"/>
            <p:cNvSpPr>
              <a:spLocks noChangeShapeType="1"/>
            </p:cNvSpPr>
            <p:nvPr/>
          </p:nvSpPr>
          <p:spPr bwMode="auto">
            <a:xfrm>
              <a:off x="216" y="0"/>
              <a:ext cx="0" cy="9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 name="Group 66"/>
          <p:cNvGrpSpPr/>
          <p:nvPr/>
        </p:nvGrpSpPr>
        <p:grpSpPr bwMode="auto">
          <a:xfrm>
            <a:off x="4706809" y="2338239"/>
            <a:ext cx="582613" cy="2146300"/>
            <a:chOff x="0" y="0"/>
            <a:chExt cx="367" cy="1352"/>
          </a:xfrm>
        </p:grpSpPr>
        <p:sp>
          <p:nvSpPr>
            <p:cNvPr id="113736" name="Text Box 67"/>
            <p:cNvSpPr txBox="1">
              <a:spLocks noChangeArrowheads="1"/>
            </p:cNvSpPr>
            <p:nvPr/>
          </p:nvSpPr>
          <p:spPr bwMode="auto">
            <a:xfrm>
              <a:off x="0" y="926"/>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32</a:t>
              </a:r>
              <a:endParaRPr lang="en-US" altLang="zh-CN" sz="2000" b="1" dirty="0">
                <a:latin typeface="Times New Roman" panose="02020603050405020304" pitchFamily="18" charset="0"/>
              </a:endParaRPr>
            </a:p>
          </p:txBody>
        </p:sp>
        <p:sp>
          <p:nvSpPr>
            <p:cNvPr id="113737" name="Line 68"/>
            <p:cNvSpPr>
              <a:spLocks noChangeShapeType="1"/>
            </p:cNvSpPr>
            <p:nvPr/>
          </p:nvSpPr>
          <p:spPr bwMode="auto">
            <a:xfrm flipH="1" flipV="1">
              <a:off x="160" y="1151"/>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8" name="Line 69"/>
            <p:cNvSpPr>
              <a:spLocks noChangeShapeType="1"/>
            </p:cNvSpPr>
            <p:nvPr/>
          </p:nvSpPr>
          <p:spPr bwMode="auto">
            <a:xfrm>
              <a:off x="175" y="0"/>
              <a:ext cx="0" cy="9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 name="Group 70"/>
          <p:cNvGrpSpPr/>
          <p:nvPr/>
        </p:nvGrpSpPr>
        <p:grpSpPr bwMode="auto">
          <a:xfrm>
            <a:off x="3957181" y="2355775"/>
            <a:ext cx="582612" cy="1404937"/>
            <a:chOff x="0" y="0"/>
            <a:chExt cx="367" cy="885"/>
          </a:xfrm>
        </p:grpSpPr>
        <p:sp>
          <p:nvSpPr>
            <p:cNvPr id="113733" name="Text Box 71"/>
            <p:cNvSpPr txBox="1">
              <a:spLocks noChangeArrowheads="1"/>
            </p:cNvSpPr>
            <p:nvPr/>
          </p:nvSpPr>
          <p:spPr bwMode="auto">
            <a:xfrm>
              <a:off x="0" y="541"/>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28</a:t>
              </a:r>
              <a:endParaRPr lang="en-US" altLang="zh-CN" sz="2000" b="1" dirty="0">
                <a:latin typeface="Times New Roman" panose="02020603050405020304" pitchFamily="18" charset="0"/>
              </a:endParaRPr>
            </a:p>
          </p:txBody>
        </p:sp>
        <p:sp>
          <p:nvSpPr>
            <p:cNvPr id="113734" name="Line 72"/>
            <p:cNvSpPr>
              <a:spLocks noChangeShapeType="1"/>
            </p:cNvSpPr>
            <p:nvPr/>
          </p:nvSpPr>
          <p:spPr bwMode="auto">
            <a:xfrm flipV="1">
              <a:off x="186" y="774"/>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5" name="Line 73"/>
            <p:cNvSpPr>
              <a:spLocks noChangeShapeType="1"/>
            </p:cNvSpPr>
            <p:nvPr/>
          </p:nvSpPr>
          <p:spPr bwMode="auto">
            <a:xfrm>
              <a:off x="168" y="0"/>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74"/>
          <p:cNvGrpSpPr/>
          <p:nvPr/>
        </p:nvGrpSpPr>
        <p:grpSpPr bwMode="auto">
          <a:xfrm>
            <a:off x="1878013" y="2009775"/>
            <a:ext cx="8423275" cy="2841625"/>
            <a:chOff x="-2" y="0"/>
            <a:chExt cx="5306" cy="1790"/>
          </a:xfrm>
        </p:grpSpPr>
        <p:sp>
          <p:nvSpPr>
            <p:cNvPr id="113712" name="Text Box 75"/>
            <p:cNvSpPr txBox="1">
              <a:spLocks noChangeArrowheads="1"/>
            </p:cNvSpPr>
            <p:nvPr/>
          </p:nvSpPr>
          <p:spPr bwMode="auto">
            <a:xfrm>
              <a:off x="211"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dirty="0">
                  <a:latin typeface="Times New Roman" panose="02020603050405020304" pitchFamily="18" charset="0"/>
                </a:rPr>
                <a:t>e[0]</a:t>
              </a:r>
              <a:endParaRPr lang="en-US" altLang="zh-CN" sz="2000" b="1" dirty="0">
                <a:latin typeface="Times New Roman" panose="02020603050405020304" pitchFamily="18" charset="0"/>
              </a:endParaRPr>
            </a:p>
          </p:txBody>
        </p:sp>
        <p:sp>
          <p:nvSpPr>
            <p:cNvPr id="113713" name="Text Box 76"/>
            <p:cNvSpPr txBox="1">
              <a:spLocks noChangeArrowheads="1"/>
            </p:cNvSpPr>
            <p:nvPr/>
          </p:nvSpPr>
          <p:spPr bwMode="auto">
            <a:xfrm>
              <a:off x="735"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e[1]</a:t>
              </a:r>
              <a:endParaRPr lang="en-US" altLang="zh-CN" sz="2000" b="1">
                <a:latin typeface="Times New Roman" panose="02020603050405020304" pitchFamily="18" charset="0"/>
              </a:endParaRPr>
            </a:p>
          </p:txBody>
        </p:sp>
        <p:sp>
          <p:nvSpPr>
            <p:cNvPr id="113714" name="Text Box 77"/>
            <p:cNvSpPr txBox="1">
              <a:spLocks noChangeArrowheads="1"/>
            </p:cNvSpPr>
            <p:nvPr/>
          </p:nvSpPr>
          <p:spPr bwMode="auto">
            <a:xfrm>
              <a:off x="1259"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e[2]</a:t>
              </a:r>
              <a:endParaRPr lang="en-US" altLang="zh-CN" sz="2000" b="1">
                <a:latin typeface="Times New Roman" panose="02020603050405020304" pitchFamily="18" charset="0"/>
              </a:endParaRPr>
            </a:p>
          </p:txBody>
        </p:sp>
        <p:sp>
          <p:nvSpPr>
            <p:cNvPr id="113715" name="Text Box 78"/>
            <p:cNvSpPr txBox="1">
              <a:spLocks noChangeArrowheads="1"/>
            </p:cNvSpPr>
            <p:nvPr/>
          </p:nvSpPr>
          <p:spPr bwMode="auto">
            <a:xfrm>
              <a:off x="1784"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e[3]</a:t>
              </a:r>
              <a:endParaRPr lang="en-US" altLang="zh-CN" sz="2000" b="1">
                <a:latin typeface="Times New Roman" panose="02020603050405020304" pitchFamily="18" charset="0"/>
              </a:endParaRPr>
            </a:p>
          </p:txBody>
        </p:sp>
        <p:sp>
          <p:nvSpPr>
            <p:cNvPr id="113716" name="Text Box 79"/>
            <p:cNvSpPr txBox="1">
              <a:spLocks noChangeArrowheads="1"/>
            </p:cNvSpPr>
            <p:nvPr/>
          </p:nvSpPr>
          <p:spPr bwMode="auto">
            <a:xfrm>
              <a:off x="2308"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e[4]</a:t>
              </a:r>
              <a:endParaRPr lang="en-US" altLang="zh-CN" sz="2000" b="1">
                <a:latin typeface="Times New Roman" panose="02020603050405020304" pitchFamily="18" charset="0"/>
              </a:endParaRPr>
            </a:p>
          </p:txBody>
        </p:sp>
        <p:sp>
          <p:nvSpPr>
            <p:cNvPr id="113717" name="Text Box 80"/>
            <p:cNvSpPr txBox="1">
              <a:spLocks noChangeArrowheads="1"/>
            </p:cNvSpPr>
            <p:nvPr/>
          </p:nvSpPr>
          <p:spPr bwMode="auto">
            <a:xfrm>
              <a:off x="2833"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e[5]</a:t>
              </a:r>
              <a:endParaRPr lang="en-US" altLang="zh-CN" sz="2000" b="1">
                <a:latin typeface="Times New Roman" panose="02020603050405020304" pitchFamily="18" charset="0"/>
              </a:endParaRPr>
            </a:p>
          </p:txBody>
        </p:sp>
        <p:sp>
          <p:nvSpPr>
            <p:cNvPr id="113718" name="Text Box 81"/>
            <p:cNvSpPr txBox="1">
              <a:spLocks noChangeArrowheads="1"/>
            </p:cNvSpPr>
            <p:nvPr/>
          </p:nvSpPr>
          <p:spPr bwMode="auto">
            <a:xfrm>
              <a:off x="3357"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e[6]</a:t>
              </a:r>
              <a:endParaRPr lang="en-US" altLang="zh-CN" sz="2000" b="1">
                <a:latin typeface="Times New Roman" panose="02020603050405020304" pitchFamily="18" charset="0"/>
              </a:endParaRPr>
            </a:p>
          </p:txBody>
        </p:sp>
        <p:sp>
          <p:nvSpPr>
            <p:cNvPr id="113719" name="Text Box 82"/>
            <p:cNvSpPr txBox="1">
              <a:spLocks noChangeArrowheads="1"/>
            </p:cNvSpPr>
            <p:nvPr/>
          </p:nvSpPr>
          <p:spPr bwMode="auto">
            <a:xfrm>
              <a:off x="3882"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e[7]</a:t>
              </a:r>
              <a:endParaRPr lang="en-US" altLang="zh-CN" sz="2000" b="1">
                <a:latin typeface="Times New Roman" panose="02020603050405020304" pitchFamily="18" charset="0"/>
              </a:endParaRPr>
            </a:p>
          </p:txBody>
        </p:sp>
        <p:sp>
          <p:nvSpPr>
            <p:cNvPr id="113720" name="Text Box 83"/>
            <p:cNvSpPr txBox="1">
              <a:spLocks noChangeArrowheads="1"/>
            </p:cNvSpPr>
            <p:nvPr/>
          </p:nvSpPr>
          <p:spPr bwMode="auto">
            <a:xfrm>
              <a:off x="4406"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e[8]</a:t>
              </a:r>
              <a:endParaRPr lang="en-US" altLang="zh-CN" sz="2000" b="1">
                <a:latin typeface="Times New Roman" panose="02020603050405020304" pitchFamily="18" charset="0"/>
              </a:endParaRPr>
            </a:p>
          </p:txBody>
        </p:sp>
        <p:sp>
          <p:nvSpPr>
            <p:cNvPr id="113721" name="Text Box 84"/>
            <p:cNvSpPr txBox="1">
              <a:spLocks noChangeArrowheads="1"/>
            </p:cNvSpPr>
            <p:nvPr/>
          </p:nvSpPr>
          <p:spPr bwMode="auto">
            <a:xfrm>
              <a:off x="4931" y="0"/>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e[9]</a:t>
              </a:r>
              <a:endParaRPr lang="en-US" altLang="zh-CN" sz="2000" b="1">
                <a:latin typeface="Times New Roman" panose="02020603050405020304" pitchFamily="18" charset="0"/>
              </a:endParaRPr>
            </a:p>
          </p:txBody>
        </p:sp>
        <p:sp>
          <p:nvSpPr>
            <p:cNvPr id="113722" name="Text Box 85"/>
            <p:cNvSpPr txBox="1">
              <a:spLocks noChangeArrowheads="1"/>
            </p:cNvSpPr>
            <p:nvPr/>
          </p:nvSpPr>
          <p:spPr bwMode="auto">
            <a:xfrm>
              <a:off x="211"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f[0]</a:t>
              </a:r>
              <a:endParaRPr lang="en-US" altLang="zh-CN" sz="2000" b="1">
                <a:latin typeface="Times New Roman" panose="02020603050405020304" pitchFamily="18" charset="0"/>
              </a:endParaRPr>
            </a:p>
          </p:txBody>
        </p:sp>
        <p:sp>
          <p:nvSpPr>
            <p:cNvPr id="113723" name="Text Box 86"/>
            <p:cNvSpPr txBox="1">
              <a:spLocks noChangeArrowheads="1"/>
            </p:cNvSpPr>
            <p:nvPr/>
          </p:nvSpPr>
          <p:spPr bwMode="auto">
            <a:xfrm>
              <a:off x="735"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113724" name="Text Box 87"/>
            <p:cNvSpPr txBox="1">
              <a:spLocks noChangeArrowheads="1"/>
            </p:cNvSpPr>
            <p:nvPr/>
          </p:nvSpPr>
          <p:spPr bwMode="auto">
            <a:xfrm>
              <a:off x="1259"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f[2]</a:t>
              </a:r>
              <a:endParaRPr lang="en-US" altLang="zh-CN" sz="2000" b="1">
                <a:latin typeface="Times New Roman" panose="02020603050405020304" pitchFamily="18" charset="0"/>
              </a:endParaRPr>
            </a:p>
          </p:txBody>
        </p:sp>
        <p:sp>
          <p:nvSpPr>
            <p:cNvPr id="113725" name="Text Box 88"/>
            <p:cNvSpPr txBox="1">
              <a:spLocks noChangeArrowheads="1"/>
            </p:cNvSpPr>
            <p:nvPr/>
          </p:nvSpPr>
          <p:spPr bwMode="auto">
            <a:xfrm>
              <a:off x="1784"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f[3]</a:t>
              </a:r>
              <a:endParaRPr lang="en-US" altLang="zh-CN" sz="2000" b="1">
                <a:latin typeface="Times New Roman" panose="02020603050405020304" pitchFamily="18" charset="0"/>
              </a:endParaRPr>
            </a:p>
          </p:txBody>
        </p:sp>
        <p:sp>
          <p:nvSpPr>
            <p:cNvPr id="113726" name="Text Box 89"/>
            <p:cNvSpPr txBox="1">
              <a:spLocks noChangeArrowheads="1"/>
            </p:cNvSpPr>
            <p:nvPr/>
          </p:nvSpPr>
          <p:spPr bwMode="auto">
            <a:xfrm>
              <a:off x="2308"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f[4]</a:t>
              </a:r>
              <a:endParaRPr lang="en-US" altLang="zh-CN" sz="2000" b="1">
                <a:latin typeface="Times New Roman" panose="02020603050405020304" pitchFamily="18" charset="0"/>
              </a:endParaRPr>
            </a:p>
          </p:txBody>
        </p:sp>
        <p:sp>
          <p:nvSpPr>
            <p:cNvPr id="113727" name="Text Box 90"/>
            <p:cNvSpPr txBox="1">
              <a:spLocks noChangeArrowheads="1"/>
            </p:cNvSpPr>
            <p:nvPr/>
          </p:nvSpPr>
          <p:spPr bwMode="auto">
            <a:xfrm>
              <a:off x="2833"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f[5]</a:t>
              </a:r>
              <a:endParaRPr lang="en-US" altLang="zh-CN" sz="2000" b="1">
                <a:latin typeface="Times New Roman" panose="02020603050405020304" pitchFamily="18" charset="0"/>
              </a:endParaRPr>
            </a:p>
          </p:txBody>
        </p:sp>
        <p:sp>
          <p:nvSpPr>
            <p:cNvPr id="113728" name="Text Box 91"/>
            <p:cNvSpPr txBox="1">
              <a:spLocks noChangeArrowheads="1"/>
            </p:cNvSpPr>
            <p:nvPr/>
          </p:nvSpPr>
          <p:spPr bwMode="auto">
            <a:xfrm>
              <a:off x="3357"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f[6]</a:t>
              </a:r>
              <a:endParaRPr lang="en-US" altLang="zh-CN" sz="2000" b="1">
                <a:latin typeface="Times New Roman" panose="02020603050405020304" pitchFamily="18" charset="0"/>
              </a:endParaRPr>
            </a:p>
          </p:txBody>
        </p:sp>
        <p:sp>
          <p:nvSpPr>
            <p:cNvPr id="113729" name="Text Box 92"/>
            <p:cNvSpPr txBox="1">
              <a:spLocks noChangeArrowheads="1"/>
            </p:cNvSpPr>
            <p:nvPr/>
          </p:nvSpPr>
          <p:spPr bwMode="auto">
            <a:xfrm>
              <a:off x="3882"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f[7]</a:t>
              </a:r>
              <a:endParaRPr lang="en-US" altLang="zh-CN" sz="2000" b="1">
                <a:latin typeface="Times New Roman" panose="02020603050405020304" pitchFamily="18" charset="0"/>
              </a:endParaRPr>
            </a:p>
          </p:txBody>
        </p:sp>
        <p:sp>
          <p:nvSpPr>
            <p:cNvPr id="113730" name="Text Box 93"/>
            <p:cNvSpPr txBox="1">
              <a:spLocks noChangeArrowheads="1"/>
            </p:cNvSpPr>
            <p:nvPr/>
          </p:nvSpPr>
          <p:spPr bwMode="auto">
            <a:xfrm>
              <a:off x="4406"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f[8]</a:t>
              </a:r>
              <a:endParaRPr lang="en-US" altLang="zh-CN" sz="2000" b="1">
                <a:latin typeface="Times New Roman" panose="02020603050405020304" pitchFamily="18" charset="0"/>
              </a:endParaRPr>
            </a:p>
          </p:txBody>
        </p:sp>
        <p:sp>
          <p:nvSpPr>
            <p:cNvPr id="113731" name="Text Box 94"/>
            <p:cNvSpPr txBox="1">
              <a:spLocks noChangeArrowheads="1"/>
            </p:cNvSpPr>
            <p:nvPr/>
          </p:nvSpPr>
          <p:spPr bwMode="auto">
            <a:xfrm>
              <a:off x="4931" y="1540"/>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en-US" altLang="zh-CN" sz="2000" b="1">
                  <a:latin typeface="Times New Roman" panose="02020603050405020304" pitchFamily="18" charset="0"/>
                </a:rPr>
                <a:t>f[9]</a:t>
              </a:r>
              <a:endParaRPr lang="en-US" altLang="zh-CN" sz="2000" b="1">
                <a:latin typeface="Times New Roman" panose="02020603050405020304" pitchFamily="18" charset="0"/>
              </a:endParaRPr>
            </a:p>
          </p:txBody>
        </p:sp>
        <p:sp>
          <p:nvSpPr>
            <p:cNvPr id="113732" name="Text Box 95"/>
            <p:cNvSpPr txBox="1">
              <a:spLocks noChangeArrowheads="1"/>
            </p:cNvSpPr>
            <p:nvPr/>
          </p:nvSpPr>
          <p:spPr bwMode="auto">
            <a:xfrm>
              <a:off x="-2" y="334"/>
              <a:ext cx="310"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二趟分配</a:t>
              </a:r>
              <a:endParaRPr lang="zh-CN" altLang="en-US" sz="2000" b="1" dirty="0">
                <a:latin typeface="Times New Roman" panose="02020603050405020304" pitchFamily="18" charset="0"/>
              </a:endParaRPr>
            </a:p>
          </p:txBody>
        </p:sp>
      </p:grpSp>
      <p:grpSp>
        <p:nvGrpSpPr>
          <p:cNvPr id="27" name="Group 96"/>
          <p:cNvGrpSpPr/>
          <p:nvPr/>
        </p:nvGrpSpPr>
        <p:grpSpPr bwMode="auto">
          <a:xfrm>
            <a:off x="2723934" y="673963"/>
            <a:ext cx="7537450" cy="1017588"/>
            <a:chOff x="118" y="-18"/>
            <a:chExt cx="4748" cy="641"/>
          </a:xfrm>
        </p:grpSpPr>
        <p:grpSp>
          <p:nvGrpSpPr>
            <p:cNvPr id="113680" name="Group 97"/>
            <p:cNvGrpSpPr/>
            <p:nvPr/>
          </p:nvGrpSpPr>
          <p:grpSpPr bwMode="auto">
            <a:xfrm>
              <a:off x="118" y="367"/>
              <a:ext cx="4748" cy="256"/>
              <a:chOff x="0" y="0"/>
              <a:chExt cx="4748" cy="256"/>
            </a:xfrm>
          </p:grpSpPr>
          <p:grpSp>
            <p:nvGrpSpPr>
              <p:cNvPr id="113682" name="Group 98"/>
              <p:cNvGrpSpPr/>
              <p:nvPr/>
            </p:nvGrpSpPr>
            <p:grpSpPr bwMode="auto">
              <a:xfrm>
                <a:off x="0" y="0"/>
                <a:ext cx="542" cy="256"/>
                <a:chOff x="0" y="0"/>
                <a:chExt cx="542" cy="256"/>
              </a:xfrm>
            </p:grpSpPr>
            <p:sp>
              <p:nvSpPr>
                <p:cNvPr id="113710" name="Rectangle 99"/>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32</a:t>
                  </a:r>
                  <a:endParaRPr lang="en-US" altLang="zh-CN" sz="2000" b="1" dirty="0">
                    <a:latin typeface="Times New Roman" panose="02020603050405020304" pitchFamily="18" charset="0"/>
                  </a:endParaRPr>
                </a:p>
              </p:txBody>
            </p:sp>
            <p:sp>
              <p:nvSpPr>
                <p:cNvPr id="113711" name="Line 100"/>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3" name="Group 101"/>
              <p:cNvGrpSpPr/>
              <p:nvPr/>
            </p:nvGrpSpPr>
            <p:grpSpPr bwMode="auto">
              <a:xfrm>
                <a:off x="526" y="0"/>
                <a:ext cx="542" cy="256"/>
                <a:chOff x="0" y="0"/>
                <a:chExt cx="542" cy="256"/>
              </a:xfrm>
            </p:grpSpPr>
            <p:sp>
              <p:nvSpPr>
                <p:cNvPr id="113708" name="Rectangle 102"/>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13(1)</a:t>
                  </a:r>
                  <a:endParaRPr lang="en-US" altLang="zh-CN" sz="2000" b="1" dirty="0">
                    <a:latin typeface="Times New Roman" panose="02020603050405020304" pitchFamily="18" charset="0"/>
                  </a:endParaRPr>
                </a:p>
              </p:txBody>
            </p:sp>
            <p:sp>
              <p:nvSpPr>
                <p:cNvPr id="113709" name="Line 103"/>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4" name="Group 104"/>
              <p:cNvGrpSpPr/>
              <p:nvPr/>
            </p:nvGrpSpPr>
            <p:grpSpPr bwMode="auto">
              <a:xfrm>
                <a:off x="1052" y="0"/>
                <a:ext cx="542" cy="256"/>
                <a:chOff x="0" y="0"/>
                <a:chExt cx="542" cy="256"/>
              </a:xfrm>
            </p:grpSpPr>
            <p:sp>
              <p:nvSpPr>
                <p:cNvPr id="113706" name="Rectangle 105"/>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13(2)</a:t>
                  </a:r>
                  <a:endParaRPr lang="en-US" altLang="zh-CN" sz="2000" b="1" dirty="0">
                    <a:latin typeface="Times New Roman" panose="02020603050405020304" pitchFamily="18" charset="0"/>
                  </a:endParaRPr>
                </a:p>
              </p:txBody>
            </p:sp>
            <p:sp>
              <p:nvSpPr>
                <p:cNvPr id="113707" name="Line 106"/>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5" name="Group 107"/>
              <p:cNvGrpSpPr/>
              <p:nvPr/>
            </p:nvGrpSpPr>
            <p:grpSpPr bwMode="auto">
              <a:xfrm>
                <a:off x="1577" y="0"/>
                <a:ext cx="542" cy="256"/>
                <a:chOff x="0" y="0"/>
                <a:chExt cx="542" cy="256"/>
              </a:xfrm>
            </p:grpSpPr>
            <p:sp>
              <p:nvSpPr>
                <p:cNvPr id="113704" name="Rectangle 108"/>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25</a:t>
                  </a:r>
                  <a:endParaRPr lang="en-US" altLang="zh-CN" sz="2000" b="1" dirty="0">
                    <a:latin typeface="Times New Roman" panose="02020603050405020304" pitchFamily="18" charset="0"/>
                  </a:endParaRPr>
                </a:p>
              </p:txBody>
            </p:sp>
            <p:sp>
              <p:nvSpPr>
                <p:cNvPr id="113705" name="Line 109"/>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6" name="Group 110"/>
              <p:cNvGrpSpPr/>
              <p:nvPr/>
            </p:nvGrpSpPr>
            <p:grpSpPr bwMode="auto">
              <a:xfrm>
                <a:off x="2103" y="0"/>
                <a:ext cx="542" cy="256"/>
                <a:chOff x="0" y="0"/>
                <a:chExt cx="542" cy="256"/>
              </a:xfrm>
            </p:grpSpPr>
            <p:sp>
              <p:nvSpPr>
                <p:cNvPr id="113702" name="Rectangle 111"/>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75</a:t>
                  </a:r>
                  <a:endParaRPr lang="en-US" altLang="zh-CN" sz="2000" b="1" dirty="0">
                    <a:latin typeface="Times New Roman" panose="02020603050405020304" pitchFamily="18" charset="0"/>
                  </a:endParaRPr>
                </a:p>
              </p:txBody>
            </p:sp>
            <p:sp>
              <p:nvSpPr>
                <p:cNvPr id="113703" name="Line 112"/>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7" name="Group 113"/>
              <p:cNvGrpSpPr/>
              <p:nvPr/>
            </p:nvGrpSpPr>
            <p:grpSpPr bwMode="auto">
              <a:xfrm>
                <a:off x="2629" y="0"/>
                <a:ext cx="542" cy="256"/>
                <a:chOff x="0" y="0"/>
                <a:chExt cx="542" cy="256"/>
              </a:xfrm>
            </p:grpSpPr>
            <p:sp>
              <p:nvSpPr>
                <p:cNvPr id="113700" name="Rectangle 114"/>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46</a:t>
                  </a:r>
                  <a:endParaRPr lang="en-US" altLang="zh-CN" sz="2000" b="1" dirty="0">
                    <a:latin typeface="Times New Roman" panose="02020603050405020304" pitchFamily="18" charset="0"/>
                  </a:endParaRPr>
                </a:p>
              </p:txBody>
            </p:sp>
            <p:sp>
              <p:nvSpPr>
                <p:cNvPr id="113701" name="Line 115"/>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8" name="Group 116"/>
              <p:cNvGrpSpPr/>
              <p:nvPr/>
            </p:nvGrpSpPr>
            <p:grpSpPr bwMode="auto">
              <a:xfrm>
                <a:off x="3154" y="0"/>
                <a:ext cx="542" cy="256"/>
                <a:chOff x="0" y="0"/>
                <a:chExt cx="542" cy="256"/>
              </a:xfrm>
            </p:grpSpPr>
            <p:sp>
              <p:nvSpPr>
                <p:cNvPr id="113698" name="Rectangle 117"/>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28</a:t>
                  </a:r>
                  <a:endParaRPr lang="en-US" altLang="zh-CN" sz="2000" b="1" dirty="0">
                    <a:latin typeface="Times New Roman" panose="02020603050405020304" pitchFamily="18" charset="0"/>
                  </a:endParaRPr>
                </a:p>
              </p:txBody>
            </p:sp>
            <p:sp>
              <p:nvSpPr>
                <p:cNvPr id="113699" name="Line 118"/>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89" name="Group 119"/>
              <p:cNvGrpSpPr/>
              <p:nvPr/>
            </p:nvGrpSpPr>
            <p:grpSpPr bwMode="auto">
              <a:xfrm>
                <a:off x="3680" y="0"/>
                <a:ext cx="542" cy="256"/>
                <a:chOff x="0" y="0"/>
                <a:chExt cx="542" cy="256"/>
              </a:xfrm>
            </p:grpSpPr>
            <p:sp>
              <p:nvSpPr>
                <p:cNvPr id="113696" name="Rectangle 120"/>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09</a:t>
                  </a:r>
                  <a:endParaRPr lang="en-US" altLang="zh-CN" sz="2000" b="1" dirty="0">
                    <a:latin typeface="Times New Roman" panose="02020603050405020304" pitchFamily="18" charset="0"/>
                  </a:endParaRPr>
                </a:p>
              </p:txBody>
            </p:sp>
            <p:sp>
              <p:nvSpPr>
                <p:cNvPr id="113697" name="Line 121"/>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90" name="Group 122"/>
              <p:cNvGrpSpPr/>
              <p:nvPr/>
            </p:nvGrpSpPr>
            <p:grpSpPr bwMode="auto">
              <a:xfrm>
                <a:off x="4206" y="0"/>
                <a:ext cx="542" cy="256"/>
                <a:chOff x="0" y="0"/>
                <a:chExt cx="542" cy="256"/>
              </a:xfrm>
            </p:grpSpPr>
            <p:sp>
              <p:nvSpPr>
                <p:cNvPr id="113694" name="Rectangle 123"/>
                <p:cNvSpPr>
                  <a:spLocks noChangeArrowheads="1"/>
                </p:cNvSpPr>
                <p:nvPr/>
              </p:nvSpPr>
              <p:spPr bwMode="auto">
                <a:xfrm>
                  <a:off x="180" y="0"/>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49</a:t>
                  </a:r>
                  <a:endParaRPr lang="en-US" altLang="zh-CN" sz="2000" b="1" dirty="0">
                    <a:latin typeface="Times New Roman" panose="02020603050405020304" pitchFamily="18" charset="0"/>
                  </a:endParaRPr>
                </a:p>
              </p:txBody>
            </p:sp>
            <p:sp>
              <p:nvSpPr>
                <p:cNvPr id="113695" name="Line 124"/>
                <p:cNvSpPr>
                  <a:spLocks noChangeShapeType="1"/>
                </p:cNvSpPr>
                <p:nvPr/>
              </p:nvSpPr>
              <p:spPr bwMode="auto">
                <a:xfrm>
                  <a:off x="0" y="122"/>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3681" name="Text Box 128"/>
            <p:cNvSpPr txBox="1">
              <a:spLocks noChangeArrowheads="1"/>
            </p:cNvSpPr>
            <p:nvPr/>
          </p:nvSpPr>
          <p:spPr bwMode="auto">
            <a:xfrm>
              <a:off x="1617" y="-18"/>
              <a:ext cx="10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Times New Roman" panose="02020603050405020304" pitchFamily="18" charset="0"/>
                </a:rPr>
                <a:t>一趟收集后：</a:t>
              </a:r>
              <a:endParaRPr lang="zh-CN" altLang="en-US" sz="2000" b="1" dirty="0">
                <a:latin typeface="Times New Roman" panose="02020603050405020304" pitchFamily="18" charset="0"/>
              </a:endParaRPr>
            </a:p>
          </p:txBody>
        </p:sp>
      </p:grpSp>
      <p:sp>
        <p:nvSpPr>
          <p:cNvPr id="113679" name="Rectangle 129"/>
          <p:cNvSpPr>
            <a:spLocks noChangeArrowheads="1"/>
          </p:cNvSpPr>
          <p:nvPr/>
        </p:nvSpPr>
        <p:spPr bwMode="auto">
          <a:xfrm>
            <a:off x="166688" y="44450"/>
            <a:ext cx="35814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基数排序的演示</a:t>
            </a:r>
            <a:endParaRPr lang="zh-CN" altLang="en-US" sz="3200" b="1" dirty="0">
              <a:solidFill>
                <a:schemeClr val="bg1"/>
              </a:solidFill>
              <a:latin typeface="黑体" panose="02010609060101010101" pitchFamily="49" charset="-122"/>
              <a:ea typeface="黑体" panose="02010609060101010101" pitchFamily="49" charset="-122"/>
            </a:endParaRPr>
          </a:p>
        </p:txBody>
      </p:sp>
      <p:grpSp>
        <p:nvGrpSpPr>
          <p:cNvPr id="3" name="组合 2"/>
          <p:cNvGrpSpPr/>
          <p:nvPr/>
        </p:nvGrpSpPr>
        <p:grpSpPr>
          <a:xfrm>
            <a:off x="2947135" y="3776950"/>
            <a:ext cx="758841" cy="790000"/>
            <a:chOff x="4643419" y="3864769"/>
            <a:chExt cx="758841" cy="790000"/>
          </a:xfrm>
        </p:grpSpPr>
        <p:sp>
          <p:nvSpPr>
            <p:cNvPr id="113751" name="Line 51"/>
            <p:cNvSpPr>
              <a:spLocks noChangeShapeType="1"/>
            </p:cNvSpPr>
            <p:nvPr/>
          </p:nvSpPr>
          <p:spPr bwMode="auto">
            <a:xfrm flipH="1" flipV="1">
              <a:off x="5045291" y="4335681"/>
              <a:ext cx="0" cy="3190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Text Box 58"/>
            <p:cNvSpPr txBox="1">
              <a:spLocks noChangeArrowheads="1"/>
            </p:cNvSpPr>
            <p:nvPr/>
          </p:nvSpPr>
          <p:spPr bwMode="auto">
            <a:xfrm>
              <a:off x="4643419" y="3864769"/>
              <a:ext cx="758841" cy="4000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13(1)</a:t>
              </a:r>
              <a:endParaRPr lang="en-US" altLang="zh-CN" sz="2000" b="1" dirty="0">
                <a:latin typeface="Times New Roman" panose="02020603050405020304" pitchFamily="18" charset="0"/>
              </a:endParaRPr>
            </a:p>
          </p:txBody>
        </p:sp>
      </p:grpSp>
      <p:grpSp>
        <p:nvGrpSpPr>
          <p:cNvPr id="130" name="Group 57"/>
          <p:cNvGrpSpPr/>
          <p:nvPr/>
        </p:nvGrpSpPr>
        <p:grpSpPr bwMode="auto">
          <a:xfrm>
            <a:off x="5511052" y="2370683"/>
            <a:ext cx="604850" cy="1422400"/>
            <a:chOff x="0" y="0"/>
            <a:chExt cx="381" cy="896"/>
          </a:xfrm>
        </p:grpSpPr>
        <p:sp>
          <p:nvSpPr>
            <p:cNvPr id="131" name="Text Box 58"/>
            <p:cNvSpPr txBox="1">
              <a:spLocks noChangeArrowheads="1"/>
            </p:cNvSpPr>
            <p:nvPr/>
          </p:nvSpPr>
          <p:spPr bwMode="auto">
            <a:xfrm>
              <a:off x="0" y="541"/>
              <a:ext cx="381" cy="25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b="1" dirty="0">
                  <a:latin typeface="Times New Roman" panose="02020603050405020304" pitchFamily="18" charset="0"/>
                </a:rPr>
                <a:t>49</a:t>
              </a:r>
              <a:endParaRPr lang="en-US" altLang="zh-CN" sz="2000" b="1" dirty="0">
                <a:latin typeface="Times New Roman" panose="02020603050405020304" pitchFamily="18" charset="0"/>
              </a:endParaRPr>
            </a:p>
          </p:txBody>
        </p:sp>
        <p:sp>
          <p:nvSpPr>
            <p:cNvPr id="132" name="Line 59"/>
            <p:cNvSpPr>
              <a:spLocks noChangeShapeType="1"/>
            </p:cNvSpPr>
            <p:nvPr/>
          </p:nvSpPr>
          <p:spPr bwMode="auto">
            <a:xfrm flipV="1">
              <a:off x="181" y="785"/>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60"/>
            <p:cNvSpPr>
              <a:spLocks noChangeShapeType="1"/>
            </p:cNvSpPr>
            <p:nvPr/>
          </p:nvSpPr>
          <p:spPr bwMode="auto">
            <a:xfrm>
              <a:off x="196" y="0"/>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Rot="1" noChangeArrowheads="1"/>
          </p:cNvSpPr>
          <p:nvPr>
            <p:ph type="body" idx="4294967295"/>
          </p:nvPr>
        </p:nvSpPr>
        <p:spPr>
          <a:xfrm>
            <a:off x="407368" y="980728"/>
            <a:ext cx="11017250" cy="3816424"/>
          </a:xfrm>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时间复杂度：</a:t>
            </a:r>
            <a:endParaRPr lang="en-US" altLang="zh-CN" sz="2800" b="1"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b="1" dirty="0">
                <a:latin typeface="微软雅黑" panose="020B0503020204020204" pitchFamily="34" charset="-122"/>
                <a:ea typeface="微软雅黑" panose="020B0503020204020204" pitchFamily="34" charset="-122"/>
              </a:rPr>
              <a:t>基数排序的时间复杂度是</a:t>
            </a:r>
            <a:r>
              <a:rPr lang="en-US" altLang="zh-CN" sz="2800" b="1" dirty="0">
                <a:solidFill>
                  <a:srgbClr val="FF3300"/>
                </a:solidFill>
                <a:latin typeface="微软雅黑" panose="020B0503020204020204" pitchFamily="34" charset="-122"/>
                <a:ea typeface="微软雅黑" panose="020B0503020204020204" pitchFamily="34" charset="-122"/>
              </a:rPr>
              <a:t>T(n)=O(d*r)</a:t>
            </a:r>
            <a:endParaRPr lang="en-US" altLang="zh-CN" sz="2800" b="1" dirty="0">
              <a:solidFill>
                <a:srgbClr val="FF3300"/>
              </a:solidFill>
              <a:latin typeface="微软雅黑" panose="020B0503020204020204" pitchFamily="34" charset="-122"/>
              <a:ea typeface="微软雅黑" panose="020B0503020204020204" pitchFamily="34" charset="-122"/>
            </a:endParaRPr>
          </a:p>
          <a:p>
            <a:pPr eaLnBrk="1" hangingPunct="1"/>
            <a:r>
              <a:rPr lang="zh-CN" altLang="en-US" sz="2800" b="1" dirty="0">
                <a:latin typeface="微软雅黑" panose="020B0503020204020204" pitchFamily="34" charset="-122"/>
                <a:ea typeface="微软雅黑" panose="020B0503020204020204" pitchFamily="34" charset="-122"/>
              </a:rPr>
              <a:t>当</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较大、</a:t>
            </a:r>
            <a:r>
              <a:rPr lang="en-US" altLang="zh-CN" sz="2800" b="1" dirty="0">
                <a:latin typeface="微软雅黑" panose="020B0503020204020204" pitchFamily="34" charset="-122"/>
                <a:ea typeface="微软雅黑" panose="020B0503020204020204" pitchFamily="34" charset="-122"/>
              </a:rPr>
              <a:t>d</a:t>
            </a:r>
            <a:r>
              <a:rPr lang="zh-CN" altLang="en-US" sz="2800" b="1" dirty="0">
                <a:latin typeface="微软雅黑" panose="020B0503020204020204" pitchFamily="34" charset="-122"/>
                <a:ea typeface="微软雅黑" panose="020B0503020204020204" pitchFamily="34" charset="-122"/>
              </a:rPr>
              <a:t>较小，特别是记录的信息量较大时，基数排序非常有效</a:t>
            </a:r>
            <a:endParaRPr lang="zh-CN" altLang="en-US" sz="2800" b="1" dirty="0">
              <a:latin typeface="微软雅黑" panose="020B0503020204020204" pitchFamily="34" charset="-122"/>
              <a:ea typeface="微软雅黑" panose="020B0503020204020204" pitchFamily="34" charset="-122"/>
            </a:endParaRPr>
          </a:p>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空间复杂度：</a:t>
            </a:r>
            <a:endParaRPr lang="en-US" altLang="zh-CN" sz="2800" b="1"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b="1" dirty="0">
                <a:latin typeface="微软雅黑" panose="020B0503020204020204" pitchFamily="34" charset="-122"/>
                <a:ea typeface="微软雅黑" panose="020B0503020204020204" pitchFamily="34" charset="-122"/>
              </a:rPr>
              <a:t>基数排序中，需要辅助数组，故辅助空间为</a:t>
            </a:r>
            <a:r>
              <a:rPr lang="en-US" altLang="zh-CN" sz="2800" b="1" dirty="0">
                <a:solidFill>
                  <a:srgbClr val="FF3300"/>
                </a:solidFill>
                <a:latin typeface="微软雅黑" panose="020B0503020204020204" pitchFamily="34" charset="-122"/>
                <a:ea typeface="微软雅黑" panose="020B0503020204020204" pitchFamily="34" charset="-122"/>
              </a:rPr>
              <a:t>S(n)=O(</a:t>
            </a:r>
            <a:r>
              <a:rPr lang="en-US" altLang="zh-CN" sz="2800" b="1" dirty="0" err="1">
                <a:solidFill>
                  <a:srgbClr val="FF3300"/>
                </a:solidFill>
                <a:latin typeface="微软雅黑" panose="020B0503020204020204" pitchFamily="34" charset="-122"/>
                <a:ea typeface="微软雅黑" panose="020B0503020204020204" pitchFamily="34" charset="-122"/>
              </a:rPr>
              <a:t>n+r+d</a:t>
            </a:r>
            <a:r>
              <a:rPr lang="en-US" altLang="zh-CN" sz="2800" b="1" dirty="0">
                <a:solidFill>
                  <a:srgbClr val="FF3300"/>
                </a:solidFill>
                <a:latin typeface="微软雅黑" panose="020B0503020204020204" pitchFamily="34" charset="-122"/>
                <a:ea typeface="微软雅黑" panose="020B0503020204020204" pitchFamily="34" charset="-122"/>
              </a:rPr>
              <a:t>)</a:t>
            </a:r>
            <a:endParaRPr lang="en-US" altLang="zh-CN" sz="2800" b="1" dirty="0">
              <a:solidFill>
                <a:srgbClr val="FF3300"/>
              </a:solidFill>
              <a:latin typeface="微软雅黑" panose="020B0503020204020204" pitchFamily="34" charset="-122"/>
              <a:ea typeface="微软雅黑" panose="020B0503020204020204" pitchFamily="34" charset="-122"/>
            </a:endParaRPr>
          </a:p>
          <a:p>
            <a:pPr eaLnBrk="1" hangingPunct="1"/>
            <a:r>
              <a:rPr lang="zh-CN" altLang="zh-CN" dirty="0"/>
              <a:t> </a:t>
            </a:r>
            <a:r>
              <a:rPr lang="zh-CN" altLang="en-US" sz="2800" b="1" dirty="0">
                <a:solidFill>
                  <a:srgbClr val="FF0000"/>
                </a:solidFill>
                <a:latin typeface="微软雅黑" panose="020B0503020204020204" pitchFamily="34" charset="-122"/>
                <a:ea typeface="微软雅黑" panose="020B0503020204020204" pitchFamily="34" charset="-122"/>
              </a:rPr>
              <a:t>稳定性：</a:t>
            </a:r>
            <a:r>
              <a:rPr lang="zh-CN" altLang="en-US" sz="2800" b="1" dirty="0">
                <a:latin typeface="微软雅黑" panose="020B0503020204020204" pitchFamily="34" charset="-122"/>
                <a:ea typeface="微软雅黑" panose="020B0503020204020204" pitchFamily="34" charset="-122"/>
              </a:rPr>
              <a:t>基数排序是</a:t>
            </a:r>
            <a:r>
              <a:rPr lang="zh-CN" altLang="en-US" sz="2800" b="1" dirty="0">
                <a:solidFill>
                  <a:srgbClr val="FF3300"/>
                </a:solidFill>
                <a:latin typeface="微软雅黑" panose="020B0503020204020204" pitchFamily="34" charset="-122"/>
                <a:ea typeface="微软雅黑" panose="020B0503020204020204" pitchFamily="34" charset="-122"/>
              </a:rPr>
              <a:t>稳定</a:t>
            </a:r>
            <a:r>
              <a:rPr lang="zh-CN" altLang="en-US" sz="2800" b="1" dirty="0">
                <a:latin typeface="微软雅黑" panose="020B0503020204020204" pitchFamily="34" charset="-122"/>
                <a:ea typeface="微软雅黑" panose="020B0503020204020204" pitchFamily="34" charset="-122"/>
              </a:rPr>
              <a:t>的</a:t>
            </a:r>
            <a:endParaRPr lang="zh-CN" altLang="en-US" sz="2800" b="1" dirty="0">
              <a:latin typeface="微软雅黑" panose="020B0503020204020204" pitchFamily="34" charset="-122"/>
              <a:ea typeface="微软雅黑" panose="020B0503020204020204" pitchFamily="34" charset="-122"/>
            </a:endParaRPr>
          </a:p>
        </p:txBody>
      </p:sp>
      <p:sp>
        <p:nvSpPr>
          <p:cNvPr id="118787" name="Rectangle 6"/>
          <p:cNvSpPr>
            <a:spLocks noChangeArrowheads="1"/>
          </p:cNvSpPr>
          <p:nvPr/>
        </p:nvSpPr>
        <p:spPr bwMode="auto">
          <a:xfrm>
            <a:off x="407368" y="-32292"/>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3600" b="1">
                <a:latin typeface="微软雅黑" panose="020B0503020204020204" pitchFamily="34" charset="-122"/>
                <a:ea typeface="微软雅黑" panose="020B0503020204020204" pitchFamily="34" charset="-122"/>
              </a:rPr>
              <a:t>算法分析</a:t>
            </a:r>
            <a:endParaRPr lang="zh-CN" altLang="en-US" sz="3600" b="1">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44608"/>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334963" y="1295612"/>
            <a:ext cx="11017869"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基本思想：</a:t>
            </a:r>
            <a:r>
              <a:rPr lang="zh-CN" altLang="en-US" sz="2800" b="1" dirty="0">
                <a:latin typeface="微软雅黑" panose="020B0503020204020204" pitchFamily="34" charset="-122"/>
                <a:ea typeface="微软雅黑" panose="020B0503020204020204" pitchFamily="34" charset="-122"/>
              </a:rPr>
              <a:t>通过</a:t>
            </a:r>
            <a:r>
              <a:rPr lang="zh-CN" altLang="en-US" sz="2800" b="1" dirty="0">
                <a:solidFill>
                  <a:srgbClr val="FF3300"/>
                </a:solidFill>
                <a:latin typeface="微软雅黑" panose="020B0503020204020204" pitchFamily="34" charset="-122"/>
                <a:ea typeface="微软雅黑" panose="020B0503020204020204" pitchFamily="34" charset="-122"/>
              </a:rPr>
              <a:t>“归并”</a:t>
            </a:r>
            <a:r>
              <a:rPr lang="zh-CN" altLang="en-US" sz="2800" b="1" dirty="0">
                <a:latin typeface="微软雅黑" panose="020B0503020204020204" pitchFamily="34" charset="-122"/>
                <a:ea typeface="微软雅黑" panose="020B0503020204020204" pitchFamily="34" charset="-122"/>
              </a:rPr>
              <a:t>两个或两个以上的记录的有序子序列，逐步增加记录有序序列的长度</a:t>
            </a:r>
            <a:endParaRPr lang="zh-CN" altLang="en-US" sz="2800" b="1" dirty="0">
              <a:latin typeface="微软雅黑" panose="020B0503020204020204" pitchFamily="34" charset="-122"/>
              <a:ea typeface="微软雅黑" panose="020B0503020204020204" pitchFamily="34" charset="-122"/>
            </a:endParaRPr>
          </a:p>
          <a:p>
            <a:pPr eaLnBrk="1" hangingPunct="1"/>
            <a:r>
              <a:rPr lang="zh-CN" altLang="en-US" sz="2800" b="1" dirty="0">
                <a:latin typeface="微软雅黑" panose="020B0503020204020204" pitchFamily="34" charset="-122"/>
                <a:ea typeface="微软雅黑" panose="020B0503020204020204" pitchFamily="34" charset="-122"/>
              </a:rPr>
              <a:t>    假设初始的序列含有</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个记录，可以看成</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个有序的子序列，每个子序列的长度为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，然后</a:t>
            </a:r>
            <a:r>
              <a:rPr lang="zh-CN" altLang="en-US" sz="2800" b="1" dirty="0">
                <a:solidFill>
                  <a:srgbClr val="FF0000"/>
                </a:solidFill>
                <a:latin typeface="微软雅黑" panose="020B0503020204020204" pitchFamily="34" charset="-122"/>
                <a:ea typeface="微软雅黑" panose="020B0503020204020204" pitchFamily="34" charset="-122"/>
              </a:rPr>
              <a:t>两两归并</a:t>
            </a:r>
            <a:r>
              <a:rPr lang="zh-CN" altLang="en-US" sz="2800" b="1" dirty="0">
                <a:latin typeface="微软雅黑" panose="020B0503020204020204" pitchFamily="34" charset="-122"/>
                <a:ea typeface="微软雅黑" panose="020B0503020204020204" pitchFamily="34" charset="-122"/>
              </a:rPr>
              <a:t>，得到</a:t>
            </a:r>
            <a:r>
              <a:rPr lang="zh-CN" altLang="en-US" sz="28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800" b="1" dirty="0">
                <a:latin typeface="微软雅黑" panose="020B0503020204020204" pitchFamily="34" charset="-122"/>
                <a:ea typeface="微软雅黑" panose="020B0503020204020204" pitchFamily="34" charset="-122"/>
                <a:sym typeface="Symbol" panose="05050102010706020507" pitchFamily="18" charset="2"/>
              </a:rPr>
              <a:t>n/2</a:t>
            </a:r>
            <a:r>
              <a:rPr lang="zh-CN" altLang="en-US" sz="2800" b="1" dirty="0">
                <a:latin typeface="微软雅黑" panose="020B0503020204020204" pitchFamily="34" charset="-122"/>
                <a:ea typeface="微软雅黑" panose="020B0503020204020204" pitchFamily="34" charset="-122"/>
                <a:sym typeface="Symbol" panose="05050102010706020507" pitchFamily="18" charset="2"/>
              </a:rPr>
              <a:t>个长度为</a:t>
            </a:r>
            <a:r>
              <a:rPr lang="en-US" altLang="zh-CN" sz="2800" b="1" dirty="0">
                <a:latin typeface="微软雅黑" panose="020B0503020204020204" pitchFamily="34" charset="-122"/>
                <a:ea typeface="微软雅黑" panose="020B0503020204020204" pitchFamily="34" charset="-122"/>
                <a:sym typeface="Symbol" panose="05050102010706020507" pitchFamily="18" charset="2"/>
              </a:rPr>
              <a:t>2</a:t>
            </a:r>
            <a:r>
              <a:rPr lang="zh-CN" altLang="en-US" sz="2800" b="1" dirty="0">
                <a:latin typeface="微软雅黑" panose="020B0503020204020204" pitchFamily="34" charset="-122"/>
                <a:ea typeface="微软雅黑" panose="020B0503020204020204" pitchFamily="34" charset="-122"/>
                <a:sym typeface="Symbol" panose="05050102010706020507" pitchFamily="18" charset="2"/>
              </a:rPr>
              <a:t>的有序子序列；再两两归并，如此重复直到得到一个长度为</a:t>
            </a:r>
            <a:r>
              <a:rPr lang="en-US" altLang="zh-CN" sz="2800" b="1" dirty="0">
                <a:latin typeface="微软雅黑" panose="020B0503020204020204" pitchFamily="34" charset="-122"/>
                <a:ea typeface="微软雅黑" panose="020B0503020204020204" pitchFamily="34" charset="-122"/>
                <a:sym typeface="Symbol" panose="05050102010706020507" pitchFamily="18" charset="2"/>
              </a:rPr>
              <a:t>n</a:t>
            </a:r>
            <a:r>
              <a:rPr lang="zh-CN" altLang="en-US" sz="2800" b="1" dirty="0">
                <a:latin typeface="微软雅黑" panose="020B0503020204020204" pitchFamily="34" charset="-122"/>
                <a:ea typeface="微软雅黑" panose="020B0503020204020204" pitchFamily="34" charset="-122"/>
                <a:sym typeface="Symbol" panose="05050102010706020507" pitchFamily="18" charset="2"/>
              </a:rPr>
              <a:t>的有序序列为止。这种排序方法称为</a:t>
            </a:r>
            <a:r>
              <a:rPr lang="zh-CN" altLang="en-US"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二路归并排序</a:t>
            </a:r>
            <a:endParaRPr lang="zh-CN" altLang="en-US" sz="2800" b="1" dirty="0">
              <a:latin typeface="微软雅黑" panose="020B0503020204020204" pitchFamily="34" charset="-122"/>
              <a:ea typeface="微软雅黑" panose="020B0503020204020204" pitchFamily="34" charset="-122"/>
            </a:endParaRPr>
          </a:p>
        </p:txBody>
      </p:sp>
      <p:sp>
        <p:nvSpPr>
          <p:cNvPr id="118788" name="Rectangle 3"/>
          <p:cNvSpPr>
            <a:spLocks noGrp="1" noRot="1" noChangeArrowheads="1"/>
          </p:cNvSpPr>
          <p:nvPr>
            <p:ph type="title" idx="4294967295"/>
          </p:nvPr>
        </p:nvSpPr>
        <p:spPr>
          <a:xfrm>
            <a:off x="334963" y="27755"/>
            <a:ext cx="2808709" cy="609600"/>
          </a:xfrm>
        </p:spPr>
        <p:txBody>
          <a:bodyPr>
            <a:normAutofit/>
          </a:bodyPr>
          <a:lstStyle/>
          <a:p>
            <a:pPr eaLnBrk="1" fontAlgn="auto" hangingPunct="1">
              <a:spcAft>
                <a:spcPts val="0"/>
              </a:spcAft>
              <a:defRPr/>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8.6</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归并排序</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17086"/>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3"/>
          <p:cNvSpPr txBox="1">
            <a:spLocks noChangeArrowheads="1"/>
          </p:cNvSpPr>
          <p:nvPr/>
        </p:nvSpPr>
        <p:spPr bwMode="auto">
          <a:xfrm>
            <a:off x="1311920" y="1708745"/>
            <a:ext cx="8744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初始关键字：    </a:t>
            </a:r>
            <a:r>
              <a:rPr lang="en-US" altLang="zh-CN" sz="2000" b="1" dirty="0">
                <a:latin typeface="黑体" panose="02010609060101010101" pitchFamily="49" charset="-122"/>
                <a:ea typeface="黑体" panose="02010609060101010101" pitchFamily="49" charset="-122"/>
              </a:rPr>
              <a:t>[15]   [13(1)]   [9]   [46]   [4]   [18]   [13(2)]</a:t>
            </a:r>
            <a:endParaRPr lang="en-US" altLang="zh-CN" sz="2000" b="1" dirty="0">
              <a:latin typeface="黑体" panose="02010609060101010101" pitchFamily="49" charset="-122"/>
              <a:ea typeface="黑体" panose="02010609060101010101" pitchFamily="49" charset="-122"/>
            </a:endParaRPr>
          </a:p>
        </p:txBody>
      </p:sp>
      <p:grpSp>
        <p:nvGrpSpPr>
          <p:cNvPr id="120836" name="Group 5"/>
          <p:cNvGrpSpPr/>
          <p:nvPr/>
        </p:nvGrpSpPr>
        <p:grpSpPr bwMode="auto">
          <a:xfrm>
            <a:off x="3680471" y="2064344"/>
            <a:ext cx="4575489" cy="307604"/>
            <a:chOff x="0" y="0"/>
            <a:chExt cx="1939" cy="133"/>
          </a:xfrm>
        </p:grpSpPr>
        <p:grpSp>
          <p:nvGrpSpPr>
            <p:cNvPr id="120854" name="Group 6"/>
            <p:cNvGrpSpPr/>
            <p:nvPr/>
          </p:nvGrpSpPr>
          <p:grpSpPr bwMode="auto">
            <a:xfrm>
              <a:off x="0" y="0"/>
              <a:ext cx="389" cy="115"/>
              <a:chOff x="0" y="0"/>
              <a:chExt cx="389" cy="115"/>
            </a:xfrm>
          </p:grpSpPr>
          <p:sp>
            <p:nvSpPr>
              <p:cNvPr id="120863" name="Line 6"/>
              <p:cNvSpPr>
                <a:spLocks noChangeShapeType="1"/>
              </p:cNvSpPr>
              <p:nvPr/>
            </p:nvSpPr>
            <p:spPr bwMode="auto">
              <a:xfrm>
                <a:off x="1" y="4"/>
                <a:ext cx="1" cy="1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4" name="Line 7"/>
              <p:cNvSpPr>
                <a:spLocks noChangeShapeType="1"/>
              </p:cNvSpPr>
              <p:nvPr/>
            </p:nvSpPr>
            <p:spPr bwMode="auto">
              <a:xfrm>
                <a:off x="0" y="115"/>
                <a:ext cx="389"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5" name="Line 8"/>
              <p:cNvSpPr>
                <a:spLocks noChangeShapeType="1"/>
              </p:cNvSpPr>
              <p:nvPr/>
            </p:nvSpPr>
            <p:spPr bwMode="auto">
              <a:xfrm>
                <a:off x="383" y="0"/>
                <a:ext cx="1" cy="1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0855" name="Group 10"/>
            <p:cNvGrpSpPr/>
            <p:nvPr/>
          </p:nvGrpSpPr>
          <p:grpSpPr bwMode="auto">
            <a:xfrm>
              <a:off x="752" y="18"/>
              <a:ext cx="409" cy="115"/>
              <a:chOff x="0" y="0"/>
              <a:chExt cx="409" cy="115"/>
            </a:xfrm>
          </p:grpSpPr>
          <p:sp>
            <p:nvSpPr>
              <p:cNvPr id="120860" name="Line 10"/>
              <p:cNvSpPr>
                <a:spLocks noChangeShapeType="1"/>
              </p:cNvSpPr>
              <p:nvPr/>
            </p:nvSpPr>
            <p:spPr bwMode="auto">
              <a:xfrm>
                <a:off x="1" y="4"/>
                <a:ext cx="1" cy="1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1" name="Line 11"/>
              <p:cNvSpPr>
                <a:spLocks noChangeShapeType="1"/>
              </p:cNvSpPr>
              <p:nvPr/>
            </p:nvSpPr>
            <p:spPr bwMode="auto">
              <a:xfrm flipV="1">
                <a:off x="0" y="109"/>
                <a:ext cx="401" cy="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2" name="Line 12"/>
              <p:cNvSpPr>
                <a:spLocks noChangeShapeType="1"/>
              </p:cNvSpPr>
              <p:nvPr/>
            </p:nvSpPr>
            <p:spPr bwMode="auto">
              <a:xfrm>
                <a:off x="408" y="0"/>
                <a:ext cx="1" cy="1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0856" name="Group 14"/>
            <p:cNvGrpSpPr/>
            <p:nvPr/>
          </p:nvGrpSpPr>
          <p:grpSpPr bwMode="auto">
            <a:xfrm>
              <a:off x="1540" y="18"/>
              <a:ext cx="399" cy="115"/>
              <a:chOff x="0" y="0"/>
              <a:chExt cx="399" cy="115"/>
            </a:xfrm>
          </p:grpSpPr>
          <p:sp>
            <p:nvSpPr>
              <p:cNvPr id="120857" name="Line 14"/>
              <p:cNvSpPr>
                <a:spLocks noChangeShapeType="1"/>
              </p:cNvSpPr>
              <p:nvPr/>
            </p:nvSpPr>
            <p:spPr bwMode="auto">
              <a:xfrm>
                <a:off x="1" y="4"/>
                <a:ext cx="1" cy="1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8" name="Line 15"/>
              <p:cNvSpPr>
                <a:spLocks noChangeShapeType="1"/>
              </p:cNvSpPr>
              <p:nvPr/>
            </p:nvSpPr>
            <p:spPr bwMode="auto">
              <a:xfrm>
                <a:off x="0" y="115"/>
                <a:ext cx="389"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9" name="Line 16"/>
              <p:cNvSpPr>
                <a:spLocks noChangeShapeType="1"/>
              </p:cNvSpPr>
              <p:nvPr/>
            </p:nvSpPr>
            <p:spPr bwMode="auto">
              <a:xfrm>
                <a:off x="398" y="0"/>
                <a:ext cx="1" cy="11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0837" name="Text Box 17"/>
          <p:cNvSpPr txBox="1">
            <a:spLocks noChangeArrowheads="1"/>
          </p:cNvSpPr>
          <p:nvPr/>
        </p:nvSpPr>
        <p:spPr bwMode="auto">
          <a:xfrm>
            <a:off x="1286520" y="2637433"/>
            <a:ext cx="8874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一趟归并后：    </a:t>
            </a:r>
            <a:r>
              <a:rPr lang="en-US" altLang="zh-CN" sz="2000" b="1" dirty="0">
                <a:latin typeface="黑体" panose="02010609060101010101" pitchFamily="49" charset="-122"/>
                <a:ea typeface="黑体" panose="02010609060101010101" pitchFamily="49" charset="-122"/>
              </a:rPr>
              <a:t>[13(1)     15]   [9     46]   [4      18]   [13(2)]</a:t>
            </a:r>
            <a:endParaRPr lang="en-US" altLang="zh-CN" sz="2000" b="1" dirty="0">
              <a:latin typeface="黑体" panose="02010609060101010101" pitchFamily="49" charset="-122"/>
              <a:ea typeface="黑体" panose="02010609060101010101" pitchFamily="49" charset="-122"/>
            </a:endParaRPr>
          </a:p>
        </p:txBody>
      </p:sp>
      <p:grpSp>
        <p:nvGrpSpPr>
          <p:cNvPr id="120838" name="Group 19"/>
          <p:cNvGrpSpPr/>
          <p:nvPr/>
        </p:nvGrpSpPr>
        <p:grpSpPr bwMode="auto">
          <a:xfrm>
            <a:off x="4363195" y="3024783"/>
            <a:ext cx="5000028" cy="329067"/>
            <a:chOff x="0" y="0"/>
            <a:chExt cx="2118" cy="107"/>
          </a:xfrm>
        </p:grpSpPr>
        <p:grpSp>
          <p:nvGrpSpPr>
            <p:cNvPr id="120846" name="Group 20"/>
            <p:cNvGrpSpPr/>
            <p:nvPr/>
          </p:nvGrpSpPr>
          <p:grpSpPr bwMode="auto">
            <a:xfrm>
              <a:off x="0" y="0"/>
              <a:ext cx="778" cy="100"/>
              <a:chOff x="0" y="0"/>
              <a:chExt cx="778" cy="100"/>
            </a:xfrm>
          </p:grpSpPr>
          <p:sp>
            <p:nvSpPr>
              <p:cNvPr id="120851" name="Line 20"/>
              <p:cNvSpPr>
                <a:spLocks noChangeShapeType="1"/>
              </p:cNvSpPr>
              <p:nvPr/>
            </p:nvSpPr>
            <p:spPr bwMode="auto">
              <a:xfrm>
                <a:off x="0" y="0"/>
                <a:ext cx="0" cy="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2" name="Line 21"/>
              <p:cNvSpPr>
                <a:spLocks noChangeShapeType="1"/>
              </p:cNvSpPr>
              <p:nvPr/>
            </p:nvSpPr>
            <p:spPr bwMode="auto">
              <a:xfrm>
                <a:off x="0" y="100"/>
                <a:ext cx="77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3" name="Line 22"/>
              <p:cNvSpPr>
                <a:spLocks noChangeShapeType="1"/>
              </p:cNvSpPr>
              <p:nvPr/>
            </p:nvSpPr>
            <p:spPr bwMode="auto">
              <a:xfrm flipV="1">
                <a:off x="778" y="0"/>
                <a:ext cx="0" cy="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0847" name="Group 24"/>
            <p:cNvGrpSpPr/>
            <p:nvPr/>
          </p:nvGrpSpPr>
          <p:grpSpPr bwMode="auto">
            <a:xfrm>
              <a:off x="1340" y="7"/>
              <a:ext cx="778" cy="100"/>
              <a:chOff x="0" y="0"/>
              <a:chExt cx="778" cy="100"/>
            </a:xfrm>
          </p:grpSpPr>
          <p:sp>
            <p:nvSpPr>
              <p:cNvPr id="120848" name="Line 24"/>
              <p:cNvSpPr>
                <a:spLocks noChangeShapeType="1"/>
              </p:cNvSpPr>
              <p:nvPr/>
            </p:nvSpPr>
            <p:spPr bwMode="auto">
              <a:xfrm>
                <a:off x="0" y="0"/>
                <a:ext cx="0" cy="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9" name="Line 25"/>
              <p:cNvSpPr>
                <a:spLocks noChangeShapeType="1"/>
              </p:cNvSpPr>
              <p:nvPr/>
            </p:nvSpPr>
            <p:spPr bwMode="auto">
              <a:xfrm>
                <a:off x="0" y="100"/>
                <a:ext cx="77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0" name="Line 26"/>
              <p:cNvSpPr>
                <a:spLocks noChangeShapeType="1"/>
              </p:cNvSpPr>
              <p:nvPr/>
            </p:nvSpPr>
            <p:spPr bwMode="auto">
              <a:xfrm flipV="1">
                <a:off x="778" y="0"/>
                <a:ext cx="0" cy="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0839" name="Text Box 27"/>
          <p:cNvSpPr txBox="1">
            <a:spLocks noChangeArrowheads="1"/>
          </p:cNvSpPr>
          <p:nvPr/>
        </p:nvSpPr>
        <p:spPr bwMode="auto">
          <a:xfrm>
            <a:off x="1227782" y="3581995"/>
            <a:ext cx="8874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二趟归并后：    </a:t>
            </a:r>
            <a:r>
              <a:rPr lang="en-US" altLang="zh-CN" sz="2000" b="1" dirty="0">
                <a:latin typeface="黑体" panose="02010609060101010101" pitchFamily="49" charset="-122"/>
                <a:ea typeface="黑体" panose="02010609060101010101" pitchFamily="49" charset="-122"/>
              </a:rPr>
              <a:t>[9      13(1)    15     46]   [4      13(2)     18]</a:t>
            </a:r>
            <a:endParaRPr lang="en-US" altLang="zh-CN" sz="2000" b="1" dirty="0">
              <a:latin typeface="黑体" panose="02010609060101010101" pitchFamily="49" charset="-122"/>
              <a:ea typeface="黑体" panose="02010609060101010101" pitchFamily="49" charset="-122"/>
            </a:endParaRPr>
          </a:p>
        </p:txBody>
      </p:sp>
      <p:grpSp>
        <p:nvGrpSpPr>
          <p:cNvPr id="120840" name="Group 29"/>
          <p:cNvGrpSpPr/>
          <p:nvPr/>
        </p:nvGrpSpPr>
        <p:grpSpPr bwMode="auto">
          <a:xfrm>
            <a:off x="5677545" y="4059833"/>
            <a:ext cx="3313112" cy="292100"/>
            <a:chOff x="0" y="0"/>
            <a:chExt cx="1379" cy="111"/>
          </a:xfrm>
        </p:grpSpPr>
        <p:sp>
          <p:nvSpPr>
            <p:cNvPr id="120843" name="Line 29"/>
            <p:cNvSpPr>
              <a:spLocks noChangeShapeType="1"/>
            </p:cNvSpPr>
            <p:nvPr/>
          </p:nvSpPr>
          <p:spPr bwMode="auto">
            <a:xfrm>
              <a:off x="0" y="11"/>
              <a:ext cx="0" cy="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4" name="Line 30"/>
            <p:cNvSpPr>
              <a:spLocks noChangeShapeType="1"/>
            </p:cNvSpPr>
            <p:nvPr/>
          </p:nvSpPr>
          <p:spPr bwMode="auto">
            <a:xfrm>
              <a:off x="0" y="111"/>
              <a:ext cx="1379"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5" name="Line 31"/>
            <p:cNvSpPr>
              <a:spLocks noChangeShapeType="1"/>
            </p:cNvSpPr>
            <p:nvPr/>
          </p:nvSpPr>
          <p:spPr bwMode="auto">
            <a:xfrm flipV="1">
              <a:off x="1379" y="0"/>
              <a:ext cx="0" cy="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841" name="Text Box 32"/>
          <p:cNvSpPr txBox="1">
            <a:spLocks noChangeArrowheads="1"/>
          </p:cNvSpPr>
          <p:nvPr/>
        </p:nvSpPr>
        <p:spPr bwMode="auto">
          <a:xfrm>
            <a:off x="1238895" y="4491633"/>
            <a:ext cx="8874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三趟归并后：    </a:t>
            </a:r>
            <a:r>
              <a:rPr lang="en-US" altLang="zh-CN" sz="2000" b="1" dirty="0">
                <a:latin typeface="黑体" panose="02010609060101010101" pitchFamily="49" charset="-122"/>
                <a:ea typeface="黑体" panose="02010609060101010101" pitchFamily="49" charset="-122"/>
              </a:rPr>
              <a:t>[4      9    13(1)      13(2)     15     18     46]</a:t>
            </a:r>
            <a:endParaRPr lang="en-US" altLang="zh-CN" sz="2000" b="1" dirty="0">
              <a:latin typeface="黑体" panose="02010609060101010101" pitchFamily="49" charset="-122"/>
              <a:ea typeface="黑体" panose="02010609060101010101" pitchFamily="49" charset="-122"/>
            </a:endParaRPr>
          </a:p>
        </p:txBody>
      </p:sp>
      <p:sp>
        <p:nvSpPr>
          <p:cNvPr id="38" name="Rectangle 3"/>
          <p:cNvSpPr txBox="1">
            <a:spLocks noRot="1" noChangeArrowheads="1"/>
          </p:cNvSpPr>
          <p:nvPr/>
        </p:nvSpPr>
        <p:spPr>
          <a:xfrm>
            <a:off x="358768" y="0"/>
            <a:ext cx="3751471" cy="609600"/>
          </a:xfrm>
          <a:prstGeom prst="rect">
            <a:avLst/>
          </a:prstGeom>
        </p:spPr>
        <p:txBody>
          <a:bodyPr vert="horz" lIns="91440" tIns="45720" rIns="91440" bIns="45720" rtlCol="0" anchor="b">
            <a:normAutofit fontScale="925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8.6</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归并排序：举例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V="1">
            <a:off x="0" y="517086"/>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0" name="Rectangle 129"/>
          <p:cNvSpPr>
            <a:spLocks noChangeArrowheads="1"/>
          </p:cNvSpPr>
          <p:nvPr/>
        </p:nvSpPr>
        <p:spPr bwMode="auto">
          <a:xfrm>
            <a:off x="4481552" y="-42478"/>
            <a:ext cx="3581401"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rPr>
              <a:t>归并排序的演示</a:t>
            </a:r>
            <a:endParaRPr lang="zh-CN" altLang="en-US" sz="3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8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39" grpId="0"/>
      <p:bldP spid="12084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9416" y="1124744"/>
            <a:ext cx="9793088" cy="4911161"/>
          </a:xfrm>
          <a:prstGeom prst="rect">
            <a:avLst/>
          </a:prstGeom>
        </p:spPr>
      </p:pic>
      <p:sp>
        <p:nvSpPr>
          <p:cNvPr id="3" name="Rectangle 3"/>
          <p:cNvSpPr txBox="1">
            <a:spLocks noRot="1" noChangeArrowheads="1"/>
          </p:cNvSpPr>
          <p:nvPr/>
        </p:nvSpPr>
        <p:spPr>
          <a:xfrm>
            <a:off x="358768" y="0"/>
            <a:ext cx="3751471" cy="609600"/>
          </a:xfrm>
          <a:prstGeom prst="rect">
            <a:avLst/>
          </a:prstGeom>
        </p:spPr>
        <p:txBody>
          <a:bodyPr vert="horz" lIns="91440" tIns="45720" rIns="91440" bIns="45720" rtlCol="0"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8.6</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归并排序</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517086"/>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6194" name="Text Box 2"/>
              <p:cNvSpPr txBox="1">
                <a:spLocks noChangeArrowheads="1"/>
              </p:cNvSpPr>
              <p:nvPr/>
            </p:nvSpPr>
            <p:spPr bwMode="auto">
              <a:xfrm>
                <a:off x="839416" y="1259596"/>
                <a:ext cx="9577064"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b="1" dirty="0">
                    <a:solidFill>
                      <a:srgbClr val="00B050"/>
                    </a:solidFill>
                    <a:latin typeface="微软雅黑" panose="020B0503020204020204" pitchFamily="34" charset="-122"/>
                    <a:ea typeface="微软雅黑" panose="020B0503020204020204" pitchFamily="34" charset="-122"/>
                  </a:rPr>
                  <a:t>时间复杂度</a:t>
                </a:r>
                <a:r>
                  <a:rPr lang="en-US" altLang="zh-CN" sz="2800" b="1" dirty="0">
                    <a:solidFill>
                      <a:srgbClr val="00B05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要进行</a:t>
                </a:r>
                <a:r>
                  <a:rPr lang="en-US" altLang="zh-CN"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14:m>
                  <m:oMath xmlns:m="http://schemas.openxmlformats.org/officeDocument/2006/math">
                    <m:sSubSup>
                      <m:sSubSupPr>
                        <m:ctrlPr>
                          <a:rPr lang="zh-CN" altLang="zh-CN" sz="2800" b="1" i="1">
                            <a:solidFill>
                              <a:srgbClr val="FF0000"/>
                            </a:solidFill>
                            <a:latin typeface="Cambria Math" panose="02040503050406030204" pitchFamily="18" charset="0"/>
                            <a:ea typeface="微软雅黑" panose="020B0503020204020204" pitchFamily="34" charset="-122"/>
                          </a:rPr>
                        </m:ctrlPr>
                      </m:sSubSupPr>
                      <m:e>
                        <m:r>
                          <a:rPr lang="en-US" altLang="zh-CN" sz="2800" b="1">
                            <a:solidFill>
                              <a:srgbClr val="FF0000"/>
                            </a:solidFill>
                            <a:latin typeface="Cambria Math" panose="02040503050406030204" pitchFamily="18" charset="0"/>
                            <a:ea typeface="微软雅黑" panose="020B0503020204020204" pitchFamily="34" charset="-122"/>
                          </a:rPr>
                          <m:t>𝑙𝑜𝑔</m:t>
                        </m:r>
                      </m:e>
                      <m:sub>
                        <m:r>
                          <a:rPr lang="en-US" altLang="zh-CN" sz="2800" b="1">
                            <a:solidFill>
                              <a:srgbClr val="FF0000"/>
                            </a:solidFill>
                            <a:latin typeface="Cambria Math" panose="02040503050406030204" pitchFamily="18" charset="0"/>
                            <a:ea typeface="微软雅黑" panose="020B0503020204020204" pitchFamily="34" charset="-122"/>
                          </a:rPr>
                          <m:t>2</m:t>
                        </m:r>
                      </m:sub>
                      <m:sup>
                        <m:r>
                          <a:rPr lang="en-US" altLang="zh-CN" sz="2800" b="1">
                            <a:solidFill>
                              <a:srgbClr val="FF0000"/>
                            </a:solidFill>
                            <a:latin typeface="Cambria Math" panose="02040503050406030204" pitchFamily="18" charset="0"/>
                            <a:ea typeface="微软雅黑" panose="020B0503020204020204" pitchFamily="34" charset="-122"/>
                          </a:rPr>
                          <m:t>𝑛</m:t>
                        </m:r>
                      </m:sup>
                    </m:sSubSup>
                  </m:oMath>
                </a14:m>
                <a:r>
                  <a:rPr lang="en-US" altLang="zh-CN"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趟的排序，每一趟的时间消耗是</a:t>
                </a:r>
                <a:r>
                  <a:rPr lang="en-US" altLang="zh-CN" sz="2800" b="1" dirty="0">
                    <a:solidFill>
                      <a:srgbClr val="FF3300"/>
                    </a:solidFill>
                    <a:latin typeface="微软雅黑" panose="020B0503020204020204" pitchFamily="34" charset="-122"/>
                    <a:ea typeface="微软雅黑" panose="020B0503020204020204" pitchFamily="34" charset="-122"/>
                  </a:rPr>
                  <a:t>O(n)</a:t>
                </a:r>
                <a:r>
                  <a:rPr lang="zh-CN" altLang="en-US" sz="2800" b="1" dirty="0">
                    <a:solidFill>
                      <a:srgbClr val="FF33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故时间复杂度</a:t>
                </a:r>
                <a:r>
                  <a:rPr lang="en-US" altLang="zh-CN" sz="2800" b="1" dirty="0">
                    <a:solidFill>
                      <a:srgbClr val="FF3300"/>
                    </a:solidFill>
                    <a:latin typeface="微软雅黑" panose="020B0503020204020204" pitchFamily="34" charset="-122"/>
                    <a:ea typeface="微软雅黑" panose="020B0503020204020204" pitchFamily="34" charset="-122"/>
                  </a:rPr>
                  <a:t>T</a:t>
                </a:r>
                <a:r>
                  <a:rPr lang="zh-CN" altLang="en-US" sz="2800" b="1" dirty="0">
                    <a:solidFill>
                      <a:srgbClr val="FF3300"/>
                    </a:solidFill>
                    <a:latin typeface="微软雅黑" panose="020B0503020204020204" pitchFamily="34" charset="-122"/>
                    <a:ea typeface="微软雅黑" panose="020B0503020204020204" pitchFamily="34" charset="-122"/>
                  </a:rPr>
                  <a:t>（</a:t>
                </a:r>
                <a:r>
                  <a:rPr lang="en-US" altLang="zh-CN" sz="2800" b="1" dirty="0">
                    <a:solidFill>
                      <a:srgbClr val="FF3300"/>
                    </a:solidFill>
                    <a:latin typeface="微软雅黑" panose="020B0503020204020204" pitchFamily="34" charset="-122"/>
                    <a:ea typeface="微软雅黑" panose="020B0503020204020204" pitchFamily="34" charset="-122"/>
                  </a:rPr>
                  <a:t>n</a:t>
                </a:r>
                <a:r>
                  <a:rPr lang="zh-CN" altLang="en-US" sz="2800" b="1" dirty="0">
                    <a:solidFill>
                      <a:srgbClr val="FF3300"/>
                    </a:solidFill>
                    <a:latin typeface="微软雅黑" panose="020B0503020204020204" pitchFamily="34" charset="-122"/>
                    <a:ea typeface="微软雅黑" panose="020B0503020204020204" pitchFamily="34" charset="-122"/>
                  </a:rPr>
                  <a:t>）</a:t>
                </a:r>
                <a:r>
                  <a:rPr lang="en-US" altLang="zh-CN" sz="2800" b="1" dirty="0">
                    <a:solidFill>
                      <a:srgbClr val="FF3300"/>
                    </a:solidFill>
                    <a:latin typeface="微软雅黑" panose="020B0503020204020204" pitchFamily="34" charset="-122"/>
                    <a:ea typeface="微软雅黑" panose="020B0503020204020204" pitchFamily="34" charset="-122"/>
                  </a:rPr>
                  <a:t>= O(n</a:t>
                </a:r>
                <a:r>
                  <a:rPr lang="en-US" altLang="zh-CN" sz="2800" b="1" dirty="0">
                    <a:solidFill>
                      <a:srgbClr val="FF0000"/>
                    </a:solidFill>
                    <a:latin typeface="微软雅黑" panose="020B0503020204020204" pitchFamily="34" charset="-122"/>
                    <a:ea typeface="微软雅黑" panose="020B0503020204020204" pitchFamily="34" charset="-122"/>
                  </a:rPr>
                  <a:t> log</a:t>
                </a:r>
                <a:r>
                  <a:rPr lang="en-US" altLang="zh-CN" sz="2800" b="1" baseline="-25000" dirty="0">
                    <a:solidFill>
                      <a:srgbClr val="FF0000"/>
                    </a:solidFill>
                    <a:latin typeface="微软雅黑" panose="020B0503020204020204" pitchFamily="34" charset="-122"/>
                    <a:ea typeface="微软雅黑" panose="020B0503020204020204" pitchFamily="34" charset="-122"/>
                  </a:rPr>
                  <a:t>2</a:t>
                </a:r>
                <a:r>
                  <a:rPr lang="en-US" altLang="zh-CN" sz="2800" b="1" dirty="0">
                    <a:solidFill>
                      <a:srgbClr val="FF0000"/>
                    </a:solidFill>
                    <a:latin typeface="微软雅黑" panose="020B0503020204020204" pitchFamily="34" charset="-122"/>
                    <a:ea typeface="微软雅黑" panose="020B0503020204020204" pitchFamily="34" charset="-122"/>
                  </a:rPr>
                  <a:t>n</a:t>
                </a:r>
                <a:r>
                  <a:rPr lang="en-US" altLang="zh-CN" sz="2800" b="1" dirty="0">
                    <a:solidFill>
                      <a:srgbClr val="FF3300"/>
                    </a:solidFill>
                    <a:latin typeface="微软雅黑" panose="020B0503020204020204" pitchFamily="34" charset="-122"/>
                    <a:ea typeface="微软雅黑" panose="020B0503020204020204" pitchFamily="34" charset="-122"/>
                  </a:rPr>
                  <a:t>)</a:t>
                </a:r>
                <a:endParaRPr lang="en-US" altLang="zh-CN" sz="2800" b="1" dirty="0">
                  <a:solidFill>
                    <a:srgbClr val="FF3300"/>
                  </a:solidFill>
                  <a:latin typeface="微软雅黑" panose="020B0503020204020204" pitchFamily="34" charset="-122"/>
                  <a:ea typeface="微软雅黑" panose="020B0503020204020204" pitchFamily="34" charset="-122"/>
                </a:endParaRPr>
              </a:p>
              <a:p>
                <a:pPr eaLnBrk="1" hangingPunct="1"/>
                <a:endParaRPr lang="en-US" altLang="zh-CN" sz="2800" b="1" dirty="0">
                  <a:solidFill>
                    <a:srgbClr val="FF3300"/>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B050"/>
                    </a:solidFill>
                    <a:latin typeface="微软雅黑" panose="020B0503020204020204" pitchFamily="34" charset="-122"/>
                    <a:ea typeface="微软雅黑" panose="020B0503020204020204" pitchFamily="34" charset="-122"/>
                  </a:rPr>
                  <a:t>空间复杂度</a:t>
                </a:r>
                <a:r>
                  <a:rPr lang="en-US" altLang="zh-CN" sz="2800" b="1" dirty="0">
                    <a:solidFill>
                      <a:srgbClr val="00B05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增加了</a:t>
                </a:r>
                <a:r>
                  <a:rPr lang="en-US" altLang="zh-CN" sz="2800" b="1" dirty="0">
                    <a:latin typeface="微软雅黑" panose="020B0503020204020204" pitchFamily="34" charset="-122"/>
                    <a:ea typeface="微软雅黑" panose="020B0503020204020204" pitchFamily="34" charset="-122"/>
                  </a:rPr>
                  <a:t>record</a:t>
                </a:r>
                <a:r>
                  <a:rPr lang="zh-CN" altLang="en-US" sz="2800" b="1" dirty="0">
                    <a:latin typeface="微软雅黑" panose="020B0503020204020204" pitchFamily="34" charset="-122"/>
                    <a:ea typeface="微软雅黑" panose="020B0503020204020204" pitchFamily="34" charset="-122"/>
                  </a:rPr>
                  <a:t>数组的空间</a:t>
                </a:r>
                <a:r>
                  <a:rPr lang="en-US" altLang="zh-CN" sz="2800" b="1" dirty="0">
                    <a:solidFill>
                      <a:srgbClr val="FF3300"/>
                    </a:solidFill>
                    <a:latin typeface="微软雅黑" panose="020B0503020204020204" pitchFamily="34" charset="-122"/>
                    <a:ea typeface="微软雅黑" panose="020B0503020204020204" pitchFamily="34" charset="-122"/>
                  </a:rPr>
                  <a:t> S</a:t>
                </a:r>
                <a:r>
                  <a:rPr lang="zh-CN" altLang="en-US" sz="2800" b="1" dirty="0">
                    <a:solidFill>
                      <a:srgbClr val="FF3300"/>
                    </a:solidFill>
                    <a:latin typeface="微软雅黑" panose="020B0503020204020204" pitchFamily="34" charset="-122"/>
                    <a:ea typeface="微软雅黑" panose="020B0503020204020204" pitchFamily="34" charset="-122"/>
                  </a:rPr>
                  <a:t>（</a:t>
                </a:r>
                <a:r>
                  <a:rPr lang="en-US" altLang="zh-CN" sz="2800" b="1" dirty="0">
                    <a:solidFill>
                      <a:srgbClr val="FF3300"/>
                    </a:solidFill>
                    <a:latin typeface="微软雅黑" panose="020B0503020204020204" pitchFamily="34" charset="-122"/>
                    <a:ea typeface="微软雅黑" panose="020B0503020204020204" pitchFamily="34" charset="-122"/>
                  </a:rPr>
                  <a:t>n</a:t>
                </a:r>
                <a:r>
                  <a:rPr lang="zh-CN" altLang="en-US" sz="2800" b="1" dirty="0">
                    <a:solidFill>
                      <a:srgbClr val="FF3300"/>
                    </a:solidFill>
                    <a:latin typeface="微软雅黑" panose="020B0503020204020204" pitchFamily="34" charset="-122"/>
                    <a:ea typeface="微软雅黑" panose="020B0503020204020204" pitchFamily="34" charset="-122"/>
                  </a:rPr>
                  <a:t>）</a:t>
                </a:r>
                <a:r>
                  <a:rPr lang="en-US" altLang="zh-CN" sz="2800" b="1" dirty="0">
                    <a:solidFill>
                      <a:srgbClr val="FF3300"/>
                    </a:solidFill>
                    <a:latin typeface="微软雅黑" panose="020B0503020204020204" pitchFamily="34" charset="-122"/>
                    <a:ea typeface="微软雅黑" panose="020B0503020204020204" pitchFamily="34" charset="-122"/>
                  </a:rPr>
                  <a:t>= O(n)</a:t>
                </a:r>
                <a:endParaRPr lang="en-US" altLang="zh-CN" sz="2800" b="1" dirty="0">
                  <a:solidFill>
                    <a:srgbClr val="FF3300"/>
                  </a:solidFill>
                  <a:latin typeface="微软雅黑" panose="020B0503020204020204" pitchFamily="34" charset="-122"/>
                  <a:ea typeface="微软雅黑" panose="020B0503020204020204" pitchFamily="34" charset="-122"/>
                </a:endParaRPr>
              </a:p>
              <a:p>
                <a:pPr eaLnBrk="1" hangingPunct="1"/>
                <a:endParaRPr lang="en-US" altLang="zh-CN" sz="2800" b="1" dirty="0">
                  <a:solidFill>
                    <a:srgbClr val="FF3300"/>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B050"/>
                    </a:solidFill>
                    <a:latin typeface="微软雅黑" panose="020B0503020204020204" pitchFamily="34" charset="-122"/>
                    <a:ea typeface="微软雅黑" panose="020B0503020204020204" pitchFamily="34" charset="-122"/>
                  </a:rPr>
                  <a:t>稳定性：</a:t>
                </a:r>
                <a:r>
                  <a:rPr lang="zh-CN" altLang="en-US" sz="2800" b="1" dirty="0">
                    <a:latin typeface="微软雅黑" panose="020B0503020204020204" pitchFamily="34" charset="-122"/>
                    <a:ea typeface="微软雅黑" panose="020B0503020204020204" pitchFamily="34" charset="-122"/>
                  </a:rPr>
                  <a:t>二路归并算法是</a:t>
                </a:r>
                <a:r>
                  <a:rPr lang="zh-CN" altLang="en-US" sz="2800" b="1" dirty="0">
                    <a:solidFill>
                      <a:srgbClr val="FF3300"/>
                    </a:solidFill>
                    <a:latin typeface="微软雅黑" panose="020B0503020204020204" pitchFamily="34" charset="-122"/>
                    <a:ea typeface="微软雅黑" panose="020B0503020204020204" pitchFamily="34" charset="-122"/>
                  </a:rPr>
                  <a:t>稳定</a:t>
                </a:r>
                <a:r>
                  <a:rPr lang="zh-CN" altLang="en-US" sz="2800" b="1" dirty="0">
                    <a:latin typeface="微软雅黑" panose="020B0503020204020204" pitchFamily="34" charset="-122"/>
                    <a:ea typeface="微软雅黑" panose="020B0503020204020204" pitchFamily="34" charset="-122"/>
                  </a:rPr>
                  <a:t>的</a:t>
                </a:r>
                <a:endParaRPr lang="en-US" altLang="zh-CN" sz="2800" b="1" dirty="0">
                  <a:latin typeface="微软雅黑" panose="020B0503020204020204" pitchFamily="34" charset="-122"/>
                  <a:ea typeface="微软雅黑" panose="020B0503020204020204" pitchFamily="34" charset="-122"/>
                </a:endParaRPr>
              </a:p>
            </p:txBody>
          </p:sp>
        </mc:Choice>
        <mc:Fallback>
          <p:sp>
            <p:nvSpPr>
              <p:cNvPr id="136194" name="Text Box 2"/>
              <p:cNvSpPr txBox="1">
                <a:spLocks noRot="1" noChangeAspect="1" noMove="1" noResize="1" noEditPoints="1" noAdjustHandles="1" noChangeArrowheads="1" noChangeShapeType="1" noTextEdit="1"/>
              </p:cNvSpPr>
              <p:nvPr/>
            </p:nvSpPr>
            <p:spPr bwMode="auto">
              <a:xfrm>
                <a:off x="839416" y="1259596"/>
                <a:ext cx="9577064" cy="2679837"/>
              </a:xfrm>
              <a:prstGeom prst="rect">
                <a:avLst/>
              </a:prstGeom>
              <a:blipFill rotWithShape="1">
                <a:blip r:embed="rId1"/>
                <a:stretch>
                  <a:fillRect l="-6" t="-15" r="6" b="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4" name="直接连接符 3"/>
          <p:cNvCxnSpPr/>
          <p:nvPr/>
        </p:nvCxnSpPr>
        <p:spPr>
          <a:xfrm flipV="1">
            <a:off x="0" y="6132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63352" y="45369"/>
            <a:ext cx="2031325" cy="646331"/>
          </a:xfrm>
          <a:prstGeom prst="rect">
            <a:avLst/>
          </a:prstGeom>
        </p:spPr>
        <p:txBody>
          <a:bodyPr wrap="none">
            <a:spAutoFit/>
          </a:bodyPr>
          <a:lstStyle/>
          <a:p>
            <a:pPr eaLnBrk="1" hangingPunct="1"/>
            <a:r>
              <a:rPr lang="zh-CN" altLang="en-US" sz="3600" b="1" dirty="0">
                <a:latin typeface="微软雅黑" panose="020B0503020204020204" pitchFamily="34" charset="-122"/>
                <a:ea typeface="微软雅黑" panose="020B0503020204020204" pitchFamily="34" charset="-122"/>
              </a:rPr>
              <a:t>算法分析</a:t>
            </a:r>
            <a:endParaRPr lang="en-US" altLang="zh-CN" sz="3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4"/>
          <p:cNvSpPr txBox="1">
            <a:spLocks noChangeArrowheads="1"/>
          </p:cNvSpPr>
          <p:nvPr/>
        </p:nvSpPr>
        <p:spPr bwMode="auto">
          <a:xfrm>
            <a:off x="119336" y="-35247"/>
            <a:ext cx="5472608"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600" b="1" dirty="0">
                <a:latin typeface="Arial" panose="020B0604020202020204" pitchFamily="34" charset="0"/>
                <a:ea typeface="楷体_GB2312" pitchFamily="1" charset="-122"/>
              </a:rPr>
              <a:t>各种排序总结</a:t>
            </a:r>
            <a:endParaRPr lang="zh-CN" altLang="en-US" sz="3600" b="1" dirty="0">
              <a:latin typeface="Arial" panose="020B0604020202020204" pitchFamily="34" charset="0"/>
              <a:ea typeface="楷体_GB2312" pitchFamily="1" charset="-122"/>
            </a:endParaRPr>
          </a:p>
        </p:txBody>
      </p:sp>
      <p:sp>
        <p:nvSpPr>
          <p:cNvPr id="138243" name="Text Box 5"/>
          <p:cNvSpPr txBox="1">
            <a:spLocks noChangeArrowheads="1"/>
          </p:cNvSpPr>
          <p:nvPr/>
        </p:nvSpPr>
        <p:spPr bwMode="auto">
          <a:xfrm>
            <a:off x="695400" y="1261777"/>
            <a:ext cx="10081120" cy="44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dirty="0">
                <a:latin typeface="楷体_GB2312" pitchFamily="1" charset="-122"/>
                <a:ea typeface="楷体_GB2312" pitchFamily="1" charset="-122"/>
              </a:rPr>
              <a:t>各种排序方法各有优缺点，具体选择时考虑以下几个方面：</a:t>
            </a:r>
            <a:endParaRPr lang="zh-CN" altLang="en-US" sz="2800" b="1" dirty="0">
              <a:latin typeface="楷体_GB2312" pitchFamily="1" charset="-122"/>
              <a:ea typeface="楷体_GB2312" pitchFamily="1" charset="-122"/>
            </a:endParaRPr>
          </a:p>
          <a:p>
            <a:pPr marL="457200" indent="-457200" eaLnBrk="1" hangingPunct="1">
              <a:spcBef>
                <a:spcPct val="50000"/>
              </a:spcBef>
              <a:buFont typeface="Wingdings" panose="05000000000000000000" pitchFamily="2" charset="2"/>
              <a:buChar char="u"/>
            </a:pPr>
            <a:r>
              <a:rPr lang="en-US" altLang="zh-CN" sz="2800" b="1" dirty="0">
                <a:solidFill>
                  <a:srgbClr val="0000FF"/>
                </a:solidFill>
                <a:latin typeface="楷体_GB2312" pitchFamily="1" charset="-122"/>
                <a:ea typeface="楷体_GB2312" pitchFamily="1" charset="-122"/>
              </a:rPr>
              <a:t>1</a:t>
            </a:r>
            <a:r>
              <a:rPr lang="zh-CN" altLang="en-US" sz="2800" b="1" dirty="0">
                <a:solidFill>
                  <a:srgbClr val="0000FF"/>
                </a:solidFill>
                <a:latin typeface="楷体_GB2312" pitchFamily="1" charset="-122"/>
                <a:ea typeface="楷体_GB2312" pitchFamily="1" charset="-122"/>
              </a:rPr>
              <a:t>、算法的时间复杂度</a:t>
            </a:r>
            <a:endParaRPr lang="zh-CN" altLang="en-US" sz="2800" b="1" dirty="0">
              <a:solidFill>
                <a:srgbClr val="0000FF"/>
              </a:solidFill>
              <a:latin typeface="楷体_GB2312" pitchFamily="1" charset="-122"/>
              <a:ea typeface="楷体_GB2312" pitchFamily="1" charset="-122"/>
            </a:endParaRPr>
          </a:p>
          <a:p>
            <a:pPr marL="457200" indent="-457200" eaLnBrk="1" hangingPunct="1">
              <a:spcBef>
                <a:spcPct val="50000"/>
              </a:spcBef>
              <a:buFont typeface="Wingdings" panose="05000000000000000000" pitchFamily="2" charset="2"/>
              <a:buChar char="u"/>
            </a:pPr>
            <a:r>
              <a:rPr lang="en-US" altLang="zh-CN" sz="2800" b="1" dirty="0">
                <a:solidFill>
                  <a:srgbClr val="0000FF"/>
                </a:solidFill>
                <a:latin typeface="楷体_GB2312" pitchFamily="1" charset="-122"/>
                <a:ea typeface="楷体_GB2312" pitchFamily="1" charset="-122"/>
              </a:rPr>
              <a:t>2</a:t>
            </a:r>
            <a:r>
              <a:rPr lang="zh-CN" altLang="en-US" sz="2800" b="1" dirty="0">
                <a:solidFill>
                  <a:srgbClr val="0000FF"/>
                </a:solidFill>
                <a:latin typeface="楷体_GB2312" pitchFamily="1" charset="-122"/>
                <a:ea typeface="楷体_GB2312" pitchFamily="1" charset="-122"/>
              </a:rPr>
              <a:t>、算法的辅助空间</a:t>
            </a:r>
            <a:endParaRPr lang="zh-CN" altLang="en-US" sz="2800" b="1" dirty="0">
              <a:solidFill>
                <a:srgbClr val="0000FF"/>
              </a:solidFill>
              <a:latin typeface="楷体_GB2312" pitchFamily="1" charset="-122"/>
              <a:ea typeface="楷体_GB2312" pitchFamily="1" charset="-122"/>
            </a:endParaRPr>
          </a:p>
          <a:p>
            <a:pPr marL="457200" indent="-457200" eaLnBrk="1" hangingPunct="1">
              <a:spcBef>
                <a:spcPct val="50000"/>
              </a:spcBef>
              <a:buFont typeface="Wingdings" panose="05000000000000000000" pitchFamily="2" charset="2"/>
              <a:buChar char="u"/>
            </a:pPr>
            <a:r>
              <a:rPr lang="en-US" altLang="zh-CN" sz="2800" b="1" dirty="0">
                <a:solidFill>
                  <a:srgbClr val="0000FF"/>
                </a:solidFill>
                <a:latin typeface="楷体_GB2312" pitchFamily="1" charset="-122"/>
                <a:ea typeface="楷体_GB2312" pitchFamily="1" charset="-122"/>
              </a:rPr>
              <a:t>3</a:t>
            </a:r>
            <a:r>
              <a:rPr lang="zh-CN" altLang="en-US" sz="2800" b="1" dirty="0">
                <a:solidFill>
                  <a:srgbClr val="0000FF"/>
                </a:solidFill>
                <a:latin typeface="楷体_GB2312" pitchFamily="1" charset="-122"/>
                <a:ea typeface="楷体_GB2312" pitchFamily="1" charset="-122"/>
              </a:rPr>
              <a:t>、排序的稳定性</a:t>
            </a:r>
            <a:endParaRPr lang="zh-CN" altLang="en-US" sz="2800" b="1" dirty="0">
              <a:solidFill>
                <a:srgbClr val="0000FF"/>
              </a:solidFill>
              <a:latin typeface="楷体_GB2312" pitchFamily="1" charset="-122"/>
              <a:ea typeface="楷体_GB2312" pitchFamily="1" charset="-122"/>
            </a:endParaRPr>
          </a:p>
          <a:p>
            <a:pPr marL="457200" indent="-457200" eaLnBrk="1" hangingPunct="1">
              <a:spcBef>
                <a:spcPct val="50000"/>
              </a:spcBef>
              <a:buFont typeface="Wingdings" panose="05000000000000000000" pitchFamily="2" charset="2"/>
              <a:buChar char="u"/>
            </a:pPr>
            <a:r>
              <a:rPr lang="en-US" altLang="zh-CN" sz="2800" b="1" dirty="0">
                <a:solidFill>
                  <a:srgbClr val="0000FF"/>
                </a:solidFill>
                <a:latin typeface="楷体_GB2312" pitchFamily="1" charset="-122"/>
                <a:ea typeface="楷体_GB2312" pitchFamily="1" charset="-122"/>
              </a:rPr>
              <a:t>4</a:t>
            </a:r>
            <a:r>
              <a:rPr lang="zh-CN" altLang="en-US" sz="2800" b="1" dirty="0">
                <a:solidFill>
                  <a:srgbClr val="0000FF"/>
                </a:solidFill>
                <a:latin typeface="楷体_GB2312" pitchFamily="1" charset="-122"/>
                <a:ea typeface="楷体_GB2312" pitchFamily="1" charset="-122"/>
              </a:rPr>
              <a:t>、算法本身的复杂性</a:t>
            </a:r>
            <a:endParaRPr lang="zh-CN" altLang="en-US" sz="2800" b="1" dirty="0">
              <a:solidFill>
                <a:srgbClr val="0000FF"/>
              </a:solidFill>
              <a:latin typeface="楷体_GB2312" pitchFamily="1" charset="-122"/>
              <a:ea typeface="楷体_GB2312" pitchFamily="1" charset="-122"/>
            </a:endParaRPr>
          </a:p>
          <a:p>
            <a:pPr marL="457200" indent="-457200" eaLnBrk="1" hangingPunct="1">
              <a:spcBef>
                <a:spcPct val="50000"/>
              </a:spcBef>
              <a:buFont typeface="Wingdings" panose="05000000000000000000" pitchFamily="2" charset="2"/>
              <a:buChar char="u"/>
            </a:pPr>
            <a:r>
              <a:rPr lang="en-US" altLang="zh-CN" sz="2800" b="1" dirty="0">
                <a:solidFill>
                  <a:srgbClr val="0000FF"/>
                </a:solidFill>
                <a:latin typeface="楷体_GB2312" pitchFamily="1" charset="-122"/>
                <a:ea typeface="楷体_GB2312" pitchFamily="1" charset="-122"/>
              </a:rPr>
              <a:t>5</a:t>
            </a:r>
            <a:r>
              <a:rPr lang="zh-CN" altLang="en-US" sz="2800" b="1" dirty="0">
                <a:solidFill>
                  <a:srgbClr val="0000FF"/>
                </a:solidFill>
                <a:latin typeface="楷体_GB2312" pitchFamily="1" charset="-122"/>
                <a:ea typeface="楷体_GB2312" pitchFamily="1" charset="-122"/>
              </a:rPr>
              <a:t>、待排序记录的规模</a:t>
            </a:r>
            <a:r>
              <a:rPr lang="en-US" altLang="zh-CN" sz="2800" b="1" dirty="0">
                <a:solidFill>
                  <a:srgbClr val="0000FF"/>
                </a:solidFill>
                <a:latin typeface="楷体_GB2312" pitchFamily="1" charset="-122"/>
                <a:ea typeface="楷体_GB2312" pitchFamily="1" charset="-122"/>
              </a:rPr>
              <a:t>n</a:t>
            </a:r>
            <a:endParaRPr lang="en-US" altLang="zh-CN" sz="2800" b="1" dirty="0">
              <a:solidFill>
                <a:srgbClr val="0000FF"/>
              </a:solidFill>
              <a:latin typeface="楷体_GB2312" pitchFamily="1" charset="-122"/>
              <a:ea typeface="楷体_GB2312" pitchFamily="1" charset="-122"/>
            </a:endParaRPr>
          </a:p>
          <a:p>
            <a:pPr marL="457200" indent="-457200" eaLnBrk="1" hangingPunct="1">
              <a:spcBef>
                <a:spcPct val="50000"/>
              </a:spcBef>
              <a:buFont typeface="Wingdings" panose="05000000000000000000" pitchFamily="2" charset="2"/>
              <a:buChar char="u"/>
            </a:pPr>
            <a:r>
              <a:rPr lang="en-US" altLang="zh-CN" sz="2800" b="1" dirty="0">
                <a:solidFill>
                  <a:srgbClr val="0000FF"/>
                </a:solidFill>
                <a:latin typeface="楷体_GB2312" pitchFamily="1" charset="-122"/>
                <a:ea typeface="楷体_GB2312" pitchFamily="1" charset="-122"/>
              </a:rPr>
              <a:t>6</a:t>
            </a:r>
            <a:r>
              <a:rPr lang="zh-CN" altLang="en-US" sz="2800" b="1" dirty="0">
                <a:solidFill>
                  <a:srgbClr val="0000FF"/>
                </a:solidFill>
                <a:latin typeface="楷体_GB2312" pitchFamily="1" charset="-122"/>
                <a:ea typeface="楷体_GB2312" pitchFamily="1" charset="-122"/>
              </a:rPr>
              <a:t>、关键字的分布</a:t>
            </a:r>
            <a:endParaRPr lang="en-US" altLang="zh-CN" sz="2800" b="1" dirty="0">
              <a:solidFill>
                <a:srgbClr val="0000FF"/>
              </a:solidFill>
              <a:latin typeface="楷体_GB2312" pitchFamily="1" charset="-122"/>
              <a:ea typeface="楷体_GB2312" pitchFamily="1" charset="-122"/>
            </a:endParaRPr>
          </a:p>
        </p:txBody>
      </p:sp>
      <p:cxnSp>
        <p:nvCxnSpPr>
          <p:cNvPr id="5" name="直接连接符 4"/>
          <p:cNvCxnSpPr/>
          <p:nvPr/>
        </p:nvCxnSpPr>
        <p:spPr>
          <a:xfrm flipV="1">
            <a:off x="0" y="6132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163451" y="188640"/>
          <a:ext cx="9073009" cy="4519295"/>
        </p:xfrm>
        <a:graphic>
          <a:graphicData uri="http://schemas.openxmlformats.org/drawingml/2006/table">
            <a:tbl>
              <a:tblPr firstRow="1" firstCol="1" bandRow="1">
                <a:tableStyleId>{5C22544A-7EE6-4342-B048-85BDC9FD1C3A}</a:tableStyleId>
              </a:tblPr>
              <a:tblGrid>
                <a:gridCol w="2267581"/>
                <a:gridCol w="2340931"/>
                <a:gridCol w="2196021"/>
                <a:gridCol w="2268476"/>
              </a:tblGrid>
              <a:tr h="504056">
                <a:tc>
                  <a:txBody>
                    <a:bodyPr/>
                    <a:lstStyle/>
                    <a:p>
                      <a:pPr algn="just">
                        <a:spcAft>
                          <a:spcPts val="0"/>
                        </a:spcAft>
                      </a:pPr>
                      <a:r>
                        <a:rPr lang="zh-CN" sz="2400" b="1" kern="100">
                          <a:effectLst/>
                        </a:rPr>
                        <a:t>排序方法</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a:effectLst/>
                        </a:rPr>
                        <a:t>平均时间复杂度</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dirty="0">
                          <a:effectLst/>
                        </a:rPr>
                        <a:t>空间复杂度</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a:effectLst/>
                        </a:rPr>
                        <a:t>稳定性</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49464">
                <a:tc>
                  <a:txBody>
                    <a:bodyPr/>
                    <a:lstStyle/>
                    <a:p>
                      <a:pPr algn="just">
                        <a:spcAft>
                          <a:spcPts val="0"/>
                        </a:spcAft>
                      </a:pPr>
                      <a:r>
                        <a:rPr lang="zh-CN" sz="2400" b="1" kern="100">
                          <a:effectLst/>
                        </a:rPr>
                        <a:t>直接插入排序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96883" t="-137838" r="-191429" b="-808108"/>
                      </a:stretch>
                    </a:blipFill>
                  </a:tcPr>
                </a:tc>
                <a:tc>
                  <a:txBody>
                    <a:bodyPr/>
                    <a:lstStyle/>
                    <a:p>
                      <a:endParaRPr lang="zh-CN"/>
                    </a:p>
                  </a:txBody>
                  <a:tcPr marL="68580" marR="68580" marT="0" marB="0">
                    <a:blipFill>
                      <a:blip r:embed="rId2"/>
                      <a:stretch>
                        <a:fillRect l="-210556" t="-137838" r="-104722" b="-808108"/>
                      </a:stretch>
                    </a:blipFill>
                  </a:tcPr>
                </a:tc>
                <a:tc>
                  <a:txBody>
                    <a:bodyPr/>
                    <a:lstStyle/>
                    <a:p>
                      <a:pPr algn="just">
                        <a:spcAft>
                          <a:spcPts val="0"/>
                        </a:spcAft>
                      </a:pPr>
                      <a:r>
                        <a:rPr lang="zh-CN" sz="2400" b="1" kern="100">
                          <a:effectLst/>
                        </a:rPr>
                        <a:t>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59740">
                <a:tc>
                  <a:txBody>
                    <a:bodyPr/>
                    <a:lstStyle/>
                    <a:p>
                      <a:pPr algn="just">
                        <a:spcAft>
                          <a:spcPts val="0"/>
                        </a:spcAft>
                      </a:pPr>
                      <a:r>
                        <a:rPr lang="zh-CN" sz="2400" b="1" kern="100">
                          <a:effectLst/>
                        </a:rPr>
                        <a:t>二分插入排序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96883" t="-237838" r="-191429" b="-708108"/>
                      </a:stretch>
                    </a:blipFill>
                  </a:tcPr>
                </a:tc>
                <a:tc>
                  <a:txBody>
                    <a:bodyPr/>
                    <a:lstStyle/>
                    <a:p>
                      <a:endParaRPr lang="zh-CN"/>
                    </a:p>
                  </a:txBody>
                  <a:tcPr marL="68580" marR="68580" marT="0" marB="0">
                    <a:blipFill>
                      <a:blip r:embed="rId2"/>
                      <a:stretch>
                        <a:fillRect l="-210556" t="-237838" r="-104722" b="-708108"/>
                      </a:stretch>
                    </a:blipFill>
                  </a:tcPr>
                </a:tc>
                <a:tc>
                  <a:txBody>
                    <a:bodyPr/>
                    <a:lstStyle/>
                    <a:p>
                      <a:pPr algn="just">
                        <a:spcAft>
                          <a:spcPts val="0"/>
                        </a:spcAft>
                      </a:pPr>
                      <a:r>
                        <a:rPr lang="zh-CN" sz="2400" b="1" kern="100">
                          <a:effectLst/>
                        </a:rPr>
                        <a:t>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49464">
                <a:tc>
                  <a:txBody>
                    <a:bodyPr/>
                    <a:lstStyle/>
                    <a:p>
                      <a:pPr algn="just">
                        <a:spcAft>
                          <a:spcPts val="0"/>
                        </a:spcAft>
                      </a:pPr>
                      <a:r>
                        <a:rPr lang="en-US" sz="2400" b="1" kern="100">
                          <a:effectLst/>
                        </a:rPr>
                        <a:t>Shell</a:t>
                      </a:r>
                      <a:r>
                        <a:rPr lang="zh-CN" sz="2400" b="1" kern="100">
                          <a:effectLst/>
                        </a:rPr>
                        <a:t>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96883" t="-342466" r="-191429" b="-617808"/>
                      </a:stretch>
                    </a:blipFill>
                  </a:tcPr>
                </a:tc>
                <a:tc>
                  <a:txBody>
                    <a:bodyPr/>
                    <a:lstStyle/>
                    <a:p>
                      <a:endParaRPr lang="zh-CN"/>
                    </a:p>
                  </a:txBody>
                  <a:tcPr marL="68580" marR="68580" marT="0" marB="0">
                    <a:blipFill>
                      <a:blip r:embed="rId2"/>
                      <a:stretch>
                        <a:fillRect l="-210556" t="-342466" r="-104722" b="-617808"/>
                      </a:stretch>
                    </a:blipFill>
                  </a:tcPr>
                </a:tc>
                <a:tc>
                  <a:txBody>
                    <a:bodyPr/>
                    <a:lstStyle/>
                    <a:p>
                      <a:pPr algn="just">
                        <a:spcAft>
                          <a:spcPts val="0"/>
                        </a:spcAft>
                      </a:pPr>
                      <a:r>
                        <a:rPr lang="zh-CN" sz="2400" b="1" kern="100">
                          <a:effectLst/>
                        </a:rPr>
                        <a:t>不稳定排序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49464">
                <a:tc>
                  <a:txBody>
                    <a:bodyPr/>
                    <a:lstStyle/>
                    <a:p>
                      <a:pPr algn="just">
                        <a:spcAft>
                          <a:spcPts val="0"/>
                        </a:spcAft>
                      </a:pPr>
                      <a:r>
                        <a:rPr lang="zh-CN" sz="2400" b="1" kern="100">
                          <a:effectLst/>
                        </a:rPr>
                        <a:t>冒泡排序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96883" t="-436486" r="-191429" b="-509459"/>
                      </a:stretch>
                    </a:blipFill>
                  </a:tcPr>
                </a:tc>
                <a:tc>
                  <a:txBody>
                    <a:bodyPr/>
                    <a:lstStyle/>
                    <a:p>
                      <a:endParaRPr lang="zh-CN"/>
                    </a:p>
                  </a:txBody>
                  <a:tcPr marL="68580" marR="68580" marT="0" marB="0">
                    <a:blipFill>
                      <a:blip r:embed="rId2"/>
                      <a:stretch>
                        <a:fillRect l="-210556" t="-436486" r="-104722" b="-509459"/>
                      </a:stretch>
                    </a:blipFill>
                  </a:tcPr>
                </a:tc>
                <a:tc>
                  <a:txBody>
                    <a:bodyPr/>
                    <a:lstStyle/>
                    <a:p>
                      <a:pPr algn="just">
                        <a:spcAft>
                          <a:spcPts val="0"/>
                        </a:spcAft>
                      </a:pPr>
                      <a:r>
                        <a:rPr lang="zh-CN" sz="2400" b="1" kern="100">
                          <a:effectLst/>
                        </a:rPr>
                        <a:t>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39352">
                <a:tc>
                  <a:txBody>
                    <a:bodyPr/>
                    <a:lstStyle/>
                    <a:p>
                      <a:pPr algn="just">
                        <a:spcAft>
                          <a:spcPts val="0"/>
                        </a:spcAft>
                      </a:pPr>
                      <a:r>
                        <a:rPr lang="zh-CN" sz="2400" b="1" kern="100" dirty="0">
                          <a:effectLst/>
                        </a:rPr>
                        <a:t>快速排序</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2400" b="1"/>
                        <a:t>O(nlog</a:t>
                      </a:r>
                      <a:r>
                        <a:rPr lang="en-US" altLang="zh-CN" sz="2400" b="1" baseline="-25000"/>
                        <a:t>2</a:t>
                      </a:r>
                      <a:r>
                        <a:rPr lang="en-US" altLang="zh-CN" sz="2400" b="1"/>
                        <a:t>n)</a:t>
                      </a:r>
                      <a:endParaRPr lang="en-US" altLang="zh-CN" sz="2400" b="1"/>
                    </a:p>
                  </a:txBody>
                  <a:tcPr marL="68580" marR="68580" marT="0" marB="0">
                    <a:noFill/>
                  </a:tcPr>
                </a:tc>
                <a:tc>
                  <a:txBody>
                    <a:bodyPr/>
                    <a:lstStyle/>
                    <a:p>
                      <a:pPr algn="ctr"/>
                      <a:r>
                        <a:rPr lang="en-US" altLang="zh-CN" sz="2400" b="1">
                          <a:sym typeface="+mn-ea"/>
                        </a:rPr>
                        <a:t>O(log</a:t>
                      </a:r>
                      <a:r>
                        <a:rPr lang="en-US" altLang="zh-CN" sz="2400" b="1" baseline="-25000">
                          <a:sym typeface="+mn-ea"/>
                        </a:rPr>
                        <a:t>2</a:t>
                      </a:r>
                      <a:r>
                        <a:rPr lang="en-US" altLang="zh-CN" sz="2400" b="1">
                          <a:sym typeface="+mn-ea"/>
                        </a:rPr>
                        <a:t>n)</a:t>
                      </a:r>
                      <a:endParaRPr lang="zh-CN"/>
                    </a:p>
                  </a:txBody>
                  <a:tcPr marL="68580" marR="68580" marT="0" marB="0">
                    <a:noFill/>
                  </a:tcPr>
                </a:tc>
                <a:tc>
                  <a:txBody>
                    <a:bodyPr/>
                    <a:lstStyle/>
                    <a:p>
                      <a:pPr algn="just">
                        <a:spcAft>
                          <a:spcPts val="0"/>
                        </a:spcAft>
                      </a:pPr>
                      <a:r>
                        <a:rPr lang="zh-CN" sz="2400" b="1" kern="100">
                          <a:effectLst/>
                        </a:rPr>
                        <a:t>不稳定排序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49464">
                <a:tc>
                  <a:txBody>
                    <a:bodyPr/>
                    <a:lstStyle/>
                    <a:p>
                      <a:pPr algn="just">
                        <a:spcAft>
                          <a:spcPts val="0"/>
                        </a:spcAft>
                      </a:pPr>
                      <a:r>
                        <a:rPr lang="zh-CN" sz="2400" b="1" kern="100">
                          <a:effectLst/>
                        </a:rPr>
                        <a:t>直接选择排序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96883" t="-643836" r="-191429" b="-316438"/>
                      </a:stretch>
                    </a:blipFill>
                  </a:tcPr>
                </a:tc>
                <a:tc>
                  <a:txBody>
                    <a:bodyPr/>
                    <a:lstStyle/>
                    <a:p>
                      <a:endParaRPr lang="zh-CN"/>
                    </a:p>
                  </a:txBody>
                  <a:tcPr marL="68580" marR="68580" marT="0" marB="0">
                    <a:blipFill>
                      <a:blip r:embed="rId2"/>
                      <a:stretch>
                        <a:fillRect l="-210556" t="-643836" r="-104722" b="-316438"/>
                      </a:stretch>
                    </a:blipFill>
                  </a:tcPr>
                </a:tc>
                <a:tc>
                  <a:txBody>
                    <a:bodyPr/>
                    <a:lstStyle/>
                    <a:p>
                      <a:pPr algn="just">
                        <a:spcAft>
                          <a:spcPts val="0"/>
                        </a:spcAft>
                      </a:pPr>
                      <a:r>
                        <a:rPr lang="zh-CN" sz="2400" b="1" kern="100">
                          <a:effectLst/>
                        </a:rPr>
                        <a:t>不稳定排序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39352">
                <a:tc>
                  <a:txBody>
                    <a:bodyPr/>
                    <a:lstStyle/>
                    <a:p>
                      <a:pPr algn="just">
                        <a:spcAft>
                          <a:spcPts val="0"/>
                        </a:spcAft>
                      </a:pPr>
                      <a:r>
                        <a:rPr lang="zh-CN" sz="2400" b="1" kern="100">
                          <a:effectLst/>
                        </a:rPr>
                        <a:t>堆排序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2400" b="1">
                          <a:sym typeface="+mn-ea"/>
                        </a:rPr>
                        <a:t>O(nlog</a:t>
                      </a:r>
                      <a:r>
                        <a:rPr lang="en-US" altLang="zh-CN" sz="2400" b="1" baseline="-25000">
                          <a:sym typeface="+mn-ea"/>
                        </a:rPr>
                        <a:t>2</a:t>
                      </a:r>
                      <a:r>
                        <a:rPr lang="en-US" altLang="zh-CN" sz="2400" b="1">
                          <a:sym typeface="+mn-ea"/>
                        </a:rPr>
                        <a:t>n)</a:t>
                      </a:r>
                      <a:endParaRPr lang="zh-CN"/>
                    </a:p>
                  </a:txBody>
                  <a:tcPr marL="68580" marR="68580" marT="0" marB="0">
                    <a:noFill/>
                  </a:tcPr>
                </a:tc>
                <a:tc>
                  <a:txBody>
                    <a:bodyPr/>
                    <a:lstStyle/>
                    <a:p>
                      <a:endParaRPr lang="zh-CN"/>
                    </a:p>
                  </a:txBody>
                  <a:tcPr marL="68580" marR="68580" marT="0" marB="0">
                    <a:blipFill>
                      <a:blip r:embed="rId2"/>
                      <a:stretch>
                        <a:fillRect l="-210556" t="-743836" r="-104722" b="-216438"/>
                      </a:stretch>
                    </a:blipFill>
                  </a:tcPr>
                </a:tc>
                <a:tc>
                  <a:txBody>
                    <a:bodyPr/>
                    <a:lstStyle/>
                    <a:p>
                      <a:pPr algn="just">
                        <a:spcAft>
                          <a:spcPts val="0"/>
                        </a:spcAft>
                      </a:pPr>
                      <a:r>
                        <a:rPr lang="zh-CN" sz="2400" b="1" kern="100">
                          <a:effectLst/>
                        </a:rPr>
                        <a:t>不稳定排序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39352">
                <a:tc>
                  <a:txBody>
                    <a:bodyPr/>
                    <a:lstStyle/>
                    <a:p>
                      <a:pPr algn="just">
                        <a:spcAft>
                          <a:spcPts val="0"/>
                        </a:spcAft>
                      </a:pPr>
                      <a:r>
                        <a:rPr lang="zh-CN" sz="2400" b="1" kern="100" dirty="0">
                          <a:effectLst/>
                        </a:rPr>
                        <a:t>基数排序</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96883" t="-855556" r="-191429" b="-119444"/>
                      </a:stretch>
                    </a:blipFill>
                  </a:tcPr>
                </a:tc>
                <a:tc>
                  <a:txBody>
                    <a:bodyPr/>
                    <a:lstStyle/>
                    <a:p>
                      <a:endParaRPr lang="zh-CN"/>
                    </a:p>
                  </a:txBody>
                  <a:tcPr marL="68580" marR="68580" marT="0" marB="0">
                    <a:blipFill>
                      <a:blip r:embed="rId2"/>
                      <a:stretch>
                        <a:fillRect l="-210556" t="-855556" r="-104722" b="-119444"/>
                      </a:stretch>
                    </a:blipFill>
                  </a:tcPr>
                </a:tc>
                <a:tc>
                  <a:txBody>
                    <a:bodyPr/>
                    <a:lstStyle/>
                    <a:p>
                      <a:pPr algn="just">
                        <a:spcAft>
                          <a:spcPts val="0"/>
                        </a:spcAft>
                      </a:pPr>
                      <a:r>
                        <a:rPr lang="zh-CN" sz="2400" b="1" kern="100">
                          <a:effectLst/>
                        </a:rPr>
                        <a:t>稳定排序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39352">
                <a:tc>
                  <a:txBody>
                    <a:bodyPr/>
                    <a:lstStyle/>
                    <a:p>
                      <a:pPr algn="just">
                        <a:spcAft>
                          <a:spcPts val="0"/>
                        </a:spcAft>
                      </a:pPr>
                      <a:r>
                        <a:rPr lang="zh-CN" sz="2400" b="1" kern="100">
                          <a:effectLst/>
                        </a:rPr>
                        <a:t>归并排序</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2400" b="1">
                          <a:sym typeface="+mn-ea"/>
                        </a:rPr>
                        <a:t>O(nlog</a:t>
                      </a:r>
                      <a:r>
                        <a:rPr lang="en-US" altLang="zh-CN" sz="2400" b="1" baseline="-25000">
                          <a:sym typeface="+mn-ea"/>
                        </a:rPr>
                        <a:t>2</a:t>
                      </a:r>
                      <a:r>
                        <a:rPr lang="en-US" altLang="zh-CN" sz="2400" b="1">
                          <a:sym typeface="+mn-ea"/>
                        </a:rPr>
                        <a:t>n)</a:t>
                      </a:r>
                      <a:endParaRPr lang="zh-CN"/>
                    </a:p>
                  </a:txBody>
                  <a:tcPr marL="68580" marR="68580" marT="0" marB="0">
                    <a:noFill/>
                  </a:tcPr>
                </a:tc>
                <a:tc>
                  <a:txBody>
                    <a:bodyPr/>
                    <a:lstStyle/>
                    <a:p>
                      <a:endParaRPr lang="zh-CN"/>
                    </a:p>
                  </a:txBody>
                  <a:tcPr marL="68580" marR="68580" marT="0" marB="0">
                    <a:blipFill>
                      <a:blip r:embed="rId2"/>
                      <a:stretch>
                        <a:fillRect l="-210556" t="-955556" r="-104722" b="-19444"/>
                      </a:stretch>
                    </a:blipFill>
                  </a:tcPr>
                </a:tc>
                <a:tc>
                  <a:txBody>
                    <a:bodyPr/>
                    <a:lstStyle/>
                    <a:p>
                      <a:pPr algn="just">
                        <a:spcAft>
                          <a:spcPts val="0"/>
                        </a:spcAft>
                      </a:pPr>
                      <a:r>
                        <a:rPr lang="zh-CN" sz="2400" b="1" kern="100" dirty="0">
                          <a:effectLst/>
                        </a:rPr>
                        <a:t>稳定排序</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551384" y="4797152"/>
            <a:ext cx="10297144" cy="1323439"/>
          </a:xfrm>
          <a:prstGeom prst="rect">
            <a:avLst/>
          </a:prstGeom>
        </p:spPr>
        <p:txBody>
          <a:bodyPr wrap="square">
            <a:spAutoFit/>
          </a:bodyPr>
          <a:lstStyle/>
          <a:p>
            <a:r>
              <a:rPr lang="en-US" altLang="zh-CN" sz="2000" dirty="0">
                <a:solidFill>
                  <a:srgbClr val="FF0000"/>
                </a:solidFill>
                <a:ea typeface="等线" panose="02010600030101010101" pitchFamily="2" charset="-122"/>
                <a:cs typeface="Times New Roman" panose="02020603050405020304" pitchFamily="18" charset="0"/>
              </a:rPr>
              <a:t>      </a:t>
            </a:r>
            <a:r>
              <a:rPr lang="zh-CN" altLang="zh-CN" sz="2000" dirty="0">
                <a:solidFill>
                  <a:srgbClr val="FF0000"/>
                </a:solidFill>
                <a:ea typeface="等线" panose="02010600030101010101" pitchFamily="2" charset="-122"/>
                <a:cs typeface="Times New Roman" panose="02020603050405020304" pitchFamily="18" charset="0"/>
              </a:rPr>
              <a:t>从表可以看出，</a:t>
            </a:r>
            <a:r>
              <a:rPr lang="en-US" altLang="zh-CN" sz="2000" dirty="0">
                <a:solidFill>
                  <a:srgbClr val="FF0000"/>
                </a:solidFill>
                <a:ea typeface="等线" panose="02010600030101010101" pitchFamily="2" charset="-122"/>
                <a:cs typeface="Times New Roman" panose="02020603050405020304" pitchFamily="18" charset="0"/>
              </a:rPr>
              <a:t>shell</a:t>
            </a:r>
            <a:r>
              <a:rPr lang="zh-CN" altLang="zh-CN" sz="2000" dirty="0">
                <a:solidFill>
                  <a:srgbClr val="FF0000"/>
                </a:solidFill>
                <a:ea typeface="等线" panose="02010600030101010101" pitchFamily="2" charset="-122"/>
                <a:cs typeface="Times New Roman" panose="02020603050405020304" pitchFamily="18" charset="0"/>
              </a:rPr>
              <a:t>排序、快速排序、堆排序和归并排序的平均时间复杂性好，适用与记录数据量比较大的情况。而它们算法本身的复杂性要高，并且这四个时间效率好的排序方法中，只有归并排序是稳定排序方法，但是归并排序的空间复杂度比其它三个要高。由于快速排序存在退化为冒泡的情况，因此也需要考虑关键字的分布情况</a:t>
            </a:r>
            <a:r>
              <a:rPr lang="zh-CN" altLang="en-US" sz="2000" dirty="0">
                <a:solidFill>
                  <a:srgbClr val="FF0000"/>
                </a:solidFill>
                <a:ea typeface="等线" panose="02010600030101010101" pitchFamily="2" charset="-122"/>
                <a:cs typeface="Times New Roman" panose="02020603050405020304" pitchFamily="18" charset="0"/>
              </a:rPr>
              <a:t>。</a:t>
            </a:r>
            <a:endParaRPr lang="zh-CN" altLang="en-US" sz="20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95400" y="2492896"/>
          <a:ext cx="10058400" cy="2926080"/>
        </p:xfrm>
        <a:graphic>
          <a:graphicData uri="http://schemas.openxmlformats.org/drawingml/2006/table">
            <a:tbl>
              <a:tblPr firstRow="1" firstCol="1" bandRow="1">
                <a:tableStyleId>{5C22544A-7EE6-4342-B048-85BDC9FD1C3A}</a:tableStyleId>
              </a:tblPr>
              <a:tblGrid>
                <a:gridCol w="426582"/>
                <a:gridCol w="9631818"/>
              </a:tblGrid>
              <a:tr h="0">
                <a:tc>
                  <a:txBody>
                    <a:bodyPr/>
                    <a:lstStyle/>
                    <a:p>
                      <a:pPr algn="just">
                        <a:spcAft>
                          <a:spcPts val="0"/>
                        </a:spcAft>
                      </a:pPr>
                      <a:r>
                        <a:rPr lang="en-US" sz="2400" kern="100">
                          <a:solidFill>
                            <a:schemeClr val="tx1"/>
                          </a:solidFill>
                          <a:effectLst/>
                        </a:rPr>
                        <a:t>1</a:t>
                      </a:r>
                      <a:endParaRPr lang="zh-CN" sz="2400" kern="100">
                        <a:solidFill>
                          <a:schemeClr val="tx1"/>
                        </a:solidFill>
                        <a:effectLst/>
                      </a:endParaRPr>
                    </a:p>
                    <a:p>
                      <a:pPr algn="just">
                        <a:spcAft>
                          <a:spcPts val="0"/>
                        </a:spcAft>
                      </a:pPr>
                      <a:r>
                        <a:rPr lang="en-US" sz="2400" kern="100">
                          <a:solidFill>
                            <a:schemeClr val="tx1"/>
                          </a:solidFill>
                          <a:effectLst/>
                        </a:rPr>
                        <a:t>2</a:t>
                      </a:r>
                      <a:endParaRPr lang="zh-CN" sz="2400" kern="100">
                        <a:solidFill>
                          <a:schemeClr val="tx1"/>
                        </a:solidFill>
                        <a:effectLst/>
                      </a:endParaRPr>
                    </a:p>
                    <a:p>
                      <a:pPr algn="just">
                        <a:spcAft>
                          <a:spcPts val="0"/>
                        </a:spcAft>
                      </a:pPr>
                      <a:r>
                        <a:rPr lang="en-US" sz="2400" kern="100">
                          <a:solidFill>
                            <a:schemeClr val="tx1"/>
                          </a:solidFill>
                          <a:effectLst/>
                        </a:rPr>
                        <a:t>3</a:t>
                      </a:r>
                      <a:endParaRPr lang="zh-CN" sz="2400" kern="100">
                        <a:solidFill>
                          <a:schemeClr val="tx1"/>
                        </a:solidFill>
                        <a:effectLst/>
                      </a:endParaRPr>
                    </a:p>
                    <a:p>
                      <a:pPr algn="just">
                        <a:spcAft>
                          <a:spcPts val="0"/>
                        </a:spcAft>
                      </a:pPr>
                      <a:r>
                        <a:rPr lang="en-US" sz="2400" kern="100">
                          <a:solidFill>
                            <a:schemeClr val="tx1"/>
                          </a:solidFill>
                          <a:effectLst/>
                        </a:rPr>
                        <a:t>4</a:t>
                      </a:r>
                      <a:endParaRPr lang="zh-CN" sz="2400" kern="100">
                        <a:solidFill>
                          <a:schemeClr val="tx1"/>
                        </a:solidFill>
                        <a:effectLst/>
                      </a:endParaRPr>
                    </a:p>
                    <a:p>
                      <a:pPr algn="just">
                        <a:spcAft>
                          <a:spcPts val="0"/>
                        </a:spcAft>
                      </a:pPr>
                      <a:r>
                        <a:rPr lang="en-US" sz="2400" kern="100">
                          <a:solidFill>
                            <a:schemeClr val="tx1"/>
                          </a:solidFill>
                          <a:effectLst/>
                        </a:rPr>
                        <a:t>5</a:t>
                      </a:r>
                      <a:endParaRPr lang="zh-CN" sz="2400" kern="100">
                        <a:solidFill>
                          <a:schemeClr val="tx1"/>
                        </a:solidFill>
                        <a:effectLst/>
                      </a:endParaRPr>
                    </a:p>
                    <a:p>
                      <a:pPr algn="just">
                        <a:spcAft>
                          <a:spcPts val="0"/>
                        </a:spcAft>
                      </a:pPr>
                      <a:r>
                        <a:rPr lang="en-US" sz="2400" kern="100">
                          <a:solidFill>
                            <a:schemeClr val="tx1"/>
                          </a:solidFill>
                          <a:effectLst/>
                        </a:rPr>
                        <a:t>6</a:t>
                      </a:r>
                      <a:endParaRPr lang="zh-CN" sz="2400" kern="100">
                        <a:solidFill>
                          <a:schemeClr val="tx1"/>
                        </a:solidFill>
                        <a:effectLst/>
                      </a:endParaRPr>
                    </a:p>
                    <a:p>
                      <a:pPr algn="just">
                        <a:spcAft>
                          <a:spcPts val="0"/>
                        </a:spcAft>
                      </a:pPr>
                      <a:r>
                        <a:rPr lang="en-US" sz="2400" kern="100">
                          <a:solidFill>
                            <a:schemeClr val="tx1"/>
                          </a:solidFill>
                          <a:effectLst/>
                        </a:rPr>
                        <a:t>7</a:t>
                      </a:r>
                      <a:endParaRPr lang="zh-CN" sz="2400" kern="100">
                        <a:solidFill>
                          <a:schemeClr val="tx1"/>
                        </a:solidFill>
                        <a:effectLst/>
                      </a:endParaRPr>
                    </a:p>
                    <a:p>
                      <a:pPr algn="just">
                        <a:spcAft>
                          <a:spcPts val="0"/>
                        </a:spcAft>
                      </a:pPr>
                      <a:r>
                        <a:rPr lang="en-US" sz="2400" kern="100">
                          <a:solidFill>
                            <a:schemeClr val="tx1"/>
                          </a:solidFill>
                          <a:effectLst/>
                        </a:rPr>
                        <a:t>8</a:t>
                      </a:r>
                      <a:endParaRPr lang="zh-CN" sz="2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solidFill>
                            <a:schemeClr val="tx1"/>
                          </a:solidFill>
                          <a:effectLst/>
                        </a:rPr>
                        <a:t>//</a:t>
                      </a:r>
                      <a:r>
                        <a:rPr lang="zh-CN" sz="2400" kern="100" dirty="0">
                          <a:solidFill>
                            <a:schemeClr val="tx1"/>
                          </a:solidFill>
                          <a:effectLst/>
                        </a:rPr>
                        <a:t>交换两个记录</a:t>
                      </a:r>
                      <a:endParaRPr lang="zh-CN" sz="2400" kern="100" dirty="0">
                        <a:solidFill>
                          <a:schemeClr val="tx1"/>
                        </a:solidFill>
                        <a:effectLst/>
                      </a:endParaRPr>
                    </a:p>
                    <a:p>
                      <a:pPr algn="just">
                        <a:spcAft>
                          <a:spcPts val="0"/>
                        </a:spcAft>
                      </a:pPr>
                      <a:r>
                        <a:rPr lang="en-US" sz="2400" kern="100" dirty="0">
                          <a:solidFill>
                            <a:schemeClr val="tx1"/>
                          </a:solidFill>
                          <a:effectLst/>
                        </a:rPr>
                        <a:t>void  Swap(</a:t>
                      </a:r>
                      <a:r>
                        <a:rPr lang="en-US" sz="2400" kern="100" dirty="0" err="1">
                          <a:solidFill>
                            <a:schemeClr val="tx1"/>
                          </a:solidFill>
                          <a:effectLst/>
                        </a:rPr>
                        <a:t>SortArr</a:t>
                      </a:r>
                      <a:r>
                        <a:rPr lang="en-US" sz="2400" kern="100" dirty="0">
                          <a:solidFill>
                            <a:schemeClr val="tx1"/>
                          </a:solidFill>
                          <a:effectLst/>
                        </a:rPr>
                        <a:t>* </a:t>
                      </a:r>
                      <a:r>
                        <a:rPr lang="en-US" sz="2400" kern="100" dirty="0" err="1">
                          <a:solidFill>
                            <a:schemeClr val="tx1"/>
                          </a:solidFill>
                          <a:effectLst/>
                        </a:rPr>
                        <a:t>sortArr</a:t>
                      </a:r>
                      <a:r>
                        <a:rPr lang="en-US" sz="2400" kern="100" dirty="0">
                          <a:solidFill>
                            <a:schemeClr val="tx1"/>
                          </a:solidFill>
                          <a:effectLst/>
                        </a:rPr>
                        <a:t>, </a:t>
                      </a:r>
                      <a:r>
                        <a:rPr lang="en-US" sz="2400" kern="100" dirty="0" err="1">
                          <a:solidFill>
                            <a:schemeClr val="tx1"/>
                          </a:solidFill>
                          <a:effectLst/>
                        </a:rPr>
                        <a:t>int</a:t>
                      </a:r>
                      <a:r>
                        <a:rPr lang="en-US" sz="2400" kern="100" dirty="0">
                          <a:solidFill>
                            <a:schemeClr val="tx1"/>
                          </a:solidFill>
                          <a:effectLst/>
                        </a:rPr>
                        <a:t> </a:t>
                      </a:r>
                      <a:r>
                        <a:rPr lang="en-US" sz="2400" kern="100" dirty="0" err="1">
                          <a:solidFill>
                            <a:schemeClr val="tx1"/>
                          </a:solidFill>
                          <a:effectLst/>
                        </a:rPr>
                        <a:t>i</a:t>
                      </a:r>
                      <a:r>
                        <a:rPr lang="en-US" sz="2400" kern="100" dirty="0">
                          <a:solidFill>
                            <a:schemeClr val="tx1"/>
                          </a:solidFill>
                          <a:effectLst/>
                        </a:rPr>
                        <a:t>, </a:t>
                      </a:r>
                      <a:r>
                        <a:rPr lang="en-US" sz="2400" kern="100" dirty="0" err="1">
                          <a:solidFill>
                            <a:schemeClr val="tx1"/>
                          </a:solidFill>
                          <a:effectLst/>
                        </a:rPr>
                        <a:t>int</a:t>
                      </a:r>
                      <a:r>
                        <a:rPr lang="en-US" sz="2400" kern="100" dirty="0">
                          <a:solidFill>
                            <a:schemeClr val="tx1"/>
                          </a:solidFill>
                          <a:effectLst/>
                        </a:rPr>
                        <a:t> j)</a:t>
                      </a:r>
                      <a:endParaRPr lang="zh-CN" sz="2400" kern="100" dirty="0">
                        <a:solidFill>
                          <a:schemeClr val="tx1"/>
                        </a:solidFill>
                        <a:effectLst/>
                      </a:endParaRPr>
                    </a:p>
                    <a:p>
                      <a:pPr algn="just">
                        <a:spcAft>
                          <a:spcPts val="0"/>
                        </a:spcAft>
                      </a:pPr>
                      <a:r>
                        <a:rPr lang="en-US" sz="2400" kern="100" dirty="0">
                          <a:solidFill>
                            <a:schemeClr val="tx1"/>
                          </a:solidFill>
                          <a:effectLst/>
                        </a:rPr>
                        <a:t>{</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dirty="0" err="1">
                          <a:solidFill>
                            <a:schemeClr val="tx1"/>
                          </a:solidFill>
                          <a:effectLst/>
                        </a:rPr>
                        <a:t>KeyType</a:t>
                      </a:r>
                      <a:r>
                        <a:rPr lang="en-US" sz="2400" kern="100" dirty="0">
                          <a:solidFill>
                            <a:schemeClr val="tx1"/>
                          </a:solidFill>
                          <a:effectLst/>
                        </a:rPr>
                        <a:t> temp;	</a:t>
                      </a:r>
                      <a:endParaRPr lang="zh-CN" sz="2400" kern="100" dirty="0">
                        <a:solidFill>
                          <a:schemeClr val="tx1"/>
                        </a:solidFill>
                        <a:effectLst/>
                      </a:endParaRPr>
                    </a:p>
                    <a:p>
                      <a:pPr algn="just">
                        <a:spcAft>
                          <a:spcPts val="0"/>
                        </a:spcAft>
                      </a:pPr>
                      <a:r>
                        <a:rPr lang="en-US" sz="2400" kern="100" dirty="0">
                          <a:solidFill>
                            <a:schemeClr val="tx1"/>
                          </a:solidFill>
                          <a:effectLst/>
                        </a:rPr>
                        <a:t>	temp = </a:t>
                      </a:r>
                      <a:r>
                        <a:rPr lang="en-US" sz="2400" kern="100" dirty="0" err="1">
                          <a:solidFill>
                            <a:schemeClr val="tx1"/>
                          </a:solidFill>
                          <a:effectLst/>
                        </a:rPr>
                        <a:t>sortArr</a:t>
                      </a:r>
                      <a:r>
                        <a:rPr lang="en-US" sz="2400" kern="100" dirty="0">
                          <a:solidFill>
                            <a:schemeClr val="tx1"/>
                          </a:solidFill>
                          <a:effectLst/>
                        </a:rPr>
                        <a:t>-&gt;</a:t>
                      </a:r>
                      <a:r>
                        <a:rPr lang="en-US" sz="2400" kern="100" dirty="0" err="1">
                          <a:solidFill>
                            <a:schemeClr val="tx1"/>
                          </a:solidFill>
                          <a:effectLst/>
                        </a:rPr>
                        <a:t>recordArr</a:t>
                      </a:r>
                      <a:r>
                        <a:rPr lang="en-US" sz="2400" kern="100" dirty="0">
                          <a:solidFill>
                            <a:schemeClr val="tx1"/>
                          </a:solidFill>
                          <a:effectLst/>
                        </a:rPr>
                        <a:t>[</a:t>
                      </a:r>
                      <a:r>
                        <a:rPr lang="en-US" sz="2400" kern="100" dirty="0" err="1">
                          <a:solidFill>
                            <a:schemeClr val="tx1"/>
                          </a:solidFill>
                          <a:effectLst/>
                        </a:rPr>
                        <a:t>i</a:t>
                      </a:r>
                      <a:r>
                        <a:rPr lang="en-US" sz="2400" kern="100" dirty="0">
                          <a:solidFill>
                            <a:schemeClr val="tx1"/>
                          </a:solidFill>
                          <a:effectLst/>
                        </a:rPr>
                        <a:t>].key;</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dirty="0" err="1">
                          <a:solidFill>
                            <a:schemeClr val="tx1"/>
                          </a:solidFill>
                          <a:effectLst/>
                        </a:rPr>
                        <a:t>sortArr</a:t>
                      </a:r>
                      <a:r>
                        <a:rPr lang="en-US" sz="2400" kern="100" dirty="0">
                          <a:solidFill>
                            <a:schemeClr val="tx1"/>
                          </a:solidFill>
                          <a:effectLst/>
                        </a:rPr>
                        <a:t>-&gt;</a:t>
                      </a:r>
                      <a:r>
                        <a:rPr lang="en-US" sz="2400" kern="100" dirty="0" err="1">
                          <a:solidFill>
                            <a:schemeClr val="tx1"/>
                          </a:solidFill>
                          <a:effectLst/>
                        </a:rPr>
                        <a:t>recordArr</a:t>
                      </a:r>
                      <a:r>
                        <a:rPr lang="en-US" sz="2400" kern="100" dirty="0">
                          <a:solidFill>
                            <a:schemeClr val="tx1"/>
                          </a:solidFill>
                          <a:effectLst/>
                        </a:rPr>
                        <a:t>[</a:t>
                      </a:r>
                      <a:r>
                        <a:rPr lang="en-US" sz="2400" kern="100" dirty="0" err="1">
                          <a:solidFill>
                            <a:schemeClr val="tx1"/>
                          </a:solidFill>
                          <a:effectLst/>
                        </a:rPr>
                        <a:t>i</a:t>
                      </a:r>
                      <a:r>
                        <a:rPr lang="en-US" sz="2400" kern="100" dirty="0">
                          <a:solidFill>
                            <a:schemeClr val="tx1"/>
                          </a:solidFill>
                          <a:effectLst/>
                        </a:rPr>
                        <a:t>].key = </a:t>
                      </a:r>
                      <a:r>
                        <a:rPr lang="en-US" sz="2400" kern="100" dirty="0" err="1">
                          <a:solidFill>
                            <a:schemeClr val="tx1"/>
                          </a:solidFill>
                          <a:effectLst/>
                        </a:rPr>
                        <a:t>sortArr</a:t>
                      </a:r>
                      <a:r>
                        <a:rPr lang="en-US" sz="2400" kern="100" dirty="0">
                          <a:solidFill>
                            <a:schemeClr val="tx1"/>
                          </a:solidFill>
                          <a:effectLst/>
                        </a:rPr>
                        <a:t>-&gt;</a:t>
                      </a:r>
                      <a:r>
                        <a:rPr lang="en-US" sz="2400" kern="100" dirty="0" err="1">
                          <a:solidFill>
                            <a:schemeClr val="tx1"/>
                          </a:solidFill>
                          <a:effectLst/>
                        </a:rPr>
                        <a:t>recordArr</a:t>
                      </a:r>
                      <a:r>
                        <a:rPr lang="en-US" sz="2400" kern="100" dirty="0">
                          <a:solidFill>
                            <a:schemeClr val="tx1"/>
                          </a:solidFill>
                          <a:effectLst/>
                        </a:rPr>
                        <a:t>[j].key;</a:t>
                      </a:r>
                      <a:endParaRPr lang="zh-CN" sz="2400" kern="100" dirty="0">
                        <a:solidFill>
                          <a:schemeClr val="tx1"/>
                        </a:solidFill>
                        <a:effectLst/>
                      </a:endParaRPr>
                    </a:p>
                    <a:p>
                      <a:pPr algn="just">
                        <a:spcAft>
                          <a:spcPts val="0"/>
                        </a:spcAft>
                      </a:pPr>
                      <a:r>
                        <a:rPr lang="en-US" sz="2400" kern="100" dirty="0">
                          <a:solidFill>
                            <a:schemeClr val="tx1"/>
                          </a:solidFill>
                          <a:effectLst/>
                        </a:rPr>
                        <a:t>	</a:t>
                      </a:r>
                      <a:r>
                        <a:rPr lang="en-US" sz="2400" kern="100" dirty="0" err="1">
                          <a:solidFill>
                            <a:schemeClr val="tx1"/>
                          </a:solidFill>
                          <a:effectLst/>
                        </a:rPr>
                        <a:t>sortArr</a:t>
                      </a:r>
                      <a:r>
                        <a:rPr lang="en-US" sz="2400" kern="100" dirty="0">
                          <a:solidFill>
                            <a:schemeClr val="tx1"/>
                          </a:solidFill>
                          <a:effectLst/>
                        </a:rPr>
                        <a:t>-&gt;</a:t>
                      </a:r>
                      <a:r>
                        <a:rPr lang="en-US" sz="2400" kern="100" dirty="0" err="1">
                          <a:solidFill>
                            <a:schemeClr val="tx1"/>
                          </a:solidFill>
                          <a:effectLst/>
                        </a:rPr>
                        <a:t>recordArr</a:t>
                      </a:r>
                      <a:r>
                        <a:rPr lang="en-US" sz="2400" kern="100" dirty="0">
                          <a:solidFill>
                            <a:schemeClr val="tx1"/>
                          </a:solidFill>
                          <a:effectLst/>
                        </a:rPr>
                        <a:t>[j].key = temp;</a:t>
                      </a:r>
                      <a:endParaRPr lang="zh-CN" sz="2400" kern="100" dirty="0">
                        <a:solidFill>
                          <a:schemeClr val="tx1"/>
                        </a:solidFill>
                        <a:effectLst/>
                      </a:endParaRPr>
                    </a:p>
                    <a:p>
                      <a:pPr algn="just">
                        <a:spcAft>
                          <a:spcPts val="0"/>
                        </a:spcAft>
                      </a:pPr>
                      <a:r>
                        <a:rPr lang="en-US" sz="2400" kern="100" dirty="0">
                          <a:solidFill>
                            <a:schemeClr val="tx1"/>
                          </a:solidFill>
                          <a:effectLst/>
                        </a:rPr>
                        <a:t>}</a:t>
                      </a:r>
                      <a:endParaRPr 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cxnSp>
        <p:nvCxnSpPr>
          <p:cNvPr id="4" name="直接连接符 3"/>
          <p:cNvCxnSpPr/>
          <p:nvPr/>
        </p:nvCxnSpPr>
        <p:spPr>
          <a:xfrm flipV="1">
            <a:off x="0" y="548680"/>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8"/>
          <p:cNvSpPr>
            <a:spLocks noChangeArrowheads="1"/>
          </p:cNvSpPr>
          <p:nvPr/>
        </p:nvSpPr>
        <p:spPr bwMode="auto">
          <a:xfrm>
            <a:off x="107502" y="11773"/>
            <a:ext cx="4692353" cy="586957"/>
          </a:xfrm>
          <a:prstGeom prst="rect">
            <a:avLst/>
          </a:prstGeom>
          <a:noFill/>
          <a:ln w="9525">
            <a:noFill/>
            <a:miter lim="800000"/>
          </a:ln>
        </p:spPr>
        <p:txBody>
          <a:bodyPr wrap="square"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8.1 </a:t>
            </a:r>
            <a:r>
              <a:rPr lang="zh-CN" altLang="en-US" sz="3200" b="1" dirty="0">
                <a:latin typeface="微软雅黑" panose="020B0503020204020204" pitchFamily="34" charset="-122"/>
                <a:ea typeface="微软雅黑" panose="020B0503020204020204" pitchFamily="34" charset="-122"/>
              </a:rPr>
              <a:t>排序的基本概念</a:t>
            </a: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702180" y="1179125"/>
            <a:ext cx="9482336" cy="830997"/>
          </a:xfrm>
          <a:prstGeom prst="rect">
            <a:avLst/>
          </a:prstGeom>
        </p:spPr>
        <p:txBody>
          <a:bodyPr wrap="square">
            <a:spAutoFit/>
          </a:bodyPr>
          <a:lstStyle/>
          <a:p>
            <a:pPr indent="266700" algn="just">
              <a:spcAft>
                <a:spcPts val="0"/>
              </a:spcAft>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排序过程的一个主要操作是交换记录，为了方便后面算法的描述，将该操作单独写成一个函数，如算法</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7392144" y="2852936"/>
            <a:ext cx="1664238" cy="584775"/>
          </a:xfrm>
          <a:prstGeom prst="rect">
            <a:avLst/>
          </a:prstGeom>
        </p:spPr>
        <p:txBody>
          <a:bodyPr wrap="none">
            <a:spAutoFit/>
          </a:bodyPr>
          <a:lstStyle/>
          <a:p>
            <a:r>
              <a:rPr lang="zh-CN" altLang="zh-CN" sz="3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a:t>
            </a:r>
            <a:r>
              <a:rPr lang="en-US" altLang="zh-CN" sz="3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8-1</a:t>
            </a:r>
            <a:endParaRPr lang="zh-CN" altLang="en-US" sz="3200"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692696"/>
            <a:ext cx="11377264" cy="5632311"/>
          </a:xfrm>
          <a:prstGeom prst="rect">
            <a:avLst/>
          </a:prstGeom>
        </p:spPr>
        <p:txBody>
          <a:bodyPr wrap="square">
            <a:spAutoFit/>
          </a:bodyPr>
          <a:lstStyle/>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）当待排序的规模</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较大</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，关键字</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随机分布</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，并且对</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稳定性不要求</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时，采用目前认为最佳的方法</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快速排序</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方法为宜。</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）当待排序的规模</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较大</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，要求</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稳定</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排序，并</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内存空间允许</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时，适宜采用</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归并排序</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方法。</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）当待排序的规模</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较大</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，关键字的分布可能是</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正序或逆序</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，并且对</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稳定性不</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要求时，适宜采用</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堆排序或归并排序</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）当待排序记录基本有序或</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n</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较小时，并且要求稳定时适宜采用直接插入排序方法。</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）当待排序的规模</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较小</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，记录含有较多的数据项时，由于需要的存储空间较大，适宜采用直接选择排序。</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）当从待排序记录中只选择</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前面几个关键字小（或关键字大）</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的情况下，适宜采用</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直接选择或堆排序</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）基数排序适用于</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关键字位数较少</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，并且具有明显结构特性（如整数和字符串等）的情况。由于需要的辅助空间较大，因此也需要考虑待排序的规模。</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8</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归并排序既可以用于内部排序，也可以用于外部排序。</a:t>
            </a:r>
            <a:endPar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Text Box 4"/>
          <p:cNvSpPr txBox="1">
            <a:spLocks noChangeArrowheads="1"/>
          </p:cNvSpPr>
          <p:nvPr/>
        </p:nvSpPr>
        <p:spPr bwMode="auto">
          <a:xfrm>
            <a:off x="119336" y="-35247"/>
            <a:ext cx="5472608"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600" b="1" dirty="0">
                <a:latin typeface="Arial" panose="020B0604020202020204" pitchFamily="34" charset="0"/>
                <a:ea typeface="楷体_GB2312" pitchFamily="1" charset="-122"/>
              </a:rPr>
              <a:t>各种排序总结</a:t>
            </a:r>
            <a:endParaRPr lang="zh-CN" altLang="en-US" sz="3600" b="1" dirty="0">
              <a:latin typeface="Arial" panose="020B0604020202020204" pitchFamily="34" charset="0"/>
              <a:ea typeface="楷体_GB2312" pitchFamily="1" charset="-122"/>
            </a:endParaRPr>
          </a:p>
        </p:txBody>
      </p:sp>
      <p:cxnSp>
        <p:nvCxnSpPr>
          <p:cNvPr id="4" name="直接连接符 3"/>
          <p:cNvCxnSpPr/>
          <p:nvPr/>
        </p:nvCxnSpPr>
        <p:spPr>
          <a:xfrm flipV="1">
            <a:off x="0" y="613265"/>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590704"/>
            <a:ext cx="9989368" cy="2143125"/>
          </a:xfrm>
          <a:prstGeom prst="rect">
            <a:avLst/>
          </a:prstGeom>
          <a:noFill/>
        </p:spPr>
        <p:txBody>
          <a:bodyPr vert="horz" wrap="square" rtlCol="0" anchor="ctr" anchorCtr="0">
            <a:noAutofit/>
          </a:bodyPr>
          <a:lstStyle/>
          <a:p>
            <a:r>
              <a:rPr lang="zh-CN" altLang="en-US" sz="2800" dirty="0">
                <a:solidFill>
                  <a:srgbClr val="000000"/>
                </a:solidFill>
                <a:latin typeface="微软雅黑" panose="020B0503020204020204" pitchFamily="34" charset="-122"/>
                <a:ea typeface="微软雅黑" panose="020B0503020204020204" pitchFamily="34" charset="-122"/>
              </a:rPr>
              <a:t>已知用某种排序方法对关键字序列（</a:t>
            </a:r>
            <a:r>
              <a:rPr lang="en-US" altLang="zh-CN" sz="2800" dirty="0">
                <a:solidFill>
                  <a:srgbClr val="000000"/>
                </a:solidFill>
                <a:latin typeface="微软雅黑" panose="020B0503020204020204" pitchFamily="34" charset="-122"/>
                <a:ea typeface="微软雅黑" panose="020B0503020204020204" pitchFamily="34" charset="-122"/>
              </a:rPr>
              <a:t>51</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35</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93</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24</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13</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68</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56</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42</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77</a:t>
            </a:r>
            <a:r>
              <a:rPr lang="zh-CN" altLang="en-US" sz="2800" dirty="0">
                <a:solidFill>
                  <a:srgbClr val="000000"/>
                </a:solidFill>
                <a:latin typeface="微软雅黑" panose="020B0503020204020204" pitchFamily="34" charset="-122"/>
                <a:ea typeface="微软雅黑" panose="020B0503020204020204" pitchFamily="34" charset="-122"/>
              </a:rPr>
              <a:t>）进行排序时，前两趟排序的结果为（</a:t>
            </a:r>
            <a:r>
              <a:rPr lang="en-US" altLang="zh-CN" sz="2800" dirty="0">
                <a:solidFill>
                  <a:srgbClr val="000000"/>
                </a:solidFill>
                <a:latin typeface="微软雅黑" panose="020B0503020204020204" pitchFamily="34" charset="-122"/>
                <a:ea typeface="微软雅黑" panose="020B0503020204020204" pitchFamily="34" charset="-122"/>
              </a:rPr>
              <a:t>35</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51</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24</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13</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68</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56</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42</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77</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93</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35</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24</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13</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51</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56</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42</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68</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77</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93</a:t>
            </a:r>
            <a:r>
              <a:rPr lang="zh-CN" altLang="en-US" sz="2800" dirty="0">
                <a:solidFill>
                  <a:srgbClr val="000000"/>
                </a:solidFill>
                <a:latin typeface="微软雅黑" panose="020B0503020204020204" pitchFamily="34" charset="-122"/>
                <a:ea typeface="微软雅黑" panose="020B0503020204020204" pitchFamily="34" charset="-122"/>
              </a:rPr>
              <a:t>）所采用的排序方法是（    ）</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UI" panose="020B0503020204020204" pitchFamily="34" charset="-122"/>
                <a:ea typeface="Microsoft YaHei UI" panose="020B0503020204020204" pitchFamily="34" charset="-122"/>
              </a:rPr>
              <a:t>直接插入排序</a:t>
            </a:r>
            <a:endParaRPr lang="zh-CN" altLang="en-US" sz="2600" dirty="0">
              <a:solidFill>
                <a:srgbClr val="000000"/>
              </a:solidFill>
              <a:latin typeface="Microsoft YaHei UI" panose="020B0503020204020204" pitchFamily="34" charset="-122"/>
              <a:ea typeface="Microsoft YaHei UI"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rPr>
              <a:t>冒泡排序</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rPr>
              <a:t>堆排序</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快速排序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24680" y="0"/>
            <a:chExt cx="12192000" cy="635000"/>
          </a:xfrm>
        </p:grpSpPr>
        <p:sp>
          <p:nvSpPr>
            <p:cNvPr id="14" name="TitleBackground"/>
            <p:cNvSpPr/>
            <p:nvPr>
              <p:custDataLst>
                <p:tags r:id="rId12"/>
              </p:custDataLst>
            </p:nvPr>
          </p:nvSpPr>
          <p:spPr>
            <a:xfrm>
              <a:off x="2468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3"/>
              </p:custDataLst>
            </p:nvPr>
          </p:nvSpPr>
          <p:spPr>
            <a:xfrm>
              <a:off x="2468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4"/>
              </p:custDataLst>
            </p:nvPr>
          </p:nvSpPr>
          <p:spPr>
            <a:xfrm>
              <a:off x="27868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45216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9" name="椭圆 18"/>
          <p:cNvSpPr>
            <a:spLocks noChangeAspect="1"/>
          </p:cNvSpPr>
          <p:nvPr>
            <p:custDataLst>
              <p:tags r:id="rId18"/>
            </p:custDataLst>
          </p:nvPr>
        </p:nvSpPr>
        <p:spPr>
          <a:xfrm>
            <a:off x="1571625" y="371777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ChangeArrowheads="1"/>
          </p:cNvSpPr>
          <p:nvPr/>
        </p:nvSpPr>
        <p:spPr bwMode="auto">
          <a:xfrm>
            <a:off x="613122" y="1866785"/>
            <a:ext cx="3257550" cy="46672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dirty="0">
                <a:latin typeface="楷体_GB2312" pitchFamily="1" charset="-122"/>
                <a:ea typeface="楷体_GB2312" pitchFamily="1" charset="-122"/>
              </a:rPr>
              <a:t>有序序列区</a:t>
            </a:r>
            <a:r>
              <a:rPr lang="en-US" altLang="zh-CN" sz="2400" b="1" dirty="0">
                <a:latin typeface="楷体_GB2312" pitchFamily="1" charset="-122"/>
                <a:ea typeface="楷体_GB2312" pitchFamily="1" charset="-122"/>
              </a:rPr>
              <a:t>R[0</a:t>
            </a:r>
            <a:r>
              <a:rPr lang="en-US" altLang="zh-CN" sz="2400" b="1" dirty="0">
                <a:latin typeface="Arial" panose="020B0604020202020204" pitchFamily="34" charset="0"/>
                <a:ea typeface="楷体_GB2312" pitchFamily="1" charset="-122"/>
              </a:rPr>
              <a:t>…</a:t>
            </a:r>
            <a:r>
              <a:rPr lang="en-US" altLang="zh-CN" sz="2400" b="1" dirty="0" err="1">
                <a:solidFill>
                  <a:srgbClr val="FF3300"/>
                </a:solidFill>
                <a:latin typeface="楷体_GB2312" pitchFamily="1" charset="-122"/>
                <a:ea typeface="楷体_GB2312" pitchFamily="1" charset="-122"/>
              </a:rPr>
              <a:t>i</a:t>
            </a:r>
            <a:r>
              <a:rPr lang="zh-CN" altLang="en-US" sz="2400" b="1" dirty="0">
                <a:solidFill>
                  <a:srgbClr val="FF3300"/>
                </a:solidFill>
                <a:latin typeface="楷体_GB2312" pitchFamily="1" charset="-122"/>
                <a:ea typeface="楷体_GB2312" pitchFamily="1" charset="-122"/>
              </a:rPr>
              <a:t>－</a:t>
            </a:r>
            <a:r>
              <a:rPr lang="en-US" altLang="zh-CN" sz="2400" b="1" dirty="0">
                <a:solidFill>
                  <a:srgbClr val="FF3300"/>
                </a:solidFill>
                <a:latin typeface="楷体_GB2312" pitchFamily="1" charset="-122"/>
                <a:ea typeface="楷体_GB2312" pitchFamily="1" charset="-122"/>
              </a:rPr>
              <a:t>1</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p:txBody>
      </p:sp>
      <p:sp>
        <p:nvSpPr>
          <p:cNvPr id="25605" name="Rectangle 4"/>
          <p:cNvSpPr>
            <a:spLocks noChangeArrowheads="1"/>
          </p:cNvSpPr>
          <p:nvPr/>
        </p:nvSpPr>
        <p:spPr bwMode="auto">
          <a:xfrm>
            <a:off x="3864322" y="1866785"/>
            <a:ext cx="3455987" cy="46672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无序序列区</a:t>
            </a:r>
            <a:r>
              <a:rPr lang="en-US" altLang="zh-CN" sz="2400" b="1">
                <a:latin typeface="楷体_GB2312" pitchFamily="1" charset="-122"/>
                <a:ea typeface="楷体_GB2312" pitchFamily="1" charset="-122"/>
              </a:rPr>
              <a:t>R[</a:t>
            </a:r>
            <a:r>
              <a:rPr lang="en-US" altLang="zh-CN" sz="2400" b="1">
                <a:solidFill>
                  <a:srgbClr val="FF3300"/>
                </a:solidFill>
                <a:latin typeface="楷体_GB2312" pitchFamily="1" charset="-122"/>
                <a:ea typeface="楷体_GB2312" pitchFamily="1" charset="-122"/>
              </a:rPr>
              <a:t>i</a:t>
            </a:r>
            <a:r>
              <a:rPr lang="en-US" altLang="zh-CN" sz="2400" b="1">
                <a:latin typeface="Arial" panose="020B0604020202020204" pitchFamily="34" charset="0"/>
                <a:ea typeface="楷体_GB2312" pitchFamily="1" charset="-122"/>
              </a:rPr>
              <a:t>…</a:t>
            </a:r>
            <a:r>
              <a:rPr lang="en-US" altLang="zh-CN" sz="2400" b="1">
                <a:latin typeface="楷体_GB2312" pitchFamily="1" charset="-122"/>
                <a:ea typeface="楷体_GB2312" pitchFamily="1" charset="-122"/>
              </a:rPr>
              <a:t>n-1]</a:t>
            </a:r>
            <a:endParaRPr lang="en-US" altLang="zh-CN" sz="2400" b="1">
              <a:latin typeface="楷体_GB2312" pitchFamily="1" charset="-122"/>
              <a:ea typeface="楷体_GB2312" pitchFamily="1" charset="-122"/>
            </a:endParaRPr>
          </a:p>
        </p:txBody>
      </p:sp>
      <p:sp>
        <p:nvSpPr>
          <p:cNvPr id="29702" name="Text Box 5"/>
          <p:cNvSpPr txBox="1">
            <a:spLocks noChangeArrowheads="1"/>
          </p:cNvSpPr>
          <p:nvPr/>
        </p:nvSpPr>
        <p:spPr bwMode="auto">
          <a:xfrm>
            <a:off x="2171265" y="3026898"/>
            <a:ext cx="792684"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b="1">
                <a:latin typeface="楷体_GB2312" pitchFamily="1" charset="-122"/>
                <a:ea typeface="楷体_GB2312" pitchFamily="1" charset="-122"/>
              </a:rPr>
              <a:t>R[i]</a:t>
            </a:r>
            <a:endParaRPr lang="en-US" altLang="zh-CN" sz="2400" b="1">
              <a:latin typeface="楷体_GB2312" pitchFamily="1" charset="-122"/>
              <a:ea typeface="楷体_GB2312" pitchFamily="1" charset="-122"/>
            </a:endParaRPr>
          </a:p>
        </p:txBody>
      </p:sp>
      <p:sp>
        <p:nvSpPr>
          <p:cNvPr id="29703" name="Rectangle 8"/>
          <p:cNvSpPr>
            <a:spLocks noChangeArrowheads="1"/>
          </p:cNvSpPr>
          <p:nvPr/>
        </p:nvSpPr>
        <p:spPr bwMode="auto">
          <a:xfrm>
            <a:off x="551209" y="4746510"/>
            <a:ext cx="3600450" cy="46672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有序序列区</a:t>
            </a:r>
            <a:r>
              <a:rPr lang="en-US" altLang="zh-CN" sz="2400" b="1">
                <a:latin typeface="楷体_GB2312" pitchFamily="1" charset="-122"/>
                <a:ea typeface="楷体_GB2312" pitchFamily="1" charset="-122"/>
              </a:rPr>
              <a:t>R[0</a:t>
            </a:r>
            <a:r>
              <a:rPr lang="en-US" altLang="zh-CN" sz="2400" b="1">
                <a:latin typeface="Arial" panose="020B0604020202020204" pitchFamily="34" charset="0"/>
                <a:ea typeface="楷体_GB2312" pitchFamily="1" charset="-122"/>
              </a:rPr>
              <a:t>…</a:t>
            </a:r>
            <a:r>
              <a:rPr lang="en-US" altLang="zh-CN" sz="2400" b="1">
                <a:solidFill>
                  <a:srgbClr val="FF3300"/>
                </a:solidFill>
                <a:latin typeface="楷体_GB2312" pitchFamily="1" charset="-122"/>
                <a:ea typeface="楷体_GB2312" pitchFamily="1" charset="-122"/>
              </a:rPr>
              <a:t>i</a:t>
            </a:r>
            <a:r>
              <a:rPr lang="en-US" altLang="zh-CN" sz="2400" b="1">
                <a:latin typeface="楷体_GB2312" pitchFamily="1" charset="-122"/>
                <a:ea typeface="楷体_GB2312" pitchFamily="1" charset="-122"/>
              </a:rPr>
              <a:t>]</a:t>
            </a:r>
            <a:endParaRPr lang="en-US" altLang="zh-CN" sz="2400" b="1">
              <a:latin typeface="楷体_GB2312" pitchFamily="1" charset="-122"/>
              <a:ea typeface="楷体_GB2312" pitchFamily="1" charset="-122"/>
            </a:endParaRPr>
          </a:p>
        </p:txBody>
      </p:sp>
      <p:sp>
        <p:nvSpPr>
          <p:cNvPr id="29704" name="Rectangle 9"/>
          <p:cNvSpPr>
            <a:spLocks noChangeArrowheads="1"/>
          </p:cNvSpPr>
          <p:nvPr/>
        </p:nvSpPr>
        <p:spPr bwMode="auto">
          <a:xfrm>
            <a:off x="4151659" y="4746510"/>
            <a:ext cx="3384550" cy="46672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2400" b="1">
                <a:latin typeface="楷体_GB2312" pitchFamily="1" charset="-122"/>
                <a:ea typeface="楷体_GB2312" pitchFamily="1" charset="-122"/>
              </a:rPr>
              <a:t>无序序列区</a:t>
            </a:r>
            <a:r>
              <a:rPr lang="en-US" altLang="zh-CN" sz="2400" b="1">
                <a:latin typeface="楷体_GB2312" pitchFamily="1" charset="-122"/>
                <a:ea typeface="楷体_GB2312" pitchFamily="1" charset="-122"/>
              </a:rPr>
              <a:t>R[</a:t>
            </a:r>
            <a:r>
              <a:rPr lang="en-US" altLang="zh-CN" sz="2400" b="1">
                <a:solidFill>
                  <a:srgbClr val="FF3300"/>
                </a:solidFill>
                <a:latin typeface="楷体_GB2312" pitchFamily="1" charset="-122"/>
                <a:ea typeface="楷体_GB2312" pitchFamily="1" charset="-122"/>
              </a:rPr>
              <a:t>i+1</a:t>
            </a:r>
            <a:r>
              <a:rPr lang="en-US" altLang="zh-CN" sz="2400" b="1">
                <a:latin typeface="Arial" panose="020B0604020202020204" pitchFamily="34" charset="0"/>
                <a:ea typeface="楷体_GB2312" pitchFamily="1" charset="-122"/>
              </a:rPr>
              <a:t>…</a:t>
            </a:r>
            <a:r>
              <a:rPr lang="en-US" altLang="zh-CN" sz="2400" b="1">
                <a:latin typeface="楷体_GB2312" pitchFamily="1" charset="-122"/>
                <a:ea typeface="楷体_GB2312" pitchFamily="1" charset="-122"/>
              </a:rPr>
              <a:t>n-1]</a:t>
            </a:r>
            <a:endParaRPr lang="en-US" altLang="zh-CN" sz="2400" b="1">
              <a:latin typeface="楷体_GB2312" pitchFamily="1" charset="-122"/>
              <a:ea typeface="楷体_GB2312" pitchFamily="1" charset="-122"/>
            </a:endParaRPr>
          </a:p>
        </p:txBody>
      </p:sp>
      <p:sp>
        <p:nvSpPr>
          <p:cNvPr id="29705" name="AutoShape 12"/>
          <p:cNvSpPr>
            <a:spLocks noChangeArrowheads="1"/>
          </p:cNvSpPr>
          <p:nvPr/>
        </p:nvSpPr>
        <p:spPr bwMode="auto">
          <a:xfrm>
            <a:off x="3575398" y="2708920"/>
            <a:ext cx="433385" cy="1389939"/>
          </a:xfrm>
          <a:prstGeom prst="downArrow">
            <a:avLst>
              <a:gd name="adj1" fmla="val 50000"/>
              <a:gd name="adj2" fmla="val 74889"/>
            </a:avLst>
          </a:prstGeom>
          <a:solidFill>
            <a:schemeClr val="accent1"/>
          </a:solidFill>
          <a:ln w="9525">
            <a:solidFill>
              <a:srgbClr val="000000"/>
            </a:solidFill>
            <a:miter lim="800000"/>
          </a:ln>
        </p:spPr>
        <p:txBody>
          <a:bodyPr wrap="square" lIns="90000" tIns="46800" rIns="90000" bIns="46800"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sz="2400">
              <a:latin typeface="Arial" panose="020B0604020202020204" pitchFamily="34" charset="0"/>
            </a:endParaRPr>
          </a:p>
        </p:txBody>
      </p:sp>
      <p:sp>
        <p:nvSpPr>
          <p:cNvPr id="29706" name="Line 15"/>
          <p:cNvSpPr>
            <a:spLocks noChangeShapeType="1"/>
          </p:cNvSpPr>
          <p:nvPr/>
        </p:nvSpPr>
        <p:spPr bwMode="auto">
          <a:xfrm flipV="1">
            <a:off x="2567334" y="2370022"/>
            <a:ext cx="0" cy="576263"/>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9708" name="Text Box 17"/>
          <p:cNvSpPr txBox="1">
            <a:spLocks noChangeArrowheads="1"/>
          </p:cNvSpPr>
          <p:nvPr/>
        </p:nvSpPr>
        <p:spPr bwMode="auto">
          <a:xfrm>
            <a:off x="4438997" y="3090747"/>
            <a:ext cx="2520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b="1" dirty="0">
                <a:solidFill>
                  <a:srgbClr val="0000FF"/>
                </a:solidFill>
                <a:latin typeface="Arial" panose="020B0604020202020204" pitchFamily="34" charset="0"/>
                <a:ea typeface="华文行楷" panose="02010800040101010101" pitchFamily="2" charset="-122"/>
              </a:rPr>
              <a:t>一趟排序过程</a:t>
            </a:r>
            <a:endParaRPr lang="zh-CN" altLang="en-US" sz="2800" b="1" dirty="0">
              <a:solidFill>
                <a:srgbClr val="0000FF"/>
              </a:solidFill>
              <a:latin typeface="Arial" panose="020B0604020202020204" pitchFamily="34" charset="0"/>
              <a:ea typeface="华文行楷" panose="02010800040101010101" pitchFamily="2" charset="-122"/>
            </a:endParaRPr>
          </a:p>
        </p:txBody>
      </p:sp>
      <p:sp>
        <p:nvSpPr>
          <p:cNvPr id="11" name="Text Box 4"/>
          <p:cNvSpPr txBox="1">
            <a:spLocks noChangeArrowheads="1"/>
          </p:cNvSpPr>
          <p:nvPr/>
        </p:nvSpPr>
        <p:spPr bwMode="auto">
          <a:xfrm>
            <a:off x="8544272" y="2060848"/>
            <a:ext cx="2954336"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直接插入排序</a:t>
            </a:r>
            <a:endParaRPr lang="zh-CN" altLang="en-US" sz="2800" b="1" dirty="0">
              <a:latin typeface="微软雅黑" panose="020B0503020204020204" pitchFamily="34" charset="-122"/>
              <a:ea typeface="微软雅黑" panose="020B0503020204020204" pitchFamily="34" charset="-122"/>
            </a:endParaRPr>
          </a:p>
          <a:p>
            <a:pPr eaLnBrk="1" hangingPunct="1"/>
            <a:endParaRPr lang="zh-CN" altLang="en-US" sz="2800" b="1" dirty="0">
              <a:latin typeface="微软雅黑" panose="020B0503020204020204" pitchFamily="34" charset="-122"/>
              <a:ea typeface="微软雅黑" panose="020B0503020204020204" pitchFamily="34" charset="-122"/>
            </a:endParaRPr>
          </a:p>
          <a:p>
            <a:pPr eaLnBrk="1" hangingPunct="1"/>
            <a:r>
              <a:rPr lang="zh-CN" altLang="en-US" sz="2800" b="1" dirty="0">
                <a:latin typeface="微软雅黑" panose="020B0503020204020204" pitchFamily="34" charset="-122"/>
                <a:ea typeface="微软雅黑" panose="020B0503020204020204" pitchFamily="34" charset="-122"/>
              </a:rPr>
              <a:t>二分法插入排序</a:t>
            </a:r>
            <a:endParaRPr lang="zh-CN" altLang="en-US" sz="2800" b="1" dirty="0">
              <a:latin typeface="微软雅黑" panose="020B0503020204020204" pitchFamily="34" charset="-122"/>
              <a:ea typeface="微软雅黑" panose="020B0503020204020204" pitchFamily="34" charset="-122"/>
            </a:endParaRPr>
          </a:p>
          <a:p>
            <a:pPr eaLnBrk="1" hangingPunct="1"/>
            <a:endParaRPr lang="zh-CN" altLang="en-US" sz="2800" b="1" dirty="0">
              <a:latin typeface="微软雅黑" panose="020B0503020204020204" pitchFamily="34" charset="-122"/>
              <a:ea typeface="微软雅黑" panose="020B0503020204020204" pitchFamily="34" charset="-122"/>
            </a:endParaRPr>
          </a:p>
          <a:p>
            <a:pPr eaLnBrk="1" hangingPunct="1"/>
            <a:r>
              <a:rPr lang="en-US" altLang="zh-CN" sz="2800" b="1" dirty="0">
                <a:latin typeface="微软雅黑" panose="020B0503020204020204" pitchFamily="34" charset="-122"/>
                <a:ea typeface="微软雅黑" panose="020B0503020204020204" pitchFamily="34" charset="-122"/>
              </a:rPr>
              <a:t>Shell</a:t>
            </a:r>
            <a:r>
              <a:rPr lang="zh-CN" altLang="en-US" sz="2800" b="1" dirty="0">
                <a:latin typeface="微软雅黑" panose="020B0503020204020204" pitchFamily="34" charset="-122"/>
                <a:ea typeface="微软雅黑" panose="020B0503020204020204" pitchFamily="34" charset="-122"/>
              </a:rPr>
              <a:t>排序</a:t>
            </a:r>
            <a:endParaRPr lang="zh-CN" altLang="en-US" sz="28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0" y="58843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3" name="Rectangle 8"/>
          <p:cNvSpPr>
            <a:spLocks noChangeArrowheads="1"/>
          </p:cNvSpPr>
          <p:nvPr/>
        </p:nvSpPr>
        <p:spPr bwMode="auto">
          <a:xfrm>
            <a:off x="107503" y="11773"/>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8.2 </a:t>
            </a:r>
            <a:r>
              <a:rPr lang="zh-CN" altLang="en-US" sz="3200" b="1" dirty="0">
                <a:latin typeface="微软雅黑" panose="020B0503020204020204" pitchFamily="34" charset="-122"/>
                <a:ea typeface="微软雅黑" panose="020B0503020204020204" pitchFamily="34" charset="-122"/>
              </a:rPr>
              <a:t>插入排序</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9705"/>
                                        </p:tgtEl>
                                        <p:attrNameLst>
                                          <p:attrName>style.color</p:attrName>
                                        </p:attrNameLst>
                                      </p:cBhvr>
                                      <p:by>
                                        <p:hsl h="7200000" s="0" l="0"/>
                                      </p:by>
                                    </p:animClr>
                                    <p:animClr clrSpc="hsl" dir="cw">
                                      <p:cBhvr>
                                        <p:cTn id="7" dur="500" fill="hold"/>
                                        <p:tgtEl>
                                          <p:spTgt spid="29705"/>
                                        </p:tgtEl>
                                        <p:attrNameLst>
                                          <p:attrName>fillcolor</p:attrName>
                                        </p:attrNameLst>
                                      </p:cBhvr>
                                      <p:by>
                                        <p:hsl h="7200000" s="0" l="0"/>
                                      </p:by>
                                    </p:animClr>
                                    <p:animClr clrSpc="hsl" dir="cw">
                                      <p:cBhvr>
                                        <p:cTn id="8" dur="500" fill="hold"/>
                                        <p:tgtEl>
                                          <p:spTgt spid="29705"/>
                                        </p:tgtEl>
                                        <p:attrNameLst>
                                          <p:attrName>stroke.color</p:attrName>
                                        </p:attrNameLst>
                                      </p:cBhvr>
                                      <p:by>
                                        <p:hsl h="7200000" s="0" l="0"/>
                                      </p:by>
                                    </p:animClr>
                                    <p:set>
                                      <p:cBhvr>
                                        <p:cTn id="9" dur="500" fill="hold"/>
                                        <p:tgtEl>
                                          <p:spTgt spid="2970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25604"/>
                    </p:tgtEl>
                  </p:cond>
                </p:stCondLst>
                <p:endSync evt="end" delay="0">
                  <p:rtn val="all"/>
                </p:endSync>
                <p:childTnLst>
                  <p:par>
                    <p:cTn id="11" fill="hold">
                      <p:stCondLst>
                        <p:cond delay="0"/>
                      </p:stCondLst>
                      <p:childTnLst>
                        <p:par>
                          <p:cTn id="12" fill="hold">
                            <p:stCondLst>
                              <p:cond delay="0"/>
                            </p:stCondLst>
                            <p:childTnLst>
                              <p:par>
                                <p:cTn id="13" presetID="16" presetClass="emph" presetSubtype="0" fill="hold" grpId="0" nodeType="clickEffect">
                                  <p:stCondLst>
                                    <p:cond delay="0"/>
                                  </p:stCondLst>
                                  <p:iterate type="lt">
                                    <p:tmPct val="4000"/>
                                  </p:iterate>
                                  <p:childTnLst>
                                    <p:set>
                                      <p:cBhvr override="childStyle">
                                        <p:cTn id="14" dur="500" fill="hold"/>
                                        <p:tgtEl>
                                          <p:spTgt spid="25604"/>
                                        </p:tgtEl>
                                        <p:attrNameLst>
                                          <p:attrName>style.color</p:attrName>
                                        </p:attrNameLst>
                                      </p:cBhvr>
                                      <p:to>
                                        <p:clrVal>
                                          <a:srgbClr val="00B050"/>
                                        </p:clrVal>
                                      </p:to>
                                    </p:set>
                                    <p:set>
                                      <p:cBhvr>
                                        <p:cTn id="15" dur="500" fill="hold"/>
                                        <p:tgtEl>
                                          <p:spTgt spid="25604"/>
                                        </p:tgtEl>
                                        <p:attrNameLst>
                                          <p:attrName>fillcolor</p:attrName>
                                        </p:attrNameLst>
                                      </p:cBhvr>
                                      <p:to>
                                        <p:clrVal>
                                          <a:srgbClr val="00B050"/>
                                        </p:clrVal>
                                      </p:to>
                                    </p:set>
                                    <p:set>
                                      <p:cBhvr>
                                        <p:cTn id="16" dur="500" fill="hold"/>
                                        <p:tgtEl>
                                          <p:spTgt spid="25604"/>
                                        </p:tgtEl>
                                        <p:attrNameLst>
                                          <p:attrName>fill.type</p:attrName>
                                        </p:attrNameLst>
                                      </p:cBhvr>
                                      <p:to>
                                        <p:strVal val="solid"/>
                                      </p:to>
                                    </p:set>
                                  </p:childTnLst>
                                </p:cTn>
                              </p:par>
                            </p:childTnLst>
                          </p:cTn>
                        </p:par>
                      </p:childTnLst>
                    </p:cTn>
                  </p:par>
                </p:childTnLst>
              </p:cTn>
              <p:nextCondLst>
                <p:cond evt="onClick" delay="0">
                  <p:tgtEl>
                    <p:spTgt spid="25604"/>
                  </p:tgtEl>
                </p:cond>
              </p:nextCondLst>
            </p:seq>
            <p:seq concurrent="1" nextAc="seek">
              <p:cTn id="17" restart="whenNotActive" fill="hold" evtFilter="cancelBubble" nodeType="interactiveSeq">
                <p:stCondLst>
                  <p:cond evt="onClick" delay="0">
                    <p:tgtEl>
                      <p:spTgt spid="25605"/>
                    </p:tgtEl>
                  </p:cond>
                </p:stCondLst>
                <p:endSync evt="end" delay="0">
                  <p:rtn val="all"/>
                </p:endSync>
                <p:childTnLst>
                  <p:par>
                    <p:cTn id="18" fill="hold">
                      <p:stCondLst>
                        <p:cond delay="0"/>
                      </p:stCondLst>
                      <p:childTnLst>
                        <p:par>
                          <p:cTn id="19" fill="hold">
                            <p:stCondLst>
                              <p:cond delay="0"/>
                            </p:stCondLst>
                            <p:childTnLst>
                              <p:par>
                                <p:cTn id="20" presetID="16" presetClass="emph" presetSubtype="0" fill="hold" grpId="0" nodeType="clickEffect">
                                  <p:stCondLst>
                                    <p:cond delay="0"/>
                                  </p:stCondLst>
                                  <p:iterate type="lt">
                                    <p:tmPct val="4000"/>
                                  </p:iterate>
                                  <p:childTnLst>
                                    <p:set>
                                      <p:cBhvr override="childStyle">
                                        <p:cTn id="21" dur="500" fill="hold"/>
                                        <p:tgtEl>
                                          <p:spTgt spid="25605"/>
                                        </p:tgtEl>
                                        <p:attrNameLst>
                                          <p:attrName>style.color</p:attrName>
                                        </p:attrNameLst>
                                      </p:cBhvr>
                                      <p:to>
                                        <p:clrVal>
                                          <a:srgbClr val="00B050"/>
                                        </p:clrVal>
                                      </p:to>
                                    </p:set>
                                    <p:set>
                                      <p:cBhvr>
                                        <p:cTn id="22" dur="500" fill="hold"/>
                                        <p:tgtEl>
                                          <p:spTgt spid="25605"/>
                                        </p:tgtEl>
                                        <p:attrNameLst>
                                          <p:attrName>fillcolor</p:attrName>
                                        </p:attrNameLst>
                                      </p:cBhvr>
                                      <p:to>
                                        <p:clrVal>
                                          <a:srgbClr val="00B050"/>
                                        </p:clrVal>
                                      </p:to>
                                    </p:set>
                                    <p:set>
                                      <p:cBhvr>
                                        <p:cTn id="23" dur="500" fill="hold"/>
                                        <p:tgtEl>
                                          <p:spTgt spid="25605"/>
                                        </p:tgtEl>
                                        <p:attrNameLst>
                                          <p:attrName>fill.type</p:attrName>
                                        </p:attrNameLst>
                                      </p:cBhvr>
                                      <p:to>
                                        <p:strVal val="solid"/>
                                      </p:to>
                                    </p:set>
                                  </p:childTnLst>
                                </p:cTn>
                              </p:par>
                            </p:childTnLst>
                          </p:cTn>
                        </p:par>
                      </p:childTnLst>
                    </p:cTn>
                  </p:par>
                </p:childTnLst>
              </p:cTn>
              <p:nextCondLst>
                <p:cond evt="onClick" delay="0">
                  <p:tgtEl>
                    <p:spTgt spid="25605"/>
                  </p:tgtEl>
                </p:cond>
              </p:nextCondLst>
            </p:seq>
            <p:seq concurrent="1" nextAc="seek">
              <p:cTn id="24" restart="whenNotActive" fill="hold" evtFilter="cancelBubble" nodeType="interactiveSeq">
                <p:stCondLst>
                  <p:cond evt="onClick" delay="0">
                    <p:tgtEl>
                      <p:spTgt spid="29703"/>
                    </p:tgtEl>
                  </p:cond>
                </p:stCondLst>
                <p:endSync evt="end" delay="0">
                  <p:rtn val="all"/>
                </p:endSync>
                <p:childTnLst>
                  <p:par>
                    <p:cTn id="25" fill="hold">
                      <p:stCondLst>
                        <p:cond delay="0"/>
                      </p:stCondLst>
                      <p:childTnLst>
                        <p:par>
                          <p:cTn id="26" fill="hold">
                            <p:stCondLst>
                              <p:cond delay="0"/>
                            </p:stCondLst>
                            <p:childTnLst>
                              <p:par>
                                <p:cTn id="27" presetID="16" presetClass="emph" presetSubtype="0" fill="hold" grpId="0" nodeType="clickEffect">
                                  <p:stCondLst>
                                    <p:cond delay="0"/>
                                  </p:stCondLst>
                                  <p:iterate type="lt">
                                    <p:tmPct val="4000"/>
                                  </p:iterate>
                                  <p:childTnLst>
                                    <p:set>
                                      <p:cBhvr override="childStyle">
                                        <p:cTn id="28" dur="500" fill="hold"/>
                                        <p:tgtEl>
                                          <p:spTgt spid="29703"/>
                                        </p:tgtEl>
                                        <p:attrNameLst>
                                          <p:attrName>style.color</p:attrName>
                                        </p:attrNameLst>
                                      </p:cBhvr>
                                      <p:to>
                                        <p:clrVal>
                                          <a:srgbClr val="00B050"/>
                                        </p:clrVal>
                                      </p:to>
                                    </p:set>
                                    <p:set>
                                      <p:cBhvr>
                                        <p:cTn id="29" dur="500" fill="hold"/>
                                        <p:tgtEl>
                                          <p:spTgt spid="29703"/>
                                        </p:tgtEl>
                                        <p:attrNameLst>
                                          <p:attrName>fillcolor</p:attrName>
                                        </p:attrNameLst>
                                      </p:cBhvr>
                                      <p:to>
                                        <p:clrVal>
                                          <a:srgbClr val="00B050"/>
                                        </p:clrVal>
                                      </p:to>
                                    </p:set>
                                    <p:set>
                                      <p:cBhvr>
                                        <p:cTn id="30" dur="500" fill="hold"/>
                                        <p:tgtEl>
                                          <p:spTgt spid="29703"/>
                                        </p:tgtEl>
                                        <p:attrNameLst>
                                          <p:attrName>fill.type</p:attrName>
                                        </p:attrNameLst>
                                      </p:cBhvr>
                                      <p:to>
                                        <p:strVal val="solid"/>
                                      </p:to>
                                    </p:set>
                                  </p:childTnLst>
                                </p:cTn>
                              </p:par>
                            </p:childTnLst>
                          </p:cTn>
                        </p:par>
                      </p:childTnLst>
                    </p:cTn>
                  </p:par>
                </p:childTnLst>
              </p:cTn>
              <p:nextCondLst>
                <p:cond evt="onClick" delay="0">
                  <p:tgtEl>
                    <p:spTgt spid="29703"/>
                  </p:tgtEl>
                </p:cond>
              </p:nextCondLst>
            </p:seq>
            <p:seq concurrent="1" nextAc="seek">
              <p:cTn id="31" restart="whenNotActive" fill="hold" evtFilter="cancelBubble" nodeType="interactiveSeq">
                <p:stCondLst>
                  <p:cond evt="onClick" delay="0">
                    <p:tgtEl>
                      <p:spTgt spid="29704"/>
                    </p:tgtEl>
                  </p:cond>
                </p:stCondLst>
                <p:endSync evt="end" delay="0">
                  <p:rtn val="all"/>
                </p:endSync>
                <p:childTnLst>
                  <p:par>
                    <p:cTn id="32" fill="hold">
                      <p:stCondLst>
                        <p:cond delay="0"/>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29704"/>
                                        </p:tgtEl>
                                        <p:attrNameLst>
                                          <p:attrName>style.color</p:attrName>
                                        </p:attrNameLst>
                                      </p:cBhvr>
                                      <p:to>
                                        <p:clrVal>
                                          <a:srgbClr val="00B050"/>
                                        </p:clrVal>
                                      </p:to>
                                    </p:set>
                                    <p:set>
                                      <p:cBhvr>
                                        <p:cTn id="36" dur="500" fill="hold"/>
                                        <p:tgtEl>
                                          <p:spTgt spid="29704"/>
                                        </p:tgtEl>
                                        <p:attrNameLst>
                                          <p:attrName>fillcolor</p:attrName>
                                        </p:attrNameLst>
                                      </p:cBhvr>
                                      <p:to>
                                        <p:clrVal>
                                          <a:srgbClr val="00B050"/>
                                        </p:clrVal>
                                      </p:to>
                                    </p:set>
                                    <p:set>
                                      <p:cBhvr>
                                        <p:cTn id="37" dur="500" fill="hold"/>
                                        <p:tgtEl>
                                          <p:spTgt spid="29704"/>
                                        </p:tgtEl>
                                        <p:attrNameLst>
                                          <p:attrName>fill.type</p:attrName>
                                        </p:attrNameLst>
                                      </p:cBhvr>
                                      <p:to>
                                        <p:strVal val="solid"/>
                                      </p:to>
                                    </p:set>
                                  </p:childTnLst>
                                </p:cTn>
                              </p:par>
                            </p:childTnLst>
                          </p:cTn>
                        </p:par>
                      </p:childTnLst>
                    </p:cTn>
                  </p:par>
                </p:childTnLst>
              </p:cTn>
              <p:nextCondLst>
                <p:cond evt="onClick" delay="0">
                  <p:tgtEl>
                    <p:spTgt spid="29704"/>
                  </p:tgtEl>
                </p:cond>
              </p:nextCondLst>
            </p:seq>
            <p:seq concurrent="1" nextAc="seek">
              <p:cTn id="38" restart="whenNotActive" fill="hold" evtFilter="cancelBubble" nodeType="interactiveSeq">
                <p:stCondLst>
                  <p:cond evt="onClick" delay="0">
                    <p:tgtEl>
                      <p:spTgt spid="29702"/>
                    </p:tgtEl>
                  </p:cond>
                </p:stCondLst>
                <p:endSync evt="end" delay="0">
                  <p:rtn val="all"/>
                </p:endSync>
                <p:childTnLst>
                  <p:par>
                    <p:cTn id="39" fill="hold">
                      <p:stCondLst>
                        <p:cond delay="0"/>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2000" fill="hold"/>
                                        <p:tgtEl>
                                          <p:spTgt spid="29702"/>
                                        </p:tgtEl>
                                        <p:attrNameLst>
                                          <p:attrName>style.color</p:attrName>
                                        </p:attrNameLst>
                                      </p:cBhvr>
                                      <p:to>
                                        <a:srgbClr val="FF0000"/>
                                      </p:to>
                                    </p:animClr>
                                  </p:childTnLst>
                                </p:cTn>
                              </p:par>
                            </p:childTnLst>
                          </p:cTn>
                        </p:par>
                      </p:childTnLst>
                    </p:cTn>
                  </p:par>
                </p:childTnLst>
              </p:cTn>
              <p:nextCondLst>
                <p:cond evt="onClick" delay="0">
                  <p:tgtEl>
                    <p:spTgt spid="29702"/>
                  </p:tgtEl>
                </p:cond>
              </p:nextCondLst>
            </p:seq>
          </p:childTnLst>
        </p:cTn>
      </p:par>
    </p:tnLst>
    <p:bldLst>
      <p:bldP spid="25604" grpId="0" animBg="1"/>
      <p:bldP spid="25605" grpId="0" animBg="1"/>
      <p:bldP spid="29702" grpId="0"/>
      <p:bldP spid="29703" grpId="0" animBg="1"/>
      <p:bldP spid="29704" grpId="0" animBg="1"/>
      <p:bldP spid="2970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415480" y="660051"/>
            <a:ext cx="7416824" cy="5678506"/>
          </a:xfrm>
          <a:prstGeom prst="rect">
            <a:avLst/>
          </a:prstGeom>
        </p:spPr>
      </p:pic>
      <p:cxnSp>
        <p:nvCxnSpPr>
          <p:cNvPr id="4" name="直接连接符 3"/>
          <p:cNvCxnSpPr/>
          <p:nvPr/>
        </p:nvCxnSpPr>
        <p:spPr>
          <a:xfrm flipV="1">
            <a:off x="0" y="557779"/>
            <a:ext cx="12192000" cy="71612"/>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8"/>
          <p:cNvSpPr>
            <a:spLocks noChangeArrowheads="1"/>
          </p:cNvSpPr>
          <p:nvPr/>
        </p:nvSpPr>
        <p:spPr bwMode="auto">
          <a:xfrm>
            <a:off x="107503" y="11773"/>
            <a:ext cx="4487862" cy="586957"/>
          </a:xfrm>
          <a:prstGeom prst="rect">
            <a:avLst/>
          </a:prstGeom>
          <a:noFill/>
          <a:ln w="9525">
            <a:noFill/>
            <a:miter lim="800000"/>
          </a:ln>
        </p:spPr>
        <p:txBody>
          <a:bodyPr lIns="90000" tIns="46800" rIns="90000" bIns="46800">
            <a:spAutoFit/>
          </a:bodyPr>
          <a:lstStyle/>
          <a:p>
            <a:pPr>
              <a:defRPr/>
            </a:pPr>
            <a:r>
              <a:rPr lang="en-US" altLang="zh-CN" sz="3200" b="1" dirty="0">
                <a:latin typeface="微软雅黑" panose="020B0503020204020204" pitchFamily="34" charset="-122"/>
                <a:ea typeface="微软雅黑" panose="020B0503020204020204" pitchFamily="34" charset="-122"/>
              </a:rPr>
              <a:t>8.2 .1 </a:t>
            </a:r>
            <a:r>
              <a:rPr lang="zh-CN" altLang="en-US" sz="3200" b="1" dirty="0">
                <a:latin typeface="微软雅黑" panose="020B0503020204020204" pitchFamily="34" charset="-122"/>
                <a:ea typeface="微软雅黑" panose="020B0503020204020204" pitchFamily="34" charset="-122"/>
              </a:rPr>
              <a:t>直接插入排序</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TABLE_ENDDRAG_ORIGIN_RECT" val="828*357"/>
  <p:tag name="TABLE_ENDDRAG_RECT" val="71*128*828*357"/>
</p:tagLst>
</file>

<file path=ppt/tags/tag10.xml><?xml version="1.0" encoding="utf-8"?>
<p:tagLst xmlns:p="http://schemas.openxmlformats.org/presentationml/2006/main">
  <p:tag name="RAINPROBLEM" val="ProblemBody"/>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FillBlank"/>
  <p:tag name="PROBLEMBLANKKEYWORD" val="填空"/>
  <p:tag name="PROBLEMSCORE" val="5.0"/>
  <p:tag name="PROBLEMBLANK" val="[{&quot;Num&quot;:1,&quot;Score&quot;:5.0,&quot;Answers&quot;:[&quot;77，61，59，48，19，11，26，15，1，5&quot;,&quot;77,61,59,48,19,11,26,15,1,5&quot;,&quot;77 61 59 48 19 11 26 15 1 5&quot;],&quot;CaseSensitive&quot;:false,&quot;FuzzyMatch&quot;:false}]"/>
</p:tagLst>
</file>

<file path=ppt/tags/tag17.xml><?xml version="1.0" encoding="utf-8"?>
<p:tagLst xmlns:p="http://schemas.openxmlformats.org/presentationml/2006/main">
  <p:tag name="RAINPROBLEM" val="ProblemBody"/>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Body"/>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 val="ProblemSetting"/>
  <p:tag name="RAINPROBLEMTYPE" val="FillBlank"/>
</p:tagLst>
</file>

<file path=ppt/tags/tag24.xml><?xml version="1.0" encoding="utf-8"?>
<p:tagLst xmlns:p="http://schemas.openxmlformats.org/presentationml/2006/main">
  <p:tag name="RAINPROBLEM" val="FillBlank"/>
  <p:tag name="PROBLEMBLANKKEYWORD" val="填空"/>
  <p:tag name="PROBLEMSCORE" val="5.0"/>
  <p:tag name="PROBLEMBLANK" val="[{&quot;Num&quot;:1,&quot;Score&quot;:5.0,&quot;Answers&quot;:[&quot;40，38，46，56，79，84&quot;,&quot;40,38,46,56,79,84&quot;,&quot;40 38 46 56 79 84&quot;],&quot;CaseSensitive&quot;:false,&quot;FuzzyMatch&quot;:false}]"/>
</p:tagLst>
</file>

<file path=ppt/tags/tag25.xml><?xml version="1.0" encoding="utf-8"?>
<p:tagLst xmlns:p="http://schemas.openxmlformats.org/presentationml/2006/main">
  <p:tag name="KSO_WM_UNIT_TABLE_BEAUTIFY" val="smartTable{5820adf6-0c53-4e6f-830c-c5578b86a317}"/>
</p:tagLst>
</file>

<file path=ppt/tags/tag26.xml><?xml version="1.0" encoding="utf-8"?>
<p:tagLst xmlns:p="http://schemas.openxmlformats.org/presentationml/2006/main">
  <p:tag name="RAINPROBLEM" val="ProblemBody"/>
</p:tagLst>
</file>

<file path=ppt/tags/tag27.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TYPE" val="ProblemTypeMarker"/>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Bullet"/>
  <p:tag name="RAINPROBLEMTYPE" val="MultipleChoice"/>
  <p:tag name="RAINBULLET" val="Wrong"/>
</p:tagLst>
</file>

<file path=ppt/tags/tag32.xml><?xml version="1.0" encoding="utf-8"?>
<p:tagLst xmlns:p="http://schemas.openxmlformats.org/presentationml/2006/main">
  <p:tag name="RAINPROBLEM" val="ProblemBullet"/>
  <p:tag name="RAINPROBLEMTYPE" val="MultipleChoice"/>
  <p:tag name="RAINBULLET" val="Correct"/>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Submit"/>
  <p:tag name="RAINPROBLEMTYPE" val="MultipleChoice"/>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TYPE" val="ProblemTypeMarker"/>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 val="ProblemSetting"/>
  <p:tag name="RAINPROBLEMTYPE" val="MultipleChoice"/>
</p:tagLst>
</file>

<file path=ppt/tags/tag42.xml><?xml version="1.0" encoding="utf-8"?>
<p:tagLst xmlns:p="http://schemas.openxmlformats.org/presentationml/2006/main">
  <p:tag name="RAINPROBLEM" val="ProblemBullet"/>
  <p:tag name="RAINPROBLEMTYPE" val="MultipleChoice"/>
  <p:tag name="RAINBULLET" val="Correct"/>
</p:tagLst>
</file>

<file path=ppt/tags/tag43.xml><?xml version="1.0" encoding="utf-8"?>
<p:tagLst xmlns:p="http://schemas.openxmlformats.org/presentationml/2006/main">
  <p:tag name="RAINPROBLEM" val="MultipleChoice"/>
  <p:tag name="PROBLEMSCORE" val="3.0"/>
</p:tagLst>
</file>

<file path=ppt/tags/tag5.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Setting"/>
  <p:tag name="RAINPROBLEMTYPE" val="FillBlank"/>
</p:tagLst>
</file>

<file path=ppt/tags/tag9.xml><?xml version="1.0" encoding="utf-8"?>
<p:tagLst xmlns:p="http://schemas.openxmlformats.org/presentationml/2006/main">
  <p:tag name="RAINPROBLEM" val="FillBlank"/>
  <p:tag name="PROBLEMBLANKKEYWORD" val="填空"/>
  <p:tag name="PROBLEMSCORE" val="5.0"/>
  <p:tag name="PROBLEMBLANK" val="[{&quot;Num&quot;:1,&quot;Score&quot;:2.0,&quot;Answers&quot;:[&quot;13 27 48 55 4 49 38 65 97 76&quot;,&quot;13，27，48，55，4，49，38，65，97，76&quot;,&quot;13,27,48,55,4,49,38,65,97,76&quot;],&quot;CaseSensitive&quot;:false,&quot;FuzzyMatch&quot;:false},{&quot;Num&quot;:2,&quot;Score&quot;:2.0,&quot;Answers&quot;:[&quot;13 4 48 38 27 49 55 65 97 76&quot;,&quot;13,4,48,38,27,49,55,65,97,76&quot;,&quot;13，4，48，38，27，49，55，65，97，76&quot;],&quot;CaseSensitive&quot;:false,&quot;FuzzyMatch&quot;:false},{&quot;Num&quot;:3,&quot;Score&quot;:1.0,&quot;Answers&quot;:[&quot;4 13 27 38 48 49 55 65 76 97&quot;,&quot;4,13,27,38,48,49,55,65,76,97&quot;,&quot;4，13，27，38，48，49，55，65，76，97&quot;],&quot;CaseSensitive&quot;:false,&quot;FuzzyMatch&quot;:false}]"/>
</p:tagLst>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14309</Words>
  <Application>WPS 演示</Application>
  <PresentationFormat>宽屏</PresentationFormat>
  <Paragraphs>1921</Paragraphs>
  <Slides>71</Slides>
  <Notes>8</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7</vt:i4>
      </vt:variant>
      <vt:variant>
        <vt:lpstr>幻灯片标题</vt:lpstr>
      </vt:variant>
      <vt:variant>
        <vt:i4>71</vt:i4>
      </vt:variant>
    </vt:vector>
  </HeadingPairs>
  <TitlesOfParts>
    <vt:vector size="100" baseType="lpstr">
      <vt:lpstr>Arial</vt:lpstr>
      <vt:lpstr>宋体</vt:lpstr>
      <vt:lpstr>Wingdings</vt:lpstr>
      <vt:lpstr>Comic Sans MS</vt:lpstr>
      <vt:lpstr>Calibri Light</vt:lpstr>
      <vt:lpstr>Calibri</vt:lpstr>
      <vt:lpstr>微软雅黑</vt:lpstr>
      <vt:lpstr>Wingdings 2</vt:lpstr>
      <vt:lpstr>Times New Roman</vt:lpstr>
      <vt:lpstr>楷体_GB2312</vt:lpstr>
      <vt:lpstr>新宋体</vt:lpstr>
      <vt:lpstr>Consolas</vt:lpstr>
      <vt:lpstr>Times New Roman</vt:lpstr>
      <vt:lpstr>楷体_GB2312</vt:lpstr>
      <vt:lpstr>等线</vt:lpstr>
      <vt:lpstr>华文行楷</vt:lpstr>
      <vt:lpstr>Arial Unicode MS</vt:lpstr>
      <vt:lpstr>Symbol</vt:lpstr>
      <vt:lpstr>黑体</vt:lpstr>
      <vt:lpstr>Cambria Math</vt:lpstr>
      <vt:lpstr>Microsoft YaHei UI</vt:lpstr>
      <vt:lpstr>回顾</vt:lpstr>
      <vt:lpstr>Equation.3</vt:lpstr>
      <vt:lpstr>Equation.3</vt:lpstr>
      <vt:lpstr>Equation.3</vt:lpstr>
      <vt:lpstr>Equation.3</vt:lpstr>
      <vt:lpstr>Equation.3</vt:lpstr>
      <vt:lpstr>Equation.3</vt:lpstr>
      <vt:lpstr>Equation.3</vt:lpstr>
      <vt:lpstr>数据结构课程的内容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8.2.2二分插入排序</vt:lpstr>
      <vt:lpstr>PowerPoint 演示文稿</vt:lpstr>
      <vt:lpstr>二分法插入排序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插入排序方法总结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冒泡排序的时间复杂度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8.6归并排序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张瑞霞</dc:creator>
  <cp:lastModifiedBy>小敏</cp:lastModifiedBy>
  <cp:revision>237</cp:revision>
  <cp:lastPrinted>2411-12-30T00:00:00Z</cp:lastPrinted>
  <dcterms:created xsi:type="dcterms:W3CDTF">2011-09-23T05:45:00Z</dcterms:created>
  <dcterms:modified xsi:type="dcterms:W3CDTF">2022-12-12T07:30:19Z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2052-11.1.0.11544</vt:lpwstr>
  </property>
  <property fmtid="{D5CDD505-2E9C-101B-9397-08002B2CF9AE}" pid="3" name="ICV">
    <vt:lpwstr>C12770FD2D7343598C723F250BB03CD8</vt:lpwstr>
  </property>
</Properties>
</file>