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2"/>
    <p:sldMasterId id="2147483771" r:id="rId3"/>
  </p:sldMasterIdLst>
  <p:notesMasterIdLst>
    <p:notesMasterId r:id="rId10"/>
  </p:notesMasterIdLst>
  <p:handoutMasterIdLst>
    <p:handoutMasterId r:id="rId11"/>
  </p:handoutMasterIdLst>
  <p:sldIdLst>
    <p:sldId id="262" r:id="rId4"/>
    <p:sldId id="257" r:id="rId5"/>
    <p:sldId id="259" r:id="rId6"/>
    <p:sldId id="258" r:id="rId7"/>
    <p:sldId id="260" r:id="rId8"/>
    <p:sldId id="261" r:id="rId9"/>
  </p:sldIdLst>
  <p:sldSz cx="7559675" cy="1069181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65" userDrawn="1">
          <p15:clr>
            <a:srgbClr val="A4A3A4"/>
          </p15:clr>
        </p15:guide>
        <p15:guide id="3" pos="4513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8" autoAdjust="0"/>
    <p:restoredTop sz="92170"/>
  </p:normalViewPr>
  <p:slideViewPr>
    <p:cSldViewPr snapToGrid="0" snapToObjects="1">
      <p:cViewPr>
        <p:scale>
          <a:sx n="185" d="100"/>
          <a:sy n="185" d="100"/>
        </p:scale>
        <p:origin x="288" y="-4688"/>
      </p:cViewPr>
      <p:guideLst>
        <p:guide orient="horz" pos="6565"/>
        <p:guide pos="4513"/>
        <p:guide orient="horz"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512" y="16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Sheet53!$A$4</c:f>
              <c:strCache>
                <c:ptCount val="1"/>
                <c:pt idx="0">
                  <c:v>Upper estimate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Sheet53!$B$3:$J$3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Sheet53!$B$4:$J$4</c:f>
              <c:numCache>
                <c:formatCode>#,##0</c:formatCode>
                <c:ptCount val="9"/>
                <c:pt idx="0">
                  <c:v>1116000</c:v>
                </c:pt>
                <c:pt idx="1">
                  <c:v>1012000</c:v>
                </c:pt>
                <c:pt idx="2">
                  <c:v>935000</c:v>
                </c:pt>
                <c:pt idx="4">
                  <c:v>867000</c:v>
                </c:pt>
                <c:pt idx="6">
                  <c:v>738000</c:v>
                </c:pt>
                <c:pt idx="8">
                  <c:v>797000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6A-CD4D-A08C-79E495F8629C}"/>
            </c:ext>
          </c:extLst>
        </c:ser>
        <c:ser>
          <c:idx val="1"/>
          <c:order val="1"/>
          <c:tx>
            <c:strRef>
              <c:f>Sheet53!$A$5</c:f>
              <c:strCache>
                <c:ptCount val="1"/>
                <c:pt idx="0">
                  <c:v>Best estimate</c:v>
                </c:pt>
              </c:strCache>
            </c:strRef>
          </c:tx>
          <c:spPr>
            <a:ln w="31750"/>
          </c:spPr>
          <c:marker>
            <c:symbol val="none"/>
          </c:marker>
          <c:cat>
            <c:strRef>
              <c:f>Sheet53!$B$3:$J$3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Sheet53!$B$5:$J$5</c:f>
              <c:numCache>
                <c:formatCode>#,##0</c:formatCode>
                <c:ptCount val="9"/>
                <c:pt idx="0">
                  <c:v>1045000</c:v>
                </c:pt>
                <c:pt idx="1">
                  <c:v>945000</c:v>
                </c:pt>
                <c:pt idx="2">
                  <c:v>874000</c:v>
                </c:pt>
                <c:pt idx="4">
                  <c:v>815000</c:v>
                </c:pt>
                <c:pt idx="6">
                  <c:v>688000</c:v>
                </c:pt>
                <c:pt idx="8">
                  <c:v>712000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A-CD4D-A08C-79E495F8629C}"/>
            </c:ext>
          </c:extLst>
        </c:ser>
        <c:ser>
          <c:idx val="2"/>
          <c:order val="2"/>
          <c:tx>
            <c:strRef>
              <c:f>Sheet53!$A$6</c:f>
              <c:strCache>
                <c:ptCount val="1"/>
                <c:pt idx="0">
                  <c:v>Lower estimate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Sheet53!$B$3:$J$3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Sheet53!$B$6:$J$6</c:f>
              <c:numCache>
                <c:formatCode>#,##0</c:formatCode>
                <c:ptCount val="9"/>
                <c:pt idx="0">
                  <c:v>974000</c:v>
                </c:pt>
                <c:pt idx="1">
                  <c:v>879000</c:v>
                </c:pt>
                <c:pt idx="2">
                  <c:v>813000</c:v>
                </c:pt>
                <c:pt idx="4">
                  <c:v>762000</c:v>
                </c:pt>
                <c:pt idx="6">
                  <c:v>638000</c:v>
                </c:pt>
                <c:pt idx="8">
                  <c:v>627000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6A-CD4D-A08C-79E495F86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>
              <a:solidFill>
                <a:schemeClr val="bg2">
                  <a:lumMod val="75000"/>
                </a:schemeClr>
              </a:solidFill>
            </a:ln>
          </c:spPr>
        </c:dropLines>
        <c:smooth val="0"/>
        <c:axId val="123280384"/>
        <c:axId val="123282176"/>
      </c:lineChart>
      <c:dateAx>
        <c:axId val="123280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/>
        </c:spPr>
        <c:txPr>
          <a:bodyPr rot="-1500000" vert="horz"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23282176"/>
        <c:crosses val="autoZero"/>
        <c:auto val="0"/>
        <c:lblOffset val="100"/>
        <c:baseTimeUnit val="days"/>
        <c:majorUnit val="1"/>
      </c:dateAx>
      <c:valAx>
        <c:axId val="123282176"/>
        <c:scaling>
          <c:orientation val="minMax"/>
        </c:scaling>
        <c:delete val="0"/>
        <c:axPos val="l"/>
        <c:majorGridlines>
          <c:spPr>
            <a:ln w="1270">
              <a:solidFill>
                <a:schemeClr val="bg2">
                  <a:lumMod val="90000"/>
                </a:schemeClr>
              </a:solidFill>
            </a:ln>
          </c:spPr>
        </c:majorGridlines>
        <c:numFmt formatCode="#," sourceLinked="0"/>
        <c:majorTickMark val="out"/>
        <c:minorTickMark val="none"/>
        <c:tickLblPos val="nextTo"/>
        <c:txPr>
          <a:bodyPr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23280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3053167068960639E-2"/>
          <c:y val="0.87552161973404252"/>
          <c:w val="0.95470144131777623"/>
          <c:h val="0.10112673233525979"/>
        </c:manualLayout>
      </c:layout>
      <c:overlay val="0"/>
      <c:txPr>
        <a:bodyPr/>
        <a:lstStyle/>
        <a:p>
          <a:pPr>
            <a:defRPr sz="700">
              <a:latin typeface="Arial" panose="020B0604020202020204" pitchFamily="34" charset="0"/>
              <a:cs typeface="Arial" panose="020B0604020202020204" pitchFamily="34" charset="0"/>
            </a:defRPr>
          </a:pPr>
          <a:endParaRPr lang="zh-CN"/>
        </a:p>
      </c:txPr>
    </c:legend>
    <c:plotVisOnly val="0"/>
    <c:dispBlanksAs val="span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E4-C04C-A8A0-A3250F1653D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91-F345-B425-B791C20EDA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191-F345-B425-B791C20EDA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8E4-C04C-A8A0-A3250F1653D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56%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E4-C04C-A8A0-A3250F1653D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191-F345-B425-B791C20EDAF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191-F345-B425-B791C20EDA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38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1-F345-B425-B791C20EDAF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5C-224E-92A1-1DB68B7E146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5C-224E-92A1-1DB68B7E14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65C-224E-92A1-1DB68B7E14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65C-224E-92A1-1DB68B7E146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65C-224E-92A1-1DB68B7E14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65C-224E-92A1-1DB68B7E1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30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5C-224E-92A1-1DB68B7E146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DAD-A844-A16D-B9CA40DF8B2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DAD-A844-A16D-B9CA40DF8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D-A844-A16D-B9CA40DF8B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DAD-A844-A16D-B9CA40DF8B25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DAD-A844-A16D-B9CA40DF8B2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DAD-A844-A16D-B9CA40DF8B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29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AD-A844-A16D-B9CA40DF8B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7B-D04B-A14C-82C767136AB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7B-D04B-A14C-82C767136A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57B-D04B-A14C-82C767136A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57B-D04B-A14C-82C767136AB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57B-D04B-A14C-82C767136AB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57B-D04B-A14C-82C767136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22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B-D04B-A14C-82C767136AB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E-B145-8706-F91782DB57B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E-B145-8706-F91782DB57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E-B145-8706-F91782DB57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E-B145-8706-F91782DB57B1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22E-B145-8706-F91782DB57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22E-B145-8706-F91782DB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26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E-B145-8706-F91782DB57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E9E-F84C-BCFE-743103EE407D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E9E-F84C-BCFE-743103EE40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E9E-F84C-BCFE-743103EE40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E9E-F84C-BCFE-743103EE407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E9E-F84C-BCFE-743103EE407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E9E-F84C-BCFE-743103EE4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29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9E-F84C-BCFE-743103EE40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who thought they were likely to experience crime in next year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You will be mugged or robbed</c:v>
                </c:pt>
                <c:pt idx="1">
                  <c:v>Your home will be broken into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5.5E-2</c:v>
                </c:pt>
                <c:pt idx="1">
                  <c:v>0.10199999999999999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E-0E46-A906-1D6FF3EA93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Proportion who did experience crime in 2016/17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You will be mugged or robbed</c:v>
                </c:pt>
                <c:pt idx="1">
                  <c:v>Your home will be broken into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2E-3</c:v>
                </c:pt>
                <c:pt idx="1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E-0E46-A906-1D6FF3EA9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019904"/>
        <c:axId val="155038080"/>
      </c:barChart>
      <c:catAx>
        <c:axId val="15501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5038080"/>
        <c:crosses val="autoZero"/>
        <c:auto val="1"/>
        <c:lblAlgn val="ctr"/>
        <c:lblOffset val="100"/>
        <c:noMultiLvlLbl val="0"/>
      </c:catAx>
      <c:valAx>
        <c:axId val="15503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501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915389699470694E-2"/>
          <c:y val="0.76202373027031056"/>
          <c:w val="0.86816875776409019"/>
          <c:h val="0.23797626972968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C8D-2944-A2D2-5EE483359A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One crime</c:v>
                </c:pt>
              </c:strCache>
            </c:strRef>
          </c:cat>
          <c:val>
            <c:numRef>
              <c:f>Sheet1!$C$2:$C$2</c:f>
              <c:numCache>
                <c:formatCode>0.0%</c:formatCode>
                <c:ptCount val="1"/>
                <c:pt idx="0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AC-D74A-ACF7-B6108CCA49C3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8AC-D74A-ACF7-B6108CCA49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One crime</c:v>
                </c:pt>
              </c:strCache>
            </c:strRef>
          </c:cat>
          <c:val>
            <c:numRef>
              <c:f>Sheet1!$B$2:$B$2</c:f>
              <c:numCache>
                <c:formatCode>0.0%</c:formatCode>
                <c:ptCount val="1"/>
                <c:pt idx="0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AC-D74A-ACF7-B6108CCA4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23434112"/>
        <c:axId val="123435648"/>
      </c:barChart>
      <c:catAx>
        <c:axId val="12343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3435648"/>
        <c:crosses val="autoZero"/>
        <c:auto val="1"/>
        <c:lblAlgn val="ctr"/>
        <c:lblOffset val="100"/>
        <c:noMultiLvlLbl val="0"/>
      </c:catAx>
      <c:valAx>
        <c:axId val="1234356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234341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ACD-8443-82E7-8058D0D7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No crime</c:v>
                </c:pt>
              </c:strCache>
            </c:strRef>
          </c:cat>
          <c:val>
            <c:numRef>
              <c:f>Sheet1!$C$2:$C$2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BC-E442-8402-4D4F59755779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ACD-8443-82E7-8058D0D7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No crime</c:v>
                </c:pt>
              </c:strCache>
            </c:strRef>
          </c:cat>
          <c:val>
            <c:numRef>
              <c:f>Sheet1!$B$2:$B$2</c:f>
              <c:numCache>
                <c:formatCode>0.0%</c:formatCode>
                <c:ptCount val="1"/>
                <c:pt idx="0">
                  <c:v>0.86599999999999999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BC-E442-8402-4D4F59755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23594240"/>
        <c:axId val="123595776"/>
      </c:barChart>
      <c:catAx>
        <c:axId val="12359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3595776"/>
        <c:crosses val="autoZero"/>
        <c:auto val="1"/>
        <c:lblAlgn val="ctr"/>
        <c:lblOffset val="100"/>
        <c:noMultiLvlLbl val="0"/>
      </c:catAx>
      <c:valAx>
        <c:axId val="1235957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2359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4271761846915"/>
          <c:y val="3.1722362379969636E-2"/>
          <c:w val="0.7701942555959651"/>
          <c:h val="0.75921912632652966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% of all SCJS crimes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08D-C042-B7E5-4F7990F779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0.61</c:v>
                </c:pt>
                <c:pt idx="1">
                  <c:v>0.39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9-D64E-9F27-B819FD92FD29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% of adult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08D-C042-B7E5-4F7990F779B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4D9-D64E-9F27-B819FD92F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4.2999999999999997E-2</c:v>
                </c:pt>
                <c:pt idx="1">
                  <c:v>9.1999999999999998E-2</c:v>
                </c:pt>
                <c:pt idx="2">
                  <c:v>0.86599999999999999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D9-D64E-9F27-B819FD92F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23649024"/>
        <c:axId val="123736832"/>
      </c:barChart>
      <c:catAx>
        <c:axId val="12364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3736832"/>
        <c:crosses val="autoZero"/>
        <c:auto val="1"/>
        <c:lblAlgn val="ctr"/>
        <c:lblOffset val="100"/>
        <c:noMultiLvlLbl val="0"/>
      </c:catAx>
      <c:valAx>
        <c:axId val="1237368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2364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/>
          <a:lstStyle/>
          <a:p>
            <a:pPr>
              <a:defRPr sz="900"/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900"/>
            </a:pPr>
            <a:endParaRPr lang="zh-CN"/>
          </a:p>
        </c:txPr>
      </c:legendEntry>
      <c:layout>
        <c:manualLayout>
          <c:xMode val="edge"/>
          <c:yMode val="edge"/>
          <c:x val="0.12964938587522259"/>
          <c:y val="0.82680734477979068"/>
          <c:w val="0.77983708390419293"/>
          <c:h val="0.16022952331745191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'Sheet8 (2)'!$A$12</c:f>
              <c:strCache>
                <c:ptCount val="1"/>
                <c:pt idx="0">
                  <c:v>Upper estimate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'Sheet8 (2)'!$B$11:$J$11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'Sheet8 (2)'!$B$12:$J$12</c:f>
              <c:numCache>
                <c:formatCode>#,##0</c:formatCode>
                <c:ptCount val="9"/>
                <c:pt idx="0">
                  <c:v>358000</c:v>
                </c:pt>
                <c:pt idx="1">
                  <c:v>305000</c:v>
                </c:pt>
                <c:pt idx="2">
                  <c:v>256000</c:v>
                </c:pt>
                <c:pt idx="4">
                  <c:v>275000</c:v>
                </c:pt>
                <c:pt idx="6">
                  <c:v>221000</c:v>
                </c:pt>
                <c:pt idx="8">
                  <c:v>290000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1-F74D-8CE5-DD7D788AD0E5}"/>
            </c:ext>
          </c:extLst>
        </c:ser>
        <c:ser>
          <c:idx val="1"/>
          <c:order val="1"/>
          <c:tx>
            <c:strRef>
              <c:f>'Sheet8 (2)'!$A$13</c:f>
              <c:strCache>
                <c:ptCount val="1"/>
                <c:pt idx="0">
                  <c:v>Best estimate</c:v>
                </c:pt>
              </c:strCache>
            </c:strRef>
          </c:tx>
          <c:marker>
            <c:symbol val="none"/>
          </c:marker>
          <c:cat>
            <c:strRef>
              <c:f>'Sheet8 (2)'!$B$11:$J$11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'Sheet8 (2)'!$B$13:$J$13</c:f>
              <c:numCache>
                <c:formatCode>#,##0</c:formatCode>
                <c:ptCount val="9"/>
                <c:pt idx="0">
                  <c:v>317000</c:v>
                </c:pt>
                <c:pt idx="1">
                  <c:v>266000</c:v>
                </c:pt>
                <c:pt idx="2">
                  <c:v>220000</c:v>
                </c:pt>
                <c:pt idx="4">
                  <c:v>236000</c:v>
                </c:pt>
                <c:pt idx="6">
                  <c:v>186000</c:v>
                </c:pt>
                <c:pt idx="8">
                  <c:v>231000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A1-F74D-8CE5-DD7D788AD0E5}"/>
            </c:ext>
          </c:extLst>
        </c:ser>
        <c:ser>
          <c:idx val="2"/>
          <c:order val="2"/>
          <c:tx>
            <c:strRef>
              <c:f>'Sheet8 (2)'!$A$14</c:f>
              <c:strCache>
                <c:ptCount val="1"/>
                <c:pt idx="0">
                  <c:v>Lower estimate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'Sheet8 (2)'!$B$11:$J$11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'Sheet8 (2)'!$B$14:$J$14</c:f>
              <c:numCache>
                <c:formatCode>#,##0</c:formatCode>
                <c:ptCount val="9"/>
                <c:pt idx="0">
                  <c:v>275000</c:v>
                </c:pt>
                <c:pt idx="1">
                  <c:v>227000</c:v>
                </c:pt>
                <c:pt idx="2">
                  <c:v>185000</c:v>
                </c:pt>
                <c:pt idx="4">
                  <c:v>196000</c:v>
                </c:pt>
                <c:pt idx="6">
                  <c:v>150000</c:v>
                </c:pt>
                <c:pt idx="8">
                  <c:v>172000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A1-F74D-8CE5-DD7D788AD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>
              <a:solidFill>
                <a:schemeClr val="bg2">
                  <a:lumMod val="75000"/>
                </a:schemeClr>
              </a:solidFill>
            </a:ln>
          </c:spPr>
        </c:dropLines>
        <c:smooth val="0"/>
        <c:axId val="155321856"/>
        <c:axId val="155323392"/>
      </c:lineChart>
      <c:catAx>
        <c:axId val="155321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1500000"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55323392"/>
        <c:crosses val="autoZero"/>
        <c:auto val="1"/>
        <c:lblAlgn val="ctr"/>
        <c:lblOffset val="100"/>
        <c:noMultiLvlLbl val="0"/>
      </c:catAx>
      <c:valAx>
        <c:axId val="155323392"/>
        <c:scaling>
          <c:orientation val="minMax"/>
        </c:scaling>
        <c:delete val="0"/>
        <c:axPos val="l"/>
        <c:majorGridlines>
          <c:spPr>
            <a:ln w="1270">
              <a:solidFill>
                <a:schemeClr val="bg2">
                  <a:lumMod val="75000"/>
                </a:schemeClr>
              </a:solidFill>
            </a:ln>
          </c:spPr>
        </c:majorGridlines>
        <c:numFmt formatCode="#," sourceLinked="0"/>
        <c:majorTickMark val="out"/>
        <c:minorTickMark val="none"/>
        <c:tickLblPos val="nextTo"/>
        <c:txPr>
          <a:bodyPr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553218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113716532217472E-2"/>
          <c:y val="0.8757926326028439"/>
          <c:w val="0.98578839218621939"/>
          <c:h val="0.10090656040030908"/>
        </c:manualLayout>
      </c:layout>
      <c:overlay val="0"/>
      <c:txPr>
        <a:bodyPr/>
        <a:lstStyle/>
        <a:p>
          <a:pPr>
            <a:defRPr sz="700">
              <a:latin typeface="Arial" panose="020B0604020202020204" pitchFamily="34" charset="0"/>
              <a:cs typeface="Arial" panose="020B0604020202020204" pitchFamily="34" charset="0"/>
            </a:defRPr>
          </a:pPr>
          <a:endParaRPr lang="zh-CN"/>
        </a:p>
      </c:txPr>
    </c:legend>
    <c:plotVisOnly val="0"/>
    <c:dispBlanksAs val="span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49C-BA45-BBD6-B84929BD1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0.66</c:v>
                </c:pt>
                <c:pt idx="1">
                  <c:v>0.34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A-1A4E-9985-60300919D49E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49C-BA45-BBD6-B84929BD18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49C-BA45-BBD6-B84929BD18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9C-BA45-BBD6-B84929BD1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1.0999999999999999E-2</c:v>
                </c:pt>
                <c:pt idx="1">
                  <c:v>1.7999999999999999E-2</c:v>
                </c:pt>
                <c:pt idx="2">
                  <c:v>0.97099999999999997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AA-1A4E-9985-60300919D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55725184"/>
        <c:axId val="155767936"/>
      </c:barChart>
      <c:catAx>
        <c:axId val="15572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5767936"/>
        <c:crosses val="autoZero"/>
        <c:auto val="1"/>
        <c:lblAlgn val="ctr"/>
        <c:lblOffset val="100"/>
        <c:noMultiLvlLbl val="0"/>
      </c:catAx>
      <c:valAx>
        <c:axId val="155767936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5572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0686196383106"/>
          <c:y val="1.7662677461555712E-2"/>
          <c:w val="0.7701942555959651"/>
          <c:h val="0.7457627802162525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% of all SCJS crimes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B8F-E34C-82CD-6A5732C4A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0.66</c:v>
                </c:pt>
                <c:pt idx="1">
                  <c:v>0.34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3-5141-9889-CB2BEC3A608A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% of adult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B8F-E34C-82CD-6A5732C4A7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C43-5141-9889-CB2BEC3A60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1.0999999999999999E-2</c:v>
                </c:pt>
                <c:pt idx="1">
                  <c:v>1.7999999999999999E-2</c:v>
                </c:pt>
                <c:pt idx="2">
                  <c:v>0.97099999999999997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43-5141-9889-CB2BEC3A6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65660160"/>
        <c:axId val="165661696"/>
      </c:barChart>
      <c:catAx>
        <c:axId val="16566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5661696"/>
        <c:crosses val="autoZero"/>
        <c:auto val="1"/>
        <c:lblAlgn val="ctr"/>
        <c:lblOffset val="100"/>
        <c:noMultiLvlLbl val="0"/>
      </c:catAx>
      <c:valAx>
        <c:axId val="165661696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56601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172574658465644"/>
          <c:w val="0.99899787557016628"/>
          <c:h val="0.11395689464659318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Sheet52!$A$4</c:f>
              <c:strCache>
                <c:ptCount val="1"/>
                <c:pt idx="0">
                  <c:v>Upper estimate</c:v>
                </c:pt>
              </c:strCache>
            </c:strRef>
          </c:tx>
          <c:spPr>
            <a:ln w="19050">
              <a:prstDash val="dash"/>
            </a:ln>
          </c:spPr>
          <c:marker>
            <c:symbol val="none"/>
          </c:marker>
          <c:cat>
            <c:strRef>
              <c:f>Sheet52!$B$3:$J$3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Sheet52!$B$4:$J$4</c:f>
              <c:numCache>
                <c:formatCode>#,##0</c:formatCode>
                <c:ptCount val="9"/>
                <c:pt idx="0">
                  <c:v>777000</c:v>
                </c:pt>
                <c:pt idx="1">
                  <c:v>725000</c:v>
                </c:pt>
                <c:pt idx="2">
                  <c:v>700000</c:v>
                </c:pt>
                <c:pt idx="4">
                  <c:v>615000</c:v>
                </c:pt>
                <c:pt idx="6">
                  <c:v>536000</c:v>
                </c:pt>
                <c:pt idx="8">
                  <c:v>535000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B-5D4F-AA7F-953B04110497}"/>
            </c:ext>
          </c:extLst>
        </c:ser>
        <c:ser>
          <c:idx val="1"/>
          <c:order val="1"/>
          <c:tx>
            <c:strRef>
              <c:f>Sheet52!$A$5</c:f>
              <c:strCache>
                <c:ptCount val="1"/>
                <c:pt idx="0">
                  <c:v>Best estimate</c:v>
                </c:pt>
              </c:strCache>
            </c:strRef>
          </c:tx>
          <c:marker>
            <c:symbol val="none"/>
          </c:marker>
          <c:cat>
            <c:strRef>
              <c:f>Sheet52!$B$3:$J$3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Sheet52!$B$5:$J$5</c:f>
              <c:numCache>
                <c:formatCode>#,##0</c:formatCode>
                <c:ptCount val="9"/>
                <c:pt idx="0">
                  <c:v>728000</c:v>
                </c:pt>
                <c:pt idx="1">
                  <c:v>679000</c:v>
                </c:pt>
                <c:pt idx="2">
                  <c:v>645000</c:v>
                </c:pt>
                <c:pt idx="4">
                  <c:v>579000</c:v>
                </c:pt>
                <c:pt idx="6">
                  <c:v>502000</c:v>
                </c:pt>
                <c:pt idx="8">
                  <c:v>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B-5D4F-AA7F-953B04110497}"/>
            </c:ext>
          </c:extLst>
        </c:ser>
        <c:ser>
          <c:idx val="2"/>
          <c:order val="2"/>
          <c:tx>
            <c:strRef>
              <c:f>Sheet52!$A$6</c:f>
              <c:strCache>
                <c:ptCount val="1"/>
                <c:pt idx="0">
                  <c:v>Lower estimate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Sheet52!$B$3:$J$3</c:f>
              <c:strCache>
                <c:ptCount val="9"/>
                <c:pt idx="0">
                  <c:v>2008/09</c:v>
                </c:pt>
                <c:pt idx="1">
                  <c:v>2009/10</c:v>
                </c:pt>
                <c:pt idx="2">
                  <c:v>2010/11</c:v>
                </c:pt>
                <c:pt idx="4">
                  <c:v>2012/13</c:v>
                </c:pt>
                <c:pt idx="6">
                  <c:v>2014/15</c:v>
                </c:pt>
                <c:pt idx="8">
                  <c:v>2016/17</c:v>
                </c:pt>
              </c:strCache>
            </c:strRef>
          </c:cat>
          <c:val>
            <c:numRef>
              <c:f>Sheet52!$B$6:$J$6</c:f>
              <c:numCache>
                <c:formatCode>#,##0</c:formatCode>
                <c:ptCount val="9"/>
                <c:pt idx="0">
                  <c:v>679000</c:v>
                </c:pt>
                <c:pt idx="1">
                  <c:v>634000</c:v>
                </c:pt>
                <c:pt idx="2">
                  <c:v>608000</c:v>
                </c:pt>
                <c:pt idx="4">
                  <c:v>542000</c:v>
                </c:pt>
                <c:pt idx="6">
                  <c:v>469000</c:v>
                </c:pt>
                <c:pt idx="8">
                  <c:v>427000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B-5D4F-AA7F-953B04110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>
              <a:solidFill>
                <a:schemeClr val="bg2">
                  <a:lumMod val="75000"/>
                </a:schemeClr>
              </a:solidFill>
            </a:ln>
          </c:spPr>
        </c:dropLines>
        <c:smooth val="0"/>
        <c:axId val="142209792"/>
        <c:axId val="142211328"/>
      </c:lineChart>
      <c:catAx>
        <c:axId val="142209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1500000"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42211328"/>
        <c:crosses val="autoZero"/>
        <c:auto val="1"/>
        <c:lblAlgn val="ctr"/>
        <c:lblOffset val="100"/>
        <c:noMultiLvlLbl val="0"/>
      </c:catAx>
      <c:valAx>
        <c:axId val="142211328"/>
        <c:scaling>
          <c:orientation val="minMax"/>
        </c:scaling>
        <c:delete val="0"/>
        <c:axPos val="l"/>
        <c:majorGridlines>
          <c:spPr>
            <a:ln w="1270">
              <a:solidFill>
                <a:schemeClr val="bg2">
                  <a:lumMod val="90000"/>
                </a:schemeClr>
              </a:solidFill>
            </a:ln>
          </c:spPr>
        </c:majorGridlines>
        <c:numFmt formatCode="#," sourceLinked="0"/>
        <c:majorTickMark val="out"/>
        <c:minorTickMark val="none"/>
        <c:tickLblPos val="nextTo"/>
        <c:txPr>
          <a:bodyPr/>
          <a:lstStyle/>
          <a:p>
            <a: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CN"/>
          </a:p>
        </c:txPr>
        <c:crossAx val="142209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182825367067696"/>
          <c:w val="0.96333411145907633"/>
          <c:h val="9.5996209787560099E-2"/>
        </c:manualLayout>
      </c:layout>
      <c:overlay val="0"/>
      <c:txPr>
        <a:bodyPr/>
        <a:lstStyle/>
        <a:p>
          <a:pPr>
            <a:defRPr sz="700">
              <a:latin typeface="Arial" panose="020B0604020202020204" pitchFamily="34" charset="0"/>
              <a:cs typeface="Arial" panose="020B0604020202020204" pitchFamily="34" charset="0"/>
            </a:defRPr>
          </a:pPr>
          <a:endParaRPr lang="zh-CN"/>
        </a:p>
      </c:txPr>
    </c:legend>
    <c:plotVisOnly val="0"/>
    <c:dispBlanksAs val="span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0686196383106"/>
          <c:y val="6.3756911372416583E-2"/>
          <c:w val="0.7701942555959651"/>
          <c:h val="0.80606124223290665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% of all SCJS crimes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D40-204F-B0B5-1002DF64F1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</c:v>
                </c:pt>
                <c:pt idx="1">
                  <c:v>0.47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A-E840-80DC-6AE07A379452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% of adult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D40-204F-B0B5-1002DF64F12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A5A-E840-80DC-6AE07A3794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(+) crimes</c:v>
                </c:pt>
                <c:pt idx="1">
                  <c:v>One crime</c:v>
                </c:pt>
                <c:pt idx="2">
                  <c:v>No crime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3.3000000000000002E-2</c:v>
                </c:pt>
                <c:pt idx="1">
                  <c:v>8.3000000000000004E-2</c:v>
                </c:pt>
                <c:pt idx="2">
                  <c:v>0.88500000000000001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A-E840-80DC-6AE07A379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52509824"/>
        <c:axId val="154092672"/>
      </c:barChart>
      <c:catAx>
        <c:axId val="152509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4092672"/>
        <c:crosses val="autoZero"/>
        <c:auto val="1"/>
        <c:lblAlgn val="ctr"/>
        <c:lblOffset val="100"/>
        <c:noMultiLvlLbl val="0"/>
      </c:catAx>
      <c:valAx>
        <c:axId val="1540926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25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/>
          <a:lstStyle/>
          <a:p>
            <a:pPr>
              <a:defRPr sz="900"/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900"/>
            </a:pPr>
            <a:endParaRPr lang="zh-CN"/>
          </a:p>
        </c:txPr>
      </c:legendEntry>
      <c:layout>
        <c:manualLayout>
          <c:xMode val="edge"/>
          <c:yMode val="edge"/>
          <c:x val="8.9879960777860562E-2"/>
          <c:y val="0.87128268720358526"/>
          <c:w val="0.83589380439344663"/>
          <c:h val="0.12871731279641474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8871E-E9EC-4941-AC32-9C3D6FB33F02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3D8E9-60F8-664A-BA2C-61C6821B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9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3800-1734-8449-BAF7-EEDAE37147CD}" type="datetimeFigureOut">
              <a:rPr lang="en-US" smtClean="0"/>
              <a:t>11/22/18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63D9-2106-FC40-91E0-A83AF1C13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163D9-2106-FC40-91E0-A83AF1C138E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163D9-2106-FC40-91E0-A83AF1C138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E87275-8BC3-2146-8449-0BCE68007218}"/>
              </a:ext>
            </a:extLst>
          </p:cNvPr>
          <p:cNvSpPr/>
          <p:nvPr userDrawn="1"/>
        </p:nvSpPr>
        <p:spPr>
          <a:xfrm rot="2700000">
            <a:off x="-190500" y="725034"/>
            <a:ext cx="3810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708A39-4B91-C34E-96CE-DCB7E305EA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333375" y="10242550"/>
            <a:ext cx="4859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dirty="0">
                <a:latin typeface="clan ot" panose="020B0604020101020102" pitchFamily="34" charset="77"/>
              </a:rPr>
              <a:t>Justice Analytical Services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F4FF87-232A-604E-84ED-1E7908671BF9}"/>
              </a:ext>
            </a:extLst>
          </p:cNvPr>
          <p:cNvCxnSpPr/>
          <p:nvPr userDrawn="1"/>
        </p:nvCxnSpPr>
        <p:spPr>
          <a:xfrm>
            <a:off x="395288" y="449263"/>
            <a:ext cx="6769100" cy="0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5A5AD-8F3B-4B41-9ADE-54A2D2CEC06E}"/>
              </a:ext>
            </a:extLst>
          </p:cNvPr>
          <p:cNvCxnSpPr/>
          <p:nvPr userDrawn="1"/>
        </p:nvCxnSpPr>
        <p:spPr>
          <a:xfrm>
            <a:off x="395288" y="1420813"/>
            <a:ext cx="6769100" cy="0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474C1-4549-B245-BEF0-7FACE74530DF}"/>
              </a:ext>
            </a:extLst>
          </p:cNvPr>
          <p:cNvCxnSpPr>
            <a:cxnSpLocks/>
          </p:cNvCxnSpPr>
          <p:nvPr userDrawn="1"/>
        </p:nvCxnSpPr>
        <p:spPr>
          <a:xfrm>
            <a:off x="2057400" y="1631576"/>
            <a:ext cx="0" cy="3508374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EA580F-A18F-CE4A-A12B-8410A42CAFDC}"/>
              </a:ext>
            </a:extLst>
          </p:cNvPr>
          <p:cNvCxnSpPr>
            <a:cxnSpLocks/>
          </p:cNvCxnSpPr>
          <p:nvPr userDrawn="1"/>
        </p:nvCxnSpPr>
        <p:spPr>
          <a:xfrm>
            <a:off x="395288" y="5312663"/>
            <a:ext cx="6802438" cy="0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9" userDrawn="1">
          <p15:clr>
            <a:srgbClr val="FBAE40"/>
          </p15:clr>
        </p15:guide>
        <p15:guide id="2" pos="2381" userDrawn="1">
          <p15:clr>
            <a:srgbClr val="FBAE40"/>
          </p15:clr>
        </p15:guide>
        <p15:guide id="3" orient="horz" pos="34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361FC9-02F4-AE40-97A0-9090382FBECB}"/>
              </a:ext>
            </a:extLst>
          </p:cNvPr>
          <p:cNvSpPr/>
          <p:nvPr userDrawn="1"/>
        </p:nvSpPr>
        <p:spPr>
          <a:xfrm>
            <a:off x="5003800" y="1420813"/>
            <a:ext cx="2160588" cy="8821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67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E87275-8BC3-2146-8449-0BCE68007218}"/>
              </a:ext>
            </a:extLst>
          </p:cNvPr>
          <p:cNvSpPr/>
          <p:nvPr userDrawn="1"/>
        </p:nvSpPr>
        <p:spPr>
          <a:xfrm rot="2700000">
            <a:off x="-190500" y="725034"/>
            <a:ext cx="3810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8708A39-4B91-C34E-96CE-DCB7E305EA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333375" y="10242550"/>
            <a:ext cx="4859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s-ES" sz="1200" dirty="0">
                <a:solidFill>
                  <a:srgbClr val="000000"/>
                </a:solidFill>
                <a:latin typeface="clan ot" panose="020B0604020101020102" pitchFamily="34" charset="77"/>
              </a:rPr>
              <a:t>Justice Analytical Services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F4FF87-232A-604E-84ED-1E7908671BF9}"/>
              </a:ext>
            </a:extLst>
          </p:cNvPr>
          <p:cNvCxnSpPr/>
          <p:nvPr userDrawn="1"/>
        </p:nvCxnSpPr>
        <p:spPr>
          <a:xfrm>
            <a:off x="395288" y="449263"/>
            <a:ext cx="6769100" cy="0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5A5AD-8F3B-4B41-9ADE-54A2D2CEC06E}"/>
              </a:ext>
            </a:extLst>
          </p:cNvPr>
          <p:cNvCxnSpPr/>
          <p:nvPr userDrawn="1"/>
        </p:nvCxnSpPr>
        <p:spPr>
          <a:xfrm>
            <a:off x="395288" y="1420813"/>
            <a:ext cx="6769100" cy="0"/>
          </a:xfrm>
          <a:prstGeom prst="line">
            <a:avLst/>
          </a:prstGeom>
          <a:ln>
            <a:solidFill>
              <a:srgbClr val="004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68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381" userDrawn="1">
          <p15:clr>
            <a:srgbClr val="FBAE40"/>
          </p15:clr>
        </p15:guide>
        <p15:guide id="3" orient="horz" pos="34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361FC9-02F4-AE40-97A0-9090382FBECB}"/>
              </a:ext>
            </a:extLst>
          </p:cNvPr>
          <p:cNvSpPr/>
          <p:nvPr userDrawn="1"/>
        </p:nvSpPr>
        <p:spPr>
          <a:xfrm>
            <a:off x="5003800" y="1420813"/>
            <a:ext cx="2160588" cy="8821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48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6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 flipH="1">
            <a:off x="333374" y="10242551"/>
            <a:ext cx="485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lan ot" charset="0"/>
              </a:rPr>
              <a:t>Justice</a:t>
            </a:r>
            <a:r>
              <a:rPr lang="en-US" sz="1200" baseline="0" dirty="0">
                <a:latin typeface="clan ot" charset="0"/>
              </a:rPr>
              <a:t> Analytical Services </a:t>
            </a:r>
            <a:endParaRPr lang="en-US" sz="1200" dirty="0">
              <a:latin typeface="clan 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70" r:id="rId2"/>
    <p:sldLayoutId id="2147483759" r:id="rId3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orient="horz" pos="283" userDrawn="1">
          <p15:clr>
            <a:srgbClr val="F26B43"/>
          </p15:clr>
        </p15:guide>
        <p15:guide id="3" pos="3878" userDrawn="1">
          <p15:clr>
            <a:srgbClr val="F26B43"/>
          </p15:clr>
        </p15:guide>
        <p15:guide id="4" orient="horz" pos="6452" userDrawn="1">
          <p15:clr>
            <a:srgbClr val="F26B43"/>
          </p15:clr>
        </p15:guide>
        <p15:guide id="5" orient="horz" pos="895" userDrawn="1">
          <p15:clr>
            <a:srgbClr val="F26B43"/>
          </p15:clr>
        </p15:guide>
        <p15:guide id="6" orient="horz" pos="147" userDrawn="1">
          <p15:clr>
            <a:srgbClr val="F26B43"/>
          </p15:clr>
        </p15:guide>
        <p15:guide id="7" pos="521" userDrawn="1">
          <p15:clr>
            <a:srgbClr val="F26B43"/>
          </p15:clr>
        </p15:guide>
        <p15:guide id="8" pos="612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975" userDrawn="1">
          <p15:clr>
            <a:srgbClr val="F26B43"/>
          </p15:clr>
        </p15:guide>
        <p15:guide id="11" pos="1247" userDrawn="1">
          <p15:clr>
            <a:srgbClr val="F26B43"/>
          </p15:clr>
        </p15:guide>
        <p15:guide id="12" pos="1338" userDrawn="1">
          <p15:clr>
            <a:srgbClr val="F26B43"/>
          </p15:clr>
        </p15:guide>
        <p15:guide id="13" pos="1610" userDrawn="1">
          <p15:clr>
            <a:srgbClr val="F26B43"/>
          </p15:clr>
        </p15:guide>
        <p15:guide id="14" pos="1701" userDrawn="1">
          <p15:clr>
            <a:srgbClr val="F26B43"/>
          </p15:clr>
        </p15:guide>
        <p15:guide id="15" pos="1973" userDrawn="1">
          <p15:clr>
            <a:srgbClr val="F26B43"/>
          </p15:clr>
        </p15:guide>
        <p15:guide id="16" pos="2086" userDrawn="1">
          <p15:clr>
            <a:srgbClr val="F26B43"/>
          </p15:clr>
        </p15:guide>
        <p15:guide id="17" pos="2336" userDrawn="1">
          <p15:clr>
            <a:srgbClr val="F26B43"/>
          </p15:clr>
        </p15:guide>
        <p15:guide id="18" pos="2426" userDrawn="1">
          <p15:clr>
            <a:srgbClr val="F26B43"/>
          </p15:clr>
        </p15:guide>
        <p15:guide id="19" pos="2699" userDrawn="1">
          <p15:clr>
            <a:srgbClr val="F26B43"/>
          </p15:clr>
        </p15:guide>
        <p15:guide id="20" pos="2789" userDrawn="1">
          <p15:clr>
            <a:srgbClr val="F26B43"/>
          </p15:clr>
        </p15:guide>
        <p15:guide id="21" pos="3061" userDrawn="1">
          <p15:clr>
            <a:srgbClr val="F26B43"/>
          </p15:clr>
        </p15:guide>
        <p15:guide id="22" pos="3152" userDrawn="1">
          <p15:clr>
            <a:srgbClr val="F26B43"/>
          </p15:clr>
        </p15:guide>
        <p15:guide id="23" pos="3424" userDrawn="1">
          <p15:clr>
            <a:srgbClr val="F26B43"/>
          </p15:clr>
        </p15:guide>
        <p15:guide id="24" pos="3515" userDrawn="1">
          <p15:clr>
            <a:srgbClr val="F26B43"/>
          </p15:clr>
        </p15:guide>
        <p15:guide id="25" pos="3787" userDrawn="1">
          <p15:clr>
            <a:srgbClr val="F26B43"/>
          </p15:clr>
        </p15:guide>
        <p15:guide id="26" pos="4150" userDrawn="1">
          <p15:clr>
            <a:srgbClr val="F26B43"/>
          </p15:clr>
        </p15:guide>
        <p15:guide id="27" pos="4241" userDrawn="1">
          <p15:clr>
            <a:srgbClr val="F26B43"/>
          </p15:clr>
        </p15:guide>
        <p15:guide id="28" pos="451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 flipH="1">
            <a:off x="333374" y="10242551"/>
            <a:ext cx="485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lan ot" charset="0"/>
              </a:rPr>
              <a:t>Justice Analytical Services </a:t>
            </a:r>
          </a:p>
        </p:txBody>
      </p:sp>
    </p:spTree>
    <p:extLst>
      <p:ext uri="{BB962C8B-B14F-4D97-AF65-F5344CB8AC3E}">
        <p14:creationId xmlns:p14="http://schemas.microsoft.com/office/powerpoint/2010/main" val="288752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9" userDrawn="1">
          <p15:clr>
            <a:srgbClr val="F26B43"/>
          </p15:clr>
        </p15:guide>
        <p15:guide id="2" orient="horz" pos="283" userDrawn="1">
          <p15:clr>
            <a:srgbClr val="F26B43"/>
          </p15:clr>
        </p15:guide>
        <p15:guide id="3" pos="3878" userDrawn="1">
          <p15:clr>
            <a:srgbClr val="F26B43"/>
          </p15:clr>
        </p15:guide>
        <p15:guide id="4" orient="horz" pos="6452" userDrawn="1">
          <p15:clr>
            <a:srgbClr val="F26B43"/>
          </p15:clr>
        </p15:guide>
        <p15:guide id="5" orient="horz" pos="895" userDrawn="1">
          <p15:clr>
            <a:srgbClr val="F26B43"/>
          </p15:clr>
        </p15:guide>
        <p15:guide id="6" orient="horz" pos="147" userDrawn="1">
          <p15:clr>
            <a:srgbClr val="F26B43"/>
          </p15:clr>
        </p15:guide>
        <p15:guide id="7" pos="521" userDrawn="1">
          <p15:clr>
            <a:srgbClr val="F26B43"/>
          </p15:clr>
        </p15:guide>
        <p15:guide id="8" pos="612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975" userDrawn="1">
          <p15:clr>
            <a:srgbClr val="F26B43"/>
          </p15:clr>
        </p15:guide>
        <p15:guide id="11" pos="1247" userDrawn="1">
          <p15:clr>
            <a:srgbClr val="F26B43"/>
          </p15:clr>
        </p15:guide>
        <p15:guide id="12" pos="1338" userDrawn="1">
          <p15:clr>
            <a:srgbClr val="F26B43"/>
          </p15:clr>
        </p15:guide>
        <p15:guide id="13" pos="1610" userDrawn="1">
          <p15:clr>
            <a:srgbClr val="F26B43"/>
          </p15:clr>
        </p15:guide>
        <p15:guide id="14" pos="1701" userDrawn="1">
          <p15:clr>
            <a:srgbClr val="F26B43"/>
          </p15:clr>
        </p15:guide>
        <p15:guide id="15" pos="1973" userDrawn="1">
          <p15:clr>
            <a:srgbClr val="F26B43"/>
          </p15:clr>
        </p15:guide>
        <p15:guide id="16" pos="2086" userDrawn="1">
          <p15:clr>
            <a:srgbClr val="F26B43"/>
          </p15:clr>
        </p15:guide>
        <p15:guide id="17" pos="2336" userDrawn="1">
          <p15:clr>
            <a:srgbClr val="F26B43"/>
          </p15:clr>
        </p15:guide>
        <p15:guide id="18" pos="2426" userDrawn="1">
          <p15:clr>
            <a:srgbClr val="F26B43"/>
          </p15:clr>
        </p15:guide>
        <p15:guide id="19" pos="2699" userDrawn="1">
          <p15:clr>
            <a:srgbClr val="F26B43"/>
          </p15:clr>
        </p15:guide>
        <p15:guide id="20" pos="2789" userDrawn="1">
          <p15:clr>
            <a:srgbClr val="F26B43"/>
          </p15:clr>
        </p15:guide>
        <p15:guide id="21" pos="3061" userDrawn="1">
          <p15:clr>
            <a:srgbClr val="F26B43"/>
          </p15:clr>
        </p15:guide>
        <p15:guide id="22" pos="3152" userDrawn="1">
          <p15:clr>
            <a:srgbClr val="F26B43"/>
          </p15:clr>
        </p15:guide>
        <p15:guide id="23" pos="3424" userDrawn="1">
          <p15:clr>
            <a:srgbClr val="F26B43"/>
          </p15:clr>
        </p15:guide>
        <p15:guide id="24" pos="3515" userDrawn="1">
          <p15:clr>
            <a:srgbClr val="F26B43"/>
          </p15:clr>
        </p15:guide>
        <p15:guide id="25" pos="3787" userDrawn="1">
          <p15:clr>
            <a:srgbClr val="F26B43"/>
          </p15:clr>
        </p15:guide>
        <p15:guide id="26" pos="4150" userDrawn="1">
          <p15:clr>
            <a:srgbClr val="F26B43"/>
          </p15:clr>
        </p15:guide>
        <p15:guide id="27" pos="4241" userDrawn="1">
          <p15:clr>
            <a:srgbClr val="F26B43"/>
          </p15:clr>
        </p15:guide>
        <p15:guide id="28" pos="45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(null)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(null)"/><Relationship Id="rId3" Type="http://schemas.openxmlformats.org/officeDocument/2006/relationships/chart" Target="../charts/chart6.xml"/><Relationship Id="rId7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(null)"/><Relationship Id="rId4" Type="http://schemas.openxmlformats.org/officeDocument/2006/relationships/image" Target="../media/image9.png"/><Relationship Id="rId9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10" Type="http://schemas.openxmlformats.org/officeDocument/2006/relationships/image" Target="../media/image14.png"/><Relationship Id="rId4" Type="http://schemas.openxmlformats.org/officeDocument/2006/relationships/chart" Target="../charts/chart11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16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eader">
            <a:extLst>
              <a:ext uri="{FF2B5EF4-FFF2-40B4-BE49-F238E27FC236}">
                <a16:creationId xmlns:a16="http://schemas.microsoft.com/office/drawing/2014/main" id="{BE57BB13-2971-9444-84D7-38B03A32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592501"/>
            <a:ext cx="4454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b="1" dirty="0">
                <a:solidFill>
                  <a:srgbClr val="004557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2016/17 on</a:t>
            </a:r>
          </a:p>
          <a:p>
            <a:pPr eaLnBrk="1" hangingPunct="1"/>
            <a:r>
              <a:rPr lang="en-US" altLang="es-ES" sz="2400" dirty="0">
                <a:solidFill>
                  <a:schemeClr val="tx2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Overview of crime in Scotland </a:t>
            </a:r>
          </a:p>
        </p:txBody>
      </p:sp>
      <p:sp>
        <p:nvSpPr>
          <p:cNvPr id="52" name="SECTION 1">
            <a:extLst>
              <a:ext uri="{FF2B5EF4-FFF2-40B4-BE49-F238E27FC236}">
                <a16:creationId xmlns:a16="http://schemas.microsoft.com/office/drawing/2014/main" id="{6B27C850-0FC4-8B40-A441-880F38D4D22C}"/>
              </a:ext>
            </a:extLst>
          </p:cNvPr>
          <p:cNvSpPr txBox="1"/>
          <p:nvPr/>
        </p:nvSpPr>
        <p:spPr>
          <a:xfrm>
            <a:off x="395288" y="1611843"/>
            <a:ext cx="1584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overall level of crime has fallen by nearly a third since 2008/09, but is unchanged since 2014/15.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Similarly, the proportion of adults experiencing crime has fallen from around one in five in 2008/09 to fewer than one in seven in 2016/17.</a:t>
            </a:r>
          </a:p>
          <a:p>
            <a:pPr marL="7937">
              <a:defRPr/>
            </a:pPr>
            <a:endParaRPr lang="en-US" sz="900" dirty="0">
              <a:solidFill>
                <a:schemeClr val="accent1"/>
              </a:solidFill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likelihood of experiencing crime in 2016/17 was higher for young adults, those in urban areas and those in the most deprived areas.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Clan OT" charset="0"/>
                <a:cs typeface="Arial" panose="020B0604020202020204" pitchFamily="34" charset="0"/>
              </a:rPr>
              <a:t>A small number of victims experienced a high proportion of all crime</a:t>
            </a:r>
            <a:r>
              <a:rPr lang="en-US" sz="900" dirty="0">
                <a:latin typeface="Arial" panose="020B0604020202020204" pitchFamily="34" charset="0"/>
                <a:ea typeface="Clan OT" charset="0"/>
                <a:cs typeface="Arial" panose="020B0604020202020204" pitchFamily="34" charset="0"/>
              </a:rPr>
              <a:t>. The </a:t>
            </a: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4.3% of adults who are multiple victims experienced more than 60% of all crime.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60E1AA97-CF36-0D44-B3FA-29883F9F7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63709"/>
              </p:ext>
            </p:extLst>
          </p:nvPr>
        </p:nvGraphicFramePr>
        <p:xfrm>
          <a:off x="404812" y="5459486"/>
          <a:ext cx="2151063" cy="460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10">
                  <a:extLst>
                    <a:ext uri="{9D8B030D-6E8A-4147-A177-3AD203B41FA5}">
                      <a16:colId xmlns:a16="http://schemas.microsoft.com/office/drawing/2014/main" val="400369080"/>
                    </a:ext>
                  </a:extLst>
                </a:gridCol>
                <a:gridCol w="1474853">
                  <a:extLst>
                    <a:ext uri="{9D8B030D-6E8A-4147-A177-3AD203B41FA5}">
                      <a16:colId xmlns:a16="http://schemas.microsoft.com/office/drawing/2014/main" val="3815802493"/>
                    </a:ext>
                  </a:extLst>
                </a:gridCol>
              </a:tblGrid>
              <a:tr h="559439">
                <a:tc gridSpan="2">
                  <a:txBody>
                    <a:bodyPr/>
                    <a:lstStyle/>
                    <a:p>
                      <a:pPr marL="171450" indent="-171450">
                        <a:buFont typeface="LucidaGrande"/>
                        <a:buChar char="►"/>
                      </a:pP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type</a:t>
                      </a:r>
                      <a:r>
                        <a:rPr lang="en-GB" sz="10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crime was experienced?</a:t>
                      </a:r>
                      <a:endParaRPr lang="es-E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06750"/>
                  </a:ext>
                </a:extLst>
              </a:tr>
              <a:tr h="729064">
                <a:tc gridSpan="2"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 CRIME</a:t>
                      </a:r>
                      <a:endParaRPr lang="es-ES" sz="11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9158"/>
                  </a:ext>
                </a:extLst>
              </a:tr>
              <a:tr h="640045">
                <a:tc gridSpan="2">
                  <a:txBody>
                    <a:bodyPr/>
                    <a:lstStyle/>
                    <a:p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all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property crime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vandalism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(34%),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household theft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(27%), 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theft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(26%), 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 vehicle theft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(8%) and 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housebreaking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(5%).</a:t>
                      </a:r>
                      <a:endParaRPr lang="en-GB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54891"/>
                  </a:ext>
                </a:extLst>
              </a:tr>
              <a:tr h="767320">
                <a:tc gridSpan="2"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VIOLENT CRIME</a:t>
                      </a: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14671"/>
                  </a:ext>
                </a:extLst>
              </a:tr>
              <a:tr h="886415">
                <a:tc gridSpan="2"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all violent crime,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majority was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 assault with no /negligible injury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(72%). 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violent crime comprises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 assault with injury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(13%),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serious assault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(7%), 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attempted assault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(4%) and 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robbery 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(3%).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7169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s-ES" sz="24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r>
                        <a:rPr lang="es-ES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crimes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were reported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police</a:t>
                      </a:r>
                      <a:endParaRPr lang="es-ES" sz="90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77433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BCF4C63E-BB13-FE40-A53F-7D1A3650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07787"/>
              </p:ext>
            </p:extLst>
          </p:nvPr>
        </p:nvGraphicFramePr>
        <p:xfrm>
          <a:off x="3311525" y="5454650"/>
          <a:ext cx="3852864" cy="2706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174">
                  <a:extLst>
                    <a:ext uri="{9D8B030D-6E8A-4147-A177-3AD203B41FA5}">
                      <a16:colId xmlns:a16="http://schemas.microsoft.com/office/drawing/2014/main" val="24910505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171450" indent="-171450">
                        <a:buFont typeface="LucidaGrande" panose="020B0600040502020204" pitchFamily="34" charset="0"/>
                        <a:buChar char="▶︎"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small number of victims experienced a high proportion of all crime.</a:t>
                      </a:r>
                      <a:endParaRPr lang="es-E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9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Crime: 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adults did not experience any crime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2016/17.</a:t>
                      </a:r>
                      <a:endParaRPr lang="es-ES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Crime: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9.2% of adults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experienced one crim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e, corresponding to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 40% of all crime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2016/17.</a:t>
                      </a:r>
                      <a:endParaRPr lang="es-ES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454363"/>
                  </a:ext>
                </a:extLst>
              </a:tr>
              <a:tr h="98547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(+) Crimes: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 of adults experienced two or more crimes. These victims experienced more than 60% of all crime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However this rate of multiple victimisation has almost halved from 8.2% in 2008/09.</a:t>
                      </a:r>
                      <a:endParaRPr lang="es-ES" sz="8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454387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A49E3E3C-3BA1-0C45-A094-1FFB33655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36340"/>
              </p:ext>
            </p:extLst>
          </p:nvPr>
        </p:nvGraphicFramePr>
        <p:xfrm>
          <a:off x="3311525" y="8612207"/>
          <a:ext cx="3852864" cy="159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8">
                  <a:extLst>
                    <a:ext uri="{9D8B030D-6E8A-4147-A177-3AD203B41FA5}">
                      <a16:colId xmlns:a16="http://schemas.microsoft.com/office/drawing/2014/main" val="4292783415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76243365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4152715319"/>
                    </a:ext>
                  </a:extLst>
                </a:gridCol>
              </a:tblGrid>
              <a:tr h="558000">
                <a:tc gridSpan="3">
                  <a:txBody>
                    <a:bodyPr/>
                    <a:lstStyle/>
                    <a:p>
                      <a:pPr marL="171450" indent="-171450">
                        <a:buFont typeface="LucidaGrande"/>
                        <a:buChar char="►"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13.4% of adults experienced crime. Some people were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likely to experience crime than others.</a:t>
                      </a:r>
                      <a:endParaRPr lang="es-E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32463"/>
                  </a:ext>
                </a:extLst>
              </a:tr>
              <a:tr h="291658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</a:t>
                      </a:r>
                      <a:r>
                        <a:rPr lang="es-ES" sz="11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</a:t>
                      </a:r>
                      <a:r>
                        <a:rPr lang="es-ES" sz="11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</a:t>
                      </a:r>
                      <a:r>
                        <a:rPr lang="es-ES" sz="11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461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Young people 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(aged 16-24)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the most deprived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</a:t>
                      </a:r>
                    </a:p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522350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C2151E1-3234-DD40-A116-0B84B93E6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024507"/>
              </p:ext>
            </p:extLst>
          </p:nvPr>
        </p:nvGraphicFramePr>
        <p:xfrm>
          <a:off x="4052236" y="2008093"/>
          <a:ext cx="3112152" cy="326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7D5F64-F406-0940-9EEA-097EB1E1D620}"/>
              </a:ext>
            </a:extLst>
          </p:cNvPr>
          <p:cNvSpPr txBox="1"/>
          <p:nvPr/>
        </p:nvSpPr>
        <p:spPr>
          <a:xfrm>
            <a:off x="3851275" y="1611843"/>
            <a:ext cx="2736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LucidaGrande" panose="020B0600040502020204" pitchFamily="34" charset="0"/>
              <a:buChar char="▶︎"/>
              <a:defRPr sz="12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How much crime was there?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7D2DC-942F-CB46-B27C-8EE76966E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71905"/>
              </p:ext>
            </p:extLst>
          </p:nvPr>
        </p:nvGraphicFramePr>
        <p:xfrm>
          <a:off x="2126166" y="1601790"/>
          <a:ext cx="1582235" cy="349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235">
                  <a:extLst>
                    <a:ext uri="{9D8B030D-6E8A-4147-A177-3AD203B41FA5}">
                      <a16:colId xmlns:a16="http://schemas.microsoft.com/office/drawing/2014/main" val="668637546"/>
                    </a:ext>
                  </a:extLst>
                </a:gridCol>
              </a:tblGrid>
              <a:tr h="824405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712,000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Crimes committed against adults in Scotland in 2016/17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10893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61967" lvl="1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in overall level of crime experienced in Scotland since 2008/09 but no change since 2014/15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62084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13.4%</a:t>
                      </a:r>
                      <a:r>
                        <a:rPr kumimoji="0" lang="es-E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adults experienced crime in 2016/17 </a:t>
                      </a:r>
                      <a:endParaRPr kumimoji="0" lang="es-E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747974"/>
                  </a:ext>
                </a:extLst>
              </a:tr>
              <a:tr h="910900">
                <a:tc>
                  <a:txBody>
                    <a:bodyPr/>
                    <a:lstStyle/>
                    <a:p>
                      <a:pPr marL="161967" lvl="1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of adults experiencing crime in Scotland since 2008/09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50529"/>
                  </a:ext>
                </a:extLst>
              </a:tr>
            </a:tbl>
          </a:graphicData>
        </a:graphic>
      </p:graphicFrame>
      <p:cxnSp>
        <p:nvCxnSpPr>
          <p:cNvPr id="25" name="Straight Arrow">
            <a:extLst>
              <a:ext uri="{FF2B5EF4-FFF2-40B4-BE49-F238E27FC236}">
                <a16:creationId xmlns:a16="http://schemas.microsoft.com/office/drawing/2014/main" id="{C6F27FC6-DBF2-044D-90F8-1D31E5DCEB67}"/>
              </a:ext>
            </a:extLst>
          </p:cNvPr>
          <p:cNvCxnSpPr>
            <a:cxnSpLocks/>
          </p:cNvCxnSpPr>
          <p:nvPr/>
        </p:nvCxnSpPr>
        <p:spPr>
          <a:xfrm>
            <a:off x="2261256" y="4311159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EEE26D-D35F-D140-AB07-8CB454059491}"/>
              </a:ext>
            </a:extLst>
          </p:cNvPr>
          <p:cNvSpPr txBox="1"/>
          <p:nvPr/>
        </p:nvSpPr>
        <p:spPr>
          <a:xfrm rot="16200000">
            <a:off x="3153357" y="3205214"/>
            <a:ext cx="16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Incidents of crime (000’s)</a:t>
            </a:r>
          </a:p>
        </p:txBody>
      </p:sp>
      <p:cxnSp>
        <p:nvCxnSpPr>
          <p:cNvPr id="24" name="Straight Arrow">
            <a:extLst>
              <a:ext uri="{FF2B5EF4-FFF2-40B4-BE49-F238E27FC236}">
                <a16:creationId xmlns:a16="http://schemas.microsoft.com/office/drawing/2014/main" id="{0D785CD6-5D2A-6549-AE45-A91649A8136C}"/>
              </a:ext>
            </a:extLst>
          </p:cNvPr>
          <p:cNvCxnSpPr>
            <a:cxnSpLocks/>
          </p:cNvCxnSpPr>
          <p:nvPr/>
        </p:nvCxnSpPr>
        <p:spPr>
          <a:xfrm>
            <a:off x="2261256" y="2561847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26BB6EB-8E43-0A4D-B80A-E314E9A2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17" y="9338413"/>
            <a:ext cx="644858" cy="722241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7694EE1-EA4B-3F42-AE3E-F5EDFF87B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15512"/>
              </p:ext>
            </p:extLst>
          </p:nvPr>
        </p:nvGraphicFramePr>
        <p:xfrm>
          <a:off x="8263088" y="4254966"/>
          <a:ext cx="1683712" cy="6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B62F8C5-4751-CF40-A851-5DC261BA3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83300"/>
              </p:ext>
            </p:extLst>
          </p:nvPr>
        </p:nvGraphicFramePr>
        <p:xfrm>
          <a:off x="8412734" y="3639170"/>
          <a:ext cx="1534339" cy="6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A2DB57C-8BF8-F444-B4CF-DEB68C4D1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017" y="7403794"/>
            <a:ext cx="578321" cy="58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72AFB-2CE2-AA4E-9D9B-EB284BB97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366" y="6026821"/>
            <a:ext cx="579344" cy="613829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86D9EA6-44BF-154C-92F0-EC1558447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063780"/>
              </p:ext>
            </p:extLst>
          </p:nvPr>
        </p:nvGraphicFramePr>
        <p:xfrm>
          <a:off x="3311525" y="6026191"/>
          <a:ext cx="1622553" cy="2378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541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>
            <a:extLst>
              <a:ext uri="{FF2B5EF4-FFF2-40B4-BE49-F238E27FC236}">
                <a16:creationId xmlns:a16="http://schemas.microsoft.com/office/drawing/2014/main" id="{58836079-421F-C147-9AA9-97E6133F8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25" y="967730"/>
            <a:ext cx="3497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b="1" dirty="0">
                <a:solidFill>
                  <a:schemeClr val="tx2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2014/15 on</a:t>
            </a:r>
          </a:p>
          <a:p>
            <a:pPr eaLnBrk="1" hangingPunct="1"/>
            <a:endParaRPr lang="en-US" altLang="es-ES" sz="1200" b="1" dirty="0">
              <a:solidFill>
                <a:schemeClr val="tx2"/>
              </a:solidFill>
              <a:latin typeface="Arial" panose="020B0604020202020204" pitchFamily="34" charset="0"/>
              <a:ea typeface="ClanPro" panose="0200050003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SECTION 1">
            <a:extLst>
              <a:ext uri="{FF2B5EF4-FFF2-40B4-BE49-F238E27FC236}">
                <a16:creationId xmlns:a16="http://schemas.microsoft.com/office/drawing/2014/main" id="{00452839-805C-124E-A323-A3FE1FCAA34D}"/>
              </a:ext>
            </a:extLst>
          </p:cNvPr>
          <p:cNvSpPr txBox="1"/>
          <p:nvPr/>
        </p:nvSpPr>
        <p:spPr>
          <a:xfrm>
            <a:off x="404813" y="1508780"/>
            <a:ext cx="157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total number of violent crimes is estimated to have fallen by more than a quarter since 2008/09, but is unchanged since 2014/15. 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proportion of adults experiencing violent crime fell from 4.1% in 2008/09 to 2.9% in 2016/17.</a:t>
            </a:r>
          </a:p>
          <a:p>
            <a:pPr marL="7937">
              <a:defRPr/>
            </a:pPr>
            <a:endParaRPr lang="en-US" sz="900" dirty="0">
              <a:solidFill>
                <a:schemeClr val="accent1"/>
              </a:solidFill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Almost three quarters of violent crimes were minor assault with no or negligible injury (72%). </a:t>
            </a:r>
            <a:r>
              <a:rPr lang="en-GB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Other violent crime comprises minor assault with injury (13%), serious assault (7%), attempted assault (4%) and robbery (3%).</a:t>
            </a:r>
          </a:p>
          <a:p>
            <a:pPr marL="7937">
              <a:defRPr/>
            </a:pPr>
            <a:endParaRPr lang="en-GB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Experiences varied across the population with 1.1% of adults experiencing around two-thirds of violent crime.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13368C7-B268-CD45-ACE2-6E629DA84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605"/>
              </p:ext>
            </p:extLst>
          </p:nvPr>
        </p:nvGraphicFramePr>
        <p:xfrm>
          <a:off x="395288" y="5454650"/>
          <a:ext cx="2160590" cy="45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1">
                  <a:extLst>
                    <a:ext uri="{9D8B030D-6E8A-4147-A177-3AD203B41FA5}">
                      <a16:colId xmlns:a16="http://schemas.microsoft.com/office/drawing/2014/main" val="400369080"/>
                    </a:ext>
                  </a:extLst>
                </a:gridCol>
                <a:gridCol w="1500229">
                  <a:extLst>
                    <a:ext uri="{9D8B030D-6E8A-4147-A177-3AD203B41FA5}">
                      <a16:colId xmlns:a16="http://schemas.microsoft.com/office/drawing/2014/main" val="1079232169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Facts about VIOLENT CRIME </a:t>
                      </a:r>
                    </a:p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</a:t>
                      </a:r>
                      <a:endParaRPr lang="es-E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9158"/>
                  </a:ext>
                </a:extLst>
              </a:tr>
              <a:tr h="792000">
                <a:tc gridSpan="2">
                  <a:txBody>
                    <a:bodyPr/>
                    <a:lstStyle/>
                    <a:p>
                      <a:pPr lvl="2" algn="l"/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Nearly three quarters of violent crime took place in public settings </a:t>
                      </a:r>
                      <a:r>
                        <a:rPr kumimoji="0" lang="en-US" sz="8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(73%)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86755"/>
                  </a:ext>
                </a:extLst>
              </a:tr>
              <a:tr h="792000">
                <a:tc gridSpan="2">
                  <a:txBody>
                    <a:bodyPr/>
                    <a:lstStyle/>
                    <a:p>
                      <a:pPr lvl="2" algn="l"/>
                      <a:r>
                        <a:rPr lang="en-US" sz="8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than four in five violent crimes were committed by male offenders</a:t>
                      </a:r>
                      <a:r>
                        <a:rPr lang="es-ES" sz="85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850" b="1" i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(84%)</a:t>
                      </a:r>
                      <a:endParaRPr kumimoji="0" lang="en-US" sz="85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7795"/>
                  </a:ext>
                </a:extLst>
              </a:tr>
              <a:tr h="792000">
                <a:tc gridSpan="2">
                  <a:txBody>
                    <a:bodyPr/>
                    <a:lstStyle/>
                    <a:p>
                      <a:pPr lvl="2" algn="l"/>
                      <a:r>
                        <a:rPr lang="en-US" sz="8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Offenders were believed to be under the influence of alcohol in just over two-fifths </a:t>
                      </a:r>
                      <a:r>
                        <a:rPr lang="en-US" sz="850" b="1" i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(42%)</a:t>
                      </a:r>
                      <a:endParaRPr kumimoji="0" lang="en-US" sz="85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42910"/>
                  </a:ext>
                </a:extLst>
              </a:tr>
              <a:tr h="792000">
                <a:tc gridSpan="2">
                  <a:txBody>
                    <a:bodyPr/>
                    <a:lstStyle/>
                    <a:p>
                      <a:pPr lvl="2" algn="l"/>
                      <a:r>
                        <a:rPr lang="en-US" sz="85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Violent crime in 2016/17 did not commonly involve the presence or use of weapons</a:t>
                      </a:r>
                      <a:r>
                        <a:rPr lang="es-ES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850" b="1" i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(15%)</a:t>
                      </a:r>
                      <a:endParaRPr kumimoji="0" lang="en-US" sz="85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861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crimes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were reported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police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1055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37C722C-3FC9-864A-BAF2-D11F8228CF29}"/>
              </a:ext>
            </a:extLst>
          </p:cNvPr>
          <p:cNvSpPr txBox="1"/>
          <p:nvPr/>
        </p:nvSpPr>
        <p:spPr>
          <a:xfrm>
            <a:off x="3857102" y="1615249"/>
            <a:ext cx="2916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LucidaGrande" panose="020B0600040502020204" pitchFamily="34" charset="0"/>
              <a:buChar char="▶︎"/>
              <a:defRPr sz="12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How much violent crime was there?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6258A49-9180-5C4A-BF12-12B8A47CD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9559"/>
              </p:ext>
            </p:extLst>
          </p:nvPr>
        </p:nvGraphicFramePr>
        <p:xfrm>
          <a:off x="2124075" y="1601788"/>
          <a:ext cx="1655763" cy="3526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763">
                  <a:extLst>
                    <a:ext uri="{9D8B030D-6E8A-4147-A177-3AD203B41FA5}">
                      <a16:colId xmlns:a16="http://schemas.microsoft.com/office/drawing/2014/main" val="668637546"/>
                    </a:ext>
                  </a:extLst>
                </a:gridCol>
              </a:tblGrid>
              <a:tr h="77942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231,000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Violent crimes committed against adults in Scotland in 2016/17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08932"/>
                  </a:ext>
                </a:extLst>
              </a:tr>
              <a:tr h="856651">
                <a:tc>
                  <a:txBody>
                    <a:bodyPr/>
                    <a:lstStyle/>
                    <a:p>
                      <a:pPr marL="161967" lvl="1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in violent crimes </a:t>
                      </a: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Scotland since 2008/09, </a:t>
                      </a: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 no change since 2014/15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62084"/>
                  </a:ext>
                </a:extLst>
              </a:tr>
              <a:tr h="1020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adults experienced violent crime in 2016/17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64657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161967" marR="0" lvl="1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 </a:t>
                      </a: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in adults experiencing violent crime in Scotland since 2008/09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but no change since 2014/15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5052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87FD75B-BEB5-A84E-9016-D05E7DA5B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00671"/>
              </p:ext>
            </p:extLst>
          </p:nvPr>
        </p:nvGraphicFramePr>
        <p:xfrm>
          <a:off x="3311525" y="8617750"/>
          <a:ext cx="3852864" cy="161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8">
                  <a:extLst>
                    <a:ext uri="{9D8B030D-6E8A-4147-A177-3AD203B41FA5}">
                      <a16:colId xmlns:a16="http://schemas.microsoft.com/office/drawing/2014/main" val="4292783415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76243365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4152715319"/>
                    </a:ext>
                  </a:extLst>
                </a:gridCol>
              </a:tblGrid>
              <a:tr h="558000">
                <a:tc gridSpan="3">
                  <a:txBody>
                    <a:bodyPr/>
                    <a:lstStyle/>
                    <a:p>
                      <a:pPr marL="171450" indent="-171450">
                        <a:buFont typeface="LucidaGrande"/>
                        <a:buChar char="►"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2.9% of adults experienced violent crime. Some people were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likely to experience this than others.</a:t>
                      </a:r>
                      <a:endParaRPr lang="es-E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32463"/>
                  </a:ext>
                </a:extLst>
              </a:tr>
              <a:tr h="323656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461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Young people 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(aged 16-24).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the most deprived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</a:t>
                      </a:r>
                    </a:p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522350"/>
                  </a:ext>
                </a:extLst>
              </a:tr>
            </a:tbl>
          </a:graphicData>
        </a:graphic>
      </p:graphicFrame>
      <p:sp>
        <p:nvSpPr>
          <p:cNvPr id="23" name="Header">
            <a:extLst>
              <a:ext uri="{FF2B5EF4-FFF2-40B4-BE49-F238E27FC236}">
                <a16:creationId xmlns:a16="http://schemas.microsoft.com/office/drawing/2014/main" id="{8AE9A82F-6E38-F348-95BE-10CD2C32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612386"/>
            <a:ext cx="6759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b="1" dirty="0">
                <a:solidFill>
                  <a:srgbClr val="004557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2016/17 on</a:t>
            </a:r>
          </a:p>
          <a:p>
            <a:r>
              <a:rPr lang="en-US" altLang="es-ES" sz="2400" dirty="0">
                <a:solidFill>
                  <a:schemeClr val="tx2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Focus on violent crime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AD8F7F8-B04F-4740-80B3-CA1650CFA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492521"/>
              </p:ext>
            </p:extLst>
          </p:nvPr>
        </p:nvGraphicFramePr>
        <p:xfrm>
          <a:off x="4042611" y="2015067"/>
          <a:ext cx="3168607" cy="3270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7438B6-3F49-9841-A0F0-0899B6AC3164}"/>
              </a:ext>
            </a:extLst>
          </p:cNvPr>
          <p:cNvSpPr txBox="1"/>
          <p:nvPr/>
        </p:nvSpPr>
        <p:spPr>
          <a:xfrm rot="16200000">
            <a:off x="3153357" y="3205214"/>
            <a:ext cx="16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Incidents of crime (000’s)</a:t>
            </a:r>
          </a:p>
        </p:txBody>
      </p:sp>
      <p:cxnSp>
        <p:nvCxnSpPr>
          <p:cNvPr id="30" name="Straight Arrow">
            <a:extLst>
              <a:ext uri="{FF2B5EF4-FFF2-40B4-BE49-F238E27FC236}">
                <a16:creationId xmlns:a16="http://schemas.microsoft.com/office/drawing/2014/main" id="{55F87547-9009-8A48-8BEE-4D07755A15ED}"/>
              </a:ext>
            </a:extLst>
          </p:cNvPr>
          <p:cNvCxnSpPr>
            <a:cxnSpLocks/>
          </p:cNvCxnSpPr>
          <p:nvPr/>
        </p:nvCxnSpPr>
        <p:spPr>
          <a:xfrm>
            <a:off x="2261256" y="4346161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">
            <a:extLst>
              <a:ext uri="{FF2B5EF4-FFF2-40B4-BE49-F238E27FC236}">
                <a16:creationId xmlns:a16="http://schemas.microsoft.com/office/drawing/2014/main" id="{1A0DA762-3F10-BB46-A832-CF117793D650}"/>
              </a:ext>
            </a:extLst>
          </p:cNvPr>
          <p:cNvCxnSpPr>
            <a:cxnSpLocks/>
          </p:cNvCxnSpPr>
          <p:nvPr/>
        </p:nvCxnSpPr>
        <p:spPr>
          <a:xfrm>
            <a:off x="2245138" y="2517513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C914258-67B5-6E43-8FDB-9C3CE9AC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16515"/>
              </p:ext>
            </p:extLst>
          </p:nvPr>
        </p:nvGraphicFramePr>
        <p:xfrm>
          <a:off x="3311525" y="5454650"/>
          <a:ext cx="3852864" cy="2547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682">
                  <a:extLst>
                    <a:ext uri="{9D8B030D-6E8A-4147-A177-3AD203B41FA5}">
                      <a16:colId xmlns:a16="http://schemas.microsoft.com/office/drawing/2014/main" val="24910505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171450" indent="-171450">
                        <a:buFont typeface="LucidaGrande" panose="020B0600040502020204" pitchFamily="34" charset="0"/>
                        <a:buChar char="▶︎"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small number of victims experienced a high proportion of violent crime</a:t>
                      </a:r>
                      <a:endParaRPr lang="es-E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11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Crime: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adults did not experience any violent crime </a:t>
                      </a:r>
                      <a:r>
                        <a:rPr lang="en-GB" sz="8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8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Crime: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 of the population experienced one violent crime, corresponding to around a third of all violent crime </a:t>
                      </a:r>
                      <a:r>
                        <a:rPr lang="en-GB" sz="8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454363"/>
                  </a:ext>
                </a:extLst>
              </a:tr>
              <a:tr h="65422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(+) Crimes: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1.1% of adults experienced two or more violent crimes. These victims experienced around two-thirds of all violent crime</a:t>
                      </a:r>
                      <a:r>
                        <a:rPr lang="en-GB" sz="85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2016/17.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45438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A3E059C-2BEF-AF4C-A5D0-C69D6AF65F06}"/>
              </a:ext>
            </a:extLst>
          </p:cNvPr>
          <p:cNvSpPr txBox="1"/>
          <p:nvPr/>
        </p:nvSpPr>
        <p:spPr>
          <a:xfrm>
            <a:off x="-2027583" y="2663687"/>
            <a:ext cx="1630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2 –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3- 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Property crime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Title - A small number of victims experienced a high proportion of property crime.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1 –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2 –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3- 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Violent crime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Title - 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1 –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2 – 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Bullet 3-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B0C7290A-7FF3-2C4B-B94F-885185335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624972"/>
              </p:ext>
            </p:extLst>
          </p:nvPr>
        </p:nvGraphicFramePr>
        <p:xfrm>
          <a:off x="8005182" y="5981700"/>
          <a:ext cx="1692274" cy="193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B9BED1-457A-8347-82C7-A45D5FEA5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9" y="6065624"/>
            <a:ext cx="493519" cy="64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EE81A-12DA-BE48-843C-FCDB86EAC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68" y="8505883"/>
            <a:ext cx="444921" cy="452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B0E1A-06E5-9A46-BC83-811253C54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01" y="7734280"/>
            <a:ext cx="328855" cy="53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9EC5BE-2466-0549-8EFF-1D50D8D0F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23" y="6902275"/>
            <a:ext cx="555210" cy="6060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B827D60-89FA-A041-845A-489F0A02D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1017" y="9228260"/>
            <a:ext cx="644858" cy="722241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40659-FCD1-D345-9C0C-CD6FCC3C0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553402"/>
              </p:ext>
            </p:extLst>
          </p:nvPr>
        </p:nvGraphicFramePr>
        <p:xfrm>
          <a:off x="3311525" y="6026191"/>
          <a:ext cx="1622553" cy="247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535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>
            <a:extLst>
              <a:ext uri="{FF2B5EF4-FFF2-40B4-BE49-F238E27FC236}">
                <a16:creationId xmlns:a16="http://schemas.microsoft.com/office/drawing/2014/main" id="{58836079-421F-C147-9AA9-97E6133F8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593136"/>
            <a:ext cx="6759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b="1" dirty="0">
                <a:solidFill>
                  <a:srgbClr val="004557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2016/17 on</a:t>
            </a:r>
          </a:p>
          <a:p>
            <a:pPr eaLnBrk="1" hangingPunct="1"/>
            <a:r>
              <a:rPr lang="en-US" altLang="es-ES" sz="2400" dirty="0">
                <a:solidFill>
                  <a:schemeClr val="tx2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Focus on property crime</a:t>
            </a:r>
          </a:p>
        </p:txBody>
      </p:sp>
      <p:sp>
        <p:nvSpPr>
          <p:cNvPr id="3" name="SECTION 1">
            <a:extLst>
              <a:ext uri="{FF2B5EF4-FFF2-40B4-BE49-F238E27FC236}">
                <a16:creationId xmlns:a16="http://schemas.microsoft.com/office/drawing/2014/main" id="{00452839-805C-124E-A323-A3FE1FCAA34D}"/>
              </a:ext>
            </a:extLst>
          </p:cNvPr>
          <p:cNvSpPr txBox="1"/>
          <p:nvPr/>
        </p:nvSpPr>
        <p:spPr>
          <a:xfrm>
            <a:off x="404813" y="1609678"/>
            <a:ext cx="15748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total number of property crimes is estimated to have fallen by around a third since 2008/09, but is unchanged since 2014/15. 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proportion of adults experiencing property crime fell from 18.0% in 2008/09 to 11.5% in 2016/17.</a:t>
            </a:r>
          </a:p>
          <a:p>
            <a:pPr marL="7937">
              <a:defRPr/>
            </a:pPr>
            <a:endParaRPr lang="en-US" sz="900" dirty="0">
              <a:solidFill>
                <a:schemeClr val="accent1"/>
              </a:solidFill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The most common types of property crimes were vandalism, other household theft and personal theft.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  <a:p>
            <a:pPr marL="7937"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Clan OT" charset="0"/>
                <a:cs typeface="Arial" panose="020B0604020202020204" pitchFamily="34" charset="0"/>
              </a:rPr>
              <a:t>A small number of victims experienced a high proportion of property crime</a:t>
            </a:r>
            <a:r>
              <a:rPr lang="en-US" sz="900" dirty="0">
                <a:latin typeface="Arial" panose="020B0604020202020204" pitchFamily="34" charset="0"/>
                <a:ea typeface="Clan OT" charset="0"/>
                <a:cs typeface="Arial" panose="020B0604020202020204" pitchFamily="34" charset="0"/>
              </a:rPr>
              <a:t>. The 3.3</a:t>
            </a:r>
            <a:r>
              <a:rPr lang="en-US" sz="900" dirty="0">
                <a:latin typeface="Arial" panose="020B0604020202020204" pitchFamily="34" charset="0"/>
                <a:ea typeface="Clan OT Book" charset="0"/>
                <a:cs typeface="Arial" panose="020B0604020202020204" pitchFamily="34" charset="0"/>
              </a:rPr>
              <a:t>% of adults who were repeat victims experienced 53% of property crime.</a:t>
            </a:r>
          </a:p>
          <a:p>
            <a:pPr marL="7937">
              <a:defRPr/>
            </a:pPr>
            <a:endParaRPr lang="en-US" sz="900" dirty="0"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C722C-3FC9-864A-BAF2-D11F8228CF29}"/>
              </a:ext>
            </a:extLst>
          </p:cNvPr>
          <p:cNvSpPr txBox="1"/>
          <p:nvPr/>
        </p:nvSpPr>
        <p:spPr>
          <a:xfrm>
            <a:off x="3851275" y="1660545"/>
            <a:ext cx="2736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LucidaGrande" panose="020B0600040502020204" pitchFamily="34" charset="0"/>
              <a:buChar char="▶︎"/>
              <a:defRPr sz="12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How much property crime was there?</a:t>
            </a:r>
          </a:p>
        </p:txBody>
      </p:sp>
      <p:cxnSp>
        <p:nvCxnSpPr>
          <p:cNvPr id="29" name="Straight Arrow">
            <a:extLst>
              <a:ext uri="{FF2B5EF4-FFF2-40B4-BE49-F238E27FC236}">
                <a16:creationId xmlns:a16="http://schemas.microsoft.com/office/drawing/2014/main" id="{2B72E9A2-B085-1746-8197-91A3818BE850}"/>
              </a:ext>
            </a:extLst>
          </p:cNvPr>
          <p:cNvCxnSpPr>
            <a:cxnSpLocks/>
          </p:cNvCxnSpPr>
          <p:nvPr/>
        </p:nvCxnSpPr>
        <p:spPr>
          <a:xfrm>
            <a:off x="2249421" y="2672653"/>
            <a:ext cx="0" cy="221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D10FEE-F527-F243-9406-375790ADA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58377"/>
              </p:ext>
            </p:extLst>
          </p:nvPr>
        </p:nvGraphicFramePr>
        <p:xfrm>
          <a:off x="3311525" y="8517325"/>
          <a:ext cx="3852864" cy="1603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8">
                  <a:extLst>
                    <a:ext uri="{9D8B030D-6E8A-4147-A177-3AD203B41FA5}">
                      <a16:colId xmlns:a16="http://schemas.microsoft.com/office/drawing/2014/main" val="4292783415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76243365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4152715319"/>
                    </a:ext>
                  </a:extLst>
                </a:gridCol>
              </a:tblGrid>
              <a:tr h="558000">
                <a:tc gridSpan="3">
                  <a:txBody>
                    <a:bodyPr/>
                    <a:lstStyle/>
                    <a:p>
                      <a:pPr marL="171450" marR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/>
                        <a:buChar char="►"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11.5% of adults experienced property crime. Some people were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likely to experience this than others.</a:t>
                      </a:r>
                      <a:endParaRPr lang="es-E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32463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</a:t>
                      </a:r>
                      <a:r>
                        <a:rPr lang="es-ES" sz="11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</a:t>
                      </a:r>
                      <a:r>
                        <a:rPr lang="es-ES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</a:t>
                      </a:r>
                      <a:r>
                        <a:rPr lang="es-ES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461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Young people 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(aged 16-24)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the most deprived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</a:t>
                      </a:r>
                    </a:p>
                    <a:p>
                      <a:r>
                        <a:rPr lang="en-GB" sz="85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areas</a:t>
                      </a:r>
                      <a:endParaRPr lang="es-ES" sz="85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52235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A88907F-7272-0149-B858-178F4E60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15463"/>
              </p:ext>
            </p:extLst>
          </p:nvPr>
        </p:nvGraphicFramePr>
        <p:xfrm>
          <a:off x="2124075" y="1614297"/>
          <a:ext cx="1584324" cy="3479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4">
                  <a:extLst>
                    <a:ext uri="{9D8B030D-6E8A-4147-A177-3AD203B41FA5}">
                      <a16:colId xmlns:a16="http://schemas.microsoft.com/office/drawing/2014/main" val="668637546"/>
                    </a:ext>
                  </a:extLst>
                </a:gridCol>
              </a:tblGrid>
              <a:tr h="77248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481,000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Property crime committed against adults in Scotland in 2016/17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08932"/>
                  </a:ext>
                </a:extLst>
              </a:tr>
              <a:tr h="926621">
                <a:tc>
                  <a:txBody>
                    <a:bodyPr/>
                    <a:lstStyle/>
                    <a:p>
                      <a:pPr marL="161967" lvl="1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in property crime experienced in Scotland since 2008/09, but no change since 2014/15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62084"/>
                  </a:ext>
                </a:extLst>
              </a:tr>
              <a:tr h="903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11.5%</a:t>
                      </a:r>
                      <a:r>
                        <a:rPr kumimoji="0" lang="es-E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adults experienced property crime in 2016/17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09872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161967" marR="0" lvl="1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6.5 </a:t>
                      </a: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decrease in adults experiencing property crime in Scotland since 2008/09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505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B6001E2-29E7-8E44-BEAC-579F8751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3446"/>
              </p:ext>
            </p:extLst>
          </p:nvPr>
        </p:nvGraphicFramePr>
        <p:xfrm>
          <a:off x="395288" y="5454650"/>
          <a:ext cx="2160590" cy="447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68">
                  <a:extLst>
                    <a:ext uri="{9D8B030D-6E8A-4147-A177-3AD203B41FA5}">
                      <a16:colId xmlns:a16="http://schemas.microsoft.com/office/drawing/2014/main" val="400369080"/>
                    </a:ext>
                  </a:extLst>
                </a:gridCol>
                <a:gridCol w="1433322">
                  <a:extLst>
                    <a:ext uri="{9D8B030D-6E8A-4147-A177-3AD203B41FA5}">
                      <a16:colId xmlns:a16="http://schemas.microsoft.com/office/drawing/2014/main" val="1737700892"/>
                    </a:ext>
                  </a:extLst>
                </a:gridCol>
              </a:tblGrid>
              <a:tr h="612000">
                <a:tc gridSpan="2"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 CRIME </a:t>
                      </a:r>
                    </a:p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</a:t>
                      </a:r>
                      <a:endParaRPr lang="es-E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9158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marL="756000"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34%</a:t>
                      </a:r>
                    </a:p>
                    <a:p>
                      <a:pPr marL="756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Vandalism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86755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marL="756000"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27%</a:t>
                      </a:r>
                    </a:p>
                    <a:p>
                      <a:pPr marL="756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Other Households theft (including bicycle)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7795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marL="756000"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26%</a:t>
                      </a:r>
                    </a:p>
                    <a:p>
                      <a:pPr marL="756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Personal Theft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46513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marL="756000"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8%</a:t>
                      </a:r>
                    </a:p>
                    <a:p>
                      <a:pPr marL="756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Motor vehicle related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42910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marL="756000"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5%</a:t>
                      </a:r>
                    </a:p>
                    <a:p>
                      <a:pPr marL="756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lan OT" charset="0"/>
                          <a:cs typeface="Arial" panose="020B0604020202020204" pitchFamily="34" charset="0"/>
                        </a:rPr>
                        <a:t>Housebreaking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861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crimes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were reported</a:t>
                      </a:r>
                    </a:p>
                    <a:p>
                      <a:pPr marL="0" indent="0">
                        <a:buFont typeface="LucidaGrande"/>
                        <a:buNone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police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92648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7FE350A-D942-D64E-9FA7-10066FD93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01902"/>
              </p:ext>
            </p:extLst>
          </p:nvPr>
        </p:nvGraphicFramePr>
        <p:xfrm>
          <a:off x="4042611" y="2011680"/>
          <a:ext cx="3092902" cy="3304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1284F2D-3E82-3E4A-A2E0-552824BFB097}"/>
              </a:ext>
            </a:extLst>
          </p:cNvPr>
          <p:cNvSpPr txBox="1"/>
          <p:nvPr/>
        </p:nvSpPr>
        <p:spPr>
          <a:xfrm rot="16200000">
            <a:off x="3153357" y="3205214"/>
            <a:ext cx="1626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Incidents of crime (000’s)</a:t>
            </a:r>
          </a:p>
        </p:txBody>
      </p:sp>
      <p:cxnSp>
        <p:nvCxnSpPr>
          <p:cNvPr id="32" name="Straight Arrow">
            <a:extLst>
              <a:ext uri="{FF2B5EF4-FFF2-40B4-BE49-F238E27FC236}">
                <a16:creationId xmlns:a16="http://schemas.microsoft.com/office/drawing/2014/main" id="{F818E33F-D242-7C4A-B662-769457854484}"/>
              </a:ext>
            </a:extLst>
          </p:cNvPr>
          <p:cNvCxnSpPr>
            <a:cxnSpLocks/>
          </p:cNvCxnSpPr>
          <p:nvPr/>
        </p:nvCxnSpPr>
        <p:spPr>
          <a:xfrm>
            <a:off x="2261256" y="4378065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">
            <a:extLst>
              <a:ext uri="{FF2B5EF4-FFF2-40B4-BE49-F238E27FC236}">
                <a16:creationId xmlns:a16="http://schemas.microsoft.com/office/drawing/2014/main" id="{CADFC1D0-D53D-9545-A302-B52906B8E7B2}"/>
              </a:ext>
            </a:extLst>
          </p:cNvPr>
          <p:cNvCxnSpPr>
            <a:cxnSpLocks/>
          </p:cNvCxnSpPr>
          <p:nvPr/>
        </p:nvCxnSpPr>
        <p:spPr>
          <a:xfrm>
            <a:off x="2261256" y="2507295"/>
            <a:ext cx="0" cy="15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565F810-12AE-A44E-9F49-A4FA512E2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6526"/>
              </p:ext>
            </p:extLst>
          </p:nvPr>
        </p:nvGraphicFramePr>
        <p:xfrm>
          <a:off x="3311525" y="5454650"/>
          <a:ext cx="3852864" cy="2722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682">
                  <a:extLst>
                    <a:ext uri="{9D8B030D-6E8A-4147-A177-3AD203B41FA5}">
                      <a16:colId xmlns:a16="http://schemas.microsoft.com/office/drawing/2014/main" val="2491050505"/>
                    </a:ext>
                  </a:extLst>
                </a:gridCol>
              </a:tblGrid>
              <a:tr h="558000">
                <a:tc gridSpan="2">
                  <a:txBody>
                    <a:bodyPr/>
                    <a:lstStyle/>
                    <a:p>
                      <a:pPr marL="171450" indent="-171450">
                        <a:buFont typeface="LucidaGrande" panose="020B0600040502020204" pitchFamily="34" charset="0"/>
                        <a:buChar char="▶︎"/>
                      </a:pPr>
                      <a:r>
                        <a:rPr lang="en-GB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small number of victims experienced a high proportion of property crime.</a:t>
                      </a:r>
                      <a:endParaRPr lang="es-E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77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lan OT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Crime: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adults did not experience any property </a:t>
                      </a:r>
                      <a:r>
                        <a:rPr lang="en-GB" sz="8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in 2016/17.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1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Crime: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8.3% of adults</a:t>
                      </a:r>
                      <a:r>
                        <a:rPr lang="en-GB" sz="85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experienced one property crime, corresponding to almost half all property crime </a:t>
                      </a:r>
                      <a:r>
                        <a:rPr lang="en-GB" sz="8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454363"/>
                  </a:ext>
                </a:extLst>
              </a:tr>
              <a:tr h="86864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391" marR="91391" marT="45702" marB="45702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50" b="1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(+) Crimes: 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3.3% of adults experienced two or more property crimes. These victims experienced 53% of all property crime </a:t>
                      </a:r>
                      <a:r>
                        <a:rPr lang="en-GB" sz="8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2016/17</a:t>
                      </a:r>
                      <a:r>
                        <a:rPr lang="en-GB" sz="8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8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However this rate of repeat victimisation has almost halved from 6.4% in 2008/09.</a:t>
                      </a:r>
                      <a:endParaRPr lang="es-ES" sz="8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1" marR="91391" marT="45702" marB="457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4543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3E00E8-37B5-CD48-959E-90E7AB0D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3" y="7383172"/>
            <a:ext cx="331737" cy="480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F8A58-8D8F-FC41-82EA-922882B1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4" y="6790163"/>
            <a:ext cx="346114" cy="431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201433-7D8A-7B42-9BB4-5E13CE8B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17" y="9228260"/>
            <a:ext cx="644858" cy="72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2151E-E6F5-634C-83F3-C3AD9934D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27" y="8024628"/>
            <a:ext cx="707914" cy="399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F73B4-23CB-EC4C-A0DA-2727DB19D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91" y="8570730"/>
            <a:ext cx="371365" cy="495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26B822-1ACD-F742-8F43-57B5FDE2B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14" y="6210300"/>
            <a:ext cx="391294" cy="374643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0E530EB-8B4E-9145-8E79-291373300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66512"/>
              </p:ext>
            </p:extLst>
          </p:nvPr>
        </p:nvGraphicFramePr>
        <p:xfrm>
          <a:off x="3311525" y="6026191"/>
          <a:ext cx="1622553" cy="229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9520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eader">
            <a:extLst>
              <a:ext uri="{FF2B5EF4-FFF2-40B4-BE49-F238E27FC236}">
                <a16:creationId xmlns:a16="http://schemas.microsoft.com/office/drawing/2014/main" id="{BE57BB13-2971-9444-84D7-38B03A32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592501"/>
            <a:ext cx="4454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s-ES" sz="1200" b="1" dirty="0">
                <a:solidFill>
                  <a:srgbClr val="004557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2016/17 on</a:t>
            </a:r>
          </a:p>
          <a:p>
            <a:r>
              <a:rPr lang="en-US" altLang="es-ES" sz="2400" dirty="0">
                <a:solidFill>
                  <a:srgbClr val="005CB9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Public perceptions of the police</a:t>
            </a:r>
          </a:p>
        </p:txBody>
      </p:sp>
      <p:sp>
        <p:nvSpPr>
          <p:cNvPr id="52" name="SECTION 1">
            <a:extLst>
              <a:ext uri="{FF2B5EF4-FFF2-40B4-BE49-F238E27FC236}">
                <a16:creationId xmlns:a16="http://schemas.microsoft.com/office/drawing/2014/main" id="{6B27C850-0FC4-8B40-A441-880F38D4D22C}"/>
              </a:ext>
            </a:extLst>
          </p:cNvPr>
          <p:cNvSpPr txBox="1"/>
          <p:nvPr/>
        </p:nvSpPr>
        <p:spPr>
          <a:xfrm>
            <a:off x="395288" y="1639329"/>
            <a:ext cx="67691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937" algn="ctr">
              <a:defRPr/>
            </a:pPr>
            <a:r>
              <a:rPr lang="en-US" sz="1000" b="1" i="1" dirty="0">
                <a:solidFill>
                  <a:srgbClr val="004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majority of adults in Scotland (58%) believed the police in their local area were doing an excellent or good job in 2016/17 (unchanged since 2014/15 but down from 61% in 2012/13)</a:t>
            </a:r>
            <a:endParaRPr lang="en-US" sz="1000" b="1" i="1" dirty="0">
              <a:solidFill>
                <a:srgbClr val="004557"/>
              </a:solidFill>
              <a:latin typeface="Arial" panose="020B0604020202020204" pitchFamily="34" charset="0"/>
              <a:ea typeface="Clan OT Book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CB0F83-C85E-CB4C-9A9D-86835EA8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61171"/>
              </p:ext>
            </p:extLst>
          </p:nvPr>
        </p:nvGraphicFramePr>
        <p:xfrm>
          <a:off x="395288" y="3589530"/>
          <a:ext cx="4464050" cy="143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65">
                  <a:extLst>
                    <a:ext uri="{9D8B030D-6E8A-4147-A177-3AD203B41FA5}">
                      <a16:colId xmlns:a16="http://schemas.microsoft.com/office/drawing/2014/main" val="565238108"/>
                    </a:ext>
                  </a:extLst>
                </a:gridCol>
                <a:gridCol w="2256385">
                  <a:extLst>
                    <a:ext uri="{9D8B030D-6E8A-4147-A177-3AD203B41FA5}">
                      <a16:colId xmlns:a16="http://schemas.microsoft.com/office/drawing/2014/main" val="61802575"/>
                    </a:ext>
                  </a:extLst>
                </a:gridCol>
              </a:tblGrid>
              <a:tr h="359278">
                <a:tc>
                  <a:txBody>
                    <a:bodyPr/>
                    <a:lstStyle/>
                    <a:p>
                      <a:pPr marL="0" indent="0">
                        <a:buFont typeface="LucidaGrande" panose="020B0600040502020204" pitchFamily="34" charset="0"/>
                        <a:buNone/>
                      </a:pPr>
                      <a:r>
                        <a:rPr lang="en-US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Prevent crime</a:t>
                      </a:r>
                      <a:r>
                        <a:rPr lang="es-ES" sz="1000" b="0" i="1" u="sng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lang="en-US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Respond quickly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911"/>
                  </a:ext>
                </a:extLst>
              </a:tr>
              <a:tr h="1078400">
                <a:tc>
                  <a:txBody>
                    <a:bodyPr/>
                    <a:lstStyle/>
                    <a:p>
                      <a:pPr marL="180000" indent="0" algn="r">
                        <a:buFont typeface="LucidaGrande" panose="020B06000405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876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25C92E-6FF5-744E-8220-B91828AF7723}"/>
              </a:ext>
            </a:extLst>
          </p:cNvPr>
          <p:cNvSpPr txBox="1"/>
          <p:nvPr/>
        </p:nvSpPr>
        <p:spPr>
          <a:xfrm>
            <a:off x="395288" y="2408663"/>
            <a:ext cx="446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confident were people in the ability of the police?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98F68BC-F41B-A34C-AC2A-4B3B2B4E9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8065"/>
              </p:ext>
            </p:extLst>
          </p:nvPr>
        </p:nvGraphicFramePr>
        <p:xfrm>
          <a:off x="135518" y="3868931"/>
          <a:ext cx="1735096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21514A4-72CC-834B-A5A9-74A2601BF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2487"/>
              </p:ext>
            </p:extLst>
          </p:nvPr>
        </p:nvGraphicFramePr>
        <p:xfrm>
          <a:off x="2374879" y="3868931"/>
          <a:ext cx="1662988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C03952-FAE3-0A42-BBDD-33C9DA16F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7634"/>
              </p:ext>
            </p:extLst>
          </p:nvPr>
        </p:nvGraphicFramePr>
        <p:xfrm>
          <a:off x="5580063" y="3214504"/>
          <a:ext cx="1563898" cy="678839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3898">
                  <a:extLst>
                    <a:ext uri="{9D8B030D-6E8A-4147-A177-3AD203B41FA5}">
                      <a16:colId xmlns:a16="http://schemas.microsoft.com/office/drawing/2014/main" val="1805863466"/>
                    </a:ext>
                  </a:extLst>
                </a:gridCol>
              </a:tblGrid>
              <a:tr h="700001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LucidaGrande" panose="020B0600040502020204" pitchFamily="34" charset="0"/>
                        <a:buChar char="▶︎"/>
                      </a:pPr>
                      <a:r>
                        <a:rPr lang="en-GB" sz="9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of adults who strongly agree / agree that:</a:t>
                      </a:r>
                      <a:endParaRPr lang="es-ES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1287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police in this area would treat you with respect if you had contact with them for any reason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1775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Police in this area can be relied on to be there when you need them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65%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8459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police in this area treat everyone fairly regardless of who they are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966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police in this area listen to the concerns of local people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8322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85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Overall, people have a lot of confidence in the police in this area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  <a:endParaRPr lang="es-ES" sz="85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696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relations with the police in this local area are poor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9952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Police in this area are not dealing with the things that matter to people in this community</a:t>
                      </a:r>
                      <a:endParaRPr lang="en-GB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85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  <a:endParaRPr lang="es-ES" sz="85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19663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844E6916-83EE-CB4C-8D7E-20E5F0266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39751"/>
              </p:ext>
            </p:extLst>
          </p:nvPr>
        </p:nvGraphicFramePr>
        <p:xfrm>
          <a:off x="395288" y="8072876"/>
          <a:ext cx="446352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41">
                  <a:extLst>
                    <a:ext uri="{9D8B030D-6E8A-4147-A177-3AD203B41FA5}">
                      <a16:colId xmlns:a16="http://schemas.microsoft.com/office/drawing/2014/main" val="4075628146"/>
                    </a:ext>
                  </a:extLst>
                </a:gridCol>
                <a:gridCol w="1487841">
                  <a:extLst>
                    <a:ext uri="{9D8B030D-6E8A-4147-A177-3AD203B41FA5}">
                      <a16:colId xmlns:a16="http://schemas.microsoft.com/office/drawing/2014/main" val="1254326032"/>
                    </a:ext>
                  </a:extLst>
                </a:gridCol>
                <a:gridCol w="1487841">
                  <a:extLst>
                    <a:ext uri="{9D8B030D-6E8A-4147-A177-3AD203B41FA5}">
                      <a16:colId xmlns:a16="http://schemas.microsoft.com/office/drawing/2014/main" val="3309848910"/>
                    </a:ext>
                  </a:extLst>
                </a:gridCol>
              </a:tblGrid>
              <a:tr h="185082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/ fairly confident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very/not at all confident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know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327662"/>
                  </a:ext>
                </a:extLst>
              </a:tr>
            </a:tbl>
          </a:graphicData>
        </a:graphic>
      </p:graphicFrame>
      <p:sp>
        <p:nvSpPr>
          <p:cNvPr id="64" name="Oval 63">
            <a:extLst>
              <a:ext uri="{FF2B5EF4-FFF2-40B4-BE49-F238E27FC236}">
                <a16:creationId xmlns:a16="http://schemas.microsoft.com/office/drawing/2014/main" id="{1BA07B63-F975-3A4C-8F29-C941BFF29AB4}"/>
              </a:ext>
            </a:extLst>
          </p:cNvPr>
          <p:cNvSpPr/>
          <p:nvPr/>
        </p:nvSpPr>
        <p:spPr>
          <a:xfrm>
            <a:off x="1667935" y="814532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F9412EB-8602-FD43-AB77-D1BC5CA469CA}"/>
              </a:ext>
            </a:extLst>
          </p:cNvPr>
          <p:cNvSpPr/>
          <p:nvPr/>
        </p:nvSpPr>
        <p:spPr>
          <a:xfrm>
            <a:off x="3310997" y="8145325"/>
            <a:ext cx="72008" cy="720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8FBBE5-1720-4A4A-BE0C-58C85F48490A}"/>
              </a:ext>
            </a:extLst>
          </p:cNvPr>
          <p:cNvSpPr/>
          <p:nvPr/>
        </p:nvSpPr>
        <p:spPr>
          <a:xfrm>
            <a:off x="4427010" y="8145325"/>
            <a:ext cx="72008" cy="720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0000"/>
              </a:solidFill>
            </a:endParaRP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F974E15C-A462-B841-A379-BA0E29E2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2420"/>
              </p:ext>
            </p:extLst>
          </p:nvPr>
        </p:nvGraphicFramePr>
        <p:xfrm>
          <a:off x="395288" y="5043679"/>
          <a:ext cx="4464050" cy="141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65">
                  <a:extLst>
                    <a:ext uri="{9D8B030D-6E8A-4147-A177-3AD203B41FA5}">
                      <a16:colId xmlns:a16="http://schemas.microsoft.com/office/drawing/2014/main" val="565238108"/>
                    </a:ext>
                  </a:extLst>
                </a:gridCol>
                <a:gridCol w="2256385">
                  <a:extLst>
                    <a:ext uri="{9D8B030D-6E8A-4147-A177-3AD203B41FA5}">
                      <a16:colId xmlns:a16="http://schemas.microsoft.com/office/drawing/2014/main" val="61802575"/>
                    </a:ext>
                  </a:extLst>
                </a:gridCol>
              </a:tblGrid>
              <a:tr h="290215">
                <a:tc>
                  <a:txBody>
                    <a:bodyPr/>
                    <a:lstStyle/>
                    <a:p>
                      <a:pPr marL="0" indent="0">
                        <a:buFont typeface="LucidaGrande" panose="020B0600040502020204" pitchFamily="34" charset="0"/>
                        <a:buNone/>
                      </a:pPr>
                      <a:r>
                        <a:rPr lang="en-GB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Deal with incidents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lang="en-US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Investigate incidents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580911"/>
                  </a:ext>
                </a:extLst>
              </a:tr>
              <a:tr h="1122063">
                <a:tc>
                  <a:txBody>
                    <a:bodyPr/>
                    <a:lstStyle/>
                    <a:p>
                      <a:pPr marL="180000" indent="0" algn="r">
                        <a:buFont typeface="LucidaGrande" panose="020B06000405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98760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B272C73-9E0E-7641-BEDC-7FAC84AA5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44595"/>
              </p:ext>
            </p:extLst>
          </p:nvPr>
        </p:nvGraphicFramePr>
        <p:xfrm>
          <a:off x="417513" y="6472429"/>
          <a:ext cx="4464050" cy="141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65">
                  <a:extLst>
                    <a:ext uri="{9D8B030D-6E8A-4147-A177-3AD203B41FA5}">
                      <a16:colId xmlns:a16="http://schemas.microsoft.com/office/drawing/2014/main" val="565238108"/>
                    </a:ext>
                  </a:extLst>
                </a:gridCol>
                <a:gridCol w="2256385">
                  <a:extLst>
                    <a:ext uri="{9D8B030D-6E8A-4147-A177-3AD203B41FA5}">
                      <a16:colId xmlns:a16="http://schemas.microsoft.com/office/drawing/2014/main" val="61802575"/>
                    </a:ext>
                  </a:extLst>
                </a:gridCol>
              </a:tblGrid>
              <a:tr h="283368">
                <a:tc>
                  <a:txBody>
                    <a:bodyPr/>
                    <a:lstStyle/>
                    <a:p>
                      <a:pPr marL="0" indent="0">
                        <a:buFont typeface="LucidaGrande" panose="020B0600040502020204" pitchFamily="34" charset="0"/>
                        <a:buNone/>
                      </a:pPr>
                      <a:r>
                        <a:rPr lang="en-GB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Solve crimes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lang="en-US" sz="1000" b="0" i="1" u="sng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Catch criminals</a:t>
                      </a:r>
                      <a:endParaRPr lang="es-ES" sz="1000" b="0" i="1" u="sng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911"/>
                  </a:ext>
                </a:extLst>
              </a:tr>
              <a:tr h="1128910">
                <a:tc>
                  <a:txBody>
                    <a:bodyPr/>
                    <a:lstStyle/>
                    <a:p>
                      <a:pPr marL="180000" indent="0" algn="r">
                        <a:buFont typeface="LucidaGrande" panose="020B06000405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points</a:t>
                      </a:r>
                    </a:p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R="235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87606"/>
                  </a:ext>
                </a:extLst>
              </a:tr>
            </a:tbl>
          </a:graphicData>
        </a:graphic>
      </p:graphicFrame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5B813468-B3BB-1846-A3EA-9E5DA9892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185557"/>
              </p:ext>
            </p:extLst>
          </p:nvPr>
        </p:nvGraphicFramePr>
        <p:xfrm>
          <a:off x="160918" y="5248677"/>
          <a:ext cx="1662988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BF65EFDD-6404-3E49-847A-77EBDF2AE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491570"/>
              </p:ext>
            </p:extLst>
          </p:nvPr>
        </p:nvGraphicFramePr>
        <p:xfrm>
          <a:off x="2374879" y="5248677"/>
          <a:ext cx="1662988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C3AC076D-2720-8043-AF40-286DE2CF3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922489"/>
              </p:ext>
            </p:extLst>
          </p:nvPr>
        </p:nvGraphicFramePr>
        <p:xfrm>
          <a:off x="151265" y="6642783"/>
          <a:ext cx="1662988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7847AFF1-B558-434A-A03A-DDD54F1AA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657687"/>
              </p:ext>
            </p:extLst>
          </p:nvPr>
        </p:nvGraphicFramePr>
        <p:xfrm>
          <a:off x="2374879" y="6681503"/>
          <a:ext cx="1662988" cy="12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321262-1E64-C141-9508-86B2853549A0}"/>
              </a:ext>
            </a:extLst>
          </p:cNvPr>
          <p:cNvCxnSpPr>
            <a:cxnSpLocks/>
          </p:cNvCxnSpPr>
          <p:nvPr/>
        </p:nvCxnSpPr>
        <p:spPr>
          <a:xfrm>
            <a:off x="402318" y="8398828"/>
            <a:ext cx="4457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3841FB-68AF-1545-9C6E-4E07BE16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90052"/>
              </p:ext>
            </p:extLst>
          </p:nvPr>
        </p:nvGraphicFramePr>
        <p:xfrm>
          <a:off x="2124604" y="8674059"/>
          <a:ext cx="2734734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734">
                  <a:extLst>
                    <a:ext uri="{9D8B030D-6E8A-4147-A177-3AD203B41FA5}">
                      <a16:colId xmlns:a16="http://schemas.microsoft.com/office/drawing/2014/main" val="3281885443"/>
                    </a:ext>
                  </a:extLst>
                </a:gridCol>
              </a:tblGrid>
              <a:tr h="672137">
                <a:tc>
                  <a:txBody>
                    <a:bodyPr/>
                    <a:lstStyle/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Char char="▶︎"/>
                        <a:tabLst/>
                        <a:defRPr/>
                      </a:pPr>
                      <a:r>
                        <a:rPr lang="en-US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majority of people in both urban and rural areas were confident across each of these six aspects of policing in 2016/17.</a:t>
                      </a:r>
                    </a:p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Char char="▶︎"/>
                        <a:tabLst/>
                        <a:defRPr/>
                      </a:pPr>
                      <a:r>
                        <a:rPr lang="en-US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</a:t>
                      </a:r>
                      <a:r>
                        <a:rPr lang="en-US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2008/09: </a:t>
                      </a:r>
                    </a:p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urban areas confidence has increased across all six aspects of policing</a:t>
                      </a:r>
                    </a:p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rural areas confidence is unchanged in five aspects, and has increased in one (prevent crime)</a:t>
                      </a:r>
                      <a:endParaRPr lang="es-ES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3448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FCE409-AEDF-DC44-B3D7-562D61000BBD}"/>
              </a:ext>
            </a:extLst>
          </p:cNvPr>
          <p:cNvCxnSpPr>
            <a:cxnSpLocks/>
          </p:cNvCxnSpPr>
          <p:nvPr/>
        </p:nvCxnSpPr>
        <p:spPr>
          <a:xfrm>
            <a:off x="402318" y="2286000"/>
            <a:ext cx="67620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14F863-A711-2B42-BAEB-1ECDE152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20715"/>
              </p:ext>
            </p:extLst>
          </p:nvPr>
        </p:nvGraphicFramePr>
        <p:xfrm>
          <a:off x="395288" y="2815628"/>
          <a:ext cx="446405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3281885443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475324532"/>
                    </a:ext>
                  </a:extLst>
                </a:gridCol>
              </a:tblGrid>
              <a:tr h="579422">
                <a:tc>
                  <a:txBody>
                    <a:bodyPr/>
                    <a:lstStyle/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Char char="▶︎"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majority of adults are confident in the police across each of six different aspects of policing</a:t>
                      </a:r>
                      <a:endParaRPr lang="es-E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Char char="▶︎"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proportion of adults confident in each of these aspects has increased since 2008/09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43448"/>
                  </a:ext>
                </a:extLst>
              </a:tr>
            </a:tbl>
          </a:graphicData>
        </a:graphic>
      </p:graphicFrame>
      <p:cxnSp>
        <p:nvCxnSpPr>
          <p:cNvPr id="36" name="Straight Arrow">
            <a:extLst>
              <a:ext uri="{FF2B5EF4-FFF2-40B4-BE49-F238E27FC236}">
                <a16:creationId xmlns:a16="http://schemas.microsoft.com/office/drawing/2014/main" id="{765A7342-E6B8-7D45-A0C5-0367E93B6C19}"/>
              </a:ext>
            </a:extLst>
          </p:cNvPr>
          <p:cNvCxnSpPr>
            <a:cxnSpLocks/>
          </p:cNvCxnSpPr>
          <p:nvPr/>
        </p:nvCxnSpPr>
        <p:spPr>
          <a:xfrm flipV="1">
            <a:off x="2475357" y="4223714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">
            <a:extLst>
              <a:ext uri="{FF2B5EF4-FFF2-40B4-BE49-F238E27FC236}">
                <a16:creationId xmlns:a16="http://schemas.microsoft.com/office/drawing/2014/main" id="{151E27FC-B173-F348-B9FD-CA69E9E20DBB}"/>
              </a:ext>
            </a:extLst>
          </p:cNvPr>
          <p:cNvCxnSpPr>
            <a:cxnSpLocks/>
          </p:cNvCxnSpPr>
          <p:nvPr/>
        </p:nvCxnSpPr>
        <p:spPr>
          <a:xfrm flipV="1">
            <a:off x="2465917" y="5701816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1A66D1-5148-CD48-B49A-70A77E31D9EA}"/>
              </a:ext>
            </a:extLst>
          </p:cNvPr>
          <p:cNvGrpSpPr/>
          <p:nvPr/>
        </p:nvGrpSpPr>
        <p:grpSpPr>
          <a:xfrm>
            <a:off x="1400615" y="4389000"/>
            <a:ext cx="449140" cy="2821422"/>
            <a:chOff x="1393910" y="4814857"/>
            <a:chExt cx="449140" cy="282142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DE5276A-259E-CA42-A504-C2D76C887D75}"/>
                </a:ext>
              </a:extLst>
            </p:cNvPr>
            <p:cNvCxnSpPr>
              <a:cxnSpLocks/>
            </p:cNvCxnSpPr>
            <p:nvPr/>
          </p:nvCxnSpPr>
          <p:spPr>
            <a:xfrm>
              <a:off x="1393910" y="4814857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F205EB-D88D-E441-B7BB-079AC48E54C3}"/>
                </a:ext>
              </a:extLst>
            </p:cNvPr>
            <p:cNvCxnSpPr>
              <a:cxnSpLocks/>
            </p:cNvCxnSpPr>
            <p:nvPr/>
          </p:nvCxnSpPr>
          <p:spPr>
            <a:xfrm>
              <a:off x="1393910" y="6221522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9C5363A-4485-6943-BA08-B9A062464DAA}"/>
                </a:ext>
              </a:extLst>
            </p:cNvPr>
            <p:cNvCxnSpPr>
              <a:cxnSpLocks/>
            </p:cNvCxnSpPr>
            <p:nvPr/>
          </p:nvCxnSpPr>
          <p:spPr>
            <a:xfrm>
              <a:off x="1393910" y="7636279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">
            <a:extLst>
              <a:ext uri="{FF2B5EF4-FFF2-40B4-BE49-F238E27FC236}">
                <a16:creationId xmlns:a16="http://schemas.microsoft.com/office/drawing/2014/main" id="{57945CEA-D067-D148-9769-9C53CC4E71E2}"/>
              </a:ext>
            </a:extLst>
          </p:cNvPr>
          <p:cNvCxnSpPr>
            <a:cxnSpLocks/>
          </p:cNvCxnSpPr>
          <p:nvPr/>
        </p:nvCxnSpPr>
        <p:spPr>
          <a:xfrm flipV="1">
            <a:off x="2475357" y="7116573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">
            <a:extLst>
              <a:ext uri="{FF2B5EF4-FFF2-40B4-BE49-F238E27FC236}">
                <a16:creationId xmlns:a16="http://schemas.microsoft.com/office/drawing/2014/main" id="{7AF97227-98BE-7940-A579-D1E65BDB3E74}"/>
              </a:ext>
            </a:extLst>
          </p:cNvPr>
          <p:cNvCxnSpPr>
            <a:cxnSpLocks/>
          </p:cNvCxnSpPr>
          <p:nvPr/>
        </p:nvCxnSpPr>
        <p:spPr>
          <a:xfrm flipV="1">
            <a:off x="4723595" y="4223714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">
            <a:extLst>
              <a:ext uri="{FF2B5EF4-FFF2-40B4-BE49-F238E27FC236}">
                <a16:creationId xmlns:a16="http://schemas.microsoft.com/office/drawing/2014/main" id="{8003B198-405E-4246-98A4-60C386598065}"/>
              </a:ext>
            </a:extLst>
          </p:cNvPr>
          <p:cNvCxnSpPr>
            <a:cxnSpLocks/>
          </p:cNvCxnSpPr>
          <p:nvPr/>
        </p:nvCxnSpPr>
        <p:spPr>
          <a:xfrm flipV="1">
            <a:off x="4714155" y="5701816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488201-FC93-234B-99EB-EE3FDC6A8F61}"/>
              </a:ext>
            </a:extLst>
          </p:cNvPr>
          <p:cNvGrpSpPr/>
          <p:nvPr/>
        </p:nvGrpSpPr>
        <p:grpSpPr>
          <a:xfrm>
            <a:off x="3491686" y="4389000"/>
            <a:ext cx="584876" cy="2821422"/>
            <a:chOff x="3506412" y="4821600"/>
            <a:chExt cx="584876" cy="282142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6E1DEF1-BA46-CC47-BD78-9834FB88F4C2}"/>
                </a:ext>
              </a:extLst>
            </p:cNvPr>
            <p:cNvCxnSpPr>
              <a:cxnSpLocks/>
            </p:cNvCxnSpPr>
            <p:nvPr/>
          </p:nvCxnSpPr>
          <p:spPr>
            <a:xfrm>
              <a:off x="3506412" y="4821600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D28F47-03FA-DA42-828C-73B877099EE9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48" y="6228265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D03BB84-D1AD-1B41-AD69-009DCBAD8579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48" y="7643022"/>
              <a:ext cx="4491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">
            <a:extLst>
              <a:ext uri="{FF2B5EF4-FFF2-40B4-BE49-F238E27FC236}">
                <a16:creationId xmlns:a16="http://schemas.microsoft.com/office/drawing/2014/main" id="{092AA8A5-6882-3C44-93BB-53A9A9C8ECD3}"/>
              </a:ext>
            </a:extLst>
          </p:cNvPr>
          <p:cNvCxnSpPr>
            <a:cxnSpLocks/>
          </p:cNvCxnSpPr>
          <p:nvPr/>
        </p:nvCxnSpPr>
        <p:spPr>
          <a:xfrm flipV="1">
            <a:off x="4723595" y="7116573"/>
            <a:ext cx="0" cy="3292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3E99F46-1580-7345-BBF7-9E3E7E5EB9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60"/>
          <a:stretch/>
        </p:blipFill>
        <p:spPr>
          <a:xfrm>
            <a:off x="395288" y="8714755"/>
            <a:ext cx="1584325" cy="1126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1EDFC-6ACD-CD4E-B240-6E6158909B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8431" y="2411503"/>
            <a:ext cx="994792" cy="7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eader">
            <a:extLst>
              <a:ext uri="{FF2B5EF4-FFF2-40B4-BE49-F238E27FC236}">
                <a16:creationId xmlns:a16="http://schemas.microsoft.com/office/drawing/2014/main" id="{BE57BB13-2971-9444-84D7-38B03A32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592501"/>
            <a:ext cx="4454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79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1200" b="1" dirty="0">
                <a:solidFill>
                  <a:srgbClr val="004557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Key findings from SCJS 2016/17 on</a:t>
            </a:r>
          </a:p>
          <a:p>
            <a:pPr eaLnBrk="1" hangingPunct="1"/>
            <a:r>
              <a:rPr lang="en-US" altLang="es-ES" sz="2400" dirty="0">
                <a:solidFill>
                  <a:schemeClr val="tx2"/>
                </a:solidFill>
                <a:latin typeface="Arial" panose="020B0604020202020204" pitchFamily="34" charset="0"/>
                <a:ea typeface="ClanPro" panose="02000500030000020004" pitchFamily="2" charset="0"/>
                <a:cs typeface="Arial" panose="020B0604020202020204" pitchFamily="34" charset="0"/>
              </a:rPr>
              <a:t>Public perceptions of crime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72421B-28DD-4241-8709-1F7390C7475E}"/>
              </a:ext>
            </a:extLst>
          </p:cNvPr>
          <p:cNvSpPr txBox="1"/>
          <p:nvPr/>
        </p:nvSpPr>
        <p:spPr>
          <a:xfrm>
            <a:off x="395288" y="1590516"/>
            <a:ext cx="446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Perceptions of local/national crime rate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8FAE289-C04E-9B44-8073-1F6EA268B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03025"/>
              </p:ext>
            </p:extLst>
          </p:nvPr>
        </p:nvGraphicFramePr>
        <p:xfrm>
          <a:off x="468312" y="2286002"/>
          <a:ext cx="6695787" cy="245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49">
                  <a:extLst>
                    <a:ext uri="{9D8B030D-6E8A-4147-A177-3AD203B41FA5}">
                      <a16:colId xmlns:a16="http://schemas.microsoft.com/office/drawing/2014/main" val="565238108"/>
                    </a:ext>
                  </a:extLst>
                </a:gridCol>
                <a:gridCol w="1655749">
                  <a:extLst>
                    <a:ext uri="{9D8B030D-6E8A-4147-A177-3AD203B41FA5}">
                      <a16:colId xmlns:a16="http://schemas.microsoft.com/office/drawing/2014/main" val="3319540932"/>
                    </a:ext>
                  </a:extLst>
                </a:gridCol>
                <a:gridCol w="1692289">
                  <a:extLst>
                    <a:ext uri="{9D8B030D-6E8A-4147-A177-3AD203B41FA5}">
                      <a16:colId xmlns:a16="http://schemas.microsoft.com/office/drawing/2014/main" val="61802575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941612305"/>
                    </a:ext>
                  </a:extLst>
                </a:gridCol>
              </a:tblGrid>
              <a:tr h="226028">
                <a:tc gridSpan="2">
                  <a:txBody>
                    <a:bodyPr/>
                    <a:lstStyle/>
                    <a:p>
                      <a:pPr marL="0" indent="0">
                        <a:buFont typeface="LucidaGrande" panose="020B0600040502020204" pitchFamily="34" charset="0"/>
                        <a:buNone/>
                      </a:pPr>
                      <a:r>
                        <a:rPr lang="en-GB" sz="12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 CRIME</a:t>
                      </a:r>
                      <a:endParaRPr lang="es-ES" sz="12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NATIONAL CRIME</a:t>
                      </a: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80911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18000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lang="es-ES" sz="36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18000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Thought the local crime rate had stayed the same or reduced </a:t>
                      </a:r>
                      <a:endParaRPr lang="es-ES" sz="8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endParaRPr lang="es-E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440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lang="es-ES" sz="36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18000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n-GB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Thought that the national crime rate stayed the same or reduced</a:t>
                      </a: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44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440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987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percentage points </a:t>
                      </a:r>
                    </a:p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2006</a:t>
                      </a:r>
                    </a:p>
                  </a:txBody>
                  <a:tcPr marL="19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kumimoji="0" lang="es-E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thought that the local crime rate had increased</a:t>
                      </a:r>
                      <a:endParaRPr kumimoji="0" lang="es-E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44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percentage points </a:t>
                      </a:r>
                    </a:p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2009/10</a:t>
                      </a:r>
                    </a:p>
                  </a:txBody>
                  <a:tcPr marL="1944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  <a:r>
                        <a:rPr kumimoji="0" lang="es-E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kumimoji="0" lang="es-E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thought that the national crime rate had increased</a:t>
                      </a:r>
                    </a:p>
                  </a:txBody>
                  <a:tcPr marL="1944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64457"/>
                  </a:ext>
                </a:extLst>
              </a:tr>
              <a:tr h="72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Down 4 percentage points </a:t>
                      </a: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2014/15</a:t>
                      </a:r>
                      <a:endParaRPr lang="es-ES" sz="850" b="0" dirty="0"/>
                    </a:p>
                  </a:txBody>
                  <a:tcPr marL="1944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8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change </a:t>
                      </a:r>
                    </a:p>
                    <a:p>
                      <a:pPr marL="18000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Grande" panose="020B0600040502020204" pitchFamily="34" charset="0"/>
                        <a:buNone/>
                        <a:tabLst/>
                        <a:defRPr/>
                      </a:pPr>
                      <a:r>
                        <a:rPr kumimoji="0" lang="es-E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since 2014/15</a:t>
                      </a:r>
                    </a:p>
                  </a:txBody>
                  <a:tcPr marL="19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4582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FF203146-3C26-144F-894F-1A447D0FB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4771"/>
              </p:ext>
            </p:extLst>
          </p:nvPr>
        </p:nvGraphicFramePr>
        <p:xfrm>
          <a:off x="419976" y="5241706"/>
          <a:ext cx="2160588" cy="4697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4">
                  <a:extLst>
                    <a:ext uri="{9D8B030D-6E8A-4147-A177-3AD203B41FA5}">
                      <a16:colId xmlns:a16="http://schemas.microsoft.com/office/drawing/2014/main" val="400369080"/>
                    </a:ext>
                  </a:extLst>
                </a:gridCol>
                <a:gridCol w="1080294">
                  <a:extLst>
                    <a:ext uri="{9D8B030D-6E8A-4147-A177-3AD203B41FA5}">
                      <a16:colId xmlns:a16="http://schemas.microsoft.com/office/drawing/2014/main" val="3141115899"/>
                    </a:ext>
                  </a:extLst>
                </a:gridCol>
              </a:tblGrid>
              <a:tr h="410122">
                <a:tc gridSpan="2">
                  <a:txBody>
                    <a:bodyPr/>
                    <a:lstStyle/>
                    <a:p>
                      <a:pPr marL="171450" indent="-171450">
                        <a:buFont typeface="LucidaGrande"/>
                        <a:buChar char="►"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Fear of crime</a:t>
                      </a:r>
                      <a:endParaRPr lang="es-E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06750"/>
                  </a:ext>
                </a:extLst>
              </a:tr>
              <a:tr h="750868">
                <a:tc gridSpan="2">
                  <a:txBody>
                    <a:bodyPr/>
                    <a:lstStyle/>
                    <a:p>
                      <a:r>
                        <a:rPr lang="en-GB" sz="3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r>
                        <a:rPr lang="en-GB" sz="18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adults felt safe 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walking alone after dark</a:t>
                      </a:r>
                      <a:endParaRPr lang="es-ES" sz="90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59158"/>
                  </a:ext>
                </a:extLst>
              </a:tr>
              <a:tr h="794153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percentage points</a:t>
                      </a:r>
                    </a:p>
                    <a:p>
                      <a:r>
                        <a:rPr lang="en-GB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2008/09</a:t>
                      </a:r>
                    </a:p>
                  </a:txBody>
                  <a:tcPr marL="199440" anchor="ctr"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B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percentage points</a:t>
                      </a:r>
                    </a:p>
                    <a:p>
                      <a:r>
                        <a:rPr lang="en-GB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2014/15</a:t>
                      </a:r>
                    </a:p>
                  </a:txBody>
                  <a:tcPr marL="199440" anchor="ctr"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74722"/>
                  </a:ext>
                </a:extLst>
              </a:tr>
              <a:tr h="655893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s-E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s-E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victims of</a:t>
                      </a:r>
                      <a:r>
                        <a:rPr lang="es-ES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crime</a:t>
                      </a:r>
                      <a:r>
                        <a:rPr lang="es-ES" sz="9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felt safe walking alone after dark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31946"/>
                  </a:ext>
                </a:extLst>
              </a:tr>
              <a:tr h="750868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0" lang="es-E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s-E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living in the most deprived areas </a:t>
                      </a:r>
                      <a:r>
                        <a:rPr lang="es-E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felt safe walking alone after dark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21812"/>
                  </a:ext>
                </a:extLst>
              </a:tr>
              <a:tr h="489406">
                <a:tc>
                  <a:txBody>
                    <a:bodyPr/>
                    <a:lstStyle/>
                    <a:p>
                      <a:r>
                        <a:rPr lang="es-E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r>
                        <a:rPr lang="es-E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359332"/>
                  </a:ext>
                </a:extLst>
              </a:tr>
              <a:tr h="655893">
                <a:tc gridSpan="2">
                  <a:txBody>
                    <a:bodyPr/>
                    <a:lstStyle/>
                    <a:p>
                      <a:r>
                        <a:rPr lang="es-E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Females were less likely than males to feel safe walking alone after dark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78812"/>
                  </a:ext>
                </a:extLst>
              </a:tr>
            </a:tbl>
          </a:graphicData>
        </a:graphic>
      </p:graphicFrame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6D1E23-AE69-8F4E-AA61-A073124A72AD}"/>
              </a:ext>
            </a:extLst>
          </p:cNvPr>
          <p:cNvCxnSpPr>
            <a:cxnSpLocks/>
          </p:cNvCxnSpPr>
          <p:nvPr/>
        </p:nvCxnSpPr>
        <p:spPr>
          <a:xfrm>
            <a:off x="395288" y="5055805"/>
            <a:ext cx="6769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ECTION 1">
            <a:extLst>
              <a:ext uri="{FF2B5EF4-FFF2-40B4-BE49-F238E27FC236}">
                <a16:creationId xmlns:a16="http://schemas.microsoft.com/office/drawing/2014/main" id="{EEC4E886-6319-E542-8B6A-376B43C82286}"/>
              </a:ext>
            </a:extLst>
          </p:cNvPr>
          <p:cNvSpPr txBox="1"/>
          <p:nvPr/>
        </p:nvSpPr>
        <p:spPr>
          <a:xfrm>
            <a:off x="3851275" y="6782793"/>
            <a:ext cx="331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Arial" panose="020B0604020202020204" pitchFamily="34" charset="0"/>
                <a:ea typeface="Clan-News" charset="0"/>
                <a:cs typeface="Arial" panose="020B0604020202020204" pitchFamily="34" charset="0"/>
              </a:rPr>
              <a:t>Of a range of crimes asked about, people were most commonly worried that someone would use their credit card or bank details </a:t>
            </a:r>
            <a:r>
              <a:rPr lang="en-US" sz="900" b="1" i="1" dirty="0">
                <a:solidFill>
                  <a:schemeClr val="tx2"/>
                </a:solidFill>
                <a:latin typeface="Arial" panose="020B0604020202020204" pitchFamily="34" charset="0"/>
                <a:ea typeface="Clan-News" charset="0"/>
                <a:cs typeface="Arial" panose="020B0604020202020204" pitchFamily="34" charset="0"/>
              </a:rPr>
              <a:t>(52%) </a:t>
            </a:r>
            <a:r>
              <a:rPr lang="en-US" sz="900" b="1" dirty="0">
                <a:latin typeface="Arial" panose="020B0604020202020204" pitchFamily="34" charset="0"/>
                <a:ea typeface="Clan-News" charset="0"/>
                <a:cs typeface="Arial" panose="020B0604020202020204" pitchFamily="34" charset="0"/>
              </a:rPr>
              <a:t>or that their identity would be stolen </a:t>
            </a:r>
            <a:r>
              <a:rPr lang="en-US" sz="900" b="1" i="1" dirty="0">
                <a:solidFill>
                  <a:schemeClr val="tx2"/>
                </a:solidFill>
                <a:latin typeface="Arial" panose="020B0604020202020204" pitchFamily="34" charset="0"/>
                <a:ea typeface="Clan-News" charset="0"/>
                <a:cs typeface="Arial" panose="020B0604020202020204" pitchFamily="34" charset="0"/>
              </a:rPr>
              <a:t>(43%)</a:t>
            </a:r>
          </a:p>
        </p:txBody>
      </p:sp>
      <p:sp>
        <p:nvSpPr>
          <p:cNvPr id="74" name="SECTION 1">
            <a:extLst>
              <a:ext uri="{FF2B5EF4-FFF2-40B4-BE49-F238E27FC236}">
                <a16:creationId xmlns:a16="http://schemas.microsoft.com/office/drawing/2014/main" id="{672C63C9-F678-A14F-8826-138122412779}"/>
              </a:ext>
            </a:extLst>
          </p:cNvPr>
          <p:cNvSpPr txBox="1"/>
          <p:nvPr/>
        </p:nvSpPr>
        <p:spPr>
          <a:xfrm>
            <a:off x="3851275" y="7846767"/>
            <a:ext cx="1092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" panose="020B0604020202020204" pitchFamily="34" charset="0"/>
                <a:ea typeface="Clan-News" charset="0"/>
                <a:cs typeface="Arial" panose="020B0604020202020204" pitchFamily="34" charset="0"/>
              </a:rPr>
              <a:t>Across a range of crimes, a greater proportion of adults thought that they were likely to experience crime (over the next year) than the proportion who were actually victims in 2016/17. For example: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4806543-8326-F742-A886-758B59390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802066"/>
              </p:ext>
            </p:extLst>
          </p:nvPr>
        </p:nvGraphicFramePr>
        <p:xfrm>
          <a:off x="4859338" y="7819401"/>
          <a:ext cx="2302313" cy="2296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0" name="Straight Arrow">
            <a:extLst>
              <a:ext uri="{FF2B5EF4-FFF2-40B4-BE49-F238E27FC236}">
                <a16:creationId xmlns:a16="http://schemas.microsoft.com/office/drawing/2014/main" id="{68CEF6FF-574E-3A43-9429-39C6435C4772}"/>
              </a:ext>
            </a:extLst>
          </p:cNvPr>
          <p:cNvCxnSpPr>
            <a:cxnSpLocks/>
          </p:cNvCxnSpPr>
          <p:nvPr/>
        </p:nvCxnSpPr>
        <p:spPr>
          <a:xfrm flipV="1">
            <a:off x="547285" y="4036928"/>
            <a:ext cx="0" cy="247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">
            <a:extLst>
              <a:ext uri="{FF2B5EF4-FFF2-40B4-BE49-F238E27FC236}">
                <a16:creationId xmlns:a16="http://schemas.microsoft.com/office/drawing/2014/main" id="{E09FBE1A-C92D-BE49-A850-D4103CED482A}"/>
              </a:ext>
            </a:extLst>
          </p:cNvPr>
          <p:cNvCxnSpPr>
            <a:cxnSpLocks/>
          </p:cNvCxnSpPr>
          <p:nvPr/>
        </p:nvCxnSpPr>
        <p:spPr>
          <a:xfrm flipV="1">
            <a:off x="3884877" y="4036928"/>
            <a:ext cx="0" cy="247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">
            <a:extLst>
              <a:ext uri="{FF2B5EF4-FFF2-40B4-BE49-F238E27FC236}">
                <a16:creationId xmlns:a16="http://schemas.microsoft.com/office/drawing/2014/main" id="{856F0BA2-CA03-3B46-94C3-DC93396B6847}"/>
              </a:ext>
            </a:extLst>
          </p:cNvPr>
          <p:cNvCxnSpPr>
            <a:cxnSpLocks/>
          </p:cNvCxnSpPr>
          <p:nvPr/>
        </p:nvCxnSpPr>
        <p:spPr>
          <a:xfrm>
            <a:off x="3888706" y="4452546"/>
            <a:ext cx="0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213A98-E00C-CA4F-9703-B3F873F4E616}"/>
              </a:ext>
            </a:extLst>
          </p:cNvPr>
          <p:cNvCxnSpPr/>
          <p:nvPr/>
        </p:nvCxnSpPr>
        <p:spPr>
          <a:xfrm>
            <a:off x="3851275" y="7587916"/>
            <a:ext cx="3313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">
            <a:extLst>
              <a:ext uri="{FF2B5EF4-FFF2-40B4-BE49-F238E27FC236}">
                <a16:creationId xmlns:a16="http://schemas.microsoft.com/office/drawing/2014/main" id="{62FACD85-5E8D-CE4A-BCE7-DB228A3AE9AB}"/>
              </a:ext>
            </a:extLst>
          </p:cNvPr>
          <p:cNvCxnSpPr>
            <a:cxnSpLocks/>
          </p:cNvCxnSpPr>
          <p:nvPr/>
        </p:nvCxnSpPr>
        <p:spPr>
          <a:xfrm flipV="1">
            <a:off x="523217" y="6772108"/>
            <a:ext cx="0" cy="2476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">
            <a:extLst>
              <a:ext uri="{FF2B5EF4-FFF2-40B4-BE49-F238E27FC236}">
                <a16:creationId xmlns:a16="http://schemas.microsoft.com/office/drawing/2014/main" id="{93964CCE-FE61-5548-923D-B084B971C464}"/>
              </a:ext>
            </a:extLst>
          </p:cNvPr>
          <p:cNvCxnSpPr>
            <a:cxnSpLocks/>
          </p:cNvCxnSpPr>
          <p:nvPr/>
        </p:nvCxnSpPr>
        <p:spPr>
          <a:xfrm flipV="1">
            <a:off x="1598870" y="6772108"/>
            <a:ext cx="0" cy="2476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AF6972C-ABB5-5247-BDD3-5C364067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13" y="2340864"/>
            <a:ext cx="1232976" cy="123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01305-DE60-A44B-987A-01AAB4EE8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569" y="1956816"/>
            <a:ext cx="1366483" cy="1743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3ACD6-1090-C342-83F7-8D73BD883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613" y="5669228"/>
            <a:ext cx="567184" cy="805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AEDC3-D3D8-F744-8876-3C44BEC920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681"/>
          <a:stretch/>
        </p:blipFill>
        <p:spPr>
          <a:xfrm>
            <a:off x="976985" y="8924345"/>
            <a:ext cx="461608" cy="454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23D208-9683-5548-A3CD-60EA462CDA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6681"/>
          <a:stretch/>
        </p:blipFill>
        <p:spPr>
          <a:xfrm>
            <a:off x="2014855" y="8924346"/>
            <a:ext cx="444822" cy="4545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823C7B-06D4-CD41-BBDC-0E9F88A52662}"/>
              </a:ext>
            </a:extLst>
          </p:cNvPr>
          <p:cNvCxnSpPr>
            <a:cxnSpLocks/>
          </p:cNvCxnSpPr>
          <p:nvPr/>
        </p:nvCxnSpPr>
        <p:spPr>
          <a:xfrm>
            <a:off x="395288" y="4605617"/>
            <a:ext cx="2098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418774\AppData\Local\Microsoft\Windows\Temporary Internet Files\Content.Outlook\E1V3I6RS\credit-2762536_192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60" y="5241706"/>
            <a:ext cx="3312939" cy="14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5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">
      <a:dk1>
        <a:srgbClr val="000000"/>
      </a:dk1>
      <a:lt1>
        <a:srgbClr val="FFFFFF"/>
      </a:lt1>
      <a:dk2>
        <a:srgbClr val="005CB9"/>
      </a:dk2>
      <a:lt2>
        <a:srgbClr val="E7E6E6"/>
      </a:lt2>
      <a:accent1>
        <a:srgbClr val="005CB9"/>
      </a:accent1>
      <a:accent2>
        <a:srgbClr val="F3F3F3"/>
      </a:accent2>
      <a:accent3>
        <a:srgbClr val="6EC3E9"/>
      </a:accent3>
      <a:accent4>
        <a:srgbClr val="6EC3E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2">
      <a:dk1>
        <a:srgbClr val="000000"/>
      </a:dk1>
      <a:lt1>
        <a:srgbClr val="FFFFFF"/>
      </a:lt1>
      <a:dk2>
        <a:srgbClr val="005CB9"/>
      </a:dk2>
      <a:lt2>
        <a:srgbClr val="E7E6E6"/>
      </a:lt2>
      <a:accent1>
        <a:srgbClr val="005CB9"/>
      </a:accent1>
      <a:accent2>
        <a:srgbClr val="F3F3F3"/>
      </a:accent2>
      <a:accent3>
        <a:srgbClr val="6EC3E9"/>
      </a:accent3>
      <a:accent4>
        <a:srgbClr val="6EC3E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A21238144</value>
    </field>
    <field name="Objective-Title">
      <value order="0">Crime Survey - 2016-17 - Report - Infographics - ALL FINAL INFOGRAPHICS - as ppt files</value>
    </field>
    <field name="Objective-Description">
      <value order="0"/>
    </field>
    <field name="Objective-CreationStamp">
      <value order="0">2018-06-04T14:16:12Z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2018-06-04T17:25:03Z</value>
    </field>
    <field name="Objective-Owner">
      <value order="0">Peaston, Darren D (U418774)</value>
    </field>
    <field name="Objective-Path">
      <value order="0">Objective Global Folder:SG File Plan:Crime, law, justice and rights:Crime:General:Research and analysis: Crime - general:Scottish Crime and Justice Survey (SCJS): Restricted Documents: (2016/17): 2017-2022</value>
    </field>
    <field name="Objective-Parent">
      <value order="0">Scottish Crime and Justice Survey (SCJS): Restricted Documents: (2016/17): 2017-2022</value>
    </field>
    <field name="Objective-State">
      <value order="0">Being Drafted</value>
    </field>
    <field name="Objective-VersionId">
      <value order="0">vA29830912</value>
    </field>
    <field name="Objective-Version">
      <value order="0">0.2</value>
    </field>
    <field name="Objective-VersionNumber">
      <value order="0">2</value>
    </field>
    <field name="Objective-VersionComment">
      <value order="0">Version 2</value>
    </field>
    <field name="Objective-FileNumber">
      <value order="0">PROJ/14402</value>
    </field>
    <field name="Objective-Classification">
      <value order="0">OFFICIAL-SENSITIVE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5752</TotalTime>
  <Words>1710</Words>
  <Application>Microsoft Macintosh PowerPoint</Application>
  <PresentationFormat>自定义</PresentationFormat>
  <Paragraphs>274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clan ot</vt:lpstr>
      <vt:lpstr>clan ot</vt:lpstr>
      <vt:lpstr>Clan OT Book</vt:lpstr>
      <vt:lpstr>Clan-News</vt:lpstr>
      <vt:lpstr>ClanPro</vt:lpstr>
      <vt:lpstr>Arial</vt:lpstr>
      <vt:lpstr>Calibri</vt:lpstr>
      <vt:lpstr>LucidaGrande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Iturralde</dc:creator>
  <cp:lastModifiedBy>Microsoft Office User</cp:lastModifiedBy>
  <cp:revision>211</cp:revision>
  <cp:lastPrinted>2018-03-12T16:43:16Z</cp:lastPrinted>
  <dcterms:created xsi:type="dcterms:W3CDTF">2017-08-10T14:28:52Z</dcterms:created>
  <dcterms:modified xsi:type="dcterms:W3CDTF">2018-11-23T16:42:17Z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A21238144</vt:lpwstr>
  </property>
  <property fmtid="{D5CDD505-2E9C-101B-9397-08002B2CF9AE}" pid="4" name="Objective-Title">
    <vt:lpwstr>Crime Survey - 2016-17 - Report - Infographics - ALL FINAL INFOGRAPHICS - as ppt files</vt:lpwstr>
  </property>
  <property fmtid="{D5CDD505-2E9C-101B-9397-08002B2CF9AE}" pid="5" name="Objective-Description">
    <vt:lpwstr/>
  </property>
  <property fmtid="{D5CDD505-2E9C-101B-9397-08002B2CF9AE}" pid="6" name="Objective-CreationStamp">
    <vt:filetime>2018-06-04T14:16:17Z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2018-06-04T17:25:03Z</vt:filetime>
  </property>
  <property fmtid="{D5CDD505-2E9C-101B-9397-08002B2CF9AE}" pid="11" name="Objective-Owner">
    <vt:lpwstr>Peaston, Darren D (U418774)</vt:lpwstr>
  </property>
  <property fmtid="{D5CDD505-2E9C-101B-9397-08002B2CF9AE}" pid="12" name="Objective-Path">
    <vt:lpwstr>Objective Global Folder:SG File Plan:Crime, law, justice and rights:Crime:General:Research and analysis: Crime - general:Scottish Crime and Justice Survey (SCJS): Restricted Documents: (2016/17): 2017-2022:</vt:lpwstr>
  </property>
  <property fmtid="{D5CDD505-2E9C-101B-9397-08002B2CF9AE}" pid="13" name="Objective-Parent">
    <vt:lpwstr>Scottish Crime and Justice Survey (SCJS): Restricted Documents: (2016/17): 2017-2022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vA29830912</vt:lpwstr>
  </property>
  <property fmtid="{D5CDD505-2E9C-101B-9397-08002B2CF9AE}" pid="16" name="Objective-Version">
    <vt:lpwstr>0.2</vt:lpwstr>
  </property>
  <property fmtid="{D5CDD505-2E9C-101B-9397-08002B2CF9AE}" pid="17" name="Objective-VersionNumber">
    <vt:r8>2</vt:r8>
  </property>
  <property fmtid="{D5CDD505-2E9C-101B-9397-08002B2CF9AE}" pid="18" name="Objective-VersionComment">
    <vt:lpwstr>Version 2</vt:lpwstr>
  </property>
  <property fmtid="{D5CDD505-2E9C-101B-9397-08002B2CF9AE}" pid="19" name="Objective-FileNumber">
    <vt:lpwstr/>
  </property>
  <property fmtid="{D5CDD505-2E9C-101B-9397-08002B2CF9AE}" pid="20" name="Objective-Classification">
    <vt:lpwstr>[Inherited - OFFICIAL-SENSITIVE]</vt:lpwstr>
  </property>
  <property fmtid="{D5CDD505-2E9C-101B-9397-08002B2CF9AE}" pid="21" name="Objective-Caveats">
    <vt:lpwstr/>
  </property>
  <property fmtid="{D5CDD505-2E9C-101B-9397-08002B2CF9AE}" pid="22" name="Objective-Connect Creator">
    <vt:lpwstr/>
  </property>
  <property fmtid="{D5CDD505-2E9C-101B-9397-08002B2CF9AE}" pid="23" name="Objective-Date Received">
    <vt:lpwstr/>
  </property>
  <property fmtid="{D5CDD505-2E9C-101B-9397-08002B2CF9AE}" pid="24" name="Objective-Date of Original">
    <vt:lpwstr/>
  </property>
  <property fmtid="{D5CDD505-2E9C-101B-9397-08002B2CF9AE}" pid="25" name="Objective-SG Web Publication - Category">
    <vt:lpwstr/>
  </property>
  <property fmtid="{D5CDD505-2E9C-101B-9397-08002B2CF9AE}" pid="26" name="Objective-SG Web Publication - Category 2 Classification">
    <vt:lpwstr/>
  </property>
  <property fmtid="{D5CDD505-2E9C-101B-9397-08002B2CF9AE}" pid="27" name="Objective-Comment">
    <vt:lpwstr/>
  </property>
  <property fmtid="{D5CDD505-2E9C-101B-9397-08002B2CF9AE}" pid="28" name="Objective-Date of Original [system]">
    <vt:lpwstr/>
  </property>
  <property fmtid="{D5CDD505-2E9C-101B-9397-08002B2CF9AE}" pid="29" name="Objective-Date Received [system]">
    <vt:lpwstr/>
  </property>
  <property fmtid="{D5CDD505-2E9C-101B-9397-08002B2CF9AE}" pid="30" name="Objective-SG Web Publication - Category [system]">
    <vt:lpwstr/>
  </property>
  <property fmtid="{D5CDD505-2E9C-101B-9397-08002B2CF9AE}" pid="31" name="Objective-SG Web Publication - Category 2 Classification [system]">
    <vt:lpwstr/>
  </property>
  <property fmtid="{D5CDD505-2E9C-101B-9397-08002B2CF9AE}" pid="32" name="Objective-Connect Creator [system]">
    <vt:lpwstr/>
  </property>
</Properties>
</file>