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Roboto"/>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Lato-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f41849a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f41849a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to everyone watching. This is Vlog #1 for ENSE 400 - the first presentation of our capstone project for Team Edentata.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079df2f8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079df2f8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to everyone watching. This is Vlog #1 for ENSE 400 - the first presentation of our capstone project for Team Edentata.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f41849ab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f41849ab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of our team members are 4th year Software Systems Engineering students. Jacob Sauer has a background in Virtual Reality research with the VR lab on campus and has experience creating VR games in Unity. He will act as our scrum master and lead developer for the project. Jacob Chapman has such a strong passion for VR he got rid of his bed for it and will be the business lead and backend developer. And I’m Roxanne Harrison, I have a background in data analytics and UX design and will work primarily as the design lead and frontend developer. All members of our team have VR headsets and will be able to collaborate in the testing process as well.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02ba135d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02ba135d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team plans to create a series of Virtual Reality environments, each with an individual focus on a particular phobia people commonly have. These scenarios will provide an interactive user experience to enhance current exposure therapy techniques. By allowing for interactivity in the virtual environment, users will be able to control the linear progression of the scene at their own pace, according to their personal comfort level.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02ba135d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02ba135d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Perhaps the greatest advantage that VR brings to the table in the realm of exposure therapy is that it can display environments that the brain interprets as three-dimensional. This is useful for a few reasons: firstly, VR can act as a viable alternative in situations where real-world exposure therapy is impractical or impossible, such as air travel or an ocean full of sharks. However, even in cases where real-world therapy is practical, there is still usually no way to control the behaviour of whatever is causing distress to the patient --- which means that progression is difficult to personalize. In a virtual simulation, this is not an issue --- even if the user assumes on some subconscious level that what they’re seeing is real, it isn’t actually real, and it poses no legitimate danger. As such, virtual environments are guaranteed to be safe and controlled, which creates a strong basis for exposure therapy.</a:t>
            </a:r>
            <a:endParaRPr/>
          </a:p>
          <a:p>
            <a:pPr indent="0" lvl="0" marL="0" rtl="0" algn="l">
              <a:spcBef>
                <a:spcPts val="0"/>
              </a:spcBef>
              <a:spcAft>
                <a:spcPts val="0"/>
              </a:spcAft>
              <a:buNone/>
            </a:pPr>
            <a:r>
              <a:rPr lang="en"/>
              <a:t>Furthermore, in VR</a:t>
            </a:r>
            <a:r>
              <a:rPr lang="en"/>
              <a:t>, it is relatively easy for menial tasks,</a:t>
            </a:r>
            <a:r>
              <a:rPr lang="en"/>
              <a:t> like picking up objects and moving from room to room, to be gamified. What this essentially means is that such tasks feature level-based progression and a corresponding escalation of intensity. The process of acclimating to a stimulus that </a:t>
            </a:r>
            <a:r>
              <a:rPr lang="en"/>
              <a:t>normally</a:t>
            </a:r>
            <a:r>
              <a:rPr lang="en"/>
              <a:t> elicits anxiety is similarly gradual --- patients can tolerate various levels of exposure at different points along their journey to overcome their phobia. Thus, the paradigm of gamification is both applicable and beneficial to this project.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02ba135d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02ba135d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now that the background has been established, what exactly is the need that our project fulfills? VR exposure therapy is by no means a new idea -- it has actually been explored quite extensively over the last few decades, primarily through research projects, but also through more than a few commercial endeavours. The main reason why none of these commercial products have taken off is that, for the most part, the user can only interact with the VR environment in a passive manner. In other words, they can’t do much more than just look around and watch things happen. In order for a VR experience to be an effective therapy tool, the user needs to be convinced of two things - that the environment itself is a physical location, and that the events taking place in the environment are legitimate and bear real consequences. It is difficult for either to occur when the user can’t interact with the virtual world.</a:t>
            </a:r>
            <a:endParaRPr/>
          </a:p>
          <a:p>
            <a:pPr indent="0" lvl="0" marL="0" rtl="0" algn="l">
              <a:spcBef>
                <a:spcPts val="0"/>
              </a:spcBef>
              <a:spcAft>
                <a:spcPts val="0"/>
              </a:spcAft>
              <a:buNone/>
            </a:pPr>
            <a:r>
              <a:rPr lang="en"/>
              <a:t>We see an opportunity to improve upon past VR experiences used for exposure therapy by situating the user in well-structured rooms with motion-based control schemes, rather than unrealistic or overly abstract spaces with passive interactions. Finally – and this ties into the controlled nature of VR experiences from before – conducting therapy in VR opens the door for real-time involvement on the part of the user’s therapist, whether by observing the user’s visual perspective and real-world disposition passively, or directly manipulating elements of the environment in accordance with their patient’s comfort level. This gives users a chance to make progress at their own pace, and immediately apply the coping strategies that they learn from their therapist.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f41849ab7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f41849ab7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envisioned northstar customers for this project are individuals who suffer from phobias and receive professional help for them, as the application’s overall purpose is to assist them in combating their fears. We also identified two carryover groups – the first being educated professionals, such as therapists and psychologists, who would presumably administer the VR therapy to their patients, and the second being VR gamers, as we do intend for the application to be gamified.</a:t>
            </a:r>
            <a:endParaRPr/>
          </a:p>
          <a:p>
            <a:pPr indent="0" lvl="0" marL="0" rtl="0" algn="l">
              <a:spcBef>
                <a:spcPts val="0"/>
              </a:spcBef>
              <a:spcAft>
                <a:spcPts val="0"/>
              </a:spcAft>
              <a:buNone/>
            </a:pPr>
            <a:r>
              <a:rPr lang="en"/>
              <a:t>The opinions of both phobia patients and educated professionals are important for this project. From the phobia patients, we will learn whether or not our application is easy to use or cognitively manageable (rather than overwhelming), and from therapists and psychologists, we will obtain better insight as to whether the application is actually effective as an exposure therapy tool?</a:t>
            </a:r>
            <a:endParaRPr/>
          </a:p>
          <a:p>
            <a:pPr indent="0" lvl="0" marL="0" rtl="0" algn="l">
              <a:spcBef>
                <a:spcPts val="0"/>
              </a:spcBef>
              <a:spcAft>
                <a:spcPts val="0"/>
              </a:spcAft>
              <a:buNone/>
            </a:pPr>
            <a:r>
              <a:rPr lang="en"/>
              <a:t>As for the location of our audience – they could be anywhere! That’s the beauty of VR, and of software altogether – if we distribute this application on a high-traffic platform, such as Steam, the Oculus Store, or Itch.io, then </a:t>
            </a:r>
            <a:r>
              <a:rPr lang="en"/>
              <a:t>anyone</a:t>
            </a:r>
            <a:r>
              <a:rPr lang="en"/>
              <a:t> in the world with a VR headset could conceivably download it and experience the wonders of VR-based exposure therapy.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f41849ab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ef41849ab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t>As engineers, we seek to solve problems with unique solutions that have a positive impact</a:t>
            </a:r>
            <a:r>
              <a:rPr lang="en"/>
              <a:t> </a:t>
            </a:r>
            <a:r>
              <a:rPr lang="en"/>
              <a:t>on our consumers. Our team has a passion for psychology and we decided to create something that would help people overcome phobias. We plan to present phobias in VR in such a way that it allows therapists and patients to have direct communication with each other, and the phobias would be presented in a controlled manner.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02ba135d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02ba135d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t>In the world as it exists today,</a:t>
            </a:r>
            <a:r>
              <a:rPr lang="en"/>
              <a:t> a lot of clinics</a:t>
            </a:r>
            <a:r>
              <a:rPr lang="en"/>
              <a:t> do not have VR stations set up for patients who suffer with phobias. In our envisioned reality, we hope that therapists can host virtual therapy sessions using interactive VR for their patients. Our plan of action is to create a VR application that simulates phobias to help patients </a:t>
            </a:r>
            <a:r>
              <a:rPr lang="en"/>
              <a:t>overcome</a:t>
            </a:r>
            <a:r>
              <a:rPr lang="en"/>
              <a:t> their fears</a:t>
            </a:r>
            <a:r>
              <a:rPr lang="en"/>
              <a: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02ba135d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02ba135d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000"/>
              <a:t>Some constraints we have set in place are that we are developing this for a </a:t>
            </a:r>
            <a:r>
              <a:rPr lang="en" sz="1000"/>
              <a:t>windows</a:t>
            </a:r>
            <a:r>
              <a:rPr lang="en" sz="1000"/>
              <a:t> machine</a:t>
            </a:r>
            <a:r>
              <a:rPr lang="en" sz="1000"/>
              <a:t>, which is commonly what clinics use as desktop computers. We are using Unity as our software application to develop on, and as our </a:t>
            </a:r>
            <a:r>
              <a:rPr lang="en" sz="1000"/>
              <a:t>envisioned first MVP</a:t>
            </a:r>
            <a:r>
              <a:rPr lang="en" sz="1000"/>
              <a:t> we plan to </a:t>
            </a:r>
            <a:r>
              <a:rPr lang="en" sz="1000"/>
              <a:t>implement one common phobia. MVP two we would implement another phobia and so on. </a:t>
            </a:r>
            <a:r>
              <a:rPr lang="en" sz="1000"/>
              <a:t>Our limitations for this project are that we are using the Oculus Quest to develop the application for, and the application will be limited to its hardware capabilities. Also, the world of VR is ever-changing, and the knowledge we have for VR is limited to literature read and case studies found. </a:t>
            </a:r>
            <a:endParaRPr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625" y="1215100"/>
            <a:ext cx="8142900" cy="195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400"/>
              <a:t>ENSE 400 / 477</a:t>
            </a:r>
            <a:endParaRPr sz="4400"/>
          </a:p>
          <a:p>
            <a:pPr indent="0" lvl="0" marL="0" rtl="0" algn="l">
              <a:spcBef>
                <a:spcPts val="0"/>
              </a:spcBef>
              <a:spcAft>
                <a:spcPts val="0"/>
              </a:spcAft>
              <a:buNone/>
            </a:pPr>
            <a:r>
              <a:rPr lang="en" sz="3500"/>
              <a:t>Vlog #1</a:t>
            </a:r>
            <a:endParaRPr sz="3500"/>
          </a:p>
          <a:p>
            <a:pPr indent="0" lvl="0" marL="0" rtl="0" algn="l">
              <a:spcBef>
                <a:spcPts val="0"/>
              </a:spcBef>
              <a:spcAft>
                <a:spcPts val="0"/>
              </a:spcAft>
              <a:buNone/>
            </a:pPr>
            <a:r>
              <a:rPr b="0" lang="en" sz="3500"/>
              <a:t>Team Edentada</a:t>
            </a:r>
            <a:endParaRPr b="0" sz="35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440"/>
              <a:buNone/>
            </a:pPr>
            <a:r>
              <a:t/>
            </a:r>
            <a:endParaRPr b="1" sz="1440"/>
          </a:p>
          <a:p>
            <a:pPr indent="0" lvl="0" marL="0" rtl="0" algn="l">
              <a:lnSpc>
                <a:spcPct val="90000"/>
              </a:lnSpc>
              <a:spcBef>
                <a:spcPts val="0"/>
              </a:spcBef>
              <a:spcAft>
                <a:spcPts val="0"/>
              </a:spcAft>
              <a:buNone/>
            </a:pPr>
            <a:r>
              <a:rPr lang="en" sz="1440"/>
              <a:t>Jacob Sauer</a:t>
            </a:r>
            <a:endParaRPr sz="1440"/>
          </a:p>
          <a:p>
            <a:pPr indent="0" lvl="0" marL="0" rtl="0" algn="l">
              <a:lnSpc>
                <a:spcPct val="90000"/>
              </a:lnSpc>
              <a:spcBef>
                <a:spcPts val="0"/>
              </a:spcBef>
              <a:spcAft>
                <a:spcPts val="0"/>
              </a:spcAft>
              <a:buNone/>
            </a:pPr>
            <a:r>
              <a:rPr lang="en" sz="1440"/>
              <a:t>Jacob Chapman</a:t>
            </a:r>
            <a:endParaRPr sz="1440"/>
          </a:p>
          <a:p>
            <a:pPr indent="0" lvl="0" marL="0" rtl="0" algn="l">
              <a:lnSpc>
                <a:spcPct val="90000"/>
              </a:lnSpc>
              <a:spcBef>
                <a:spcPts val="0"/>
              </a:spcBef>
              <a:spcAft>
                <a:spcPts val="0"/>
              </a:spcAft>
              <a:buNone/>
            </a:pPr>
            <a:r>
              <a:rPr lang="en" sz="1440"/>
              <a:t>Roxanne Harrison</a:t>
            </a:r>
            <a:endParaRPr sz="1440"/>
          </a:p>
          <a:p>
            <a:pPr indent="0" lvl="0" marL="0" rtl="0" algn="l">
              <a:lnSpc>
                <a:spcPct val="90000"/>
              </a:lnSpc>
              <a:spcBef>
                <a:spcPts val="0"/>
              </a:spcBef>
              <a:spcAft>
                <a:spcPts val="0"/>
              </a:spcAft>
              <a:buNone/>
            </a:pPr>
            <a:r>
              <a:t/>
            </a:r>
            <a:endParaRPr sz="64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ctrTitle"/>
          </p:nvPr>
        </p:nvSpPr>
        <p:spPr>
          <a:xfrm>
            <a:off x="729625" y="1215100"/>
            <a:ext cx="8142900" cy="195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400"/>
              <a:t>Thank You!</a:t>
            </a:r>
            <a:endParaRPr sz="4400"/>
          </a:p>
          <a:p>
            <a:pPr indent="0" lvl="0" marL="0" rtl="0" algn="l">
              <a:spcBef>
                <a:spcPts val="0"/>
              </a:spcBef>
              <a:spcAft>
                <a:spcPts val="0"/>
              </a:spcAft>
              <a:buNone/>
            </a:pPr>
            <a:r>
              <a:t/>
            </a:r>
            <a:endParaRPr b="0" sz="3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introduction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25000" lnSpcReduction="20000"/>
          </a:bodyPr>
          <a:lstStyle/>
          <a:p>
            <a:pPr indent="-355600" lvl="0" marL="457200" rtl="0" algn="l">
              <a:lnSpc>
                <a:spcPct val="200000"/>
              </a:lnSpc>
              <a:spcBef>
                <a:spcPts val="0"/>
              </a:spcBef>
              <a:spcAft>
                <a:spcPts val="0"/>
              </a:spcAft>
              <a:buSzPct val="100000"/>
              <a:buChar char="●"/>
            </a:pPr>
            <a:r>
              <a:rPr lang="en" sz="8000">
                <a:highlight>
                  <a:schemeClr val="lt1"/>
                </a:highlight>
              </a:rPr>
              <a:t>Jacob Sauer (Scrum Master, Lead Developer)</a:t>
            </a:r>
            <a:endParaRPr sz="8000">
              <a:highlight>
                <a:schemeClr val="lt1"/>
              </a:highlight>
            </a:endParaRPr>
          </a:p>
          <a:p>
            <a:pPr indent="-355600" lvl="0" marL="457200" rtl="0" algn="l">
              <a:lnSpc>
                <a:spcPct val="200000"/>
              </a:lnSpc>
              <a:spcBef>
                <a:spcPts val="0"/>
              </a:spcBef>
              <a:spcAft>
                <a:spcPts val="0"/>
              </a:spcAft>
              <a:buSzPct val="100000"/>
              <a:buChar char="●"/>
            </a:pPr>
            <a:r>
              <a:rPr lang="en" sz="8000">
                <a:highlight>
                  <a:schemeClr val="lt1"/>
                </a:highlight>
              </a:rPr>
              <a:t>Jacob Chapman (Business Lead, Backend Developer)</a:t>
            </a:r>
            <a:endParaRPr sz="8000">
              <a:highlight>
                <a:schemeClr val="lt1"/>
              </a:highlight>
            </a:endParaRPr>
          </a:p>
          <a:p>
            <a:pPr indent="-355600" lvl="0" marL="457200" rtl="0" algn="l">
              <a:lnSpc>
                <a:spcPct val="200000"/>
              </a:lnSpc>
              <a:spcBef>
                <a:spcPts val="0"/>
              </a:spcBef>
              <a:spcAft>
                <a:spcPts val="0"/>
              </a:spcAft>
              <a:buSzPct val="100000"/>
              <a:buChar char="●"/>
            </a:pPr>
            <a:r>
              <a:rPr lang="en" sz="8000">
                <a:highlight>
                  <a:schemeClr val="lt1"/>
                </a:highlight>
              </a:rPr>
              <a:t>Roxanne Harrison (Design Lead, Frontend Developer)</a:t>
            </a:r>
            <a:endParaRPr sz="8000">
              <a:highlight>
                <a:srgbClr val="FFFFFF"/>
              </a:highlight>
            </a:endParaRPr>
          </a:p>
          <a:p>
            <a:pPr indent="0" lvl="0" marL="0" rtl="0" algn="l">
              <a:spcBef>
                <a:spcPts val="1200"/>
              </a:spcBef>
              <a:spcAft>
                <a:spcPts val="0"/>
              </a:spcAft>
              <a:buNone/>
            </a:pPr>
            <a:r>
              <a:t/>
            </a:r>
            <a:endParaRPr sz="115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150">
              <a:solidFill>
                <a:srgbClr val="212529"/>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150">
              <a:solidFill>
                <a:srgbClr val="212529"/>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idea</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55600" lvl="0" marL="457200" rtl="0" algn="l">
              <a:lnSpc>
                <a:spcPct val="200000"/>
              </a:lnSpc>
              <a:spcBef>
                <a:spcPts val="0"/>
              </a:spcBef>
              <a:spcAft>
                <a:spcPts val="0"/>
              </a:spcAft>
              <a:buSzPts val="2000"/>
              <a:buChar char="●"/>
            </a:pPr>
            <a:r>
              <a:rPr lang="en" sz="2000"/>
              <a:t>Virtual Reality Exposure Therapy</a:t>
            </a:r>
            <a:endParaRPr sz="2000"/>
          </a:p>
          <a:p>
            <a:pPr indent="-355600" lvl="0" marL="457200" rtl="0" algn="l">
              <a:lnSpc>
                <a:spcPct val="200000"/>
              </a:lnSpc>
              <a:spcBef>
                <a:spcPts val="0"/>
              </a:spcBef>
              <a:spcAft>
                <a:spcPts val="0"/>
              </a:spcAft>
              <a:buSzPts val="2000"/>
              <a:buChar char="●"/>
            </a:pPr>
            <a:r>
              <a:rPr lang="en" sz="2000"/>
              <a:t>Interactive user experience</a:t>
            </a:r>
            <a:endParaRPr sz="2000"/>
          </a:p>
          <a:p>
            <a:pPr indent="-355600" lvl="0" marL="457200" rtl="0" algn="l">
              <a:lnSpc>
                <a:spcPct val="200000"/>
              </a:lnSpc>
              <a:spcBef>
                <a:spcPts val="0"/>
              </a:spcBef>
              <a:spcAft>
                <a:spcPts val="0"/>
              </a:spcAft>
              <a:buSzPts val="2000"/>
              <a:buChar char="●"/>
            </a:pPr>
            <a:r>
              <a:rPr lang="en" sz="2000"/>
              <a:t>Linear progression in the user’s control</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background</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55600" lvl="0" marL="457200" rtl="0" algn="l">
              <a:lnSpc>
                <a:spcPct val="200000"/>
              </a:lnSpc>
              <a:spcBef>
                <a:spcPts val="0"/>
              </a:spcBef>
              <a:spcAft>
                <a:spcPts val="0"/>
              </a:spcAft>
              <a:buSzPts val="2000"/>
              <a:buChar char="●"/>
            </a:pPr>
            <a:r>
              <a:rPr lang="en" sz="2000"/>
              <a:t>Display realistic scenarios in 3D</a:t>
            </a:r>
            <a:endParaRPr sz="2000"/>
          </a:p>
          <a:p>
            <a:pPr indent="-355600" lvl="0" marL="457200" rtl="0" algn="l">
              <a:lnSpc>
                <a:spcPct val="200000"/>
              </a:lnSpc>
              <a:spcBef>
                <a:spcPts val="0"/>
              </a:spcBef>
              <a:spcAft>
                <a:spcPts val="0"/>
              </a:spcAft>
              <a:buSzPts val="2000"/>
              <a:buChar char="●"/>
            </a:pPr>
            <a:r>
              <a:rPr lang="en" sz="2000"/>
              <a:t>Safe and controlled environment</a:t>
            </a:r>
            <a:endParaRPr sz="2000"/>
          </a:p>
          <a:p>
            <a:pPr indent="-355600" lvl="0" marL="457200" rtl="0" algn="l">
              <a:lnSpc>
                <a:spcPct val="200000"/>
              </a:lnSpc>
              <a:spcBef>
                <a:spcPts val="0"/>
              </a:spcBef>
              <a:spcAft>
                <a:spcPts val="0"/>
              </a:spcAft>
              <a:buSzPts val="2000"/>
              <a:buChar char="●"/>
            </a:pPr>
            <a:r>
              <a:rPr lang="en" sz="2000"/>
              <a:t>User-accommodating progression and escalation</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need / opportunity</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55600" lvl="0" marL="457200" rtl="0" algn="l">
              <a:lnSpc>
                <a:spcPct val="200000"/>
              </a:lnSpc>
              <a:spcBef>
                <a:spcPts val="0"/>
              </a:spcBef>
              <a:spcAft>
                <a:spcPts val="0"/>
              </a:spcAft>
              <a:buSzPts val="2000"/>
              <a:buChar char="●"/>
            </a:pPr>
            <a:r>
              <a:rPr lang="en" sz="2000"/>
              <a:t>Existing technology isn’t interactive</a:t>
            </a:r>
            <a:endParaRPr sz="2000"/>
          </a:p>
          <a:p>
            <a:pPr indent="-355600" lvl="0" marL="457200" rtl="0" algn="l">
              <a:lnSpc>
                <a:spcPct val="200000"/>
              </a:lnSpc>
              <a:spcBef>
                <a:spcPts val="0"/>
              </a:spcBef>
              <a:spcAft>
                <a:spcPts val="0"/>
              </a:spcAft>
              <a:buSzPts val="2000"/>
              <a:buChar char="●"/>
            </a:pPr>
            <a:r>
              <a:rPr lang="en" sz="2000"/>
              <a:t>Improve experience using real space and controls</a:t>
            </a:r>
            <a:endParaRPr sz="2000"/>
          </a:p>
          <a:p>
            <a:pPr indent="-355600" lvl="0" marL="457200" rtl="0" algn="l">
              <a:lnSpc>
                <a:spcPct val="200000"/>
              </a:lnSpc>
              <a:spcBef>
                <a:spcPts val="0"/>
              </a:spcBef>
              <a:spcAft>
                <a:spcPts val="0"/>
              </a:spcAft>
              <a:buSzPts val="2000"/>
              <a:buChar char="●"/>
            </a:pPr>
            <a:r>
              <a:rPr lang="en" sz="2000"/>
              <a:t>Allow for therapist intervention in real-time</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is this for?</a:t>
            </a:r>
            <a:endParaRPr/>
          </a:p>
        </p:txBody>
      </p:sp>
      <p:sp>
        <p:nvSpPr>
          <p:cNvPr id="117" name="Google Shape;117;p18"/>
          <p:cNvSpPr txBox="1"/>
          <p:nvPr>
            <p:ph idx="1" type="body"/>
          </p:nvPr>
        </p:nvSpPr>
        <p:spPr>
          <a:xfrm>
            <a:off x="729450" y="1853850"/>
            <a:ext cx="3991800" cy="4033800"/>
          </a:xfrm>
          <a:prstGeom prst="rect">
            <a:avLst/>
          </a:prstGeom>
        </p:spPr>
        <p:txBody>
          <a:bodyPr anchorCtr="0" anchor="t" bIns="91425" lIns="91425" spcFirstLastPara="1" rIns="91425" wrap="square" tIns="91425">
            <a:normAutofit/>
          </a:bodyPr>
          <a:lstStyle/>
          <a:p>
            <a:pPr indent="-342900" lvl="0" marL="457200" rtl="0" algn="l">
              <a:lnSpc>
                <a:spcPct val="105000"/>
              </a:lnSpc>
              <a:spcBef>
                <a:spcPts val="0"/>
              </a:spcBef>
              <a:spcAft>
                <a:spcPts val="0"/>
              </a:spcAft>
              <a:buClr>
                <a:schemeClr val="accent1"/>
              </a:buClr>
              <a:buSzPts val="1800"/>
              <a:buFont typeface="Lato"/>
              <a:buChar char="●"/>
            </a:pPr>
            <a:r>
              <a:rPr lang="en" sz="1800">
                <a:highlight>
                  <a:srgbClr val="FFFFFF"/>
                </a:highlight>
              </a:rPr>
              <a:t>Northstar customers</a:t>
            </a:r>
            <a:endParaRPr sz="1800">
              <a:highlight>
                <a:srgbClr val="FFFFFF"/>
              </a:highlight>
            </a:endParaRPr>
          </a:p>
          <a:p>
            <a:pPr indent="-342900" lvl="1" marL="914400" rtl="0" algn="l">
              <a:lnSpc>
                <a:spcPct val="105000"/>
              </a:lnSpc>
              <a:spcBef>
                <a:spcPts val="0"/>
              </a:spcBef>
              <a:spcAft>
                <a:spcPts val="0"/>
              </a:spcAft>
              <a:buClr>
                <a:schemeClr val="accent1"/>
              </a:buClr>
              <a:buSzPts val="1800"/>
              <a:buFont typeface="Lato"/>
              <a:buChar char="○"/>
            </a:pPr>
            <a:r>
              <a:rPr lang="en" sz="1800">
                <a:highlight>
                  <a:srgbClr val="FFFFFF"/>
                </a:highlight>
              </a:rPr>
              <a:t>Phobia patients</a:t>
            </a:r>
            <a:endParaRPr sz="1800">
              <a:highlight>
                <a:srgbClr val="FFFFFF"/>
              </a:highlight>
            </a:endParaRPr>
          </a:p>
          <a:p>
            <a:pPr indent="-342900" lvl="0" marL="457200" rtl="0" algn="l">
              <a:lnSpc>
                <a:spcPct val="105000"/>
              </a:lnSpc>
              <a:spcBef>
                <a:spcPts val="0"/>
              </a:spcBef>
              <a:spcAft>
                <a:spcPts val="0"/>
              </a:spcAft>
              <a:buClr>
                <a:schemeClr val="accent1"/>
              </a:buClr>
              <a:buSzPts val="1800"/>
              <a:buFont typeface="Lato"/>
              <a:buChar char="●"/>
            </a:pPr>
            <a:r>
              <a:rPr lang="en" sz="1800">
                <a:highlight>
                  <a:srgbClr val="FFFFFF"/>
                </a:highlight>
              </a:rPr>
              <a:t>Carryover customers</a:t>
            </a:r>
            <a:endParaRPr sz="1800">
              <a:highlight>
                <a:srgbClr val="FFFFFF"/>
              </a:highlight>
            </a:endParaRPr>
          </a:p>
          <a:p>
            <a:pPr indent="-342900" lvl="1" marL="914400" rtl="0" algn="l">
              <a:lnSpc>
                <a:spcPct val="105000"/>
              </a:lnSpc>
              <a:spcBef>
                <a:spcPts val="0"/>
              </a:spcBef>
              <a:spcAft>
                <a:spcPts val="0"/>
              </a:spcAft>
              <a:buClr>
                <a:schemeClr val="accent1"/>
              </a:buClr>
              <a:buSzPts val="1800"/>
              <a:buFont typeface="Lato"/>
              <a:buChar char="○"/>
            </a:pPr>
            <a:r>
              <a:rPr lang="en" sz="1800">
                <a:highlight>
                  <a:srgbClr val="FFFFFF"/>
                </a:highlight>
              </a:rPr>
              <a:t>Therapists &amp; psychologists</a:t>
            </a:r>
            <a:endParaRPr sz="1800">
              <a:highlight>
                <a:srgbClr val="FFFFFF"/>
              </a:highlight>
            </a:endParaRPr>
          </a:p>
          <a:p>
            <a:pPr indent="-342900" lvl="1" marL="914400" rtl="0" algn="l">
              <a:lnSpc>
                <a:spcPct val="105000"/>
              </a:lnSpc>
              <a:spcBef>
                <a:spcPts val="0"/>
              </a:spcBef>
              <a:spcAft>
                <a:spcPts val="0"/>
              </a:spcAft>
              <a:buClr>
                <a:schemeClr val="accent1"/>
              </a:buClr>
              <a:buSzPts val="1800"/>
              <a:buFont typeface="Lato"/>
              <a:buChar char="○"/>
            </a:pPr>
            <a:r>
              <a:rPr lang="en" sz="1800">
                <a:highlight>
                  <a:srgbClr val="FFFFFF"/>
                </a:highlight>
              </a:rPr>
              <a:t>VR gamers</a:t>
            </a:r>
            <a:endParaRPr sz="1800">
              <a:highlight>
                <a:srgbClr val="FFFFFF"/>
              </a:highlight>
            </a:endParaRPr>
          </a:p>
          <a:p>
            <a:pPr indent="0" lvl="0" marL="0" rtl="0" algn="l">
              <a:lnSpc>
                <a:spcPct val="105000"/>
              </a:lnSpc>
              <a:spcBef>
                <a:spcPts val="1200"/>
              </a:spcBef>
              <a:spcAft>
                <a:spcPts val="1200"/>
              </a:spcAft>
              <a:buNone/>
            </a:pPr>
            <a:r>
              <a:t/>
            </a:r>
            <a:endParaRPr sz="1100"/>
          </a:p>
        </p:txBody>
      </p:sp>
      <p:sp>
        <p:nvSpPr>
          <p:cNvPr id="118" name="Google Shape;118;p18"/>
          <p:cNvSpPr txBox="1"/>
          <p:nvPr>
            <p:ph idx="1" type="body"/>
          </p:nvPr>
        </p:nvSpPr>
        <p:spPr>
          <a:xfrm>
            <a:off x="5089450" y="1377325"/>
            <a:ext cx="3991800" cy="40338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t/>
            </a:r>
            <a:endParaRPr sz="1800">
              <a:highlight>
                <a:srgbClr val="FFFFFF"/>
              </a:highlight>
            </a:endParaRPr>
          </a:p>
          <a:p>
            <a:pPr indent="-342900" lvl="0" marL="457200" rtl="0" algn="l">
              <a:lnSpc>
                <a:spcPct val="105000"/>
              </a:lnSpc>
              <a:spcBef>
                <a:spcPts val="1200"/>
              </a:spcBef>
              <a:spcAft>
                <a:spcPts val="0"/>
              </a:spcAft>
              <a:buClr>
                <a:schemeClr val="accent1"/>
              </a:buClr>
              <a:buSzPts val="1800"/>
              <a:buFont typeface="Lato"/>
              <a:buChar char="●"/>
            </a:pPr>
            <a:r>
              <a:rPr lang="en" sz="1800">
                <a:highlight>
                  <a:srgbClr val="FFFFFF"/>
                </a:highlight>
              </a:rPr>
              <a:t>Whose opinions matter?</a:t>
            </a:r>
            <a:endParaRPr sz="1800">
              <a:highlight>
                <a:srgbClr val="FFFFFF"/>
              </a:highlight>
            </a:endParaRPr>
          </a:p>
          <a:p>
            <a:pPr indent="-342900" lvl="1" marL="914400" rtl="0" algn="l">
              <a:lnSpc>
                <a:spcPct val="105000"/>
              </a:lnSpc>
              <a:spcBef>
                <a:spcPts val="0"/>
              </a:spcBef>
              <a:spcAft>
                <a:spcPts val="0"/>
              </a:spcAft>
              <a:buClr>
                <a:schemeClr val="accent1"/>
              </a:buClr>
              <a:buSzPts val="1800"/>
              <a:buFont typeface="Lato"/>
              <a:buChar char="○"/>
            </a:pPr>
            <a:r>
              <a:rPr lang="en" sz="1800">
                <a:highlight>
                  <a:srgbClr val="FFFFFF"/>
                </a:highlight>
              </a:rPr>
              <a:t>Phobia patients</a:t>
            </a:r>
            <a:endParaRPr i="1" sz="1800">
              <a:highlight>
                <a:srgbClr val="FFFFFF"/>
              </a:highlight>
            </a:endParaRPr>
          </a:p>
          <a:p>
            <a:pPr indent="-342900" lvl="1" marL="914400" rtl="0" algn="l">
              <a:lnSpc>
                <a:spcPct val="105000"/>
              </a:lnSpc>
              <a:spcBef>
                <a:spcPts val="0"/>
              </a:spcBef>
              <a:spcAft>
                <a:spcPts val="0"/>
              </a:spcAft>
              <a:buClr>
                <a:schemeClr val="accent1"/>
              </a:buClr>
              <a:buSzPts val="1800"/>
              <a:buFont typeface="Roboto"/>
              <a:buChar char="○"/>
            </a:pPr>
            <a:r>
              <a:rPr lang="en" sz="1800">
                <a:highlight>
                  <a:schemeClr val="lt1"/>
                </a:highlight>
              </a:rPr>
              <a:t>Therapists &amp; psychologists</a:t>
            </a:r>
            <a:endParaRPr i="1" sz="1800">
              <a:highlight>
                <a:srgbClr val="FFFFFF"/>
              </a:highlight>
            </a:endParaRPr>
          </a:p>
          <a:p>
            <a:pPr indent="-342900" lvl="0" marL="457200" rtl="0" algn="l">
              <a:lnSpc>
                <a:spcPct val="105000"/>
              </a:lnSpc>
              <a:spcBef>
                <a:spcPts val="0"/>
              </a:spcBef>
              <a:spcAft>
                <a:spcPts val="0"/>
              </a:spcAft>
              <a:buClr>
                <a:schemeClr val="accent1"/>
              </a:buClr>
              <a:buSzPts val="1800"/>
              <a:buFont typeface="Lato"/>
              <a:buChar char="●"/>
            </a:pPr>
            <a:r>
              <a:rPr lang="en" sz="1800">
                <a:highlight>
                  <a:srgbClr val="FFFFFF"/>
                </a:highlight>
              </a:rPr>
              <a:t>Where is our audience?</a:t>
            </a:r>
            <a:endParaRPr sz="1800">
              <a:highlight>
                <a:srgbClr val="FFFFFF"/>
              </a:highlight>
            </a:endParaRPr>
          </a:p>
          <a:p>
            <a:pPr indent="-342900" lvl="1" marL="914400" rtl="0" algn="l">
              <a:lnSpc>
                <a:spcPct val="105000"/>
              </a:lnSpc>
              <a:spcBef>
                <a:spcPts val="0"/>
              </a:spcBef>
              <a:spcAft>
                <a:spcPts val="0"/>
              </a:spcAft>
              <a:buClr>
                <a:schemeClr val="accent1"/>
              </a:buClr>
              <a:buSzPts val="1800"/>
              <a:buFont typeface="Roboto"/>
              <a:buChar char="○"/>
            </a:pPr>
            <a:r>
              <a:rPr lang="en" sz="1800">
                <a:highlight>
                  <a:srgbClr val="FFFFFF"/>
                </a:highlight>
              </a:rPr>
              <a:t>Anywhere!</a:t>
            </a:r>
            <a:endParaRPr sz="1800">
              <a:highlight>
                <a:srgbClr val="FFFFFF"/>
              </a:highlight>
            </a:endParaRPr>
          </a:p>
          <a:p>
            <a:pPr indent="0" lvl="0" marL="0" rtl="0" algn="l">
              <a:lnSpc>
                <a:spcPct val="105000"/>
              </a:lnSpc>
              <a:spcBef>
                <a:spcPts val="1200"/>
              </a:spcBef>
              <a:spcAft>
                <a:spcPts val="1200"/>
              </a:spcAft>
              <a:buNone/>
            </a:pPr>
            <a:r>
              <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reason to create</a:t>
            </a:r>
            <a:endParaRPr/>
          </a:p>
        </p:txBody>
      </p:sp>
      <p:sp>
        <p:nvSpPr>
          <p:cNvPr id="124" name="Google Shape;124;p19"/>
          <p:cNvSpPr txBox="1"/>
          <p:nvPr>
            <p:ph idx="1" type="body"/>
          </p:nvPr>
        </p:nvSpPr>
        <p:spPr>
          <a:xfrm>
            <a:off x="729450" y="2078875"/>
            <a:ext cx="8168700" cy="2663400"/>
          </a:xfrm>
          <a:prstGeom prst="rect">
            <a:avLst/>
          </a:prstGeom>
        </p:spPr>
        <p:txBody>
          <a:bodyPr anchorCtr="0" anchor="t" bIns="91425" lIns="91425" spcFirstLastPara="1" rIns="91425" wrap="square" tIns="91425">
            <a:noAutofit/>
          </a:bodyPr>
          <a:lstStyle/>
          <a:p>
            <a:pPr indent="-355600" lvl="0" marL="457200" marR="0" rtl="0" algn="l">
              <a:lnSpc>
                <a:spcPct val="200000"/>
              </a:lnSpc>
              <a:spcBef>
                <a:spcPts val="0"/>
              </a:spcBef>
              <a:spcAft>
                <a:spcPts val="0"/>
              </a:spcAft>
              <a:buSzPts val="2000"/>
              <a:buChar char="●"/>
            </a:pPr>
            <a:r>
              <a:rPr lang="en" sz="2000"/>
              <a:t>Help patients with specific phobias</a:t>
            </a:r>
            <a:endParaRPr sz="2000"/>
          </a:p>
          <a:p>
            <a:pPr indent="-355600" lvl="0" marL="457200" marR="0" rtl="0" algn="l">
              <a:lnSpc>
                <a:spcPct val="200000"/>
              </a:lnSpc>
              <a:spcBef>
                <a:spcPts val="0"/>
              </a:spcBef>
              <a:spcAft>
                <a:spcPts val="0"/>
              </a:spcAft>
              <a:buSzPts val="2000"/>
              <a:buChar char="●"/>
            </a:pPr>
            <a:r>
              <a:rPr lang="en" sz="2000"/>
              <a:t>Allow 2-way communication between therapist and patient</a:t>
            </a:r>
            <a:endParaRPr sz="2000"/>
          </a:p>
          <a:p>
            <a:pPr indent="-355600" lvl="0" marL="457200" marR="0" rtl="0" algn="l">
              <a:lnSpc>
                <a:spcPct val="200000"/>
              </a:lnSpc>
              <a:spcBef>
                <a:spcPts val="0"/>
              </a:spcBef>
              <a:spcAft>
                <a:spcPts val="0"/>
              </a:spcAft>
              <a:buSzPts val="2000"/>
              <a:buChar char="●"/>
            </a:pPr>
            <a:r>
              <a:rPr lang="en" sz="2000"/>
              <a:t>Present phobias in a controlled manner using VR</a:t>
            </a:r>
            <a:endParaRPr sz="20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2000">
              <a:solidFill>
                <a:srgbClr val="212529"/>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Impact</a:t>
            </a:r>
            <a:endParaRPr/>
          </a:p>
        </p:txBody>
      </p:sp>
      <p:sp>
        <p:nvSpPr>
          <p:cNvPr id="130" name="Google Shape;130;p20"/>
          <p:cNvSpPr txBox="1"/>
          <p:nvPr>
            <p:ph idx="1" type="body"/>
          </p:nvPr>
        </p:nvSpPr>
        <p:spPr>
          <a:xfrm>
            <a:off x="660625" y="2078875"/>
            <a:ext cx="8272200" cy="3014400"/>
          </a:xfrm>
          <a:prstGeom prst="rect">
            <a:avLst/>
          </a:prstGeom>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SzPts val="1600"/>
              <a:buChar char="●"/>
            </a:pPr>
            <a:r>
              <a:rPr b="1" lang="en" sz="1600"/>
              <a:t>Current Reality</a:t>
            </a:r>
            <a:endParaRPr b="1" sz="1600"/>
          </a:p>
          <a:p>
            <a:pPr indent="-330200" lvl="1" marL="914400" marR="0" rtl="0" algn="l">
              <a:lnSpc>
                <a:spcPct val="150000"/>
              </a:lnSpc>
              <a:spcBef>
                <a:spcPts val="0"/>
              </a:spcBef>
              <a:spcAft>
                <a:spcPts val="0"/>
              </a:spcAft>
              <a:buSzPts val="1600"/>
              <a:buChar char="○"/>
            </a:pPr>
            <a:r>
              <a:rPr lang="en" sz="1600"/>
              <a:t>Clinics do not have VR implemented for patients who suffer with phobias. </a:t>
            </a:r>
            <a:endParaRPr sz="1600"/>
          </a:p>
          <a:p>
            <a:pPr indent="-330200" lvl="0" marL="457200" marR="0" rtl="0" algn="l">
              <a:lnSpc>
                <a:spcPct val="150000"/>
              </a:lnSpc>
              <a:spcBef>
                <a:spcPts val="0"/>
              </a:spcBef>
              <a:spcAft>
                <a:spcPts val="0"/>
              </a:spcAft>
              <a:buSzPts val="1600"/>
              <a:buChar char="●"/>
            </a:pPr>
            <a:r>
              <a:rPr b="1" lang="en" sz="1600"/>
              <a:t>New Reality</a:t>
            </a:r>
            <a:endParaRPr sz="1600"/>
          </a:p>
          <a:p>
            <a:pPr indent="-330200" lvl="1" marL="914400" marR="0" rtl="0" algn="l">
              <a:lnSpc>
                <a:spcPct val="150000"/>
              </a:lnSpc>
              <a:spcBef>
                <a:spcPts val="0"/>
              </a:spcBef>
              <a:spcAft>
                <a:spcPts val="0"/>
              </a:spcAft>
              <a:buSzPts val="1600"/>
              <a:buChar char="○"/>
            </a:pPr>
            <a:r>
              <a:rPr lang="en" sz="1600"/>
              <a:t>T</a:t>
            </a:r>
            <a:r>
              <a:rPr lang="en" sz="1600"/>
              <a:t>herapists can host virtual therapy utilizing interactive VR sessions for patients.</a:t>
            </a:r>
            <a:endParaRPr sz="1600"/>
          </a:p>
          <a:p>
            <a:pPr indent="-330200" lvl="0" marL="457200" marR="0" rtl="0" algn="l">
              <a:lnSpc>
                <a:spcPct val="150000"/>
              </a:lnSpc>
              <a:spcBef>
                <a:spcPts val="0"/>
              </a:spcBef>
              <a:spcAft>
                <a:spcPts val="0"/>
              </a:spcAft>
              <a:buSzPts val="1600"/>
              <a:buChar char="●"/>
            </a:pPr>
            <a:r>
              <a:rPr b="1" lang="en" sz="1600"/>
              <a:t>Action</a:t>
            </a:r>
            <a:endParaRPr b="1" sz="1600"/>
          </a:p>
          <a:p>
            <a:pPr indent="-330200" lvl="1" marL="914400" marR="0" rtl="0" algn="l">
              <a:lnSpc>
                <a:spcPct val="150000"/>
              </a:lnSpc>
              <a:spcBef>
                <a:spcPts val="0"/>
              </a:spcBef>
              <a:spcAft>
                <a:spcPts val="0"/>
              </a:spcAft>
              <a:buSzPts val="1600"/>
              <a:buChar char="○"/>
            </a:pPr>
            <a:r>
              <a:rPr lang="en" sz="1600"/>
              <a:t>Create an interactive VR application for patients to help them overcome their phobias.</a:t>
            </a:r>
            <a:endParaRPr sz="1600"/>
          </a:p>
          <a:p>
            <a:pPr indent="0" lvl="0" marL="0" rtl="0" algn="l">
              <a:lnSpc>
                <a:spcPct val="150000"/>
              </a:lnSpc>
              <a:spcBef>
                <a:spcPts val="1200"/>
              </a:spcBef>
              <a:spcAft>
                <a:spcPts val="0"/>
              </a:spcAft>
              <a:buNone/>
            </a:pPr>
            <a:r>
              <a:t/>
            </a:r>
            <a:endParaRPr sz="1700">
              <a:solidFill>
                <a:srgbClr val="212529"/>
              </a:solidFill>
              <a:highlight>
                <a:srgbClr val="FFFFFF"/>
              </a:highlight>
              <a:latin typeface="Roboto"/>
              <a:ea typeface="Roboto"/>
              <a:cs typeface="Roboto"/>
              <a:sym typeface="Roboto"/>
            </a:endParaRPr>
          </a:p>
          <a:p>
            <a:pPr indent="0" lvl="0" marL="0" rtl="0" algn="l">
              <a:lnSpc>
                <a:spcPct val="150000"/>
              </a:lnSpc>
              <a:spcBef>
                <a:spcPts val="1200"/>
              </a:spcBef>
              <a:spcAft>
                <a:spcPts val="1200"/>
              </a:spcAft>
              <a:buNone/>
            </a:pPr>
            <a:r>
              <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 are creating</a:t>
            </a:r>
            <a:endParaRPr/>
          </a:p>
        </p:txBody>
      </p:sp>
      <p:sp>
        <p:nvSpPr>
          <p:cNvPr id="136" name="Google Shape;136;p21"/>
          <p:cNvSpPr txBox="1"/>
          <p:nvPr>
            <p:ph idx="1" type="body"/>
          </p:nvPr>
        </p:nvSpPr>
        <p:spPr>
          <a:xfrm>
            <a:off x="729450" y="2078875"/>
            <a:ext cx="7688700" cy="2834100"/>
          </a:xfrm>
          <a:prstGeom prst="rect">
            <a:avLst/>
          </a:prstGeom>
        </p:spPr>
        <p:txBody>
          <a:bodyPr anchorCtr="0" anchor="t" bIns="91425" lIns="91425" spcFirstLastPara="1" rIns="91425" wrap="square" tIns="91425">
            <a:normAutofit fontScale="25000" lnSpcReduction="20000"/>
          </a:bodyPr>
          <a:lstStyle/>
          <a:p>
            <a:pPr indent="-307975" lvl="0" marL="457200" marR="0" rtl="0" algn="l">
              <a:lnSpc>
                <a:spcPct val="200000"/>
              </a:lnSpc>
              <a:spcBef>
                <a:spcPts val="0"/>
              </a:spcBef>
              <a:spcAft>
                <a:spcPts val="0"/>
              </a:spcAft>
              <a:buSzPct val="100000"/>
              <a:buChar char="●"/>
            </a:pPr>
            <a:r>
              <a:rPr b="1" lang="en" sz="5000"/>
              <a:t>Constraints</a:t>
            </a:r>
            <a:endParaRPr sz="5000"/>
          </a:p>
          <a:p>
            <a:pPr indent="-307975" lvl="1" marL="914400" marR="0" rtl="0" algn="l">
              <a:lnSpc>
                <a:spcPct val="200000"/>
              </a:lnSpc>
              <a:spcBef>
                <a:spcPts val="0"/>
              </a:spcBef>
              <a:spcAft>
                <a:spcPts val="0"/>
              </a:spcAft>
              <a:buSzPct val="100000"/>
              <a:buChar char="○"/>
            </a:pPr>
            <a:r>
              <a:rPr lang="en" sz="5000"/>
              <a:t>Windows application</a:t>
            </a:r>
            <a:endParaRPr sz="5000"/>
          </a:p>
          <a:p>
            <a:pPr indent="-307975" lvl="1" marL="914400" marR="0" rtl="0" algn="l">
              <a:lnSpc>
                <a:spcPct val="200000"/>
              </a:lnSpc>
              <a:spcBef>
                <a:spcPts val="0"/>
              </a:spcBef>
              <a:spcAft>
                <a:spcPts val="0"/>
              </a:spcAft>
              <a:buSzPct val="100000"/>
              <a:buChar char="○"/>
            </a:pPr>
            <a:r>
              <a:rPr lang="en" sz="5000"/>
              <a:t>Unity (C# app)</a:t>
            </a:r>
            <a:endParaRPr sz="5000"/>
          </a:p>
          <a:p>
            <a:pPr indent="-307975" lvl="1" marL="914400" marR="0" rtl="0" algn="l">
              <a:lnSpc>
                <a:spcPct val="200000"/>
              </a:lnSpc>
              <a:spcBef>
                <a:spcPts val="0"/>
              </a:spcBef>
              <a:spcAft>
                <a:spcPts val="0"/>
              </a:spcAft>
              <a:buSzPct val="100000"/>
              <a:buChar char="○"/>
            </a:pPr>
            <a:r>
              <a:rPr lang="en" sz="5000"/>
              <a:t>~3 Phobias </a:t>
            </a:r>
            <a:endParaRPr sz="5000"/>
          </a:p>
          <a:p>
            <a:pPr indent="-307975" lvl="0" marL="457200" marR="0" rtl="0" algn="l">
              <a:lnSpc>
                <a:spcPct val="200000"/>
              </a:lnSpc>
              <a:spcBef>
                <a:spcPts val="0"/>
              </a:spcBef>
              <a:spcAft>
                <a:spcPts val="0"/>
              </a:spcAft>
              <a:buSzPct val="100000"/>
              <a:buChar char="●"/>
            </a:pPr>
            <a:r>
              <a:rPr b="1" lang="en" sz="5000"/>
              <a:t>Limitations</a:t>
            </a:r>
            <a:endParaRPr b="1" sz="5000"/>
          </a:p>
          <a:p>
            <a:pPr indent="-307975" lvl="1" marL="914400" marR="0" rtl="0" algn="l">
              <a:lnSpc>
                <a:spcPct val="200000"/>
              </a:lnSpc>
              <a:spcBef>
                <a:spcPts val="0"/>
              </a:spcBef>
              <a:spcAft>
                <a:spcPts val="0"/>
              </a:spcAft>
              <a:buSzPct val="100000"/>
              <a:buChar char="○"/>
            </a:pPr>
            <a:r>
              <a:rPr lang="en" sz="5000"/>
              <a:t>Oculus Quest</a:t>
            </a:r>
            <a:endParaRPr sz="5000"/>
          </a:p>
          <a:p>
            <a:pPr indent="-307975" lvl="1" marL="914400" rtl="0" algn="l">
              <a:lnSpc>
                <a:spcPct val="200000"/>
              </a:lnSpc>
              <a:spcBef>
                <a:spcPts val="0"/>
              </a:spcBef>
              <a:spcAft>
                <a:spcPts val="0"/>
              </a:spcAft>
              <a:buSzPct val="100000"/>
              <a:buChar char="○"/>
            </a:pPr>
            <a:r>
              <a:rPr lang="en" sz="5000"/>
              <a:t>Hardware capabilities</a:t>
            </a:r>
            <a:endParaRPr sz="5000"/>
          </a:p>
          <a:p>
            <a:pPr indent="-307975" lvl="1" marL="914400" rtl="0" algn="l">
              <a:lnSpc>
                <a:spcPct val="200000"/>
              </a:lnSpc>
              <a:spcBef>
                <a:spcPts val="0"/>
              </a:spcBef>
              <a:spcAft>
                <a:spcPts val="0"/>
              </a:spcAft>
              <a:buSzPct val="100000"/>
              <a:buChar char="○"/>
            </a:pPr>
            <a:r>
              <a:rPr lang="en" sz="5000"/>
              <a:t>VR knowledge </a:t>
            </a:r>
            <a:endParaRPr sz="5000"/>
          </a:p>
          <a:p>
            <a:pPr indent="0" lvl="0" marL="914400" rtl="0" algn="l">
              <a:lnSpc>
                <a:spcPct val="200000"/>
              </a:lnSpc>
              <a:spcBef>
                <a:spcPts val="1200"/>
              </a:spcBef>
              <a:spcAft>
                <a:spcPts val="0"/>
              </a:spcAft>
              <a:buNone/>
            </a:pPr>
            <a:r>
              <a:t/>
            </a:r>
            <a:endParaRPr sz="5000"/>
          </a:p>
          <a:p>
            <a:pPr indent="0" lvl="0" marL="0" marR="0" rtl="0" algn="l">
              <a:lnSpc>
                <a:spcPct val="200000"/>
              </a:lnSpc>
              <a:spcBef>
                <a:spcPts val="1200"/>
              </a:spcBef>
              <a:spcAft>
                <a:spcPts val="0"/>
              </a:spcAft>
              <a:buNone/>
            </a:pPr>
            <a:r>
              <a:t/>
            </a:r>
            <a:endParaRPr sz="5000"/>
          </a:p>
          <a:p>
            <a:pPr indent="0" lvl="0" marL="0" rtl="0" algn="l">
              <a:spcBef>
                <a:spcPts val="1200"/>
              </a:spcBef>
              <a:spcAft>
                <a:spcPts val="0"/>
              </a:spcAft>
              <a:buNone/>
            </a:pPr>
            <a:r>
              <a:t/>
            </a:r>
            <a:endParaRPr sz="5000">
              <a:solidFill>
                <a:srgbClr val="212529"/>
              </a:solidFill>
              <a:highlight>
                <a:schemeClr val="lt1"/>
              </a:highlight>
              <a:latin typeface="Roboto"/>
              <a:ea typeface="Roboto"/>
              <a:cs typeface="Roboto"/>
              <a:sym typeface="Roboto"/>
            </a:endParaRPr>
          </a:p>
          <a:p>
            <a:pPr indent="0" lvl="0" marL="0" rtl="0" algn="l">
              <a:spcBef>
                <a:spcPts val="1200"/>
              </a:spcBef>
              <a:spcAft>
                <a:spcPts val="0"/>
              </a:spcAft>
              <a:buNone/>
            </a:pPr>
            <a:r>
              <a:t/>
            </a:r>
            <a:endParaRPr i="1" sz="5000">
              <a:solidFill>
                <a:srgbClr val="212529"/>
              </a:solidFill>
              <a:highlight>
                <a:schemeClr val="lt1"/>
              </a:highlight>
              <a:latin typeface="Roboto"/>
              <a:ea typeface="Roboto"/>
              <a:cs typeface="Roboto"/>
              <a:sym typeface="Roboto"/>
            </a:endParaRPr>
          </a:p>
          <a:p>
            <a:pPr indent="0" lvl="0" marL="0" rtl="0" algn="l">
              <a:spcBef>
                <a:spcPts val="1200"/>
              </a:spcBef>
              <a:spcAft>
                <a:spcPts val="0"/>
              </a:spcAft>
              <a:buNone/>
            </a:pPr>
            <a:r>
              <a:t/>
            </a:r>
            <a:endParaRPr sz="1150">
              <a:solidFill>
                <a:srgbClr val="212529"/>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