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Source Code Pro"/>
      <p:regular r:id="rId38"/>
      <p:bold r:id="rId39"/>
      <p:italic r:id="rId40"/>
      <p:boldItalic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italic.fntdata"/><Relationship Id="rId20" Type="http://schemas.openxmlformats.org/officeDocument/2006/relationships/slide" Target="slides/slide15.xml"/><Relationship Id="rId42" Type="http://schemas.openxmlformats.org/officeDocument/2006/relationships/font" Target="fonts/Oswald-regular.fntdata"/><Relationship Id="rId41" Type="http://schemas.openxmlformats.org/officeDocument/2006/relationships/font" Target="fonts/SourceCode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swal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.fntdata"/><Relationship Id="rId16" Type="http://schemas.openxmlformats.org/officeDocument/2006/relationships/slide" Target="slides/slide11.xml"/><Relationship Id="rId38" Type="http://schemas.openxmlformats.org/officeDocument/2006/relationships/font" Target="fonts/SourceCode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c2f9bea72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c2f9bea72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c2f9bea72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c2f9bea72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c2f9bea7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c2f9bea7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c2f9bea72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c2f9bea72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c2f9bea72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c2f9bea72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c2f9bea72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c2f9bea72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node is the only rule in the SCC and</a:t>
            </a:r>
            <a:r>
              <a:rPr lang="en"/>
              <a:t> it doesn't depend on itself, then we can evaluate it once and </a:t>
            </a:r>
            <a:r>
              <a:rPr i="1" lang="en"/>
              <a:t>know</a:t>
            </a:r>
            <a:r>
              <a:rPr lang="en"/>
              <a:t> that there won't be any effect evaluating it a second time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c2f9bea72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c2f9bea72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c2f9bea72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c2f9bea72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c2f9bea72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c2f9bea72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c2f9bea72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c2f9bea72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c2f9bea7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c2f9bea7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c2f9bea72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c2f9bea72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2f9bea7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2f9bea7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c2f9bea7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c2f9bea7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c2f9bea72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c2f9bea7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c2f9bea72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c2f9bea72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c2f9bea72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c2f9bea72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2f9bea7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c2f9bea7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c2f9bea72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c2f9bea72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erif"/>
              <a:buChar char="○"/>
              <a:defRPr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erif"/>
              <a:buChar char="■"/>
              <a:defRPr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erif"/>
              <a:buChar char="●"/>
              <a:defRPr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erif"/>
              <a:buChar char="○"/>
              <a:defRPr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erif"/>
              <a:buChar char="■"/>
              <a:defRPr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erif"/>
              <a:buChar char="●"/>
              <a:defRPr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erif"/>
              <a:buChar char="○"/>
              <a:defRPr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roid Serif"/>
              <a:buChar char="■"/>
              <a:defRPr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Rule Evaluation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3178031" y="2574000"/>
            <a:ext cx="1138775" cy="941250"/>
          </a:xfrm>
          <a:custGeom>
            <a:rect b="b" l="l" r="r" t="t"/>
            <a:pathLst>
              <a:path extrusionOk="0" h="37650" w="45551">
                <a:moveTo>
                  <a:pt x="1399" y="11670"/>
                </a:moveTo>
                <a:cubicBezTo>
                  <a:pt x="-1901" y="15930"/>
                  <a:pt x="1459" y="21390"/>
                  <a:pt x="5719" y="25710"/>
                </a:cubicBezTo>
                <a:cubicBezTo>
                  <a:pt x="9979" y="30030"/>
                  <a:pt x="21079" y="37350"/>
                  <a:pt x="26959" y="37590"/>
                </a:cubicBezTo>
                <a:cubicBezTo>
                  <a:pt x="32839" y="37830"/>
                  <a:pt x="38059" y="32070"/>
                  <a:pt x="40999" y="27150"/>
                </a:cubicBezTo>
                <a:cubicBezTo>
                  <a:pt x="43939" y="22230"/>
                  <a:pt x="47179" y="12570"/>
                  <a:pt x="44599" y="8070"/>
                </a:cubicBezTo>
                <a:cubicBezTo>
                  <a:pt x="42019" y="3570"/>
                  <a:pt x="32719" y="-450"/>
                  <a:pt x="25519" y="150"/>
                </a:cubicBezTo>
                <a:cubicBezTo>
                  <a:pt x="18319" y="750"/>
                  <a:pt x="4699" y="7410"/>
                  <a:pt x="1399" y="11670"/>
                </a:cubicBezTo>
                <a:close/>
              </a:path>
            </a:pathLst>
          </a:custGeom>
          <a:solidFill>
            <a:srgbClr val="F4CCCC"/>
          </a:solidFill>
          <a:ln>
            <a:noFill/>
          </a:ln>
        </p:spPr>
      </p:sp>
      <p:sp>
        <p:nvSpPr>
          <p:cNvPr id="180" name="Google Shape;180;p22"/>
          <p:cNvSpPr/>
          <p:nvPr/>
        </p:nvSpPr>
        <p:spPr>
          <a:xfrm>
            <a:off x="1898395" y="3079020"/>
            <a:ext cx="2426000" cy="1645250"/>
          </a:xfrm>
          <a:custGeom>
            <a:rect b="b" l="l" r="r" t="t"/>
            <a:pathLst>
              <a:path extrusionOk="0" h="65810" w="97040">
                <a:moveTo>
                  <a:pt x="24" y="20269"/>
                </a:moveTo>
                <a:cubicBezTo>
                  <a:pt x="-36" y="15709"/>
                  <a:pt x="1164" y="9589"/>
                  <a:pt x="4704" y="6229"/>
                </a:cubicBezTo>
                <a:cubicBezTo>
                  <a:pt x="8244" y="2869"/>
                  <a:pt x="13944" y="-671"/>
                  <a:pt x="21264" y="109"/>
                </a:cubicBezTo>
                <a:cubicBezTo>
                  <a:pt x="28584" y="889"/>
                  <a:pt x="40524" y="7309"/>
                  <a:pt x="48624" y="10909"/>
                </a:cubicBezTo>
                <a:cubicBezTo>
                  <a:pt x="56724" y="14509"/>
                  <a:pt x="62244" y="17449"/>
                  <a:pt x="69864" y="21709"/>
                </a:cubicBezTo>
                <a:cubicBezTo>
                  <a:pt x="77484" y="25969"/>
                  <a:pt x="90384" y="30769"/>
                  <a:pt x="94344" y="36469"/>
                </a:cubicBezTo>
                <a:cubicBezTo>
                  <a:pt x="98304" y="42169"/>
                  <a:pt x="97764" y="51049"/>
                  <a:pt x="93624" y="55909"/>
                </a:cubicBezTo>
                <a:cubicBezTo>
                  <a:pt x="89484" y="60769"/>
                  <a:pt x="79164" y="66949"/>
                  <a:pt x="69504" y="65629"/>
                </a:cubicBezTo>
                <a:cubicBezTo>
                  <a:pt x="59844" y="64309"/>
                  <a:pt x="46404" y="53329"/>
                  <a:pt x="35664" y="47989"/>
                </a:cubicBezTo>
                <a:cubicBezTo>
                  <a:pt x="24924" y="42649"/>
                  <a:pt x="11004" y="38209"/>
                  <a:pt x="5064" y="33589"/>
                </a:cubicBezTo>
                <a:cubicBezTo>
                  <a:pt x="-876" y="28969"/>
                  <a:pt x="84" y="24829"/>
                  <a:pt x="24" y="20269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</p:sp>
      <p:sp>
        <p:nvSpPr>
          <p:cNvPr id="181" name="Google Shape;181;p22"/>
          <p:cNvSpPr/>
          <p:nvPr/>
        </p:nvSpPr>
        <p:spPr>
          <a:xfrm>
            <a:off x="426573" y="2571750"/>
            <a:ext cx="1031387" cy="2187375"/>
          </a:xfrm>
          <a:custGeom>
            <a:rect b="b" l="l" r="r" t="t"/>
            <a:pathLst>
              <a:path extrusionOk="0" h="87495" w="46988">
                <a:moveTo>
                  <a:pt x="10298" y="1320"/>
                </a:moveTo>
                <a:cubicBezTo>
                  <a:pt x="6818" y="2880"/>
                  <a:pt x="4118" y="5580"/>
                  <a:pt x="3098" y="9960"/>
                </a:cubicBezTo>
                <a:cubicBezTo>
                  <a:pt x="2078" y="14340"/>
                  <a:pt x="4118" y="21120"/>
                  <a:pt x="4178" y="27600"/>
                </a:cubicBezTo>
                <a:cubicBezTo>
                  <a:pt x="4238" y="34080"/>
                  <a:pt x="4058" y="40860"/>
                  <a:pt x="3458" y="48840"/>
                </a:cubicBezTo>
                <a:cubicBezTo>
                  <a:pt x="2858" y="56820"/>
                  <a:pt x="-1342" y="69060"/>
                  <a:pt x="578" y="75480"/>
                </a:cubicBezTo>
                <a:cubicBezTo>
                  <a:pt x="2498" y="81900"/>
                  <a:pt x="7658" y="86820"/>
                  <a:pt x="14978" y="87360"/>
                </a:cubicBezTo>
                <a:cubicBezTo>
                  <a:pt x="22298" y="87900"/>
                  <a:pt x="39458" y="84480"/>
                  <a:pt x="44498" y="78720"/>
                </a:cubicBezTo>
                <a:cubicBezTo>
                  <a:pt x="49538" y="72960"/>
                  <a:pt x="44978" y="61920"/>
                  <a:pt x="45218" y="52800"/>
                </a:cubicBezTo>
                <a:cubicBezTo>
                  <a:pt x="45458" y="43680"/>
                  <a:pt x="45998" y="31800"/>
                  <a:pt x="45938" y="24000"/>
                </a:cubicBezTo>
                <a:cubicBezTo>
                  <a:pt x="45878" y="16200"/>
                  <a:pt x="48518" y="9900"/>
                  <a:pt x="44858" y="6000"/>
                </a:cubicBezTo>
                <a:cubicBezTo>
                  <a:pt x="41198" y="2100"/>
                  <a:pt x="29738" y="1380"/>
                  <a:pt x="23978" y="600"/>
                </a:cubicBezTo>
                <a:cubicBezTo>
                  <a:pt x="18218" y="-180"/>
                  <a:pt x="13778" y="-240"/>
                  <a:pt x="10298" y="1320"/>
                </a:cubicBezTo>
                <a:close/>
              </a:path>
            </a:pathLst>
          </a:custGeom>
          <a:solidFill>
            <a:srgbClr val="FFE599"/>
          </a:solidFill>
          <a:ln>
            <a:noFill/>
          </a:ln>
        </p:spPr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Ordering </a:t>
            </a:r>
            <a:r>
              <a:rPr lang="en"/>
              <a:t>Strongly Connected Components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clear way to evaluate the order of SCCs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with the SCC that is not dependent on anything else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the fixed-point within the loop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on to an SCC that is only dependent on rules already evaluated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601800" y="269415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85" name="Google Shape;185;p22"/>
          <p:cNvSpPr/>
          <p:nvPr/>
        </p:nvSpPr>
        <p:spPr>
          <a:xfrm>
            <a:off x="601800" y="384555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186" name="Google Shape;186;p22"/>
          <p:cNvSpPr/>
          <p:nvPr/>
        </p:nvSpPr>
        <p:spPr>
          <a:xfrm>
            <a:off x="2043000" y="322755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187" name="Google Shape;187;p22"/>
          <p:cNvSpPr/>
          <p:nvPr/>
        </p:nvSpPr>
        <p:spPr>
          <a:xfrm>
            <a:off x="3425400" y="384555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188" name="Google Shape;188;p22"/>
          <p:cNvSpPr/>
          <p:nvPr/>
        </p:nvSpPr>
        <p:spPr>
          <a:xfrm>
            <a:off x="3425400" y="269415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endParaRPr sz="3000"/>
          </a:p>
        </p:txBody>
      </p:sp>
      <p:cxnSp>
        <p:nvCxnSpPr>
          <p:cNvPr id="189" name="Google Shape;189;p22"/>
          <p:cNvCxnSpPr>
            <a:stCxn id="186" idx="7"/>
            <a:endCxn id="188" idx="2"/>
          </p:cNvCxnSpPr>
          <p:nvPr/>
        </p:nvCxnSpPr>
        <p:spPr>
          <a:xfrm flipH="1" rot="10800000">
            <a:off x="2619149" y="3031501"/>
            <a:ext cx="806400" cy="2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2"/>
          <p:cNvCxnSpPr>
            <a:stCxn id="185" idx="6"/>
            <a:endCxn id="186" idx="3"/>
          </p:cNvCxnSpPr>
          <p:nvPr/>
        </p:nvCxnSpPr>
        <p:spPr>
          <a:xfrm flipH="1" rot="10800000">
            <a:off x="1276800" y="3803550"/>
            <a:ext cx="8652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2"/>
          <p:cNvCxnSpPr>
            <a:stCxn id="184" idx="6"/>
            <a:endCxn id="186" idx="1"/>
          </p:cNvCxnSpPr>
          <p:nvPr/>
        </p:nvCxnSpPr>
        <p:spPr>
          <a:xfrm>
            <a:off x="1276800" y="3031650"/>
            <a:ext cx="865200" cy="2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2"/>
          <p:cNvCxnSpPr>
            <a:stCxn id="184" idx="3"/>
            <a:endCxn id="185" idx="1"/>
          </p:cNvCxnSpPr>
          <p:nvPr/>
        </p:nvCxnSpPr>
        <p:spPr>
          <a:xfrm>
            <a:off x="700651" y="3270299"/>
            <a:ext cx="0" cy="6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2"/>
          <p:cNvCxnSpPr>
            <a:stCxn id="185" idx="7"/>
            <a:endCxn id="184" idx="5"/>
          </p:cNvCxnSpPr>
          <p:nvPr/>
        </p:nvCxnSpPr>
        <p:spPr>
          <a:xfrm rot="10800000">
            <a:off x="1177949" y="3270301"/>
            <a:ext cx="0" cy="6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2"/>
          <p:cNvCxnSpPr>
            <a:stCxn id="186" idx="5"/>
            <a:endCxn id="187" idx="2"/>
          </p:cNvCxnSpPr>
          <p:nvPr/>
        </p:nvCxnSpPr>
        <p:spPr>
          <a:xfrm>
            <a:off x="2619149" y="3803699"/>
            <a:ext cx="8064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2"/>
          <p:cNvCxnSpPr>
            <a:stCxn id="187" idx="1"/>
            <a:endCxn id="186" idx="6"/>
          </p:cNvCxnSpPr>
          <p:nvPr/>
        </p:nvCxnSpPr>
        <p:spPr>
          <a:xfrm rot="10800000">
            <a:off x="2717851" y="3564901"/>
            <a:ext cx="8064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2"/>
          <p:cNvSpPr/>
          <p:nvPr/>
        </p:nvSpPr>
        <p:spPr>
          <a:xfrm>
            <a:off x="8015206" y="3341266"/>
            <a:ext cx="1008675" cy="949925"/>
          </a:xfrm>
          <a:custGeom>
            <a:rect b="b" l="l" r="r" t="t"/>
            <a:pathLst>
              <a:path extrusionOk="0" h="37997" w="40347">
                <a:moveTo>
                  <a:pt x="2028" y="5230"/>
                </a:moveTo>
                <a:cubicBezTo>
                  <a:pt x="-1272" y="9490"/>
                  <a:pt x="-204" y="20158"/>
                  <a:pt x="2796" y="25618"/>
                </a:cubicBezTo>
                <a:cubicBezTo>
                  <a:pt x="5796" y="31078"/>
                  <a:pt x="14148" y="37750"/>
                  <a:pt x="20028" y="37990"/>
                </a:cubicBezTo>
                <a:cubicBezTo>
                  <a:pt x="25908" y="38230"/>
                  <a:pt x="35016" y="32158"/>
                  <a:pt x="38076" y="27058"/>
                </a:cubicBezTo>
                <a:cubicBezTo>
                  <a:pt x="41136" y="21958"/>
                  <a:pt x="40968" y="11890"/>
                  <a:pt x="38388" y="7390"/>
                </a:cubicBezTo>
                <a:cubicBezTo>
                  <a:pt x="35808" y="2890"/>
                  <a:pt x="28656" y="418"/>
                  <a:pt x="22596" y="58"/>
                </a:cubicBezTo>
                <a:cubicBezTo>
                  <a:pt x="16536" y="-302"/>
                  <a:pt x="5328" y="970"/>
                  <a:pt x="2028" y="5230"/>
                </a:cubicBezTo>
                <a:close/>
              </a:path>
            </a:pathLst>
          </a:custGeom>
          <a:solidFill>
            <a:srgbClr val="F4CCCC"/>
          </a:solidFill>
          <a:ln>
            <a:noFill/>
          </a:ln>
        </p:spPr>
      </p:sp>
      <p:sp>
        <p:nvSpPr>
          <p:cNvPr id="197" name="Google Shape;197;p22"/>
          <p:cNvSpPr/>
          <p:nvPr/>
        </p:nvSpPr>
        <p:spPr>
          <a:xfrm>
            <a:off x="6491921" y="3229628"/>
            <a:ext cx="1281875" cy="1349875"/>
          </a:xfrm>
          <a:custGeom>
            <a:rect b="b" l="l" r="r" t="t"/>
            <a:pathLst>
              <a:path extrusionOk="0" h="53995" w="51275">
                <a:moveTo>
                  <a:pt x="795" y="23342"/>
                </a:moveTo>
                <a:cubicBezTo>
                  <a:pt x="-405" y="17462"/>
                  <a:pt x="-645" y="5342"/>
                  <a:pt x="2955" y="1742"/>
                </a:cubicBezTo>
                <a:cubicBezTo>
                  <a:pt x="6555" y="-1858"/>
                  <a:pt x="16815" y="1142"/>
                  <a:pt x="22395" y="1742"/>
                </a:cubicBezTo>
                <a:cubicBezTo>
                  <a:pt x="27975" y="2342"/>
                  <a:pt x="32295" y="2522"/>
                  <a:pt x="36435" y="5342"/>
                </a:cubicBezTo>
                <a:cubicBezTo>
                  <a:pt x="40575" y="8162"/>
                  <a:pt x="44955" y="14882"/>
                  <a:pt x="47235" y="18662"/>
                </a:cubicBezTo>
                <a:cubicBezTo>
                  <a:pt x="49515" y="22442"/>
                  <a:pt x="49575" y="23882"/>
                  <a:pt x="50115" y="28022"/>
                </a:cubicBezTo>
                <a:cubicBezTo>
                  <a:pt x="50655" y="32162"/>
                  <a:pt x="52215" y="39182"/>
                  <a:pt x="50475" y="43502"/>
                </a:cubicBezTo>
                <a:cubicBezTo>
                  <a:pt x="48735" y="47822"/>
                  <a:pt x="43995" y="53342"/>
                  <a:pt x="39675" y="53942"/>
                </a:cubicBezTo>
                <a:cubicBezTo>
                  <a:pt x="35355" y="54542"/>
                  <a:pt x="29475" y="49922"/>
                  <a:pt x="24555" y="47102"/>
                </a:cubicBezTo>
                <a:cubicBezTo>
                  <a:pt x="19635" y="44282"/>
                  <a:pt x="14115" y="40982"/>
                  <a:pt x="10155" y="37022"/>
                </a:cubicBezTo>
                <a:cubicBezTo>
                  <a:pt x="6195" y="33062"/>
                  <a:pt x="1995" y="29222"/>
                  <a:pt x="795" y="23342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</p:sp>
      <p:sp>
        <p:nvSpPr>
          <p:cNvPr id="198" name="Google Shape;198;p22"/>
          <p:cNvSpPr/>
          <p:nvPr/>
        </p:nvSpPr>
        <p:spPr>
          <a:xfrm>
            <a:off x="5276885" y="3031493"/>
            <a:ext cx="973650" cy="1569450"/>
          </a:xfrm>
          <a:custGeom>
            <a:rect b="b" l="l" r="r" t="t"/>
            <a:pathLst>
              <a:path extrusionOk="0" h="62778" w="38946">
                <a:moveTo>
                  <a:pt x="6598" y="1255"/>
                </a:moveTo>
                <a:cubicBezTo>
                  <a:pt x="3543" y="2815"/>
                  <a:pt x="1172" y="5515"/>
                  <a:pt x="276" y="9895"/>
                </a:cubicBezTo>
                <a:cubicBezTo>
                  <a:pt x="-620" y="14275"/>
                  <a:pt x="929" y="21273"/>
                  <a:pt x="1224" y="27535"/>
                </a:cubicBezTo>
                <a:cubicBezTo>
                  <a:pt x="1519" y="33797"/>
                  <a:pt x="1248" y="42045"/>
                  <a:pt x="2045" y="47467"/>
                </a:cubicBezTo>
                <a:cubicBezTo>
                  <a:pt x="2842" y="52889"/>
                  <a:pt x="3005" y="57547"/>
                  <a:pt x="6005" y="60067"/>
                </a:cubicBezTo>
                <a:cubicBezTo>
                  <a:pt x="9005" y="62587"/>
                  <a:pt x="15365" y="63127"/>
                  <a:pt x="20045" y="62587"/>
                </a:cubicBezTo>
                <a:cubicBezTo>
                  <a:pt x="24725" y="62047"/>
                  <a:pt x="30965" y="60607"/>
                  <a:pt x="34085" y="56827"/>
                </a:cubicBezTo>
                <a:cubicBezTo>
                  <a:pt x="37205" y="53047"/>
                  <a:pt x="38131" y="45389"/>
                  <a:pt x="38765" y="39907"/>
                </a:cubicBezTo>
                <a:cubicBezTo>
                  <a:pt x="39399" y="34425"/>
                  <a:pt x="38194" y="29597"/>
                  <a:pt x="37890" y="23935"/>
                </a:cubicBezTo>
                <a:cubicBezTo>
                  <a:pt x="37586" y="18273"/>
                  <a:pt x="40155" y="9835"/>
                  <a:pt x="36941" y="5935"/>
                </a:cubicBezTo>
                <a:cubicBezTo>
                  <a:pt x="33728" y="2035"/>
                  <a:pt x="23666" y="1315"/>
                  <a:pt x="18609" y="535"/>
                </a:cubicBezTo>
                <a:cubicBezTo>
                  <a:pt x="13552" y="-245"/>
                  <a:pt x="9654" y="-305"/>
                  <a:pt x="6598" y="1255"/>
                </a:cubicBezTo>
                <a:close/>
              </a:path>
            </a:pathLst>
          </a:custGeom>
          <a:solidFill>
            <a:srgbClr val="FFE599"/>
          </a:solidFill>
          <a:ln>
            <a:noFill/>
          </a:ln>
        </p:spPr>
      </p:sp>
      <p:cxnSp>
        <p:nvCxnSpPr>
          <p:cNvPr id="199" name="Google Shape;199;p22"/>
          <p:cNvCxnSpPr/>
          <p:nvPr/>
        </p:nvCxnSpPr>
        <p:spPr>
          <a:xfrm>
            <a:off x="7408349" y="3784526"/>
            <a:ext cx="8808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2"/>
          <p:cNvCxnSpPr/>
          <p:nvPr/>
        </p:nvCxnSpPr>
        <p:spPr>
          <a:xfrm>
            <a:off x="6012000" y="3750175"/>
            <a:ext cx="919200" cy="3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Strongly Connected Components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the computer supposed to find the SCCs?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Kosaraju's algorithm finds SCCs!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depth-first search (DFS)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the fact that, if you reverse all the edges of the graph, this reverse graph has the same SCCs as the forward graph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2949431" y="2802600"/>
            <a:ext cx="1138775" cy="941250"/>
          </a:xfrm>
          <a:custGeom>
            <a:rect b="b" l="l" r="r" t="t"/>
            <a:pathLst>
              <a:path extrusionOk="0" h="37650" w="45551">
                <a:moveTo>
                  <a:pt x="1399" y="11670"/>
                </a:moveTo>
                <a:cubicBezTo>
                  <a:pt x="-1901" y="15930"/>
                  <a:pt x="1459" y="21390"/>
                  <a:pt x="5719" y="25710"/>
                </a:cubicBezTo>
                <a:cubicBezTo>
                  <a:pt x="9979" y="30030"/>
                  <a:pt x="21079" y="37350"/>
                  <a:pt x="26959" y="37590"/>
                </a:cubicBezTo>
                <a:cubicBezTo>
                  <a:pt x="32839" y="37830"/>
                  <a:pt x="38059" y="32070"/>
                  <a:pt x="40999" y="27150"/>
                </a:cubicBezTo>
                <a:cubicBezTo>
                  <a:pt x="43939" y="22230"/>
                  <a:pt x="47179" y="12570"/>
                  <a:pt x="44599" y="8070"/>
                </a:cubicBezTo>
                <a:cubicBezTo>
                  <a:pt x="42019" y="3570"/>
                  <a:pt x="32719" y="-450"/>
                  <a:pt x="25519" y="150"/>
                </a:cubicBezTo>
                <a:cubicBezTo>
                  <a:pt x="18319" y="750"/>
                  <a:pt x="4699" y="7410"/>
                  <a:pt x="1399" y="11670"/>
                </a:cubicBezTo>
                <a:close/>
              </a:path>
            </a:pathLst>
          </a:custGeom>
          <a:solidFill>
            <a:srgbClr val="F4CCCC"/>
          </a:solidFill>
          <a:ln>
            <a:noFill/>
          </a:ln>
        </p:spPr>
      </p:sp>
      <p:sp>
        <p:nvSpPr>
          <p:cNvPr id="208" name="Google Shape;208;p23"/>
          <p:cNvSpPr/>
          <p:nvPr/>
        </p:nvSpPr>
        <p:spPr>
          <a:xfrm>
            <a:off x="1669795" y="3307620"/>
            <a:ext cx="2426000" cy="1645250"/>
          </a:xfrm>
          <a:custGeom>
            <a:rect b="b" l="l" r="r" t="t"/>
            <a:pathLst>
              <a:path extrusionOk="0" h="65810" w="97040">
                <a:moveTo>
                  <a:pt x="24" y="20269"/>
                </a:moveTo>
                <a:cubicBezTo>
                  <a:pt x="-36" y="15709"/>
                  <a:pt x="1164" y="9589"/>
                  <a:pt x="4704" y="6229"/>
                </a:cubicBezTo>
                <a:cubicBezTo>
                  <a:pt x="8244" y="2869"/>
                  <a:pt x="13944" y="-671"/>
                  <a:pt x="21264" y="109"/>
                </a:cubicBezTo>
                <a:cubicBezTo>
                  <a:pt x="28584" y="889"/>
                  <a:pt x="40524" y="7309"/>
                  <a:pt x="48624" y="10909"/>
                </a:cubicBezTo>
                <a:cubicBezTo>
                  <a:pt x="56724" y="14509"/>
                  <a:pt x="62244" y="17449"/>
                  <a:pt x="69864" y="21709"/>
                </a:cubicBezTo>
                <a:cubicBezTo>
                  <a:pt x="77484" y="25969"/>
                  <a:pt x="90384" y="30769"/>
                  <a:pt x="94344" y="36469"/>
                </a:cubicBezTo>
                <a:cubicBezTo>
                  <a:pt x="98304" y="42169"/>
                  <a:pt x="97764" y="51049"/>
                  <a:pt x="93624" y="55909"/>
                </a:cubicBezTo>
                <a:cubicBezTo>
                  <a:pt x="89484" y="60769"/>
                  <a:pt x="79164" y="66949"/>
                  <a:pt x="69504" y="65629"/>
                </a:cubicBezTo>
                <a:cubicBezTo>
                  <a:pt x="59844" y="64309"/>
                  <a:pt x="46404" y="53329"/>
                  <a:pt x="35664" y="47989"/>
                </a:cubicBezTo>
                <a:cubicBezTo>
                  <a:pt x="24924" y="42649"/>
                  <a:pt x="11004" y="38209"/>
                  <a:pt x="5064" y="33589"/>
                </a:cubicBezTo>
                <a:cubicBezTo>
                  <a:pt x="-876" y="28969"/>
                  <a:pt x="84" y="24829"/>
                  <a:pt x="24" y="20269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</p:sp>
      <p:sp>
        <p:nvSpPr>
          <p:cNvPr id="209" name="Google Shape;209;p23"/>
          <p:cNvSpPr/>
          <p:nvPr/>
        </p:nvSpPr>
        <p:spPr>
          <a:xfrm>
            <a:off x="197973" y="2800350"/>
            <a:ext cx="1031387" cy="2187375"/>
          </a:xfrm>
          <a:custGeom>
            <a:rect b="b" l="l" r="r" t="t"/>
            <a:pathLst>
              <a:path extrusionOk="0" h="87495" w="46988">
                <a:moveTo>
                  <a:pt x="10298" y="1320"/>
                </a:moveTo>
                <a:cubicBezTo>
                  <a:pt x="6818" y="2880"/>
                  <a:pt x="4118" y="5580"/>
                  <a:pt x="3098" y="9960"/>
                </a:cubicBezTo>
                <a:cubicBezTo>
                  <a:pt x="2078" y="14340"/>
                  <a:pt x="4118" y="21120"/>
                  <a:pt x="4178" y="27600"/>
                </a:cubicBezTo>
                <a:cubicBezTo>
                  <a:pt x="4238" y="34080"/>
                  <a:pt x="4058" y="40860"/>
                  <a:pt x="3458" y="48840"/>
                </a:cubicBezTo>
                <a:cubicBezTo>
                  <a:pt x="2858" y="56820"/>
                  <a:pt x="-1342" y="69060"/>
                  <a:pt x="578" y="75480"/>
                </a:cubicBezTo>
                <a:cubicBezTo>
                  <a:pt x="2498" y="81900"/>
                  <a:pt x="7658" y="86820"/>
                  <a:pt x="14978" y="87360"/>
                </a:cubicBezTo>
                <a:cubicBezTo>
                  <a:pt x="22298" y="87900"/>
                  <a:pt x="39458" y="84480"/>
                  <a:pt x="44498" y="78720"/>
                </a:cubicBezTo>
                <a:cubicBezTo>
                  <a:pt x="49538" y="72960"/>
                  <a:pt x="44978" y="61920"/>
                  <a:pt x="45218" y="52800"/>
                </a:cubicBezTo>
                <a:cubicBezTo>
                  <a:pt x="45458" y="43680"/>
                  <a:pt x="45998" y="31800"/>
                  <a:pt x="45938" y="24000"/>
                </a:cubicBezTo>
                <a:cubicBezTo>
                  <a:pt x="45878" y="16200"/>
                  <a:pt x="48518" y="9900"/>
                  <a:pt x="44858" y="6000"/>
                </a:cubicBezTo>
                <a:cubicBezTo>
                  <a:pt x="41198" y="2100"/>
                  <a:pt x="29738" y="1380"/>
                  <a:pt x="23978" y="600"/>
                </a:cubicBezTo>
                <a:cubicBezTo>
                  <a:pt x="18218" y="-180"/>
                  <a:pt x="13778" y="-240"/>
                  <a:pt x="10298" y="1320"/>
                </a:cubicBezTo>
                <a:close/>
              </a:path>
            </a:pathLst>
          </a:custGeom>
          <a:solidFill>
            <a:srgbClr val="FFE599"/>
          </a:solidFill>
          <a:ln>
            <a:noFill/>
          </a:ln>
        </p:spPr>
      </p:sp>
      <p:sp>
        <p:nvSpPr>
          <p:cNvPr id="210" name="Google Shape;210;p23"/>
          <p:cNvSpPr/>
          <p:nvPr/>
        </p:nvSpPr>
        <p:spPr>
          <a:xfrm>
            <a:off x="373200" y="292275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11" name="Google Shape;211;p23"/>
          <p:cNvSpPr/>
          <p:nvPr/>
        </p:nvSpPr>
        <p:spPr>
          <a:xfrm>
            <a:off x="373200" y="407415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212" name="Google Shape;212;p23"/>
          <p:cNvSpPr/>
          <p:nvPr/>
        </p:nvSpPr>
        <p:spPr>
          <a:xfrm>
            <a:off x="1814400" y="345615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213" name="Google Shape;213;p23"/>
          <p:cNvSpPr/>
          <p:nvPr/>
        </p:nvSpPr>
        <p:spPr>
          <a:xfrm>
            <a:off x="3196800" y="407415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214" name="Google Shape;214;p23"/>
          <p:cNvSpPr/>
          <p:nvPr/>
        </p:nvSpPr>
        <p:spPr>
          <a:xfrm>
            <a:off x="3196800" y="292275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endParaRPr sz="3000"/>
          </a:p>
        </p:txBody>
      </p:sp>
      <p:cxnSp>
        <p:nvCxnSpPr>
          <p:cNvPr id="215" name="Google Shape;215;p23"/>
          <p:cNvCxnSpPr>
            <a:stCxn id="212" idx="7"/>
            <a:endCxn id="214" idx="2"/>
          </p:cNvCxnSpPr>
          <p:nvPr/>
        </p:nvCxnSpPr>
        <p:spPr>
          <a:xfrm flipH="1" rot="10800000">
            <a:off x="2390549" y="3260101"/>
            <a:ext cx="806400" cy="2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3"/>
          <p:cNvCxnSpPr>
            <a:stCxn id="211" idx="6"/>
            <a:endCxn id="212" idx="3"/>
          </p:cNvCxnSpPr>
          <p:nvPr/>
        </p:nvCxnSpPr>
        <p:spPr>
          <a:xfrm flipH="1" rot="10800000">
            <a:off x="1048200" y="4032150"/>
            <a:ext cx="8652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3"/>
          <p:cNvCxnSpPr>
            <a:stCxn id="210" idx="6"/>
            <a:endCxn id="212" idx="1"/>
          </p:cNvCxnSpPr>
          <p:nvPr/>
        </p:nvCxnSpPr>
        <p:spPr>
          <a:xfrm>
            <a:off x="1048200" y="3260250"/>
            <a:ext cx="865200" cy="2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3"/>
          <p:cNvCxnSpPr>
            <a:stCxn id="210" idx="3"/>
            <a:endCxn id="211" idx="1"/>
          </p:cNvCxnSpPr>
          <p:nvPr/>
        </p:nvCxnSpPr>
        <p:spPr>
          <a:xfrm>
            <a:off x="472051" y="3498899"/>
            <a:ext cx="0" cy="6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3"/>
          <p:cNvCxnSpPr>
            <a:stCxn id="211" idx="7"/>
            <a:endCxn id="210" idx="5"/>
          </p:cNvCxnSpPr>
          <p:nvPr/>
        </p:nvCxnSpPr>
        <p:spPr>
          <a:xfrm rot="10800000">
            <a:off x="949349" y="3498901"/>
            <a:ext cx="0" cy="6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3"/>
          <p:cNvCxnSpPr>
            <a:stCxn id="212" idx="5"/>
            <a:endCxn id="213" idx="2"/>
          </p:cNvCxnSpPr>
          <p:nvPr/>
        </p:nvCxnSpPr>
        <p:spPr>
          <a:xfrm>
            <a:off x="2390549" y="4032299"/>
            <a:ext cx="8064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3"/>
          <p:cNvCxnSpPr>
            <a:stCxn id="213" idx="1"/>
            <a:endCxn id="212" idx="6"/>
          </p:cNvCxnSpPr>
          <p:nvPr/>
        </p:nvCxnSpPr>
        <p:spPr>
          <a:xfrm rot="10800000">
            <a:off x="2489251" y="3793501"/>
            <a:ext cx="8064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3"/>
          <p:cNvSpPr/>
          <p:nvPr/>
        </p:nvSpPr>
        <p:spPr>
          <a:xfrm>
            <a:off x="7597631" y="2802600"/>
            <a:ext cx="1138775" cy="941250"/>
          </a:xfrm>
          <a:custGeom>
            <a:rect b="b" l="l" r="r" t="t"/>
            <a:pathLst>
              <a:path extrusionOk="0" h="37650" w="45551">
                <a:moveTo>
                  <a:pt x="1399" y="11670"/>
                </a:moveTo>
                <a:cubicBezTo>
                  <a:pt x="-1901" y="15930"/>
                  <a:pt x="1459" y="21390"/>
                  <a:pt x="5719" y="25710"/>
                </a:cubicBezTo>
                <a:cubicBezTo>
                  <a:pt x="9979" y="30030"/>
                  <a:pt x="21079" y="37350"/>
                  <a:pt x="26959" y="37590"/>
                </a:cubicBezTo>
                <a:cubicBezTo>
                  <a:pt x="32839" y="37830"/>
                  <a:pt x="38059" y="32070"/>
                  <a:pt x="40999" y="27150"/>
                </a:cubicBezTo>
                <a:cubicBezTo>
                  <a:pt x="43939" y="22230"/>
                  <a:pt x="47179" y="12570"/>
                  <a:pt x="44599" y="8070"/>
                </a:cubicBezTo>
                <a:cubicBezTo>
                  <a:pt x="42019" y="3570"/>
                  <a:pt x="32719" y="-450"/>
                  <a:pt x="25519" y="150"/>
                </a:cubicBezTo>
                <a:cubicBezTo>
                  <a:pt x="18319" y="750"/>
                  <a:pt x="4699" y="7410"/>
                  <a:pt x="1399" y="11670"/>
                </a:cubicBezTo>
                <a:close/>
              </a:path>
            </a:pathLst>
          </a:custGeom>
          <a:solidFill>
            <a:srgbClr val="F4CCCC"/>
          </a:solidFill>
          <a:ln>
            <a:noFill/>
          </a:ln>
        </p:spPr>
      </p:sp>
      <p:sp>
        <p:nvSpPr>
          <p:cNvPr id="223" name="Google Shape;223;p23"/>
          <p:cNvSpPr/>
          <p:nvPr/>
        </p:nvSpPr>
        <p:spPr>
          <a:xfrm>
            <a:off x="6317995" y="3307620"/>
            <a:ext cx="2426000" cy="1645250"/>
          </a:xfrm>
          <a:custGeom>
            <a:rect b="b" l="l" r="r" t="t"/>
            <a:pathLst>
              <a:path extrusionOk="0" h="65810" w="97040">
                <a:moveTo>
                  <a:pt x="24" y="20269"/>
                </a:moveTo>
                <a:cubicBezTo>
                  <a:pt x="-36" y="15709"/>
                  <a:pt x="1164" y="9589"/>
                  <a:pt x="4704" y="6229"/>
                </a:cubicBezTo>
                <a:cubicBezTo>
                  <a:pt x="8244" y="2869"/>
                  <a:pt x="13944" y="-671"/>
                  <a:pt x="21264" y="109"/>
                </a:cubicBezTo>
                <a:cubicBezTo>
                  <a:pt x="28584" y="889"/>
                  <a:pt x="40524" y="7309"/>
                  <a:pt x="48624" y="10909"/>
                </a:cubicBezTo>
                <a:cubicBezTo>
                  <a:pt x="56724" y="14509"/>
                  <a:pt x="62244" y="17449"/>
                  <a:pt x="69864" y="21709"/>
                </a:cubicBezTo>
                <a:cubicBezTo>
                  <a:pt x="77484" y="25969"/>
                  <a:pt x="90384" y="30769"/>
                  <a:pt x="94344" y="36469"/>
                </a:cubicBezTo>
                <a:cubicBezTo>
                  <a:pt x="98304" y="42169"/>
                  <a:pt x="97764" y="51049"/>
                  <a:pt x="93624" y="55909"/>
                </a:cubicBezTo>
                <a:cubicBezTo>
                  <a:pt x="89484" y="60769"/>
                  <a:pt x="79164" y="66949"/>
                  <a:pt x="69504" y="65629"/>
                </a:cubicBezTo>
                <a:cubicBezTo>
                  <a:pt x="59844" y="64309"/>
                  <a:pt x="46404" y="53329"/>
                  <a:pt x="35664" y="47989"/>
                </a:cubicBezTo>
                <a:cubicBezTo>
                  <a:pt x="24924" y="42649"/>
                  <a:pt x="11004" y="38209"/>
                  <a:pt x="5064" y="33589"/>
                </a:cubicBezTo>
                <a:cubicBezTo>
                  <a:pt x="-876" y="28969"/>
                  <a:pt x="84" y="24829"/>
                  <a:pt x="24" y="20269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</p:sp>
      <p:sp>
        <p:nvSpPr>
          <p:cNvPr id="224" name="Google Shape;224;p23"/>
          <p:cNvSpPr/>
          <p:nvPr/>
        </p:nvSpPr>
        <p:spPr>
          <a:xfrm>
            <a:off x="4846173" y="2800350"/>
            <a:ext cx="1031387" cy="2187375"/>
          </a:xfrm>
          <a:custGeom>
            <a:rect b="b" l="l" r="r" t="t"/>
            <a:pathLst>
              <a:path extrusionOk="0" h="87495" w="46988">
                <a:moveTo>
                  <a:pt x="10298" y="1320"/>
                </a:moveTo>
                <a:cubicBezTo>
                  <a:pt x="6818" y="2880"/>
                  <a:pt x="4118" y="5580"/>
                  <a:pt x="3098" y="9960"/>
                </a:cubicBezTo>
                <a:cubicBezTo>
                  <a:pt x="2078" y="14340"/>
                  <a:pt x="4118" y="21120"/>
                  <a:pt x="4178" y="27600"/>
                </a:cubicBezTo>
                <a:cubicBezTo>
                  <a:pt x="4238" y="34080"/>
                  <a:pt x="4058" y="40860"/>
                  <a:pt x="3458" y="48840"/>
                </a:cubicBezTo>
                <a:cubicBezTo>
                  <a:pt x="2858" y="56820"/>
                  <a:pt x="-1342" y="69060"/>
                  <a:pt x="578" y="75480"/>
                </a:cubicBezTo>
                <a:cubicBezTo>
                  <a:pt x="2498" y="81900"/>
                  <a:pt x="7658" y="86820"/>
                  <a:pt x="14978" y="87360"/>
                </a:cubicBezTo>
                <a:cubicBezTo>
                  <a:pt x="22298" y="87900"/>
                  <a:pt x="39458" y="84480"/>
                  <a:pt x="44498" y="78720"/>
                </a:cubicBezTo>
                <a:cubicBezTo>
                  <a:pt x="49538" y="72960"/>
                  <a:pt x="44978" y="61920"/>
                  <a:pt x="45218" y="52800"/>
                </a:cubicBezTo>
                <a:cubicBezTo>
                  <a:pt x="45458" y="43680"/>
                  <a:pt x="45998" y="31800"/>
                  <a:pt x="45938" y="24000"/>
                </a:cubicBezTo>
                <a:cubicBezTo>
                  <a:pt x="45878" y="16200"/>
                  <a:pt x="48518" y="9900"/>
                  <a:pt x="44858" y="6000"/>
                </a:cubicBezTo>
                <a:cubicBezTo>
                  <a:pt x="41198" y="2100"/>
                  <a:pt x="29738" y="1380"/>
                  <a:pt x="23978" y="600"/>
                </a:cubicBezTo>
                <a:cubicBezTo>
                  <a:pt x="18218" y="-180"/>
                  <a:pt x="13778" y="-240"/>
                  <a:pt x="10298" y="1320"/>
                </a:cubicBezTo>
                <a:close/>
              </a:path>
            </a:pathLst>
          </a:custGeom>
          <a:solidFill>
            <a:srgbClr val="FFE599"/>
          </a:solidFill>
          <a:ln>
            <a:noFill/>
          </a:ln>
        </p:spPr>
      </p:sp>
      <p:sp>
        <p:nvSpPr>
          <p:cNvPr id="225" name="Google Shape;225;p23"/>
          <p:cNvSpPr/>
          <p:nvPr/>
        </p:nvSpPr>
        <p:spPr>
          <a:xfrm>
            <a:off x="5021400" y="292275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26" name="Google Shape;226;p23"/>
          <p:cNvSpPr/>
          <p:nvPr/>
        </p:nvSpPr>
        <p:spPr>
          <a:xfrm>
            <a:off x="5021400" y="407415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227" name="Google Shape;227;p23"/>
          <p:cNvSpPr/>
          <p:nvPr/>
        </p:nvSpPr>
        <p:spPr>
          <a:xfrm>
            <a:off x="6462600" y="345615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228" name="Google Shape;228;p23"/>
          <p:cNvSpPr/>
          <p:nvPr/>
        </p:nvSpPr>
        <p:spPr>
          <a:xfrm>
            <a:off x="7845000" y="407415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229" name="Google Shape;229;p23"/>
          <p:cNvSpPr/>
          <p:nvPr/>
        </p:nvSpPr>
        <p:spPr>
          <a:xfrm>
            <a:off x="7845000" y="292275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endParaRPr sz="3000"/>
          </a:p>
        </p:txBody>
      </p:sp>
      <p:cxnSp>
        <p:nvCxnSpPr>
          <p:cNvPr id="230" name="Google Shape;230;p23"/>
          <p:cNvCxnSpPr/>
          <p:nvPr/>
        </p:nvCxnSpPr>
        <p:spPr>
          <a:xfrm flipH="1">
            <a:off x="7038749" y="3260101"/>
            <a:ext cx="806400" cy="2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3"/>
          <p:cNvCxnSpPr/>
          <p:nvPr/>
        </p:nvCxnSpPr>
        <p:spPr>
          <a:xfrm flipH="1">
            <a:off x="5696400" y="4032150"/>
            <a:ext cx="8652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3"/>
          <p:cNvCxnSpPr/>
          <p:nvPr/>
        </p:nvCxnSpPr>
        <p:spPr>
          <a:xfrm rot="10800000">
            <a:off x="5696400" y="3260250"/>
            <a:ext cx="865200" cy="2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3"/>
          <p:cNvCxnSpPr/>
          <p:nvPr/>
        </p:nvCxnSpPr>
        <p:spPr>
          <a:xfrm rot="10800000">
            <a:off x="5120251" y="3498899"/>
            <a:ext cx="0" cy="6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3"/>
          <p:cNvCxnSpPr/>
          <p:nvPr/>
        </p:nvCxnSpPr>
        <p:spPr>
          <a:xfrm>
            <a:off x="5597549" y="3498901"/>
            <a:ext cx="0" cy="6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3"/>
          <p:cNvCxnSpPr/>
          <p:nvPr/>
        </p:nvCxnSpPr>
        <p:spPr>
          <a:xfrm rot="10800000">
            <a:off x="7038749" y="4032299"/>
            <a:ext cx="8064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3"/>
          <p:cNvCxnSpPr/>
          <p:nvPr/>
        </p:nvCxnSpPr>
        <p:spPr>
          <a:xfrm>
            <a:off x="7137451" y="3793501"/>
            <a:ext cx="8064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Sinks and Sources</a:t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8015206" y="445666"/>
            <a:ext cx="1008675" cy="949925"/>
          </a:xfrm>
          <a:custGeom>
            <a:rect b="b" l="l" r="r" t="t"/>
            <a:pathLst>
              <a:path extrusionOk="0" h="37997" w="40347">
                <a:moveTo>
                  <a:pt x="2028" y="5230"/>
                </a:moveTo>
                <a:cubicBezTo>
                  <a:pt x="-1272" y="9490"/>
                  <a:pt x="-204" y="20158"/>
                  <a:pt x="2796" y="25618"/>
                </a:cubicBezTo>
                <a:cubicBezTo>
                  <a:pt x="5796" y="31078"/>
                  <a:pt x="14148" y="37750"/>
                  <a:pt x="20028" y="37990"/>
                </a:cubicBezTo>
                <a:cubicBezTo>
                  <a:pt x="25908" y="38230"/>
                  <a:pt x="35016" y="32158"/>
                  <a:pt x="38076" y="27058"/>
                </a:cubicBezTo>
                <a:cubicBezTo>
                  <a:pt x="41136" y="21958"/>
                  <a:pt x="40968" y="11890"/>
                  <a:pt x="38388" y="7390"/>
                </a:cubicBezTo>
                <a:cubicBezTo>
                  <a:pt x="35808" y="2890"/>
                  <a:pt x="28656" y="418"/>
                  <a:pt x="22596" y="58"/>
                </a:cubicBezTo>
                <a:cubicBezTo>
                  <a:pt x="16536" y="-302"/>
                  <a:pt x="5328" y="970"/>
                  <a:pt x="2028" y="5230"/>
                </a:cubicBezTo>
                <a:close/>
              </a:path>
            </a:pathLst>
          </a:custGeom>
          <a:solidFill>
            <a:srgbClr val="F4CCCC"/>
          </a:solidFill>
          <a:ln>
            <a:noFill/>
          </a:ln>
        </p:spPr>
      </p:sp>
      <p:sp>
        <p:nvSpPr>
          <p:cNvPr id="243" name="Google Shape;243;p24"/>
          <p:cNvSpPr/>
          <p:nvPr/>
        </p:nvSpPr>
        <p:spPr>
          <a:xfrm>
            <a:off x="6491921" y="334028"/>
            <a:ext cx="1281875" cy="1349875"/>
          </a:xfrm>
          <a:custGeom>
            <a:rect b="b" l="l" r="r" t="t"/>
            <a:pathLst>
              <a:path extrusionOk="0" h="53995" w="51275">
                <a:moveTo>
                  <a:pt x="795" y="23342"/>
                </a:moveTo>
                <a:cubicBezTo>
                  <a:pt x="-405" y="17462"/>
                  <a:pt x="-645" y="5342"/>
                  <a:pt x="2955" y="1742"/>
                </a:cubicBezTo>
                <a:cubicBezTo>
                  <a:pt x="6555" y="-1858"/>
                  <a:pt x="16815" y="1142"/>
                  <a:pt x="22395" y="1742"/>
                </a:cubicBezTo>
                <a:cubicBezTo>
                  <a:pt x="27975" y="2342"/>
                  <a:pt x="32295" y="2522"/>
                  <a:pt x="36435" y="5342"/>
                </a:cubicBezTo>
                <a:cubicBezTo>
                  <a:pt x="40575" y="8162"/>
                  <a:pt x="44955" y="14882"/>
                  <a:pt x="47235" y="18662"/>
                </a:cubicBezTo>
                <a:cubicBezTo>
                  <a:pt x="49515" y="22442"/>
                  <a:pt x="49575" y="23882"/>
                  <a:pt x="50115" y="28022"/>
                </a:cubicBezTo>
                <a:cubicBezTo>
                  <a:pt x="50655" y="32162"/>
                  <a:pt x="52215" y="39182"/>
                  <a:pt x="50475" y="43502"/>
                </a:cubicBezTo>
                <a:cubicBezTo>
                  <a:pt x="48735" y="47822"/>
                  <a:pt x="43995" y="53342"/>
                  <a:pt x="39675" y="53942"/>
                </a:cubicBezTo>
                <a:cubicBezTo>
                  <a:pt x="35355" y="54542"/>
                  <a:pt x="29475" y="49922"/>
                  <a:pt x="24555" y="47102"/>
                </a:cubicBezTo>
                <a:cubicBezTo>
                  <a:pt x="19635" y="44282"/>
                  <a:pt x="14115" y="40982"/>
                  <a:pt x="10155" y="37022"/>
                </a:cubicBezTo>
                <a:cubicBezTo>
                  <a:pt x="6195" y="33062"/>
                  <a:pt x="1995" y="29222"/>
                  <a:pt x="795" y="23342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</p:sp>
      <p:sp>
        <p:nvSpPr>
          <p:cNvPr id="244" name="Google Shape;244;p24"/>
          <p:cNvSpPr/>
          <p:nvPr/>
        </p:nvSpPr>
        <p:spPr>
          <a:xfrm>
            <a:off x="5276885" y="135893"/>
            <a:ext cx="973650" cy="1569450"/>
          </a:xfrm>
          <a:custGeom>
            <a:rect b="b" l="l" r="r" t="t"/>
            <a:pathLst>
              <a:path extrusionOk="0" h="62778" w="38946">
                <a:moveTo>
                  <a:pt x="6598" y="1255"/>
                </a:moveTo>
                <a:cubicBezTo>
                  <a:pt x="3543" y="2815"/>
                  <a:pt x="1172" y="5515"/>
                  <a:pt x="276" y="9895"/>
                </a:cubicBezTo>
                <a:cubicBezTo>
                  <a:pt x="-620" y="14275"/>
                  <a:pt x="929" y="21273"/>
                  <a:pt x="1224" y="27535"/>
                </a:cubicBezTo>
                <a:cubicBezTo>
                  <a:pt x="1519" y="33797"/>
                  <a:pt x="1248" y="42045"/>
                  <a:pt x="2045" y="47467"/>
                </a:cubicBezTo>
                <a:cubicBezTo>
                  <a:pt x="2842" y="52889"/>
                  <a:pt x="3005" y="57547"/>
                  <a:pt x="6005" y="60067"/>
                </a:cubicBezTo>
                <a:cubicBezTo>
                  <a:pt x="9005" y="62587"/>
                  <a:pt x="15365" y="63127"/>
                  <a:pt x="20045" y="62587"/>
                </a:cubicBezTo>
                <a:cubicBezTo>
                  <a:pt x="24725" y="62047"/>
                  <a:pt x="30965" y="60607"/>
                  <a:pt x="34085" y="56827"/>
                </a:cubicBezTo>
                <a:cubicBezTo>
                  <a:pt x="37205" y="53047"/>
                  <a:pt x="38131" y="45389"/>
                  <a:pt x="38765" y="39907"/>
                </a:cubicBezTo>
                <a:cubicBezTo>
                  <a:pt x="39399" y="34425"/>
                  <a:pt x="38194" y="29597"/>
                  <a:pt x="37890" y="23935"/>
                </a:cubicBezTo>
                <a:cubicBezTo>
                  <a:pt x="37586" y="18273"/>
                  <a:pt x="40155" y="9835"/>
                  <a:pt x="36941" y="5935"/>
                </a:cubicBezTo>
                <a:cubicBezTo>
                  <a:pt x="33728" y="2035"/>
                  <a:pt x="23666" y="1315"/>
                  <a:pt x="18609" y="535"/>
                </a:cubicBezTo>
                <a:cubicBezTo>
                  <a:pt x="13552" y="-245"/>
                  <a:pt x="9654" y="-305"/>
                  <a:pt x="6598" y="1255"/>
                </a:cubicBezTo>
                <a:close/>
              </a:path>
            </a:pathLst>
          </a:custGeom>
          <a:solidFill>
            <a:srgbClr val="FFE599"/>
          </a:solidFill>
          <a:ln>
            <a:noFill/>
          </a:ln>
        </p:spPr>
      </p:sp>
      <p:cxnSp>
        <p:nvCxnSpPr>
          <p:cNvPr id="245" name="Google Shape;245;p24"/>
          <p:cNvCxnSpPr/>
          <p:nvPr/>
        </p:nvCxnSpPr>
        <p:spPr>
          <a:xfrm>
            <a:off x="7408349" y="888926"/>
            <a:ext cx="8808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4"/>
          <p:cNvCxnSpPr/>
          <p:nvPr/>
        </p:nvCxnSpPr>
        <p:spPr>
          <a:xfrm>
            <a:off x="6012000" y="854575"/>
            <a:ext cx="919200" cy="3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"sink" is a </a:t>
            </a:r>
            <a:r>
              <a:rPr lang="en"/>
              <a:t>node</a:t>
            </a:r>
            <a:r>
              <a:rPr lang="en"/>
              <a:t> that has no outgoing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"source" is a </a:t>
            </a:r>
            <a:r>
              <a:rPr lang="en"/>
              <a:t>node</a:t>
            </a:r>
            <a:r>
              <a:rPr lang="en"/>
              <a:t> that only has outgoing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connections between SCCs is a graph itself that has at least one sink and one source.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you start a DFS at a source?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Every</a:t>
            </a:r>
            <a:r>
              <a:rPr lang="en"/>
              <a:t> node is reached in one tree → tells us nothing about SCCs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you start a DFS at a sink?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one </a:t>
            </a:r>
            <a:r>
              <a:rPr lang="en"/>
              <a:t>node</a:t>
            </a:r>
            <a:r>
              <a:rPr lang="en"/>
              <a:t> is in the first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our case, only the </a:t>
            </a:r>
            <a:r>
              <a:rPr lang="en"/>
              <a:t>nodes</a:t>
            </a:r>
            <a:r>
              <a:rPr lang="en"/>
              <a:t> in the sink SCC are in the first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So, if we want to find an SCC, we want to do a DFS in a sink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Then, once that SCC is visited, there is a new unvisited sink SCC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Post-Order Numbering</a:t>
            </a:r>
            <a:endParaRPr/>
          </a:p>
        </p:txBody>
      </p:sp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from any </a:t>
            </a:r>
            <a:r>
              <a:rPr lang="en"/>
              <a:t>node</a:t>
            </a:r>
            <a:r>
              <a:rPr lang="en"/>
              <a:t>, do </a:t>
            </a:r>
            <a:r>
              <a:rPr lang="en"/>
              <a:t>a DFS-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(so all </a:t>
            </a:r>
            <a:r>
              <a:rPr lang="en"/>
              <a:t>nodes</a:t>
            </a:r>
            <a:r>
              <a:rPr lang="en"/>
              <a:t> are reached)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a number when you 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i="1" lang="en"/>
              <a:t>completely done </a:t>
            </a:r>
            <a:r>
              <a:rPr lang="en"/>
              <a:t>with a node (post-order)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node with the highest number (the one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finished last) </a:t>
            </a:r>
            <a:r>
              <a:rPr lang="en" u="sng"/>
              <a:t>must</a:t>
            </a:r>
            <a:r>
              <a:rPr lang="en"/>
              <a:t> be in a source SCC!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 want to find the sink SCCs...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sink of the forward graph is a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of the reverse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do a DFS-Forest on the reverse graph</a:t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5074800" y="1524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55" name="Google Shape;255;p25"/>
          <p:cNvSpPr/>
          <p:nvPr/>
        </p:nvSpPr>
        <p:spPr>
          <a:xfrm>
            <a:off x="5074800" y="13038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256" name="Google Shape;256;p25"/>
          <p:cNvSpPr/>
          <p:nvPr/>
        </p:nvSpPr>
        <p:spPr>
          <a:xfrm>
            <a:off x="6516000" y="6858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257" name="Google Shape;257;p25"/>
          <p:cNvSpPr/>
          <p:nvPr/>
        </p:nvSpPr>
        <p:spPr>
          <a:xfrm>
            <a:off x="7898400" y="13038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258" name="Google Shape;258;p25"/>
          <p:cNvSpPr/>
          <p:nvPr/>
        </p:nvSpPr>
        <p:spPr>
          <a:xfrm>
            <a:off x="7898400" y="1524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endParaRPr sz="3000"/>
          </a:p>
        </p:txBody>
      </p:sp>
      <p:cxnSp>
        <p:nvCxnSpPr>
          <p:cNvPr id="259" name="Google Shape;259;p25"/>
          <p:cNvCxnSpPr>
            <a:stCxn id="256" idx="7"/>
            <a:endCxn id="258" idx="2"/>
          </p:cNvCxnSpPr>
          <p:nvPr/>
        </p:nvCxnSpPr>
        <p:spPr>
          <a:xfrm flipH="1" rot="10800000">
            <a:off x="7092149" y="489751"/>
            <a:ext cx="806400" cy="2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5"/>
          <p:cNvCxnSpPr>
            <a:stCxn id="255" idx="6"/>
            <a:endCxn id="256" idx="3"/>
          </p:cNvCxnSpPr>
          <p:nvPr/>
        </p:nvCxnSpPr>
        <p:spPr>
          <a:xfrm flipH="1" rot="10800000">
            <a:off x="5749800" y="1261800"/>
            <a:ext cx="8652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5"/>
          <p:cNvCxnSpPr>
            <a:stCxn id="254" idx="6"/>
            <a:endCxn id="256" idx="1"/>
          </p:cNvCxnSpPr>
          <p:nvPr/>
        </p:nvCxnSpPr>
        <p:spPr>
          <a:xfrm>
            <a:off x="5749800" y="489900"/>
            <a:ext cx="865200" cy="2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5"/>
          <p:cNvCxnSpPr>
            <a:stCxn id="254" idx="3"/>
            <a:endCxn id="255" idx="1"/>
          </p:cNvCxnSpPr>
          <p:nvPr/>
        </p:nvCxnSpPr>
        <p:spPr>
          <a:xfrm>
            <a:off x="5173651" y="728549"/>
            <a:ext cx="0" cy="6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5"/>
          <p:cNvCxnSpPr>
            <a:stCxn id="255" idx="7"/>
            <a:endCxn id="254" idx="5"/>
          </p:cNvCxnSpPr>
          <p:nvPr/>
        </p:nvCxnSpPr>
        <p:spPr>
          <a:xfrm rot="10800000">
            <a:off x="5650949" y="728551"/>
            <a:ext cx="0" cy="6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5"/>
          <p:cNvCxnSpPr>
            <a:stCxn id="256" idx="5"/>
            <a:endCxn id="257" idx="2"/>
          </p:cNvCxnSpPr>
          <p:nvPr/>
        </p:nvCxnSpPr>
        <p:spPr>
          <a:xfrm>
            <a:off x="7092149" y="1261949"/>
            <a:ext cx="8064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5"/>
          <p:cNvCxnSpPr>
            <a:stCxn id="257" idx="1"/>
            <a:endCxn id="256" idx="6"/>
          </p:cNvCxnSpPr>
          <p:nvPr/>
        </p:nvCxnSpPr>
        <p:spPr>
          <a:xfrm rot="10800000">
            <a:off x="7190851" y="1023151"/>
            <a:ext cx="8064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5"/>
          <p:cNvSpPr/>
          <p:nvPr/>
        </p:nvSpPr>
        <p:spPr>
          <a:xfrm>
            <a:off x="6568800" y="1896450"/>
            <a:ext cx="523500" cy="523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67" name="Google Shape;267;p25"/>
          <p:cNvSpPr/>
          <p:nvPr/>
        </p:nvSpPr>
        <p:spPr>
          <a:xfrm>
            <a:off x="6568800" y="2746650"/>
            <a:ext cx="523500" cy="523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268" name="Google Shape;268;p25"/>
          <p:cNvSpPr/>
          <p:nvPr/>
        </p:nvSpPr>
        <p:spPr>
          <a:xfrm>
            <a:off x="6568800" y="3596850"/>
            <a:ext cx="523500" cy="523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269" name="Google Shape;269;p25"/>
          <p:cNvSpPr/>
          <p:nvPr/>
        </p:nvSpPr>
        <p:spPr>
          <a:xfrm>
            <a:off x="6091500" y="4294650"/>
            <a:ext cx="523500" cy="523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270" name="Google Shape;270;p25"/>
          <p:cNvSpPr/>
          <p:nvPr/>
        </p:nvSpPr>
        <p:spPr>
          <a:xfrm>
            <a:off x="7092300" y="4294650"/>
            <a:ext cx="523500" cy="523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endParaRPr sz="3000"/>
          </a:p>
        </p:txBody>
      </p:sp>
      <p:cxnSp>
        <p:nvCxnSpPr>
          <p:cNvPr id="271" name="Google Shape;271;p25"/>
          <p:cNvCxnSpPr>
            <a:stCxn id="266" idx="4"/>
            <a:endCxn id="267" idx="0"/>
          </p:cNvCxnSpPr>
          <p:nvPr/>
        </p:nvCxnSpPr>
        <p:spPr>
          <a:xfrm>
            <a:off x="6830550" y="2419950"/>
            <a:ext cx="0" cy="32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5"/>
          <p:cNvCxnSpPr>
            <a:stCxn id="267" idx="4"/>
            <a:endCxn id="268" idx="0"/>
          </p:cNvCxnSpPr>
          <p:nvPr/>
        </p:nvCxnSpPr>
        <p:spPr>
          <a:xfrm>
            <a:off x="6830550" y="3270150"/>
            <a:ext cx="0" cy="32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5"/>
          <p:cNvCxnSpPr>
            <a:stCxn id="268" idx="3"/>
            <a:endCxn id="269" idx="0"/>
          </p:cNvCxnSpPr>
          <p:nvPr/>
        </p:nvCxnSpPr>
        <p:spPr>
          <a:xfrm flipH="1">
            <a:off x="6353265" y="4043685"/>
            <a:ext cx="292200" cy="25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5"/>
          <p:cNvCxnSpPr>
            <a:stCxn id="268" idx="5"/>
            <a:endCxn id="270" idx="0"/>
          </p:cNvCxnSpPr>
          <p:nvPr/>
        </p:nvCxnSpPr>
        <p:spPr>
          <a:xfrm>
            <a:off x="7015635" y="4043685"/>
            <a:ext cx="338400" cy="25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5"/>
          <p:cNvSpPr txBox="1"/>
          <p:nvPr/>
        </p:nvSpPr>
        <p:spPr>
          <a:xfrm>
            <a:off x="5607600" y="3973800"/>
            <a:ext cx="8652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1</a:t>
            </a:r>
            <a:r>
              <a:rPr b="1" baseline="30000" lang="en" sz="2400">
                <a:solidFill>
                  <a:srgbClr val="0000FF"/>
                </a:solidFill>
              </a:rPr>
              <a:t>st</a:t>
            </a:r>
            <a:r>
              <a:rPr b="1" lang="en" sz="2400">
                <a:solidFill>
                  <a:srgbClr val="0000FF"/>
                </a:solidFill>
              </a:rPr>
              <a:t> </a:t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7436400" y="3973800"/>
            <a:ext cx="7314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2</a:t>
            </a:r>
            <a:r>
              <a:rPr b="1" baseline="30000" lang="en" sz="2400">
                <a:solidFill>
                  <a:srgbClr val="0000FF"/>
                </a:solidFill>
              </a:rPr>
              <a:t>nd</a:t>
            </a:r>
            <a:endParaRPr b="1" baseline="30000" sz="2400">
              <a:solidFill>
                <a:srgbClr val="0000FF"/>
              </a:solidFill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6992400" y="3440400"/>
            <a:ext cx="675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3</a:t>
            </a:r>
            <a:r>
              <a:rPr b="1" baseline="30000" lang="en" sz="2400">
                <a:solidFill>
                  <a:srgbClr val="0000FF"/>
                </a:solidFill>
              </a:rPr>
              <a:t>rd</a:t>
            </a:r>
            <a:endParaRPr b="1" baseline="30000" sz="2400">
              <a:solidFill>
                <a:srgbClr val="0000FF"/>
              </a:solidFill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6992400" y="2678400"/>
            <a:ext cx="675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4</a:t>
            </a:r>
            <a:r>
              <a:rPr b="1" baseline="30000" lang="en" sz="2400">
                <a:solidFill>
                  <a:srgbClr val="0000FF"/>
                </a:solidFill>
              </a:rPr>
              <a:t>th</a:t>
            </a:r>
            <a:endParaRPr b="1" baseline="30000" sz="2400">
              <a:solidFill>
                <a:srgbClr val="0000FF"/>
              </a:solidFill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6992400" y="1916400"/>
            <a:ext cx="675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5</a:t>
            </a:r>
            <a:r>
              <a:rPr b="1" baseline="30000" lang="en" sz="2400">
                <a:solidFill>
                  <a:srgbClr val="0000FF"/>
                </a:solidFill>
              </a:rPr>
              <a:t>th</a:t>
            </a:r>
            <a:endParaRPr b="1" baseline="30000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Depth-First Search Forest</a:t>
            </a:r>
            <a:endParaRPr/>
          </a:p>
        </p:txBody>
      </p:sp>
      <p:sp>
        <p:nvSpPr>
          <p:cNvPr id="285" name="Google Shape;285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post-order numberings on the reverse graph tell us the order we should do the DFS-Forest on the forward 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We'll start at the highest post-order number and do a DFS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We'll visit any </a:t>
            </a:r>
            <a:r>
              <a:rPr lang="en"/>
              <a:t>nodes</a:t>
            </a:r>
            <a:r>
              <a:rPr lang="en"/>
              <a:t> that can be reached. These are in the same SCC.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We'll do another DFS as the highest post-order number for unvisited </a:t>
            </a:r>
            <a:r>
              <a:rPr lang="en"/>
              <a:t>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Doing the full DFS-Forest gives us trees where the </a:t>
            </a:r>
            <a:r>
              <a:rPr lang="en"/>
              <a:t>nodes</a:t>
            </a:r>
            <a:r>
              <a:rPr lang="en"/>
              <a:t> in each tree are in the same SCC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the SCCs</a:t>
            </a:r>
            <a:endParaRPr/>
          </a:p>
        </p:txBody>
      </p:sp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311700" y="10816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SCC we find is the sink, so we'll evaluate those rules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We'll evaluate it exactly once since there is NO loop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an SCC has 1 node WITH a loop, or an SCC has more than 1 node, we use the fixed-point algorithm on that SCC.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next SCC we find only depends on the first sink SCC, so we can now evaluate this next SCC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so on</a:t>
            </a:r>
            <a:endParaRPr/>
          </a:p>
        </p:txBody>
      </p:sp>
      <p:grpSp>
        <p:nvGrpSpPr>
          <p:cNvPr id="292" name="Google Shape;292;p27"/>
          <p:cNvGrpSpPr/>
          <p:nvPr/>
        </p:nvGrpSpPr>
        <p:grpSpPr>
          <a:xfrm>
            <a:off x="5375250" y="2746400"/>
            <a:ext cx="3498600" cy="1826400"/>
            <a:chOff x="5299050" y="3051200"/>
            <a:chExt cx="3498600" cy="1826400"/>
          </a:xfrm>
        </p:grpSpPr>
        <p:sp>
          <p:nvSpPr>
            <p:cNvPr id="293" name="Google Shape;293;p27"/>
            <p:cNvSpPr/>
            <p:nvPr/>
          </p:nvSpPr>
          <p:spPr>
            <a:xfrm>
              <a:off x="5299050" y="3051200"/>
              <a:ext cx="675000" cy="675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0</a:t>
              </a:r>
              <a:endParaRPr sz="3000"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299050" y="4202600"/>
              <a:ext cx="675000" cy="675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1</a:t>
              </a:r>
              <a:endParaRPr sz="3000"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740250" y="3584600"/>
              <a:ext cx="675000" cy="675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2</a:t>
              </a:r>
              <a:endParaRPr sz="3000"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8122650" y="4202600"/>
              <a:ext cx="675000" cy="6750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3</a:t>
              </a:r>
              <a:endParaRPr sz="3000"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8122650" y="3051200"/>
              <a:ext cx="675000" cy="675000"/>
            </a:xfrm>
            <a:prstGeom prst="ellipse">
              <a:avLst/>
            </a:prstGeom>
            <a:solidFill>
              <a:srgbClr val="4A86E8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</a:rPr>
                <a:t>4</a:t>
              </a:r>
              <a:endParaRPr sz="3000">
                <a:solidFill>
                  <a:srgbClr val="FFFFFF"/>
                </a:solidFill>
              </a:endParaRPr>
            </a:p>
          </p:txBody>
        </p:sp>
        <p:cxnSp>
          <p:nvCxnSpPr>
            <p:cNvPr id="298" name="Google Shape;298;p27"/>
            <p:cNvCxnSpPr>
              <a:stCxn id="295" idx="7"/>
              <a:endCxn id="297" idx="2"/>
            </p:cNvCxnSpPr>
            <p:nvPr/>
          </p:nvCxnSpPr>
          <p:spPr>
            <a:xfrm flipH="1" rot="10800000">
              <a:off x="7316399" y="3388551"/>
              <a:ext cx="806400" cy="294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9" name="Google Shape;299;p27"/>
            <p:cNvCxnSpPr>
              <a:stCxn id="294" idx="6"/>
              <a:endCxn id="295" idx="3"/>
            </p:cNvCxnSpPr>
            <p:nvPr/>
          </p:nvCxnSpPr>
          <p:spPr>
            <a:xfrm flipH="1" rot="10800000">
              <a:off x="5974050" y="4160600"/>
              <a:ext cx="865200" cy="379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0" name="Google Shape;300;p27"/>
            <p:cNvCxnSpPr>
              <a:stCxn id="293" idx="6"/>
              <a:endCxn id="295" idx="1"/>
            </p:cNvCxnSpPr>
            <p:nvPr/>
          </p:nvCxnSpPr>
          <p:spPr>
            <a:xfrm>
              <a:off x="5974050" y="3388700"/>
              <a:ext cx="865200" cy="294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1" name="Google Shape;301;p27"/>
            <p:cNvCxnSpPr>
              <a:stCxn id="293" idx="3"/>
              <a:endCxn id="294" idx="1"/>
            </p:cNvCxnSpPr>
            <p:nvPr/>
          </p:nvCxnSpPr>
          <p:spPr>
            <a:xfrm>
              <a:off x="5397901" y="3627349"/>
              <a:ext cx="0" cy="674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2" name="Google Shape;302;p27"/>
            <p:cNvCxnSpPr>
              <a:stCxn id="294" idx="7"/>
              <a:endCxn id="293" idx="5"/>
            </p:cNvCxnSpPr>
            <p:nvPr/>
          </p:nvCxnSpPr>
          <p:spPr>
            <a:xfrm rot="10800000">
              <a:off x="5875199" y="3627351"/>
              <a:ext cx="0" cy="674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3" name="Google Shape;303;p27"/>
            <p:cNvCxnSpPr>
              <a:stCxn id="295" idx="5"/>
              <a:endCxn id="296" idx="2"/>
            </p:cNvCxnSpPr>
            <p:nvPr/>
          </p:nvCxnSpPr>
          <p:spPr>
            <a:xfrm>
              <a:off x="7316399" y="4160749"/>
              <a:ext cx="806400" cy="379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4" name="Google Shape;304;p27"/>
            <p:cNvCxnSpPr>
              <a:stCxn id="296" idx="1"/>
              <a:endCxn id="295" idx="6"/>
            </p:cNvCxnSpPr>
            <p:nvPr/>
          </p:nvCxnSpPr>
          <p:spPr>
            <a:xfrm rot="10800000">
              <a:off x="7415101" y="3921951"/>
              <a:ext cx="806400" cy="379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5" name="Google Shape;305;p27"/>
          <p:cNvSpPr txBox="1"/>
          <p:nvPr/>
        </p:nvSpPr>
        <p:spPr>
          <a:xfrm>
            <a:off x="310450" y="2924100"/>
            <a:ext cx="4641600" cy="19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Some SCCs may have only one node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erif"/>
              <a:buChar char="○"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This node could depend on itself, or it might not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erif"/>
              <a:buChar char="○"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If it doesn't loop on itself, we only have to evaluate it once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erif"/>
              <a:buChar char="○"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These nodes are called </a:t>
            </a:r>
            <a:r>
              <a:rPr lang="en">
                <a:solidFill>
                  <a:srgbClr val="FFFFFF"/>
                </a:solidFill>
                <a:highlight>
                  <a:srgbClr val="4A86E8"/>
                </a:highlight>
                <a:latin typeface="Droid Serif"/>
                <a:ea typeface="Droid Serif"/>
                <a:cs typeface="Droid Serif"/>
                <a:sym typeface="Droid Serif"/>
              </a:rPr>
              <a:t> trivial rules 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since there is no loop in the SCC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SCC Relationships</a:t>
            </a:r>
            <a:endParaRPr/>
          </a:p>
        </p:txBody>
      </p:sp>
      <p:sp>
        <p:nvSpPr>
          <p:cNvPr id="311" name="Google Shape;311;p28"/>
          <p:cNvSpPr txBox="1"/>
          <p:nvPr>
            <p:ph idx="1" type="body"/>
          </p:nvPr>
        </p:nvSpPr>
        <p:spPr>
          <a:xfrm>
            <a:off x="311700" y="1234075"/>
            <a:ext cx="4332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there is a choice is which SCC to evaluate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order of the SCCs depends on the order of the nodes that you visit when you have a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the numerically first node when you have a choice, and the rest will fall into place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follow the order given in the post-order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order you discover the SCCs is the order you evaluate them</a:t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7440519" y="954723"/>
            <a:ext cx="821263" cy="716243"/>
          </a:xfrm>
          <a:custGeom>
            <a:rect b="b" l="l" r="r" t="t"/>
            <a:pathLst>
              <a:path extrusionOk="0" h="37997" w="40347">
                <a:moveTo>
                  <a:pt x="2028" y="5230"/>
                </a:moveTo>
                <a:cubicBezTo>
                  <a:pt x="-1272" y="9490"/>
                  <a:pt x="-204" y="20158"/>
                  <a:pt x="2796" y="25618"/>
                </a:cubicBezTo>
                <a:cubicBezTo>
                  <a:pt x="5796" y="31078"/>
                  <a:pt x="14148" y="37750"/>
                  <a:pt x="20028" y="37990"/>
                </a:cubicBezTo>
                <a:cubicBezTo>
                  <a:pt x="25908" y="38230"/>
                  <a:pt x="35016" y="32158"/>
                  <a:pt x="38076" y="27058"/>
                </a:cubicBezTo>
                <a:cubicBezTo>
                  <a:pt x="41136" y="21958"/>
                  <a:pt x="40968" y="11890"/>
                  <a:pt x="38388" y="7390"/>
                </a:cubicBezTo>
                <a:cubicBezTo>
                  <a:pt x="35808" y="2890"/>
                  <a:pt x="28656" y="418"/>
                  <a:pt x="22596" y="58"/>
                </a:cubicBezTo>
                <a:cubicBezTo>
                  <a:pt x="16536" y="-302"/>
                  <a:pt x="5328" y="970"/>
                  <a:pt x="2028" y="5230"/>
                </a:cubicBezTo>
                <a:close/>
              </a:path>
            </a:pathLst>
          </a:custGeom>
          <a:solidFill>
            <a:srgbClr val="F4CCCC"/>
          </a:solidFill>
          <a:ln>
            <a:noFill/>
          </a:ln>
        </p:spPr>
      </p:sp>
      <p:sp>
        <p:nvSpPr>
          <p:cNvPr id="313" name="Google Shape;313;p28"/>
          <p:cNvSpPr/>
          <p:nvPr/>
        </p:nvSpPr>
        <p:spPr>
          <a:xfrm>
            <a:off x="6200271" y="468374"/>
            <a:ext cx="1043703" cy="1017806"/>
          </a:xfrm>
          <a:custGeom>
            <a:rect b="b" l="l" r="r" t="t"/>
            <a:pathLst>
              <a:path extrusionOk="0" h="53995" w="51275">
                <a:moveTo>
                  <a:pt x="795" y="23342"/>
                </a:moveTo>
                <a:cubicBezTo>
                  <a:pt x="-405" y="17462"/>
                  <a:pt x="-645" y="5342"/>
                  <a:pt x="2955" y="1742"/>
                </a:cubicBezTo>
                <a:cubicBezTo>
                  <a:pt x="6555" y="-1858"/>
                  <a:pt x="16815" y="1142"/>
                  <a:pt x="22395" y="1742"/>
                </a:cubicBezTo>
                <a:cubicBezTo>
                  <a:pt x="27975" y="2342"/>
                  <a:pt x="32295" y="2522"/>
                  <a:pt x="36435" y="5342"/>
                </a:cubicBezTo>
                <a:cubicBezTo>
                  <a:pt x="40575" y="8162"/>
                  <a:pt x="44955" y="14882"/>
                  <a:pt x="47235" y="18662"/>
                </a:cubicBezTo>
                <a:cubicBezTo>
                  <a:pt x="49515" y="22442"/>
                  <a:pt x="49575" y="23882"/>
                  <a:pt x="50115" y="28022"/>
                </a:cubicBezTo>
                <a:cubicBezTo>
                  <a:pt x="50655" y="32162"/>
                  <a:pt x="52215" y="39182"/>
                  <a:pt x="50475" y="43502"/>
                </a:cubicBezTo>
                <a:cubicBezTo>
                  <a:pt x="48735" y="47822"/>
                  <a:pt x="43995" y="53342"/>
                  <a:pt x="39675" y="53942"/>
                </a:cubicBezTo>
                <a:cubicBezTo>
                  <a:pt x="35355" y="54542"/>
                  <a:pt x="29475" y="49922"/>
                  <a:pt x="24555" y="47102"/>
                </a:cubicBezTo>
                <a:cubicBezTo>
                  <a:pt x="19635" y="44282"/>
                  <a:pt x="14115" y="40982"/>
                  <a:pt x="10155" y="37022"/>
                </a:cubicBezTo>
                <a:cubicBezTo>
                  <a:pt x="6195" y="33062"/>
                  <a:pt x="1995" y="29222"/>
                  <a:pt x="795" y="23342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</p:sp>
      <p:sp>
        <p:nvSpPr>
          <p:cNvPr id="314" name="Google Shape;314;p28"/>
          <p:cNvSpPr/>
          <p:nvPr/>
        </p:nvSpPr>
        <p:spPr>
          <a:xfrm>
            <a:off x="5210999" y="721159"/>
            <a:ext cx="792746" cy="1183365"/>
          </a:xfrm>
          <a:custGeom>
            <a:rect b="b" l="l" r="r" t="t"/>
            <a:pathLst>
              <a:path extrusionOk="0" h="62778" w="38946">
                <a:moveTo>
                  <a:pt x="6598" y="1255"/>
                </a:moveTo>
                <a:cubicBezTo>
                  <a:pt x="3543" y="2815"/>
                  <a:pt x="1172" y="5515"/>
                  <a:pt x="276" y="9895"/>
                </a:cubicBezTo>
                <a:cubicBezTo>
                  <a:pt x="-620" y="14275"/>
                  <a:pt x="929" y="21273"/>
                  <a:pt x="1224" y="27535"/>
                </a:cubicBezTo>
                <a:cubicBezTo>
                  <a:pt x="1519" y="33797"/>
                  <a:pt x="1248" y="42045"/>
                  <a:pt x="2045" y="47467"/>
                </a:cubicBezTo>
                <a:cubicBezTo>
                  <a:pt x="2842" y="52889"/>
                  <a:pt x="3005" y="57547"/>
                  <a:pt x="6005" y="60067"/>
                </a:cubicBezTo>
                <a:cubicBezTo>
                  <a:pt x="9005" y="62587"/>
                  <a:pt x="15365" y="63127"/>
                  <a:pt x="20045" y="62587"/>
                </a:cubicBezTo>
                <a:cubicBezTo>
                  <a:pt x="24725" y="62047"/>
                  <a:pt x="30965" y="60607"/>
                  <a:pt x="34085" y="56827"/>
                </a:cubicBezTo>
                <a:cubicBezTo>
                  <a:pt x="37205" y="53047"/>
                  <a:pt x="38131" y="45389"/>
                  <a:pt x="38765" y="39907"/>
                </a:cubicBezTo>
                <a:cubicBezTo>
                  <a:pt x="39399" y="34425"/>
                  <a:pt x="38194" y="29597"/>
                  <a:pt x="37890" y="23935"/>
                </a:cubicBezTo>
                <a:cubicBezTo>
                  <a:pt x="37586" y="18273"/>
                  <a:pt x="40155" y="9835"/>
                  <a:pt x="36941" y="5935"/>
                </a:cubicBezTo>
                <a:cubicBezTo>
                  <a:pt x="33728" y="2035"/>
                  <a:pt x="23666" y="1315"/>
                  <a:pt x="18609" y="535"/>
                </a:cubicBezTo>
                <a:cubicBezTo>
                  <a:pt x="13552" y="-245"/>
                  <a:pt x="9654" y="-305"/>
                  <a:pt x="6598" y="1255"/>
                </a:cubicBezTo>
                <a:close/>
              </a:path>
            </a:pathLst>
          </a:custGeom>
          <a:solidFill>
            <a:srgbClr val="FFE599"/>
          </a:solidFill>
          <a:ln>
            <a:noFill/>
          </a:ln>
        </p:spPr>
      </p:sp>
      <p:cxnSp>
        <p:nvCxnSpPr>
          <p:cNvPr id="315" name="Google Shape;315;p28"/>
          <p:cNvCxnSpPr/>
          <p:nvPr/>
        </p:nvCxnSpPr>
        <p:spPr>
          <a:xfrm>
            <a:off x="6989288" y="973372"/>
            <a:ext cx="674100" cy="32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8"/>
          <p:cNvCxnSpPr/>
          <p:nvPr/>
        </p:nvCxnSpPr>
        <p:spPr>
          <a:xfrm flipH="1" rot="10800000">
            <a:off x="5809524" y="939335"/>
            <a:ext cx="652200" cy="32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8"/>
          <p:cNvSpPr/>
          <p:nvPr/>
        </p:nvSpPr>
        <p:spPr>
          <a:xfrm>
            <a:off x="6261476" y="1670970"/>
            <a:ext cx="1073726" cy="768043"/>
          </a:xfrm>
          <a:custGeom>
            <a:rect b="b" l="l" r="r" t="t"/>
            <a:pathLst>
              <a:path extrusionOk="0" h="40745" w="52750">
                <a:moveTo>
                  <a:pt x="2276" y="1504"/>
                </a:moveTo>
                <a:cubicBezTo>
                  <a:pt x="-1910" y="5466"/>
                  <a:pt x="116" y="20164"/>
                  <a:pt x="4796" y="26704"/>
                </a:cubicBezTo>
                <a:cubicBezTo>
                  <a:pt x="9476" y="33244"/>
                  <a:pt x="22676" y="40864"/>
                  <a:pt x="30356" y="40744"/>
                </a:cubicBezTo>
                <a:cubicBezTo>
                  <a:pt x="38036" y="40624"/>
                  <a:pt x="47696" y="32224"/>
                  <a:pt x="50876" y="25984"/>
                </a:cubicBezTo>
                <a:cubicBezTo>
                  <a:pt x="54056" y="19744"/>
                  <a:pt x="52930" y="7146"/>
                  <a:pt x="49436" y="3304"/>
                </a:cubicBezTo>
                <a:cubicBezTo>
                  <a:pt x="45942" y="-538"/>
                  <a:pt x="37772" y="3230"/>
                  <a:pt x="29912" y="2930"/>
                </a:cubicBezTo>
                <a:cubicBezTo>
                  <a:pt x="22052" y="2630"/>
                  <a:pt x="6462" y="-2458"/>
                  <a:pt x="2276" y="1504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</p:sp>
      <p:cxnSp>
        <p:nvCxnSpPr>
          <p:cNvPr id="318" name="Google Shape;318;p28"/>
          <p:cNvCxnSpPr/>
          <p:nvPr/>
        </p:nvCxnSpPr>
        <p:spPr>
          <a:xfrm>
            <a:off x="5805127" y="1581048"/>
            <a:ext cx="674100" cy="32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8"/>
          <p:cNvCxnSpPr/>
          <p:nvPr/>
        </p:nvCxnSpPr>
        <p:spPr>
          <a:xfrm flipH="1" rot="10800000">
            <a:off x="7091877" y="1468595"/>
            <a:ext cx="593400" cy="45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28"/>
          <p:cNvSpPr/>
          <p:nvPr/>
        </p:nvSpPr>
        <p:spPr>
          <a:xfrm>
            <a:off x="8224944" y="3794673"/>
            <a:ext cx="821263" cy="716243"/>
          </a:xfrm>
          <a:custGeom>
            <a:rect b="b" l="l" r="r" t="t"/>
            <a:pathLst>
              <a:path extrusionOk="0" h="37997" w="40347">
                <a:moveTo>
                  <a:pt x="2028" y="5230"/>
                </a:moveTo>
                <a:cubicBezTo>
                  <a:pt x="-1272" y="9490"/>
                  <a:pt x="-204" y="20158"/>
                  <a:pt x="2796" y="25618"/>
                </a:cubicBezTo>
                <a:cubicBezTo>
                  <a:pt x="5796" y="31078"/>
                  <a:pt x="14148" y="37750"/>
                  <a:pt x="20028" y="37990"/>
                </a:cubicBezTo>
                <a:cubicBezTo>
                  <a:pt x="25908" y="38230"/>
                  <a:pt x="35016" y="32158"/>
                  <a:pt x="38076" y="27058"/>
                </a:cubicBezTo>
                <a:cubicBezTo>
                  <a:pt x="41136" y="21958"/>
                  <a:pt x="40968" y="11890"/>
                  <a:pt x="38388" y="7390"/>
                </a:cubicBezTo>
                <a:cubicBezTo>
                  <a:pt x="35808" y="2890"/>
                  <a:pt x="28656" y="418"/>
                  <a:pt x="22596" y="58"/>
                </a:cubicBezTo>
                <a:cubicBezTo>
                  <a:pt x="16536" y="-302"/>
                  <a:pt x="5328" y="970"/>
                  <a:pt x="2028" y="5230"/>
                </a:cubicBezTo>
                <a:close/>
              </a:path>
            </a:pathLst>
          </a:custGeom>
          <a:solidFill>
            <a:srgbClr val="F4CCCC"/>
          </a:solidFill>
          <a:ln>
            <a:noFill/>
          </a:ln>
        </p:spPr>
      </p:sp>
      <p:sp>
        <p:nvSpPr>
          <p:cNvPr id="321" name="Google Shape;321;p28"/>
          <p:cNvSpPr/>
          <p:nvPr/>
        </p:nvSpPr>
        <p:spPr>
          <a:xfrm>
            <a:off x="5741846" y="3643899"/>
            <a:ext cx="1043703" cy="1017806"/>
          </a:xfrm>
          <a:custGeom>
            <a:rect b="b" l="l" r="r" t="t"/>
            <a:pathLst>
              <a:path extrusionOk="0" h="53995" w="51275">
                <a:moveTo>
                  <a:pt x="795" y="23342"/>
                </a:moveTo>
                <a:cubicBezTo>
                  <a:pt x="-405" y="17462"/>
                  <a:pt x="-645" y="5342"/>
                  <a:pt x="2955" y="1742"/>
                </a:cubicBezTo>
                <a:cubicBezTo>
                  <a:pt x="6555" y="-1858"/>
                  <a:pt x="16815" y="1142"/>
                  <a:pt x="22395" y="1742"/>
                </a:cubicBezTo>
                <a:cubicBezTo>
                  <a:pt x="27975" y="2342"/>
                  <a:pt x="32295" y="2522"/>
                  <a:pt x="36435" y="5342"/>
                </a:cubicBezTo>
                <a:cubicBezTo>
                  <a:pt x="40575" y="8162"/>
                  <a:pt x="44955" y="14882"/>
                  <a:pt x="47235" y="18662"/>
                </a:cubicBezTo>
                <a:cubicBezTo>
                  <a:pt x="49515" y="22442"/>
                  <a:pt x="49575" y="23882"/>
                  <a:pt x="50115" y="28022"/>
                </a:cubicBezTo>
                <a:cubicBezTo>
                  <a:pt x="50655" y="32162"/>
                  <a:pt x="52215" y="39182"/>
                  <a:pt x="50475" y="43502"/>
                </a:cubicBezTo>
                <a:cubicBezTo>
                  <a:pt x="48735" y="47822"/>
                  <a:pt x="43995" y="53342"/>
                  <a:pt x="39675" y="53942"/>
                </a:cubicBezTo>
                <a:cubicBezTo>
                  <a:pt x="35355" y="54542"/>
                  <a:pt x="29475" y="49922"/>
                  <a:pt x="24555" y="47102"/>
                </a:cubicBezTo>
                <a:cubicBezTo>
                  <a:pt x="19635" y="44282"/>
                  <a:pt x="14115" y="40982"/>
                  <a:pt x="10155" y="37022"/>
                </a:cubicBezTo>
                <a:cubicBezTo>
                  <a:pt x="6195" y="33062"/>
                  <a:pt x="1995" y="29222"/>
                  <a:pt x="795" y="23342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</p:sp>
      <p:sp>
        <p:nvSpPr>
          <p:cNvPr id="322" name="Google Shape;322;p28"/>
          <p:cNvSpPr/>
          <p:nvPr/>
        </p:nvSpPr>
        <p:spPr>
          <a:xfrm>
            <a:off x="4756199" y="3587021"/>
            <a:ext cx="792746" cy="1183365"/>
          </a:xfrm>
          <a:custGeom>
            <a:rect b="b" l="l" r="r" t="t"/>
            <a:pathLst>
              <a:path extrusionOk="0" h="62778" w="38946">
                <a:moveTo>
                  <a:pt x="6598" y="1255"/>
                </a:moveTo>
                <a:cubicBezTo>
                  <a:pt x="3543" y="2815"/>
                  <a:pt x="1172" y="5515"/>
                  <a:pt x="276" y="9895"/>
                </a:cubicBezTo>
                <a:cubicBezTo>
                  <a:pt x="-620" y="14275"/>
                  <a:pt x="929" y="21273"/>
                  <a:pt x="1224" y="27535"/>
                </a:cubicBezTo>
                <a:cubicBezTo>
                  <a:pt x="1519" y="33797"/>
                  <a:pt x="1248" y="42045"/>
                  <a:pt x="2045" y="47467"/>
                </a:cubicBezTo>
                <a:cubicBezTo>
                  <a:pt x="2842" y="52889"/>
                  <a:pt x="3005" y="57547"/>
                  <a:pt x="6005" y="60067"/>
                </a:cubicBezTo>
                <a:cubicBezTo>
                  <a:pt x="9005" y="62587"/>
                  <a:pt x="15365" y="63127"/>
                  <a:pt x="20045" y="62587"/>
                </a:cubicBezTo>
                <a:cubicBezTo>
                  <a:pt x="24725" y="62047"/>
                  <a:pt x="30965" y="60607"/>
                  <a:pt x="34085" y="56827"/>
                </a:cubicBezTo>
                <a:cubicBezTo>
                  <a:pt x="37205" y="53047"/>
                  <a:pt x="38131" y="45389"/>
                  <a:pt x="38765" y="39907"/>
                </a:cubicBezTo>
                <a:cubicBezTo>
                  <a:pt x="39399" y="34425"/>
                  <a:pt x="38194" y="29597"/>
                  <a:pt x="37890" y="23935"/>
                </a:cubicBezTo>
                <a:cubicBezTo>
                  <a:pt x="37586" y="18273"/>
                  <a:pt x="40155" y="9835"/>
                  <a:pt x="36941" y="5935"/>
                </a:cubicBezTo>
                <a:cubicBezTo>
                  <a:pt x="33728" y="2035"/>
                  <a:pt x="23666" y="1315"/>
                  <a:pt x="18609" y="535"/>
                </a:cubicBezTo>
                <a:cubicBezTo>
                  <a:pt x="13552" y="-245"/>
                  <a:pt x="9654" y="-305"/>
                  <a:pt x="6598" y="1255"/>
                </a:cubicBezTo>
                <a:close/>
              </a:path>
            </a:pathLst>
          </a:custGeom>
          <a:solidFill>
            <a:srgbClr val="FFE599"/>
          </a:solidFill>
          <a:ln>
            <a:noFill/>
          </a:ln>
        </p:spPr>
      </p:sp>
      <p:sp>
        <p:nvSpPr>
          <p:cNvPr id="323" name="Google Shape;323;p28"/>
          <p:cNvSpPr/>
          <p:nvPr/>
        </p:nvSpPr>
        <p:spPr>
          <a:xfrm>
            <a:off x="6921013" y="3852095"/>
            <a:ext cx="1073726" cy="768043"/>
          </a:xfrm>
          <a:custGeom>
            <a:rect b="b" l="l" r="r" t="t"/>
            <a:pathLst>
              <a:path extrusionOk="0" h="40745" w="52750">
                <a:moveTo>
                  <a:pt x="2276" y="1504"/>
                </a:moveTo>
                <a:cubicBezTo>
                  <a:pt x="-1910" y="5466"/>
                  <a:pt x="116" y="20164"/>
                  <a:pt x="4796" y="26704"/>
                </a:cubicBezTo>
                <a:cubicBezTo>
                  <a:pt x="9476" y="33244"/>
                  <a:pt x="22676" y="40864"/>
                  <a:pt x="30356" y="40744"/>
                </a:cubicBezTo>
                <a:cubicBezTo>
                  <a:pt x="38036" y="40624"/>
                  <a:pt x="47696" y="32224"/>
                  <a:pt x="50876" y="25984"/>
                </a:cubicBezTo>
                <a:cubicBezTo>
                  <a:pt x="54056" y="19744"/>
                  <a:pt x="52930" y="7146"/>
                  <a:pt x="49436" y="3304"/>
                </a:cubicBezTo>
                <a:cubicBezTo>
                  <a:pt x="45942" y="-538"/>
                  <a:pt x="37772" y="3230"/>
                  <a:pt x="29912" y="2930"/>
                </a:cubicBezTo>
                <a:cubicBezTo>
                  <a:pt x="22052" y="2630"/>
                  <a:pt x="6462" y="-2458"/>
                  <a:pt x="2276" y="1504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</p:sp>
      <p:sp>
        <p:nvSpPr>
          <p:cNvPr id="324" name="Google Shape;324;p28"/>
          <p:cNvSpPr txBox="1"/>
          <p:nvPr/>
        </p:nvSpPr>
        <p:spPr>
          <a:xfrm>
            <a:off x="4875550" y="3786250"/>
            <a:ext cx="5550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 txBox="1"/>
          <p:nvPr/>
        </p:nvSpPr>
        <p:spPr>
          <a:xfrm>
            <a:off x="5956900" y="3853250"/>
            <a:ext cx="652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 txBox="1"/>
          <p:nvPr/>
        </p:nvSpPr>
        <p:spPr>
          <a:xfrm>
            <a:off x="7119550" y="4037650"/>
            <a:ext cx="674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"/>
          <p:cNvSpPr txBox="1"/>
          <p:nvPr/>
        </p:nvSpPr>
        <p:spPr>
          <a:xfrm>
            <a:off x="8392275" y="3953725"/>
            <a:ext cx="555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Google Shape;328;p28"/>
          <p:cNvCxnSpPr>
            <a:stCxn id="324" idx="0"/>
            <a:endCxn id="326" idx="0"/>
          </p:cNvCxnSpPr>
          <p:nvPr/>
        </p:nvCxnSpPr>
        <p:spPr>
          <a:xfrm flipH="1" rot="-5400000">
            <a:off x="6179200" y="2760100"/>
            <a:ext cx="251400" cy="2303700"/>
          </a:xfrm>
          <a:prstGeom prst="curvedConnector3">
            <a:avLst>
              <a:gd fmla="val -12941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8"/>
          <p:cNvCxnSpPr>
            <a:stCxn id="325" idx="2"/>
            <a:endCxn id="327" idx="2"/>
          </p:cNvCxnSpPr>
          <p:nvPr/>
        </p:nvCxnSpPr>
        <p:spPr>
          <a:xfrm rot="-5400000">
            <a:off x="7464550" y="3183800"/>
            <a:ext cx="23700" cy="2386800"/>
          </a:xfrm>
          <a:prstGeom prst="curvedConnector3">
            <a:avLst>
              <a:gd fmla="val -149419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8"/>
          <p:cNvCxnSpPr>
            <a:stCxn id="326" idx="3"/>
            <a:endCxn id="327" idx="1"/>
          </p:cNvCxnSpPr>
          <p:nvPr/>
        </p:nvCxnSpPr>
        <p:spPr>
          <a:xfrm flipH="1" rot="10800000">
            <a:off x="7793650" y="4159600"/>
            <a:ext cx="598500" cy="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8"/>
          <p:cNvCxnSpPr>
            <a:stCxn id="324" idx="3"/>
            <a:endCxn id="325" idx="1"/>
          </p:cNvCxnSpPr>
          <p:nvPr/>
        </p:nvCxnSpPr>
        <p:spPr>
          <a:xfrm flipH="1" rot="10800000">
            <a:off x="5430550" y="4121050"/>
            <a:ext cx="526500" cy="3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8"/>
          <p:cNvSpPr/>
          <p:nvPr/>
        </p:nvSpPr>
        <p:spPr>
          <a:xfrm>
            <a:off x="6674600" y="2674625"/>
            <a:ext cx="526200" cy="619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7299900" y="2791525"/>
            <a:ext cx="17463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"topological sorting"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Rule Evaluation Algorithm</a:t>
            </a:r>
            <a:endParaRPr/>
          </a:p>
        </p:txBody>
      </p:sp>
      <p:sp>
        <p:nvSpPr>
          <p:cNvPr id="339" name="Google Shape;339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the dependency graph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the reverse dependency graph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DFS-Forest (in numeric order) on the reverse dependency graph to get post-order numbers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DFS-Forest (in post-order number from highest to lowest) on the forward dependency graph to find the strongly connected components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Evaluate the rules in each component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Suggestions</a:t>
            </a:r>
            <a:endParaRPr/>
          </a:p>
        </p:txBody>
      </p:sp>
      <p:sp>
        <p:nvSpPr>
          <p:cNvPr id="345" name="Google Shape;345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</a:t>
            </a:r>
            <a:r>
              <a:rPr b="1" lang="en"/>
              <a:t>graph</a:t>
            </a:r>
            <a:r>
              <a:rPr lang="en"/>
              <a:t> class and a </a:t>
            </a:r>
            <a:r>
              <a:rPr b="1" lang="en"/>
              <a:t>node</a:t>
            </a:r>
            <a:r>
              <a:rPr lang="en"/>
              <a:t>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Adjacency list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keeps a reference of every </a:t>
            </a:r>
            <a:r>
              <a:rPr lang="en"/>
              <a:t>node</a:t>
            </a:r>
            <a:r>
              <a:rPr lang="en"/>
              <a:t> using a map from the </a:t>
            </a:r>
            <a:r>
              <a:rPr lang="en"/>
              <a:t>node</a:t>
            </a:r>
            <a:r>
              <a:rPr lang="en"/>
              <a:t> ID to the </a:t>
            </a:r>
            <a:r>
              <a:rPr lang="en"/>
              <a:t>node</a:t>
            </a:r>
            <a:r>
              <a:rPr lang="en"/>
              <a:t>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</a:t>
            </a:r>
            <a:r>
              <a:rPr lang="en"/>
              <a:t>node</a:t>
            </a:r>
            <a:r>
              <a:rPr lang="en"/>
              <a:t> has a set of other </a:t>
            </a:r>
            <a:r>
              <a:rPr lang="en"/>
              <a:t>nodes</a:t>
            </a:r>
            <a:r>
              <a:rPr lang="en"/>
              <a:t> (their IDs) that it depends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node objects a boolean visited flag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all of the functions dfs, dfsForest, etc. in the graph class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/>
          <p:nvPr/>
        </p:nvSpPr>
        <p:spPr>
          <a:xfrm>
            <a:off x="4098600" y="1593000"/>
            <a:ext cx="3432300" cy="1017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52" name="Google Shape;352;p31"/>
          <p:cNvSpPr txBox="1"/>
          <p:nvPr>
            <p:ph idx="1" type="body"/>
          </p:nvPr>
        </p:nvSpPr>
        <p:spPr>
          <a:xfrm>
            <a:off x="311700" y="1234075"/>
            <a:ext cx="3432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out the dependency graph in text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SCC you found: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out the rule numbers in the SCC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the rules and print out the newly-created tuples like you did in project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out how many iterations it took for that SCC</a:t>
            </a: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4098600" y="2650800"/>
            <a:ext cx="4802400" cy="101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4098600" y="3717600"/>
            <a:ext cx="3353400" cy="101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"/>
          <p:cNvSpPr txBox="1"/>
          <p:nvPr/>
        </p:nvSpPr>
        <p:spPr>
          <a:xfrm>
            <a:off x="4147800" y="76200"/>
            <a:ext cx="5031000" cy="48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Dependency Graph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R0:R0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R1:R1,R2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R2: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Rule Evaluation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SCC: 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Ancestor(x,y) :- Parent(x,y).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x='bob', y='ned'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x='jim', y='bob'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 passes: 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SCC: 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Ancestor(x,y) :- Ancestor(x,z),Parent(z,y).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x='jim', y='ned'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Ancestor(x,y) :- Ancestor(x,z),Parent(z,y).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 passes: 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SCC: R0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Sibling(x,y) :- Sibling(y,x).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a='ned', b='sue'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Sibling(x,y) :- Sibling(y,x).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 passes: R0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completing project 4, you now have a fully-functional Datalog Interpreter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 fixed-point algorithm was brute force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Rules:</a:t>
            </a:r>
            <a:endParaRPr sz="1400">
              <a:solidFill>
                <a:srgbClr val="233A4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ancestor(x, z) :- parent(x, y), ancestor(y, z).</a:t>
            </a:r>
            <a:endParaRPr sz="1400">
              <a:solidFill>
                <a:srgbClr val="233A4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33A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ancestor(x, y) :- parent(x, y).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89675" y="3578400"/>
            <a:ext cx="1266300" cy="9603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Scanner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" name="Google Shape;67;p14"/>
          <p:cNvCxnSpPr>
            <a:stCxn id="66" idx="3"/>
            <a:endCxn id="68" idx="1"/>
          </p:cNvCxnSpPr>
          <p:nvPr/>
        </p:nvCxnSpPr>
        <p:spPr>
          <a:xfrm>
            <a:off x="2055975" y="4058550"/>
            <a:ext cx="920700" cy="0"/>
          </a:xfrm>
          <a:prstGeom prst="straightConnector1">
            <a:avLst/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/>
          <p:nvPr/>
        </p:nvSpPr>
        <p:spPr>
          <a:xfrm>
            <a:off x="2976700" y="3578400"/>
            <a:ext cx="1266300" cy="9603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079375" y="3715625"/>
            <a:ext cx="8211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" name="Google Shape;70;p14"/>
          <p:cNvCxnSpPr>
            <a:stCxn id="68" idx="3"/>
            <a:endCxn id="71" idx="1"/>
          </p:cNvCxnSpPr>
          <p:nvPr/>
        </p:nvCxnSpPr>
        <p:spPr>
          <a:xfrm>
            <a:off x="4243000" y="4058550"/>
            <a:ext cx="919800" cy="0"/>
          </a:xfrm>
          <a:prstGeom prst="straightConnector1">
            <a:avLst/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/>
          <p:nvPr/>
        </p:nvSpPr>
        <p:spPr>
          <a:xfrm>
            <a:off x="5162810" y="3578400"/>
            <a:ext cx="3162000" cy="9603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Interpreter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609650" y="3936125"/>
            <a:ext cx="995400" cy="531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Rule Eval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4"/>
          <p:cNvCxnSpPr>
            <a:stCxn id="71" idx="1"/>
            <a:endCxn id="72" idx="1"/>
          </p:cNvCxnSpPr>
          <p:nvPr/>
        </p:nvCxnSpPr>
        <p:spPr>
          <a:xfrm>
            <a:off x="5162810" y="4058550"/>
            <a:ext cx="446700" cy="143400"/>
          </a:xfrm>
          <a:prstGeom prst="curvedConnector3">
            <a:avLst>
              <a:gd fmla="val 41010" name="adj1"/>
            </a:avLst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6970200" y="3936125"/>
            <a:ext cx="995400" cy="531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Query Eval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" name="Google Shape;75;p14"/>
          <p:cNvCxnSpPr>
            <a:stCxn id="72" idx="3"/>
            <a:endCxn id="74" idx="1"/>
          </p:cNvCxnSpPr>
          <p:nvPr/>
        </p:nvCxnSpPr>
        <p:spPr>
          <a:xfrm>
            <a:off x="6605050" y="4201925"/>
            <a:ext cx="365100" cy="0"/>
          </a:xfrm>
          <a:prstGeom prst="straightConnector1">
            <a:avLst/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4166802" y="3487025"/>
            <a:ext cx="10692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Datalog Program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Pitfalls</a:t>
            </a:r>
            <a:endParaRPr/>
          </a:p>
        </p:txBody>
      </p:sp>
      <p:sp>
        <p:nvSpPr>
          <p:cNvPr id="361" name="Google Shape;361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Storing the </a:t>
            </a:r>
            <a:r>
              <a:rPr lang="en"/>
              <a:t>node</a:t>
            </a:r>
            <a:r>
              <a:rPr lang="en"/>
              <a:t> id as a string instead of an 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Doing the fixed-point algorithm for trivial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Evaluating the rules </a:t>
            </a:r>
            <a:r>
              <a:rPr i="1" lang="en"/>
              <a:t>within </a:t>
            </a:r>
            <a:r>
              <a:rPr lang="en"/>
              <a:t>an SCC in the incorrect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some nodes in the 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issue comes if you only make nodes for rules that have dependencies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you should do: just make a node for each rule, then go through the rules again and establish all the dependencies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organize the rules so we can do the least amount of joins (and selects and projects)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rules create tuples for relations that other rules pull from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those "some rules" first before those "other rules"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Those "other rules" </a:t>
            </a:r>
            <a:r>
              <a:rPr i="1" lang="en"/>
              <a:t>depend on </a:t>
            </a:r>
            <a:r>
              <a:rPr lang="en"/>
              <a:t>those "some rules"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two (or more) rules create tuples for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have a </a:t>
            </a:r>
            <a:r>
              <a:rPr i="1" lang="en"/>
              <a:t>circular dependency</a:t>
            </a:r>
            <a:endParaRPr i="1"/>
          </a:p>
        </p:txBody>
      </p:sp>
      <p:sp>
        <p:nvSpPr>
          <p:cNvPr id="83" name="Google Shape;83;p15"/>
          <p:cNvSpPr/>
          <p:nvPr/>
        </p:nvSpPr>
        <p:spPr>
          <a:xfrm>
            <a:off x="789675" y="3578400"/>
            <a:ext cx="1266300" cy="9603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Scanner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" name="Google Shape;84;p15"/>
          <p:cNvCxnSpPr>
            <a:stCxn id="83" idx="3"/>
            <a:endCxn id="85" idx="1"/>
          </p:cNvCxnSpPr>
          <p:nvPr/>
        </p:nvCxnSpPr>
        <p:spPr>
          <a:xfrm>
            <a:off x="2055975" y="4058550"/>
            <a:ext cx="463500" cy="0"/>
          </a:xfrm>
          <a:prstGeom prst="straightConnector1">
            <a:avLst/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/>
          <p:nvPr/>
        </p:nvSpPr>
        <p:spPr>
          <a:xfrm>
            <a:off x="2519500" y="3578400"/>
            <a:ext cx="1266300" cy="9603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5"/>
          <p:cNvCxnSpPr>
            <a:stCxn id="85" idx="3"/>
            <a:endCxn id="87" idx="1"/>
          </p:cNvCxnSpPr>
          <p:nvPr/>
        </p:nvCxnSpPr>
        <p:spPr>
          <a:xfrm>
            <a:off x="3785800" y="4058550"/>
            <a:ext cx="477900" cy="0"/>
          </a:xfrm>
          <a:prstGeom prst="straightConnector1">
            <a:avLst/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/>
          <p:nvPr/>
        </p:nvSpPr>
        <p:spPr>
          <a:xfrm>
            <a:off x="4263600" y="3578400"/>
            <a:ext cx="4616700" cy="9603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Interpreter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724400" y="3936125"/>
            <a:ext cx="1233300" cy="531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Rule Organizing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15"/>
          <p:cNvCxnSpPr>
            <a:stCxn id="87" idx="1"/>
            <a:endCxn id="88" idx="1"/>
          </p:cNvCxnSpPr>
          <p:nvPr/>
        </p:nvCxnSpPr>
        <p:spPr>
          <a:xfrm>
            <a:off x="4263600" y="4058550"/>
            <a:ext cx="460800" cy="143400"/>
          </a:xfrm>
          <a:prstGeom prst="curvedConnector3">
            <a:avLst>
              <a:gd fmla="val 42470" name="adj1"/>
            </a:avLst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/>
          <p:nvPr/>
        </p:nvSpPr>
        <p:spPr>
          <a:xfrm>
            <a:off x="6360600" y="3936125"/>
            <a:ext cx="995400" cy="531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Rule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Eval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" name="Google Shape;91;p15"/>
          <p:cNvCxnSpPr>
            <a:stCxn id="88" idx="3"/>
            <a:endCxn id="90" idx="1"/>
          </p:cNvCxnSpPr>
          <p:nvPr/>
        </p:nvCxnSpPr>
        <p:spPr>
          <a:xfrm>
            <a:off x="5957700" y="4201925"/>
            <a:ext cx="402900" cy="0"/>
          </a:xfrm>
          <a:prstGeom prst="straightConnector1">
            <a:avLst/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/>
          <p:nvPr/>
        </p:nvSpPr>
        <p:spPr>
          <a:xfrm>
            <a:off x="7732200" y="3936125"/>
            <a:ext cx="995400" cy="531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Query Eval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" name="Google Shape;93;p15"/>
          <p:cNvCxnSpPr>
            <a:stCxn id="90" idx="3"/>
            <a:endCxn id="92" idx="1"/>
          </p:cNvCxnSpPr>
          <p:nvPr/>
        </p:nvCxnSpPr>
        <p:spPr>
          <a:xfrm>
            <a:off x="7356000" y="4201925"/>
            <a:ext cx="376200" cy="0"/>
          </a:xfrm>
          <a:prstGeom prst="straightConnector1">
            <a:avLst/>
          </a:prstGeom>
          <a:noFill/>
          <a:ln cap="flat" cmpd="sng" w="28575">
            <a:solidFill>
              <a:srgbClr val="233A4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the computer supposed to know which rules depend on each other? Or which ones have a circular dependency?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solve this problem by "translating" it or "reducing" it to another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can show these two problems are equivalent, and we know the solution to one problem, then we have the solution to the other!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(Covered further in CS 252)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Graph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make a graph out of the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</a:t>
            </a:r>
            <a:r>
              <a:rPr lang="en"/>
              <a:t>node</a:t>
            </a:r>
            <a:r>
              <a:rPr lang="en"/>
              <a:t> for each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an edge going from v</a:t>
            </a:r>
            <a:r>
              <a:rPr baseline="-25000" lang="en"/>
              <a:t>x</a:t>
            </a:r>
            <a:r>
              <a:rPr lang="en"/>
              <a:t> to v</a:t>
            </a:r>
            <a:r>
              <a:rPr baseline="-25000" lang="en"/>
              <a:t>y</a:t>
            </a:r>
            <a:r>
              <a:rPr lang="en"/>
              <a:t> if rule #x depends on rule #y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Rule #y creates tuples for its head relation, which is a relation that rule #x uses in its join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have a vector of rules → their index is their number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234075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#|0|# Sibling(x,y) :- Sibling(y,x).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#|1|# Ancestor(x,y) :- Ancestor(x,z), Parent(z,y).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#|2|# Ancestor(x,y) :- Parent(x,y).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844000" y="37164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113" name="Google Shape;113;p18"/>
          <p:cNvSpPr/>
          <p:nvPr/>
        </p:nvSpPr>
        <p:spPr>
          <a:xfrm>
            <a:off x="4218000" y="37164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cxnSp>
        <p:nvCxnSpPr>
          <p:cNvPr id="114" name="Google Shape;114;p18"/>
          <p:cNvCxnSpPr>
            <a:stCxn id="112" idx="6"/>
            <a:endCxn id="113" idx="2"/>
          </p:cNvCxnSpPr>
          <p:nvPr/>
        </p:nvCxnSpPr>
        <p:spPr>
          <a:xfrm>
            <a:off x="3519000" y="4053900"/>
            <a:ext cx="699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/>
          <p:nvPr/>
        </p:nvSpPr>
        <p:spPr>
          <a:xfrm flipH="1">
            <a:off x="2327400" y="3767913"/>
            <a:ext cx="561325" cy="589675"/>
          </a:xfrm>
          <a:custGeom>
            <a:rect b="b" l="l" r="r" t="t"/>
            <a:pathLst>
              <a:path extrusionOk="0" h="23587" w="22453">
                <a:moveTo>
                  <a:pt x="0" y="4083"/>
                </a:moveTo>
                <a:cubicBezTo>
                  <a:pt x="1280" y="3427"/>
                  <a:pt x="4720" y="503"/>
                  <a:pt x="7680" y="147"/>
                </a:cubicBezTo>
                <a:cubicBezTo>
                  <a:pt x="10640" y="-209"/>
                  <a:pt x="15300" y="-33"/>
                  <a:pt x="17760" y="1947"/>
                </a:cubicBezTo>
                <a:cubicBezTo>
                  <a:pt x="20220" y="3927"/>
                  <a:pt x="22260" y="8847"/>
                  <a:pt x="22440" y="12027"/>
                </a:cubicBezTo>
                <a:cubicBezTo>
                  <a:pt x="22620" y="15207"/>
                  <a:pt x="20940" y="19107"/>
                  <a:pt x="18840" y="21027"/>
                </a:cubicBezTo>
                <a:cubicBezTo>
                  <a:pt x="16740" y="22947"/>
                  <a:pt x="12900" y="23787"/>
                  <a:pt x="9840" y="23547"/>
                </a:cubicBezTo>
                <a:cubicBezTo>
                  <a:pt x="6780" y="23307"/>
                  <a:pt x="2040" y="20247"/>
                  <a:pt x="480" y="1958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6" name="Google Shape;116;p18"/>
          <p:cNvSpPr/>
          <p:nvPr/>
        </p:nvSpPr>
        <p:spPr>
          <a:xfrm>
            <a:off x="3443400" y="26448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17" name="Google Shape;117;p18"/>
          <p:cNvSpPr/>
          <p:nvPr/>
        </p:nvSpPr>
        <p:spPr>
          <a:xfrm flipH="1">
            <a:off x="2937000" y="2701113"/>
            <a:ext cx="561325" cy="589675"/>
          </a:xfrm>
          <a:custGeom>
            <a:rect b="b" l="l" r="r" t="t"/>
            <a:pathLst>
              <a:path extrusionOk="0" h="23587" w="22453">
                <a:moveTo>
                  <a:pt x="0" y="4083"/>
                </a:moveTo>
                <a:cubicBezTo>
                  <a:pt x="1280" y="3427"/>
                  <a:pt x="4720" y="503"/>
                  <a:pt x="7680" y="147"/>
                </a:cubicBezTo>
                <a:cubicBezTo>
                  <a:pt x="10640" y="-209"/>
                  <a:pt x="15300" y="-33"/>
                  <a:pt x="17760" y="1947"/>
                </a:cubicBezTo>
                <a:cubicBezTo>
                  <a:pt x="20220" y="3927"/>
                  <a:pt x="22260" y="8847"/>
                  <a:pt x="22440" y="12027"/>
                </a:cubicBezTo>
                <a:cubicBezTo>
                  <a:pt x="22620" y="15207"/>
                  <a:pt x="20940" y="19107"/>
                  <a:pt x="18840" y="21027"/>
                </a:cubicBezTo>
                <a:cubicBezTo>
                  <a:pt x="16740" y="22947"/>
                  <a:pt x="12900" y="23787"/>
                  <a:pt x="9840" y="23547"/>
                </a:cubicBezTo>
                <a:cubicBezTo>
                  <a:pt x="6780" y="23307"/>
                  <a:pt x="2040" y="20247"/>
                  <a:pt x="480" y="1958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Complicated Example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34075"/>
            <a:ext cx="8520600" cy="17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#|0|#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Alpha(x, y, z) :- Bravo(a, b, z), Charlie(x, y, c).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#|1|#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Bravo(x, y, z) :- Charlie(a, x, z), Alpha(y, a, b).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#|2|#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Charlie(x, y, z) :- Delta(z, y, x).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#|3|#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Delta(x, y, z) :- Charlie(z, x, y).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#|4|# Delta(x, y, z) :- Echo(y, z, x).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2447400" y="31134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25" name="Google Shape;125;p19"/>
          <p:cNvSpPr/>
          <p:nvPr/>
        </p:nvSpPr>
        <p:spPr>
          <a:xfrm>
            <a:off x="2447400" y="42648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126" name="Google Shape;126;p19"/>
          <p:cNvSpPr/>
          <p:nvPr/>
        </p:nvSpPr>
        <p:spPr>
          <a:xfrm>
            <a:off x="3888600" y="36468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127" name="Google Shape;127;p19"/>
          <p:cNvSpPr/>
          <p:nvPr/>
        </p:nvSpPr>
        <p:spPr>
          <a:xfrm>
            <a:off x="5271000" y="42648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128" name="Google Shape;128;p19"/>
          <p:cNvSpPr/>
          <p:nvPr/>
        </p:nvSpPr>
        <p:spPr>
          <a:xfrm>
            <a:off x="5271000" y="31134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endParaRPr sz="3000"/>
          </a:p>
        </p:txBody>
      </p:sp>
      <p:cxnSp>
        <p:nvCxnSpPr>
          <p:cNvPr id="129" name="Google Shape;129;p19"/>
          <p:cNvCxnSpPr>
            <a:stCxn id="126" idx="7"/>
            <a:endCxn id="128" idx="2"/>
          </p:cNvCxnSpPr>
          <p:nvPr/>
        </p:nvCxnSpPr>
        <p:spPr>
          <a:xfrm flipH="1" rot="10800000">
            <a:off x="4464749" y="3450751"/>
            <a:ext cx="806400" cy="2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>
            <a:stCxn id="125" idx="6"/>
            <a:endCxn id="126" idx="3"/>
          </p:cNvCxnSpPr>
          <p:nvPr/>
        </p:nvCxnSpPr>
        <p:spPr>
          <a:xfrm flipH="1" rot="10800000">
            <a:off x="3122400" y="4222800"/>
            <a:ext cx="8652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>
            <a:stCxn id="124" idx="6"/>
            <a:endCxn id="126" idx="1"/>
          </p:cNvCxnSpPr>
          <p:nvPr/>
        </p:nvCxnSpPr>
        <p:spPr>
          <a:xfrm>
            <a:off x="3122400" y="3450900"/>
            <a:ext cx="865200" cy="2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>
            <a:stCxn id="124" idx="3"/>
            <a:endCxn id="125" idx="1"/>
          </p:cNvCxnSpPr>
          <p:nvPr/>
        </p:nvCxnSpPr>
        <p:spPr>
          <a:xfrm>
            <a:off x="2546251" y="3689549"/>
            <a:ext cx="0" cy="6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stCxn id="125" idx="7"/>
            <a:endCxn id="124" idx="5"/>
          </p:cNvCxnSpPr>
          <p:nvPr/>
        </p:nvCxnSpPr>
        <p:spPr>
          <a:xfrm rot="10800000">
            <a:off x="3023549" y="3689551"/>
            <a:ext cx="0" cy="6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>
            <a:stCxn id="126" idx="5"/>
            <a:endCxn id="127" idx="2"/>
          </p:cNvCxnSpPr>
          <p:nvPr/>
        </p:nvCxnSpPr>
        <p:spPr>
          <a:xfrm>
            <a:off x="4464749" y="4222949"/>
            <a:ext cx="8064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>
            <a:stCxn id="127" idx="1"/>
            <a:endCxn id="126" idx="6"/>
          </p:cNvCxnSpPr>
          <p:nvPr/>
        </p:nvCxnSpPr>
        <p:spPr>
          <a:xfrm rot="10800000">
            <a:off x="4563451" y="3984151"/>
            <a:ext cx="8064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Evaluation Order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should evaluate rules 0 and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after evaluating rule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should evaluate rule 2 after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valuating rule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evaluate rules 2 and 3 over and over again because they are in a cycle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5074800" y="1524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43" name="Google Shape;143;p20"/>
          <p:cNvSpPr/>
          <p:nvPr/>
        </p:nvSpPr>
        <p:spPr>
          <a:xfrm>
            <a:off x="5074800" y="13038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144" name="Google Shape;144;p20"/>
          <p:cNvSpPr/>
          <p:nvPr/>
        </p:nvSpPr>
        <p:spPr>
          <a:xfrm>
            <a:off x="6516000" y="6858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145" name="Google Shape;145;p20"/>
          <p:cNvSpPr/>
          <p:nvPr/>
        </p:nvSpPr>
        <p:spPr>
          <a:xfrm>
            <a:off x="7898400" y="13038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146" name="Google Shape;146;p20"/>
          <p:cNvSpPr/>
          <p:nvPr/>
        </p:nvSpPr>
        <p:spPr>
          <a:xfrm>
            <a:off x="7898400" y="1524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endParaRPr sz="3000"/>
          </a:p>
        </p:txBody>
      </p:sp>
      <p:cxnSp>
        <p:nvCxnSpPr>
          <p:cNvPr id="147" name="Google Shape;147;p20"/>
          <p:cNvCxnSpPr>
            <a:stCxn id="144" idx="7"/>
            <a:endCxn id="146" idx="2"/>
          </p:cNvCxnSpPr>
          <p:nvPr/>
        </p:nvCxnSpPr>
        <p:spPr>
          <a:xfrm flipH="1" rot="10800000">
            <a:off x="7092149" y="489751"/>
            <a:ext cx="806400" cy="2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0"/>
          <p:cNvCxnSpPr>
            <a:stCxn id="143" idx="6"/>
            <a:endCxn id="144" idx="3"/>
          </p:cNvCxnSpPr>
          <p:nvPr/>
        </p:nvCxnSpPr>
        <p:spPr>
          <a:xfrm flipH="1" rot="10800000">
            <a:off x="5749800" y="1261800"/>
            <a:ext cx="8652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0"/>
          <p:cNvCxnSpPr>
            <a:stCxn id="142" idx="6"/>
            <a:endCxn id="144" idx="1"/>
          </p:cNvCxnSpPr>
          <p:nvPr/>
        </p:nvCxnSpPr>
        <p:spPr>
          <a:xfrm>
            <a:off x="5749800" y="489900"/>
            <a:ext cx="865200" cy="2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0"/>
          <p:cNvCxnSpPr>
            <a:stCxn id="142" idx="3"/>
            <a:endCxn id="143" idx="1"/>
          </p:cNvCxnSpPr>
          <p:nvPr/>
        </p:nvCxnSpPr>
        <p:spPr>
          <a:xfrm>
            <a:off x="5173651" y="728549"/>
            <a:ext cx="0" cy="6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0"/>
          <p:cNvCxnSpPr>
            <a:stCxn id="143" idx="7"/>
            <a:endCxn id="142" idx="5"/>
          </p:cNvCxnSpPr>
          <p:nvPr/>
        </p:nvCxnSpPr>
        <p:spPr>
          <a:xfrm rot="10800000">
            <a:off x="5650949" y="728551"/>
            <a:ext cx="0" cy="6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>
            <a:stCxn id="144" idx="5"/>
            <a:endCxn id="145" idx="2"/>
          </p:cNvCxnSpPr>
          <p:nvPr/>
        </p:nvCxnSpPr>
        <p:spPr>
          <a:xfrm>
            <a:off x="7092149" y="1261949"/>
            <a:ext cx="8064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0"/>
          <p:cNvCxnSpPr>
            <a:stCxn id="145" idx="1"/>
            <a:endCxn id="144" idx="6"/>
          </p:cNvCxnSpPr>
          <p:nvPr/>
        </p:nvCxnSpPr>
        <p:spPr>
          <a:xfrm rot="10800000">
            <a:off x="7190851" y="1023151"/>
            <a:ext cx="8064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7651031" y="32250"/>
            <a:ext cx="1138775" cy="941250"/>
          </a:xfrm>
          <a:custGeom>
            <a:rect b="b" l="l" r="r" t="t"/>
            <a:pathLst>
              <a:path extrusionOk="0" h="37650" w="45551">
                <a:moveTo>
                  <a:pt x="1399" y="11670"/>
                </a:moveTo>
                <a:cubicBezTo>
                  <a:pt x="-1901" y="15930"/>
                  <a:pt x="1459" y="21390"/>
                  <a:pt x="5719" y="25710"/>
                </a:cubicBezTo>
                <a:cubicBezTo>
                  <a:pt x="9979" y="30030"/>
                  <a:pt x="21079" y="37350"/>
                  <a:pt x="26959" y="37590"/>
                </a:cubicBezTo>
                <a:cubicBezTo>
                  <a:pt x="32839" y="37830"/>
                  <a:pt x="38059" y="32070"/>
                  <a:pt x="40999" y="27150"/>
                </a:cubicBezTo>
                <a:cubicBezTo>
                  <a:pt x="43939" y="22230"/>
                  <a:pt x="47179" y="12570"/>
                  <a:pt x="44599" y="8070"/>
                </a:cubicBezTo>
                <a:cubicBezTo>
                  <a:pt x="42019" y="3570"/>
                  <a:pt x="32719" y="-450"/>
                  <a:pt x="25519" y="150"/>
                </a:cubicBezTo>
                <a:cubicBezTo>
                  <a:pt x="18319" y="750"/>
                  <a:pt x="4699" y="7410"/>
                  <a:pt x="1399" y="11670"/>
                </a:cubicBezTo>
                <a:close/>
              </a:path>
            </a:pathLst>
          </a:custGeom>
          <a:solidFill>
            <a:srgbClr val="F4CCCC"/>
          </a:solidFill>
          <a:ln>
            <a:noFill/>
          </a:ln>
        </p:spPr>
      </p:sp>
      <p:sp>
        <p:nvSpPr>
          <p:cNvPr id="159" name="Google Shape;159;p21"/>
          <p:cNvSpPr/>
          <p:nvPr/>
        </p:nvSpPr>
        <p:spPr>
          <a:xfrm>
            <a:off x="6371395" y="537270"/>
            <a:ext cx="2426000" cy="1645250"/>
          </a:xfrm>
          <a:custGeom>
            <a:rect b="b" l="l" r="r" t="t"/>
            <a:pathLst>
              <a:path extrusionOk="0" h="65810" w="97040">
                <a:moveTo>
                  <a:pt x="24" y="20269"/>
                </a:moveTo>
                <a:cubicBezTo>
                  <a:pt x="-36" y="15709"/>
                  <a:pt x="1164" y="9589"/>
                  <a:pt x="4704" y="6229"/>
                </a:cubicBezTo>
                <a:cubicBezTo>
                  <a:pt x="8244" y="2869"/>
                  <a:pt x="13944" y="-671"/>
                  <a:pt x="21264" y="109"/>
                </a:cubicBezTo>
                <a:cubicBezTo>
                  <a:pt x="28584" y="889"/>
                  <a:pt x="40524" y="7309"/>
                  <a:pt x="48624" y="10909"/>
                </a:cubicBezTo>
                <a:cubicBezTo>
                  <a:pt x="56724" y="14509"/>
                  <a:pt x="62244" y="17449"/>
                  <a:pt x="69864" y="21709"/>
                </a:cubicBezTo>
                <a:cubicBezTo>
                  <a:pt x="77484" y="25969"/>
                  <a:pt x="90384" y="30769"/>
                  <a:pt x="94344" y="36469"/>
                </a:cubicBezTo>
                <a:cubicBezTo>
                  <a:pt x="98304" y="42169"/>
                  <a:pt x="97764" y="51049"/>
                  <a:pt x="93624" y="55909"/>
                </a:cubicBezTo>
                <a:cubicBezTo>
                  <a:pt x="89484" y="60769"/>
                  <a:pt x="79164" y="66949"/>
                  <a:pt x="69504" y="65629"/>
                </a:cubicBezTo>
                <a:cubicBezTo>
                  <a:pt x="59844" y="64309"/>
                  <a:pt x="46404" y="53329"/>
                  <a:pt x="35664" y="47989"/>
                </a:cubicBezTo>
                <a:cubicBezTo>
                  <a:pt x="24924" y="42649"/>
                  <a:pt x="11004" y="38209"/>
                  <a:pt x="5064" y="33589"/>
                </a:cubicBezTo>
                <a:cubicBezTo>
                  <a:pt x="-876" y="28969"/>
                  <a:pt x="84" y="24829"/>
                  <a:pt x="24" y="20269"/>
                </a:cubicBezTo>
                <a:close/>
              </a:path>
            </a:pathLst>
          </a:custGeom>
          <a:solidFill>
            <a:srgbClr val="CFE2F3"/>
          </a:solidFill>
          <a:ln>
            <a:noFill/>
          </a:ln>
        </p:spPr>
      </p:sp>
      <p:sp>
        <p:nvSpPr>
          <p:cNvPr id="160" name="Google Shape;160;p21"/>
          <p:cNvSpPr/>
          <p:nvPr/>
        </p:nvSpPr>
        <p:spPr>
          <a:xfrm>
            <a:off x="4899573" y="30000"/>
            <a:ext cx="1031387" cy="2187375"/>
          </a:xfrm>
          <a:custGeom>
            <a:rect b="b" l="l" r="r" t="t"/>
            <a:pathLst>
              <a:path extrusionOk="0" h="87495" w="46988">
                <a:moveTo>
                  <a:pt x="10298" y="1320"/>
                </a:moveTo>
                <a:cubicBezTo>
                  <a:pt x="6818" y="2880"/>
                  <a:pt x="4118" y="5580"/>
                  <a:pt x="3098" y="9960"/>
                </a:cubicBezTo>
                <a:cubicBezTo>
                  <a:pt x="2078" y="14340"/>
                  <a:pt x="4118" y="21120"/>
                  <a:pt x="4178" y="27600"/>
                </a:cubicBezTo>
                <a:cubicBezTo>
                  <a:pt x="4238" y="34080"/>
                  <a:pt x="4058" y="40860"/>
                  <a:pt x="3458" y="48840"/>
                </a:cubicBezTo>
                <a:cubicBezTo>
                  <a:pt x="2858" y="56820"/>
                  <a:pt x="-1342" y="69060"/>
                  <a:pt x="578" y="75480"/>
                </a:cubicBezTo>
                <a:cubicBezTo>
                  <a:pt x="2498" y="81900"/>
                  <a:pt x="7658" y="86820"/>
                  <a:pt x="14978" y="87360"/>
                </a:cubicBezTo>
                <a:cubicBezTo>
                  <a:pt x="22298" y="87900"/>
                  <a:pt x="39458" y="84480"/>
                  <a:pt x="44498" y="78720"/>
                </a:cubicBezTo>
                <a:cubicBezTo>
                  <a:pt x="49538" y="72960"/>
                  <a:pt x="44978" y="61920"/>
                  <a:pt x="45218" y="52800"/>
                </a:cubicBezTo>
                <a:cubicBezTo>
                  <a:pt x="45458" y="43680"/>
                  <a:pt x="45998" y="31800"/>
                  <a:pt x="45938" y="24000"/>
                </a:cubicBezTo>
                <a:cubicBezTo>
                  <a:pt x="45878" y="16200"/>
                  <a:pt x="48518" y="9900"/>
                  <a:pt x="44858" y="6000"/>
                </a:cubicBezTo>
                <a:cubicBezTo>
                  <a:pt x="41198" y="2100"/>
                  <a:pt x="29738" y="1380"/>
                  <a:pt x="23978" y="600"/>
                </a:cubicBezTo>
                <a:cubicBezTo>
                  <a:pt x="18218" y="-180"/>
                  <a:pt x="13778" y="-240"/>
                  <a:pt x="10298" y="1320"/>
                </a:cubicBezTo>
                <a:close/>
              </a:path>
            </a:pathLst>
          </a:custGeom>
          <a:solidFill>
            <a:srgbClr val="FFE599"/>
          </a:solidFill>
          <a:ln>
            <a:noFill/>
          </a:ln>
        </p:spPr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Strongly Connected Components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identify the strongly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connected components (SCC)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SCC is a group of </a:t>
            </a:r>
            <a:r>
              <a:rPr lang="en"/>
              <a:t>nodes</a:t>
            </a:r>
            <a:r>
              <a:rPr lang="en"/>
              <a:t> that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all reach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case, that means there is a circular depency, so we'll have to use the fixed point algorithm on that group of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as we do the fixed-point algorithm on one group, we won't have to waste time on joins in other rules that may not be affected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5074800" y="1524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64" name="Google Shape;164;p21"/>
          <p:cNvSpPr/>
          <p:nvPr/>
        </p:nvSpPr>
        <p:spPr>
          <a:xfrm>
            <a:off x="5074800" y="13038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165" name="Google Shape;165;p21"/>
          <p:cNvSpPr/>
          <p:nvPr/>
        </p:nvSpPr>
        <p:spPr>
          <a:xfrm>
            <a:off x="6516000" y="6858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166" name="Google Shape;166;p21"/>
          <p:cNvSpPr/>
          <p:nvPr/>
        </p:nvSpPr>
        <p:spPr>
          <a:xfrm>
            <a:off x="7898400" y="13038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167" name="Google Shape;167;p21"/>
          <p:cNvSpPr/>
          <p:nvPr/>
        </p:nvSpPr>
        <p:spPr>
          <a:xfrm>
            <a:off x="7898400" y="152400"/>
            <a:ext cx="675000" cy="675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endParaRPr sz="3000"/>
          </a:p>
        </p:txBody>
      </p:sp>
      <p:cxnSp>
        <p:nvCxnSpPr>
          <p:cNvPr id="168" name="Google Shape;168;p21"/>
          <p:cNvCxnSpPr>
            <a:stCxn id="165" idx="7"/>
            <a:endCxn id="167" idx="2"/>
          </p:cNvCxnSpPr>
          <p:nvPr/>
        </p:nvCxnSpPr>
        <p:spPr>
          <a:xfrm flipH="1" rot="10800000">
            <a:off x="7092149" y="489751"/>
            <a:ext cx="806400" cy="2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1"/>
          <p:cNvCxnSpPr>
            <a:stCxn id="164" idx="6"/>
            <a:endCxn id="165" idx="3"/>
          </p:cNvCxnSpPr>
          <p:nvPr/>
        </p:nvCxnSpPr>
        <p:spPr>
          <a:xfrm flipH="1" rot="10800000">
            <a:off x="5749800" y="1261800"/>
            <a:ext cx="8652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1"/>
          <p:cNvCxnSpPr>
            <a:stCxn id="163" idx="6"/>
            <a:endCxn id="165" idx="1"/>
          </p:cNvCxnSpPr>
          <p:nvPr/>
        </p:nvCxnSpPr>
        <p:spPr>
          <a:xfrm>
            <a:off x="5749800" y="489900"/>
            <a:ext cx="865200" cy="2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1"/>
          <p:cNvCxnSpPr>
            <a:stCxn id="163" idx="3"/>
            <a:endCxn id="164" idx="1"/>
          </p:cNvCxnSpPr>
          <p:nvPr/>
        </p:nvCxnSpPr>
        <p:spPr>
          <a:xfrm>
            <a:off x="5173651" y="728549"/>
            <a:ext cx="0" cy="6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1"/>
          <p:cNvCxnSpPr>
            <a:stCxn id="164" idx="7"/>
            <a:endCxn id="163" idx="5"/>
          </p:cNvCxnSpPr>
          <p:nvPr/>
        </p:nvCxnSpPr>
        <p:spPr>
          <a:xfrm rot="10800000">
            <a:off x="5650949" y="728551"/>
            <a:ext cx="0" cy="6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1"/>
          <p:cNvCxnSpPr>
            <a:stCxn id="165" idx="5"/>
            <a:endCxn id="166" idx="2"/>
          </p:cNvCxnSpPr>
          <p:nvPr/>
        </p:nvCxnSpPr>
        <p:spPr>
          <a:xfrm>
            <a:off x="7092149" y="1261949"/>
            <a:ext cx="8064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1"/>
          <p:cNvCxnSpPr>
            <a:stCxn id="166" idx="1"/>
            <a:endCxn id="165" idx="6"/>
          </p:cNvCxnSpPr>
          <p:nvPr/>
        </p:nvCxnSpPr>
        <p:spPr>
          <a:xfrm rot="10800000">
            <a:off x="7190851" y="1023151"/>
            <a:ext cx="8064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