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84" d="100"/>
          <a:sy n="84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6F6AE-110C-F746-A165-7C7CE2295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98152-B6DC-8B41-AF35-84F3C7C60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8EC5-2472-7242-855B-A7D37ED2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D3F9-EB6F-7842-8995-FC438CF4F09F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854A7-3DC5-1D4C-84C3-2D0E1672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FBE20-51FD-CE44-B13C-C21D5CEE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47E-917F-5C4E-9C47-2096381C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8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D494A-7FFF-BB49-B459-3D965711F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B0E9E-34D1-3346-B4FF-AC823080B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01DFF-7CEF-5646-A10D-330D85292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D3F9-EB6F-7842-8995-FC438CF4F09F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0FBFF-1E3C-DF4E-B716-F2C0CD946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83F2A-EFD8-204F-9452-D4E546ED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47E-917F-5C4E-9C47-2096381C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6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CA9CC-304A-A049-A821-FB3E53C72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9417F-8C44-214D-BA69-DF1D1F8EC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9ADDA-8140-AA41-84EB-D2FB8EAB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D3F9-EB6F-7842-8995-FC438CF4F09F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FFAAC-4E40-614D-A30B-4DFE8799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5ECCA-4612-CA48-B362-D563DE5C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47E-917F-5C4E-9C47-2096381C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3AD18-CBDF-CE4A-A342-9AF1831CB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876D7-9C17-5249-A877-2F4C0B7E1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49AE5-3C05-2549-A23C-00D2415F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D3F9-EB6F-7842-8995-FC438CF4F09F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E9F3-C969-AF44-9B90-7B747D2B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179CD-A4D4-7149-88C2-E8699D44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47E-917F-5C4E-9C47-2096381C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4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59177-8C57-F348-8F3B-2AD9D971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D780F-65DA-9F4B-9C66-F0CE145D5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E6331-0DC4-9A47-A1F8-1E28B008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D3F9-EB6F-7842-8995-FC438CF4F09F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54C56-FB83-1B43-81C7-71F69341B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3DEB7-26D4-AC43-A31A-24BA534C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47E-917F-5C4E-9C47-2096381C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FF63-FDF6-8D49-B1D4-52AA4B478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55CDA-789D-9D4B-A456-3D976CAC3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7DBD1-B0AF-324F-8F0B-7FAE1A92D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B7962-B595-1144-B67B-B3815047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D3F9-EB6F-7842-8995-FC438CF4F09F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BE12F-273A-134D-8F9C-B98C0B08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D7FC1-9C11-664F-9FF8-B9CDCBB8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47E-917F-5C4E-9C47-2096381C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9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F4C9-CC4A-9349-B24D-F417B715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835AD-8B75-F14A-B5D0-FD9AD34D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31376-8BB2-A34E-A590-A6C1DC4A8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6959A1-D7FE-D14A-A082-0F70467B8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5D37A9-93C5-354B-9E81-BED85AD16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1AC87E-5935-4845-8502-94BB65DD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D3F9-EB6F-7842-8995-FC438CF4F09F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E19C43-AE2F-E349-A7BE-4164B4FE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74581-71C8-2249-91E2-60779B620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47E-917F-5C4E-9C47-2096381C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86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0D48-C964-C44C-B149-4EEFBA1F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AD1E9-9682-B846-B638-2BB33E8D7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D3F9-EB6F-7842-8995-FC438CF4F09F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2E6AF-E173-3B46-A748-C3A7F9848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1391D-17D9-AE46-BE28-CAA898344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47E-917F-5C4E-9C47-2096381C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7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6257FB-C999-C344-871E-F60155D8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D3F9-EB6F-7842-8995-FC438CF4F09F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2F13C-05F4-2C45-8C68-FDF5D0E7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8553A-0904-EB44-B9E1-CF9D94D0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47E-917F-5C4E-9C47-2096381C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8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2B35-8082-5142-9D2F-24A4F0D5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B5018-6DB2-3346-92D7-37C297473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88B0D-E74B-DE47-A05E-67FADF5F8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10DBC-C802-2346-9182-A1E144FE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D3F9-EB6F-7842-8995-FC438CF4F09F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283D1-0101-7140-9EFE-E6A89DEC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21AE6-CA8A-9B40-9EF7-3C868019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47E-917F-5C4E-9C47-2096381C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25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A170-92F5-7D49-9DAB-B6D357CF9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BA504-D3A1-DB4C-989C-2F8AAC70B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2FBD6-5983-C347-9B12-C3FA2D4F9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CD306-4DC8-194F-8632-560C9617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D3F9-EB6F-7842-8995-FC438CF4F09F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FDCBB-56EC-8247-AA1F-C7736AF58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CD29F-BFAD-B34A-AF40-210F62C8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47E-917F-5C4E-9C47-2096381C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4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4942E4-F25C-7C44-BD7A-DB9826F6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0D8CB-B748-174C-93DE-76B5D4471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5BF5A-A599-1D4A-BCAF-FF20E9A25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DD3F9-EB6F-7842-8995-FC438CF4F09F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5A5EF-C56F-6449-B877-0039664B7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7A572-D993-2645-A440-FD6B76B2D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2047E-917F-5C4E-9C47-2096381C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8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BB26-A204-B243-8392-95DD1DEC78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Mimicking Unit Testing </a:t>
            </a:r>
            <a:br>
              <a:rPr lang="en-US" dirty="0"/>
            </a:br>
            <a:r>
              <a:rPr lang="en-US" dirty="0"/>
              <a:t>on Project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3E8E9-CBE5-7445-8D47-23A9D1213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6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587158" y="1782106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Construct the Dependency Graph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Add edges between vertices whose rules depend on each other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0C4349-A945-534C-8FBA-E11B076E7A80}"/>
              </a:ext>
            </a:extLst>
          </p:cNvPr>
          <p:cNvSpPr>
            <a:spLocks noChangeAspect="1"/>
          </p:cNvSpPr>
          <p:nvPr/>
        </p:nvSpPr>
        <p:spPr>
          <a:xfrm>
            <a:off x="1973389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837CBC-8F20-A749-A1C8-2BBE8FED031C}"/>
              </a:ext>
            </a:extLst>
          </p:cNvPr>
          <p:cNvSpPr>
            <a:spLocks noChangeAspect="1"/>
          </p:cNvSpPr>
          <p:nvPr/>
        </p:nvSpPr>
        <p:spPr>
          <a:xfrm>
            <a:off x="1973389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300474-5958-804D-8489-752618DD04E7}"/>
              </a:ext>
            </a:extLst>
          </p:cNvPr>
          <p:cNvSpPr>
            <a:spLocks noChangeAspect="1"/>
          </p:cNvSpPr>
          <p:nvPr/>
        </p:nvSpPr>
        <p:spPr>
          <a:xfrm>
            <a:off x="3339465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550A31-7857-C74B-B3A5-880763CF1E50}"/>
              </a:ext>
            </a:extLst>
          </p:cNvPr>
          <p:cNvSpPr>
            <a:spLocks noChangeAspect="1"/>
          </p:cNvSpPr>
          <p:nvPr/>
        </p:nvSpPr>
        <p:spPr>
          <a:xfrm>
            <a:off x="3339465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186070-1972-2043-9DFD-1755C52F63D2}"/>
              </a:ext>
            </a:extLst>
          </p:cNvPr>
          <p:cNvSpPr>
            <a:spLocks noChangeAspect="1"/>
          </p:cNvSpPr>
          <p:nvPr/>
        </p:nvSpPr>
        <p:spPr>
          <a:xfrm>
            <a:off x="4705541" y="375274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E88DCA-D44C-754F-8753-A6BFECE41710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2384869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30537A-C540-9842-BB8E-CCBC3FFA9C5A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2796349" y="3429000"/>
            <a:ext cx="54311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5B58D6-384B-074A-926C-A0A179CDA13F}"/>
              </a:ext>
            </a:extLst>
          </p:cNvPr>
          <p:cNvCxnSpPr>
            <a:cxnSpLocks/>
          </p:cNvCxnSpPr>
          <p:nvPr/>
        </p:nvCxnSpPr>
        <p:spPr>
          <a:xfrm flipV="1">
            <a:off x="2545492" y="3765104"/>
            <a:ext cx="0" cy="6080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7CE848-0F85-084F-85DE-2B42BF77146A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2796349" y="3719960"/>
            <a:ext cx="663636" cy="1052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72F540-1293-8342-AC5C-8D9EAB63F8B0}"/>
              </a:ext>
            </a:extLst>
          </p:cNvPr>
          <p:cNvCxnSpPr>
            <a:cxnSpLocks/>
          </p:cNvCxnSpPr>
          <p:nvPr/>
        </p:nvCxnSpPr>
        <p:spPr>
          <a:xfrm>
            <a:off x="3760588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426F32-E86E-A040-BBE3-F6D1B8F28F1D}"/>
              </a:ext>
            </a:extLst>
          </p:cNvPr>
          <p:cNvCxnSpPr>
            <a:cxnSpLocks/>
          </p:cNvCxnSpPr>
          <p:nvPr/>
        </p:nvCxnSpPr>
        <p:spPr>
          <a:xfrm flipV="1">
            <a:off x="3921211" y="3765104"/>
            <a:ext cx="0" cy="6080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CE6C0C-7BEC-9F41-9B4F-5E1216E338A2}"/>
              </a:ext>
            </a:extLst>
          </p:cNvPr>
          <p:cNvCxnSpPr>
            <a:cxnSpLocks/>
            <a:stCxn id="13" idx="6"/>
            <a:endCxn id="15" idx="1"/>
          </p:cNvCxnSpPr>
          <p:nvPr/>
        </p:nvCxnSpPr>
        <p:spPr>
          <a:xfrm>
            <a:off x="4162425" y="3429000"/>
            <a:ext cx="663636" cy="44426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812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587158" y="1782106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Unit Test – Did you create the correct dependency graph?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Take rules as input and create the adjacency list as output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0C4349-A945-534C-8FBA-E11B076E7A80}"/>
              </a:ext>
            </a:extLst>
          </p:cNvPr>
          <p:cNvSpPr>
            <a:spLocks noChangeAspect="1"/>
          </p:cNvSpPr>
          <p:nvPr/>
        </p:nvSpPr>
        <p:spPr>
          <a:xfrm>
            <a:off x="1973389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837CBC-8F20-A749-A1C8-2BBE8FED031C}"/>
              </a:ext>
            </a:extLst>
          </p:cNvPr>
          <p:cNvSpPr>
            <a:spLocks noChangeAspect="1"/>
          </p:cNvSpPr>
          <p:nvPr/>
        </p:nvSpPr>
        <p:spPr>
          <a:xfrm>
            <a:off x="1973389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300474-5958-804D-8489-752618DD04E7}"/>
              </a:ext>
            </a:extLst>
          </p:cNvPr>
          <p:cNvSpPr>
            <a:spLocks noChangeAspect="1"/>
          </p:cNvSpPr>
          <p:nvPr/>
        </p:nvSpPr>
        <p:spPr>
          <a:xfrm>
            <a:off x="3339465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550A31-7857-C74B-B3A5-880763CF1E50}"/>
              </a:ext>
            </a:extLst>
          </p:cNvPr>
          <p:cNvSpPr>
            <a:spLocks noChangeAspect="1"/>
          </p:cNvSpPr>
          <p:nvPr/>
        </p:nvSpPr>
        <p:spPr>
          <a:xfrm>
            <a:off x="3339465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186070-1972-2043-9DFD-1755C52F63D2}"/>
              </a:ext>
            </a:extLst>
          </p:cNvPr>
          <p:cNvSpPr>
            <a:spLocks noChangeAspect="1"/>
          </p:cNvSpPr>
          <p:nvPr/>
        </p:nvSpPr>
        <p:spPr>
          <a:xfrm>
            <a:off x="4705541" y="375274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E88DCA-D44C-754F-8753-A6BFECE41710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2384869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30537A-C540-9842-BB8E-CCBC3FFA9C5A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2796349" y="3429000"/>
            <a:ext cx="54311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5B58D6-384B-074A-926C-A0A179CDA13F}"/>
              </a:ext>
            </a:extLst>
          </p:cNvPr>
          <p:cNvCxnSpPr>
            <a:cxnSpLocks/>
          </p:cNvCxnSpPr>
          <p:nvPr/>
        </p:nvCxnSpPr>
        <p:spPr>
          <a:xfrm flipV="1">
            <a:off x="2545492" y="3765104"/>
            <a:ext cx="0" cy="6080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7CE848-0F85-084F-85DE-2B42BF77146A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2796349" y="3719960"/>
            <a:ext cx="663636" cy="1052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72F540-1293-8342-AC5C-8D9EAB63F8B0}"/>
              </a:ext>
            </a:extLst>
          </p:cNvPr>
          <p:cNvCxnSpPr>
            <a:cxnSpLocks/>
          </p:cNvCxnSpPr>
          <p:nvPr/>
        </p:nvCxnSpPr>
        <p:spPr>
          <a:xfrm>
            <a:off x="3760588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426F32-E86E-A040-BBE3-F6D1B8F28F1D}"/>
              </a:ext>
            </a:extLst>
          </p:cNvPr>
          <p:cNvCxnSpPr>
            <a:cxnSpLocks/>
          </p:cNvCxnSpPr>
          <p:nvPr/>
        </p:nvCxnSpPr>
        <p:spPr>
          <a:xfrm flipV="1">
            <a:off x="3921211" y="3765104"/>
            <a:ext cx="0" cy="6080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CE6C0C-7BEC-9F41-9B4F-5E1216E338A2}"/>
              </a:ext>
            </a:extLst>
          </p:cNvPr>
          <p:cNvCxnSpPr>
            <a:cxnSpLocks/>
            <a:stCxn id="13" idx="6"/>
            <a:endCxn id="15" idx="1"/>
          </p:cNvCxnSpPr>
          <p:nvPr/>
        </p:nvCxnSpPr>
        <p:spPr>
          <a:xfrm>
            <a:off x="4162425" y="3429000"/>
            <a:ext cx="663636" cy="44426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787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587158" y="1782106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Unit Test – Did you create the correct dependency graph?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Take rules as input and create the adjacency list as output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0C4349-A945-534C-8FBA-E11B076E7A80}"/>
              </a:ext>
            </a:extLst>
          </p:cNvPr>
          <p:cNvSpPr>
            <a:spLocks noChangeAspect="1"/>
          </p:cNvSpPr>
          <p:nvPr/>
        </p:nvSpPr>
        <p:spPr>
          <a:xfrm>
            <a:off x="1973389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837CBC-8F20-A749-A1C8-2BBE8FED031C}"/>
              </a:ext>
            </a:extLst>
          </p:cNvPr>
          <p:cNvSpPr>
            <a:spLocks noChangeAspect="1"/>
          </p:cNvSpPr>
          <p:nvPr/>
        </p:nvSpPr>
        <p:spPr>
          <a:xfrm>
            <a:off x="1973389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300474-5958-804D-8489-752618DD04E7}"/>
              </a:ext>
            </a:extLst>
          </p:cNvPr>
          <p:cNvSpPr>
            <a:spLocks noChangeAspect="1"/>
          </p:cNvSpPr>
          <p:nvPr/>
        </p:nvSpPr>
        <p:spPr>
          <a:xfrm>
            <a:off x="3339465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550A31-7857-C74B-B3A5-880763CF1E50}"/>
              </a:ext>
            </a:extLst>
          </p:cNvPr>
          <p:cNvSpPr>
            <a:spLocks noChangeAspect="1"/>
          </p:cNvSpPr>
          <p:nvPr/>
        </p:nvSpPr>
        <p:spPr>
          <a:xfrm>
            <a:off x="3339465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186070-1972-2043-9DFD-1755C52F63D2}"/>
              </a:ext>
            </a:extLst>
          </p:cNvPr>
          <p:cNvSpPr>
            <a:spLocks noChangeAspect="1"/>
          </p:cNvSpPr>
          <p:nvPr/>
        </p:nvSpPr>
        <p:spPr>
          <a:xfrm>
            <a:off x="4705541" y="375274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E88DCA-D44C-754F-8753-A6BFECE41710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2384869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30537A-C540-9842-BB8E-CCBC3FFA9C5A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2796349" y="3429000"/>
            <a:ext cx="54311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5B58D6-384B-074A-926C-A0A179CDA13F}"/>
              </a:ext>
            </a:extLst>
          </p:cNvPr>
          <p:cNvCxnSpPr>
            <a:cxnSpLocks/>
          </p:cNvCxnSpPr>
          <p:nvPr/>
        </p:nvCxnSpPr>
        <p:spPr>
          <a:xfrm flipV="1">
            <a:off x="2545492" y="3765104"/>
            <a:ext cx="0" cy="6080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7CE848-0F85-084F-85DE-2B42BF77146A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2796349" y="3719960"/>
            <a:ext cx="663636" cy="1052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72F540-1293-8342-AC5C-8D9EAB63F8B0}"/>
              </a:ext>
            </a:extLst>
          </p:cNvPr>
          <p:cNvCxnSpPr>
            <a:cxnSpLocks/>
          </p:cNvCxnSpPr>
          <p:nvPr/>
        </p:nvCxnSpPr>
        <p:spPr>
          <a:xfrm>
            <a:off x="3760588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426F32-E86E-A040-BBE3-F6D1B8F28F1D}"/>
              </a:ext>
            </a:extLst>
          </p:cNvPr>
          <p:cNvCxnSpPr>
            <a:cxnSpLocks/>
          </p:cNvCxnSpPr>
          <p:nvPr/>
        </p:nvCxnSpPr>
        <p:spPr>
          <a:xfrm flipV="1">
            <a:off x="3921211" y="3765104"/>
            <a:ext cx="0" cy="6080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CE6C0C-7BEC-9F41-9B4F-5E1216E338A2}"/>
              </a:ext>
            </a:extLst>
          </p:cNvPr>
          <p:cNvCxnSpPr>
            <a:cxnSpLocks/>
            <a:stCxn id="13" idx="6"/>
            <a:endCxn id="15" idx="1"/>
          </p:cNvCxnSpPr>
          <p:nvPr/>
        </p:nvCxnSpPr>
        <p:spPr>
          <a:xfrm>
            <a:off x="4162425" y="3429000"/>
            <a:ext cx="663636" cy="44426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DE31D32-273E-8347-A2D8-E54B0CCA6A79}"/>
              </a:ext>
            </a:extLst>
          </p:cNvPr>
          <p:cNvSpPr txBox="1">
            <a:spLocks/>
          </p:cNvSpPr>
          <p:nvPr/>
        </p:nvSpPr>
        <p:spPr>
          <a:xfrm>
            <a:off x="6587158" y="3840480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Call “</a:t>
            </a:r>
            <a:r>
              <a:rPr lang="en-US" dirty="0" err="1"/>
              <a:t>Graph.ToString</a:t>
            </a:r>
            <a:r>
              <a:rPr lang="en-US" dirty="0"/>
              <a:t>()” to output adjacency list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6EAE59-BC28-BC4C-9B4F-BB401C72AA62}"/>
              </a:ext>
            </a:extLst>
          </p:cNvPr>
          <p:cNvSpPr txBox="1"/>
          <p:nvPr/>
        </p:nvSpPr>
        <p:spPr>
          <a:xfrm>
            <a:off x="7390347" y="4772274"/>
            <a:ext cx="124104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R2: R3, R4</a:t>
            </a:r>
          </a:p>
          <a:p>
            <a:r>
              <a:rPr lang="en-US" sz="2000" dirty="0"/>
              <a:t>R3</a:t>
            </a:r>
            <a:r>
              <a:rPr lang="en-US" sz="2000"/>
              <a:t>: R2</a:t>
            </a:r>
            <a:endParaRPr lang="en-US" sz="2000" b="0" dirty="0">
              <a:effectLst/>
            </a:endParaRPr>
          </a:p>
          <a:p>
            <a:r>
              <a:rPr lang="en-US" sz="2000" dirty="0"/>
              <a:t>R4: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2420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Construct the Reverse Graph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Add edges between vertices whose rules depend on each other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CBEC93-14D0-5847-B797-08380F549E07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70C4349-A945-534C-8FBA-E11B076E7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C837CBC-8F20-A749-A1C8-2BBE8FED03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0300474-5958-804D-8489-752618DD0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2550A31-7857-C74B-B3A5-880763CF1E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3186070-1972-2043-9DFD-1755C52F63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3E88DCA-D44C-754F-8753-A6BFECE41710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430537A-C540-9842-BB8E-CCBC3FFA9C5A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5B58D6-384B-074A-926C-A0A179CDA1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87CE848-0F85-084F-85DE-2B42BF77146A}"/>
                </a:ext>
              </a:extLst>
            </p:cNvPr>
            <p:cNvCxnSpPr>
              <a:cxnSpLocks/>
              <a:stCxn id="12" idx="6"/>
              <a:endCxn id="13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D72F540-1293-8342-AC5C-8D9EAB63F8B0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9426F32-E86E-A040-BBE3-F6D1B8F28F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9CE6C0C-7BEC-9F41-9B4F-5E1216E338A2}"/>
                </a:ext>
              </a:extLst>
            </p:cNvPr>
            <p:cNvCxnSpPr>
              <a:cxnSpLocks/>
              <a:stCxn id="13" idx="6"/>
              <a:endCxn id="15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0BECD6-68B6-9048-AB94-5546C28277DC}"/>
              </a:ext>
            </a:extLst>
          </p:cNvPr>
          <p:cNvGrpSpPr/>
          <p:nvPr/>
        </p:nvGrpSpPr>
        <p:grpSpPr>
          <a:xfrm>
            <a:off x="7711043" y="3017520"/>
            <a:ext cx="3555112" cy="2166234"/>
            <a:chOff x="7711043" y="3017520"/>
            <a:chExt cx="3555112" cy="216623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B9D28C-7F78-B84C-863F-F9DC798E8A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A5FD63E-077D-6B4C-B96D-2073DA5EA9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2D92931-7593-3446-BC66-7FD411B6DC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409508B-D8C4-1A40-BF0E-DB752B6B60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A13FD2-EA61-474E-B0D1-8C96034AA4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0A43BF2-2941-BB4B-8A47-C63281DE469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29A0400-B2B8-D646-A2D6-7AF996187CC8}"/>
                </a:ext>
              </a:extLst>
            </p:cNvPr>
            <p:cNvCxnSpPr>
              <a:cxnSpLocks/>
              <a:stCxn id="19" idx="6"/>
              <a:endCxn id="23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D8A5E98-0C6E-4D4E-B343-C9B3DDD0A8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B61B9C0-D0D6-A448-A6DB-2AA6829B74F3}"/>
                </a:ext>
              </a:extLst>
            </p:cNvPr>
            <p:cNvCxnSpPr>
              <a:cxnSpLocks/>
              <a:stCxn id="20" idx="6"/>
              <a:endCxn id="23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5FD9914-609C-0449-BA58-6D2ABEA2CC6A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1B262BB-E87C-B642-95D1-D31A17073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FF30D4C-4813-9042-B5AD-BD7F92B38E23}"/>
                </a:ext>
              </a:extLst>
            </p:cNvPr>
            <p:cNvCxnSpPr>
              <a:cxnSpLocks/>
              <a:stCxn id="23" idx="6"/>
              <a:endCxn id="28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78376F8-631B-BC48-9EFB-EB4B7A45F4FC}"/>
              </a:ext>
            </a:extLst>
          </p:cNvPr>
          <p:cNvSpPr txBox="1"/>
          <p:nvPr/>
        </p:nvSpPr>
        <p:spPr>
          <a:xfrm>
            <a:off x="2246281" y="5519858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B4C4D2-6BD0-E44E-9CB5-7ED9868EB367}"/>
              </a:ext>
            </a:extLst>
          </p:cNvPr>
          <p:cNvSpPr txBox="1"/>
          <p:nvPr/>
        </p:nvSpPr>
        <p:spPr>
          <a:xfrm>
            <a:off x="8256827" y="5471226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</p:spTree>
    <p:extLst>
      <p:ext uri="{BB962C8B-B14F-4D97-AF65-F5344CB8AC3E}">
        <p14:creationId xmlns:p14="http://schemas.microsoft.com/office/powerpoint/2010/main" val="1740570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Unit Test – Did you create the correct reverse graph?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Take rules as input and create the adjacency list as output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DE31D32-273E-8347-A2D8-E54B0CCA6A79}"/>
              </a:ext>
            </a:extLst>
          </p:cNvPr>
          <p:cNvSpPr txBox="1">
            <a:spLocks/>
          </p:cNvSpPr>
          <p:nvPr/>
        </p:nvSpPr>
        <p:spPr>
          <a:xfrm>
            <a:off x="6437289" y="2222196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Call “</a:t>
            </a:r>
            <a:r>
              <a:rPr lang="en-US" dirty="0" err="1"/>
              <a:t>reversedGraph.ToString</a:t>
            </a:r>
            <a:r>
              <a:rPr lang="en-US" dirty="0"/>
              <a:t>()” to output adjacency list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6EAE59-BC28-BC4C-9B4F-BB401C72AA62}"/>
              </a:ext>
            </a:extLst>
          </p:cNvPr>
          <p:cNvSpPr txBox="1"/>
          <p:nvPr/>
        </p:nvSpPr>
        <p:spPr>
          <a:xfrm>
            <a:off x="7526271" y="3147446"/>
            <a:ext cx="163217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R1: R0</a:t>
            </a:r>
          </a:p>
          <a:p>
            <a:r>
              <a:rPr lang="en-US" sz="2000" dirty="0"/>
              <a:t>R2: R0, R1, R3</a:t>
            </a:r>
          </a:p>
          <a:p>
            <a:r>
              <a:rPr lang="en-US" sz="2000" dirty="0"/>
              <a:t>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R4: R2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</p:spTree>
    <p:extLst>
      <p:ext uri="{BB962C8B-B14F-4D97-AF65-F5344CB8AC3E}">
        <p14:creationId xmlns:p14="http://schemas.microsoft.com/office/powerpoint/2010/main" val="3835639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Do a Depth First Traversal of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I’ll do this in a different way from what we saw in class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6EAE59-BC28-BC4C-9B4F-BB401C72AA62}"/>
              </a:ext>
            </a:extLst>
          </p:cNvPr>
          <p:cNvSpPr txBox="1"/>
          <p:nvPr/>
        </p:nvSpPr>
        <p:spPr>
          <a:xfrm>
            <a:off x="6596613" y="2552462"/>
            <a:ext cx="163217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R1: R0</a:t>
            </a:r>
          </a:p>
          <a:p>
            <a:r>
              <a:rPr lang="en-US" sz="2000" dirty="0"/>
              <a:t>R2: R0, R1, R3</a:t>
            </a:r>
          </a:p>
          <a:p>
            <a:r>
              <a:rPr lang="en-US" sz="2000" dirty="0"/>
              <a:t>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R4: R2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063390BC-7C10-0742-B768-03439BB71513}"/>
              </a:ext>
            </a:extLst>
          </p:cNvPr>
          <p:cNvSpPr txBox="1">
            <a:spLocks/>
          </p:cNvSpPr>
          <p:nvPr/>
        </p:nvSpPr>
        <p:spPr>
          <a:xfrm>
            <a:off x="6305653" y="169068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I’ll use a </a:t>
            </a:r>
            <a:r>
              <a:rPr lang="en-US" dirty="0" err="1"/>
              <a:t>postorder</a:t>
            </a:r>
            <a:r>
              <a:rPr lang="en-US" dirty="0"/>
              <a:t> list instead of a </a:t>
            </a:r>
            <a:r>
              <a:rPr lang="en-US" dirty="0" err="1"/>
              <a:t>postorder</a:t>
            </a:r>
            <a:r>
              <a:rPr lang="en-US" dirty="0"/>
              <a:t> number</a:t>
            </a:r>
          </a:p>
        </p:txBody>
      </p:sp>
    </p:spTree>
    <p:extLst>
      <p:ext uri="{BB962C8B-B14F-4D97-AF65-F5344CB8AC3E}">
        <p14:creationId xmlns:p14="http://schemas.microsoft.com/office/powerpoint/2010/main" val="452553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Do a Depth First Traversal of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6EAE59-BC28-BC4C-9B4F-BB401C72AA62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	R1: R0</a:t>
            </a:r>
          </a:p>
          <a:p>
            <a:r>
              <a:rPr lang="en-US" sz="2000" dirty="0"/>
              <a:t>    	R2: R0, R1, R3</a:t>
            </a:r>
          </a:p>
          <a:p>
            <a:r>
              <a:rPr lang="en-US" sz="2000" dirty="0"/>
              <a:t>    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	R4: R2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642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D97A6D-BE1C-244A-8476-3D50FE6E71EF}"/>
              </a:ext>
            </a:extLst>
          </p:cNvPr>
          <p:cNvSpPr txBox="1"/>
          <p:nvPr/>
        </p:nvSpPr>
        <p:spPr>
          <a:xfrm>
            <a:off x="7472490" y="1894793"/>
            <a:ext cx="749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265557-4776-3C4C-8F93-29A2E12AEA1E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</p:spTree>
    <p:extLst>
      <p:ext uri="{BB962C8B-B14F-4D97-AF65-F5344CB8AC3E}">
        <p14:creationId xmlns:p14="http://schemas.microsoft.com/office/powerpoint/2010/main" val="788147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Do a Depth First Traversal of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642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A8C77C-3261-5E41-AF13-1A35AE224F9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√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	R1: R0</a:t>
            </a:r>
          </a:p>
          <a:p>
            <a:r>
              <a:rPr lang="en-US" sz="2000" dirty="0"/>
              <a:t>    	R2: R0, R1, R3</a:t>
            </a:r>
          </a:p>
          <a:p>
            <a:r>
              <a:rPr lang="en-US" sz="2000" dirty="0"/>
              <a:t>    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	R4: 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</p:spTree>
    <p:extLst>
      <p:ext uri="{BB962C8B-B14F-4D97-AF65-F5344CB8AC3E}">
        <p14:creationId xmlns:p14="http://schemas.microsoft.com/office/powerpoint/2010/main" val="2094186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Do a Depth First Traversal of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642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A8C77C-3261-5E41-AF13-1A35AE224F9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√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  √	R1: R0</a:t>
            </a:r>
          </a:p>
          <a:p>
            <a:r>
              <a:rPr lang="en-US" sz="2000" dirty="0"/>
              <a:t>    	R2: R0, R1, R3</a:t>
            </a:r>
          </a:p>
          <a:p>
            <a:r>
              <a:rPr lang="en-US" sz="2000" dirty="0"/>
              <a:t>    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	R4: 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R0,R1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1F956E-EE5D-1C40-94C2-605736D5DFE0}"/>
              </a:ext>
            </a:extLst>
          </p:cNvPr>
          <p:cNvSpPr>
            <a:spLocks noChangeAspect="1"/>
          </p:cNvSpPr>
          <p:nvPr/>
        </p:nvSpPr>
        <p:spPr>
          <a:xfrm>
            <a:off x="8994319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1976FA-610D-7B49-8E3B-D9AC1F2F3D78}"/>
              </a:ext>
            </a:extLst>
          </p:cNvPr>
          <p:cNvCxnSpPr>
            <a:cxnSpLocks/>
            <a:stCxn id="24" idx="0"/>
            <a:endCxn id="26" idx="4"/>
          </p:cNvCxnSpPr>
          <p:nvPr/>
        </p:nvCxnSpPr>
        <p:spPr>
          <a:xfrm flipV="1">
            <a:off x="9320064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28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Do a Depth First Traversal of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642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[R1]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A8C77C-3261-5E41-AF13-1A35AE224F9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√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  √	R1: R0</a:t>
            </a:r>
          </a:p>
          <a:p>
            <a:r>
              <a:rPr lang="en-US" sz="2000" dirty="0"/>
              <a:t>    	R2: R0, R1, R3</a:t>
            </a:r>
          </a:p>
          <a:p>
            <a:r>
              <a:rPr lang="en-US" sz="2000" dirty="0"/>
              <a:t>    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	R4: 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1F956E-EE5D-1C40-94C2-605736D5DFE0}"/>
              </a:ext>
            </a:extLst>
          </p:cNvPr>
          <p:cNvSpPr>
            <a:spLocks noChangeAspect="1"/>
          </p:cNvSpPr>
          <p:nvPr/>
        </p:nvSpPr>
        <p:spPr>
          <a:xfrm>
            <a:off x="8994319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1976FA-610D-7B49-8E3B-D9AC1F2F3D78}"/>
              </a:ext>
            </a:extLst>
          </p:cNvPr>
          <p:cNvCxnSpPr>
            <a:cxnSpLocks/>
            <a:stCxn id="24" idx="0"/>
            <a:endCxn id="26" idx="4"/>
          </p:cNvCxnSpPr>
          <p:nvPr/>
        </p:nvCxnSpPr>
        <p:spPr>
          <a:xfrm flipV="1">
            <a:off x="9320064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R1 was popped off the stack, so it’s first in the </a:t>
            </a:r>
            <a:r>
              <a:rPr lang="en-US" dirty="0" err="1"/>
              <a:t>postorder</a:t>
            </a:r>
            <a:r>
              <a:rPr lang="en-US" dirty="0"/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408844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76E6C9-1B24-AC42-9BDB-24E96341B958}"/>
              </a:ext>
            </a:extLst>
          </p:cNvPr>
          <p:cNvSpPr txBox="1"/>
          <p:nvPr/>
        </p:nvSpPr>
        <p:spPr>
          <a:xfrm>
            <a:off x="2158031" y="1660433"/>
            <a:ext cx="840916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Rules:</a:t>
            </a:r>
          </a:p>
          <a:p>
            <a:r>
              <a:rPr lang="en-US" sz="3200" dirty="0"/>
              <a:t>	Alpha(x, y, z) :- Bravo(a, b, z), Charlie(x, y, c).</a:t>
            </a:r>
            <a:endParaRPr lang="en-US" sz="3200" b="0" dirty="0">
              <a:effectLst/>
            </a:endParaRPr>
          </a:p>
          <a:p>
            <a:r>
              <a:rPr lang="en-US" sz="3200" dirty="0"/>
              <a:t>	Bravo(x, y, z) :- Charlie(a, x, z), Alpha(y, a, b).</a:t>
            </a:r>
            <a:endParaRPr lang="en-US" sz="3200" b="0" dirty="0">
              <a:effectLst/>
            </a:endParaRPr>
          </a:p>
          <a:p>
            <a:r>
              <a:rPr lang="en-US" sz="3200" dirty="0"/>
              <a:t>	Charlie(x, y, z) :- Delta(z, y, x).</a:t>
            </a:r>
            <a:endParaRPr lang="en-US" sz="3200" b="0" dirty="0">
              <a:effectLst/>
            </a:endParaRPr>
          </a:p>
          <a:p>
            <a:r>
              <a:rPr lang="en-US" sz="3200" dirty="0"/>
              <a:t>	Delta(x, y, z) :- Charlie(z, x, y).</a:t>
            </a:r>
            <a:endParaRPr lang="en-US" sz="3200" b="0" dirty="0">
              <a:effectLst/>
            </a:endParaRPr>
          </a:p>
          <a:p>
            <a:r>
              <a:rPr lang="en-US" sz="3200" dirty="0"/>
              <a:t>	Delta(x, y, z) :- Echo(y, z, x).</a:t>
            </a:r>
            <a:endParaRPr lang="en-US" sz="3200" b="0" dirty="0">
              <a:effectLst/>
            </a:endParaRPr>
          </a:p>
          <a:p>
            <a:br>
              <a:rPr lang="en-US" sz="3200" b="0" dirty="0">
                <a:effectLst/>
              </a:rPr>
            </a:br>
            <a:endParaRPr lang="en-US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7186FD-0A37-7648-92EB-22F76195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Rules from a </a:t>
            </a:r>
            <a:r>
              <a:rPr lang="en-US" dirty="0" err="1"/>
              <a:t>Datalog</a:t>
            </a:r>
            <a:r>
              <a:rPr lang="en-US" dirty="0"/>
              <a:t> Program</a:t>
            </a:r>
          </a:p>
        </p:txBody>
      </p:sp>
    </p:spTree>
    <p:extLst>
      <p:ext uri="{BB962C8B-B14F-4D97-AF65-F5344CB8AC3E}">
        <p14:creationId xmlns:p14="http://schemas.microsoft.com/office/powerpoint/2010/main" val="3038582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Do a Depth First Traversal of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642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[R1,R0]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A8C77C-3261-5E41-AF13-1A35AE224F9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√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  √	R1: R0</a:t>
            </a:r>
          </a:p>
          <a:p>
            <a:r>
              <a:rPr lang="en-US" sz="2000" dirty="0"/>
              <a:t>    	R2: R0, R1, R3</a:t>
            </a:r>
          </a:p>
          <a:p>
            <a:r>
              <a:rPr lang="en-US" sz="2000" dirty="0"/>
              <a:t>    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	R4: 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1F956E-EE5D-1C40-94C2-605736D5DFE0}"/>
              </a:ext>
            </a:extLst>
          </p:cNvPr>
          <p:cNvSpPr>
            <a:spLocks noChangeAspect="1"/>
          </p:cNvSpPr>
          <p:nvPr/>
        </p:nvSpPr>
        <p:spPr>
          <a:xfrm>
            <a:off x="8994319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1976FA-610D-7B49-8E3B-D9AC1F2F3D78}"/>
              </a:ext>
            </a:extLst>
          </p:cNvPr>
          <p:cNvCxnSpPr>
            <a:cxnSpLocks/>
            <a:stCxn id="24" idx="0"/>
            <a:endCxn id="26" idx="4"/>
          </p:cNvCxnSpPr>
          <p:nvPr/>
        </p:nvCxnSpPr>
        <p:spPr>
          <a:xfrm flipV="1">
            <a:off x="9320064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R0 was popped off the stack next, so it’s second in the </a:t>
            </a:r>
            <a:r>
              <a:rPr lang="en-US" dirty="0" err="1"/>
              <a:t>postorder</a:t>
            </a:r>
            <a:r>
              <a:rPr lang="en-US" dirty="0"/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442722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Do a Depth First Traversal of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642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[R1,R0]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A8C77C-3261-5E41-AF13-1A35AE224F9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√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  √	R1: R0</a:t>
            </a:r>
          </a:p>
          <a:p>
            <a:r>
              <a:rPr lang="en-US" sz="2000" dirty="0"/>
              <a:t>    	R2: R0, R1, R3</a:t>
            </a:r>
          </a:p>
          <a:p>
            <a:r>
              <a:rPr lang="en-US" sz="2000" dirty="0"/>
              <a:t>    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	R4: 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1F956E-EE5D-1C40-94C2-605736D5DFE0}"/>
              </a:ext>
            </a:extLst>
          </p:cNvPr>
          <p:cNvSpPr>
            <a:spLocks noChangeAspect="1"/>
          </p:cNvSpPr>
          <p:nvPr/>
        </p:nvSpPr>
        <p:spPr>
          <a:xfrm>
            <a:off x="8994319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1976FA-610D-7B49-8E3B-D9AC1F2F3D78}"/>
              </a:ext>
            </a:extLst>
          </p:cNvPr>
          <p:cNvCxnSpPr>
            <a:cxnSpLocks/>
            <a:stCxn id="24" idx="0"/>
            <a:endCxn id="26" idx="4"/>
          </p:cNvCxnSpPr>
          <p:nvPr/>
        </p:nvCxnSpPr>
        <p:spPr>
          <a:xfrm flipV="1">
            <a:off x="9320064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the next tree in the forest</a:t>
            </a:r>
          </a:p>
        </p:txBody>
      </p:sp>
    </p:spTree>
    <p:extLst>
      <p:ext uri="{BB962C8B-B14F-4D97-AF65-F5344CB8AC3E}">
        <p14:creationId xmlns:p14="http://schemas.microsoft.com/office/powerpoint/2010/main" val="326761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Do a Depth First Traversal of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642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[R1,R0]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A8C77C-3261-5E41-AF13-1A35AE224F9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√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  √	R1: R0</a:t>
            </a:r>
          </a:p>
          <a:p>
            <a:r>
              <a:rPr lang="en-US" sz="2000" dirty="0"/>
              <a:t>        √	R2: R0, R1, R3</a:t>
            </a:r>
          </a:p>
          <a:p>
            <a:r>
              <a:rPr lang="en-US" sz="2000" dirty="0"/>
              <a:t>    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	R4: 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R2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1F956E-EE5D-1C40-94C2-605736D5DFE0}"/>
              </a:ext>
            </a:extLst>
          </p:cNvPr>
          <p:cNvSpPr>
            <a:spLocks noChangeAspect="1"/>
          </p:cNvSpPr>
          <p:nvPr/>
        </p:nvSpPr>
        <p:spPr>
          <a:xfrm>
            <a:off x="8994319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1976FA-610D-7B49-8E3B-D9AC1F2F3D78}"/>
              </a:ext>
            </a:extLst>
          </p:cNvPr>
          <p:cNvCxnSpPr>
            <a:cxnSpLocks/>
            <a:stCxn id="24" idx="0"/>
            <a:endCxn id="26" idx="4"/>
          </p:cNvCxnSpPr>
          <p:nvPr/>
        </p:nvCxnSpPr>
        <p:spPr>
          <a:xfrm flipV="1">
            <a:off x="9320064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the next tree in the forest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59470A-A6B2-4949-8725-B804BF14A6C8}"/>
              </a:ext>
            </a:extLst>
          </p:cNvPr>
          <p:cNvSpPr>
            <a:spLocks noChangeAspect="1"/>
          </p:cNvSpPr>
          <p:nvPr/>
        </p:nvSpPr>
        <p:spPr>
          <a:xfrm>
            <a:off x="9933288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758876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Do a Depth First Traversal of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642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[R1,R0]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A8C77C-3261-5E41-AF13-1A35AE224F9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√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  √	R1: R0</a:t>
            </a:r>
          </a:p>
          <a:p>
            <a:r>
              <a:rPr lang="en-US" sz="2000" dirty="0"/>
              <a:t>        √	R2: R0, R1, R3</a:t>
            </a:r>
          </a:p>
          <a:p>
            <a:r>
              <a:rPr lang="en-US" sz="2000" dirty="0"/>
              <a:t>        √</a:t>
            </a:r>
            <a:r>
              <a:rPr lang="en-US" sz="2000" dirty="0" err="1"/>
              <a:t>å</a:t>
            </a:r>
            <a:r>
              <a:rPr lang="en-US" sz="2000" dirty="0"/>
              <a:t>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	R4: 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8451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R2,R3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1F956E-EE5D-1C40-94C2-605736D5DFE0}"/>
              </a:ext>
            </a:extLst>
          </p:cNvPr>
          <p:cNvSpPr>
            <a:spLocks noChangeAspect="1"/>
          </p:cNvSpPr>
          <p:nvPr/>
        </p:nvSpPr>
        <p:spPr>
          <a:xfrm>
            <a:off x="8994319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1976FA-610D-7B49-8E3B-D9AC1F2F3D78}"/>
              </a:ext>
            </a:extLst>
          </p:cNvPr>
          <p:cNvCxnSpPr>
            <a:cxnSpLocks/>
            <a:stCxn id="24" idx="0"/>
            <a:endCxn id="26" idx="4"/>
          </p:cNvCxnSpPr>
          <p:nvPr/>
        </p:nvCxnSpPr>
        <p:spPr>
          <a:xfrm flipV="1">
            <a:off x="9320064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59470A-A6B2-4949-8725-B804BF14A6C8}"/>
              </a:ext>
            </a:extLst>
          </p:cNvPr>
          <p:cNvSpPr>
            <a:spLocks noChangeAspect="1"/>
          </p:cNvSpPr>
          <p:nvPr/>
        </p:nvSpPr>
        <p:spPr>
          <a:xfrm>
            <a:off x="9933288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84F347-461E-2048-8C2C-51ECAE941749}"/>
              </a:ext>
            </a:extLst>
          </p:cNvPr>
          <p:cNvSpPr>
            <a:spLocks noChangeAspect="1"/>
          </p:cNvSpPr>
          <p:nvPr/>
        </p:nvSpPr>
        <p:spPr>
          <a:xfrm>
            <a:off x="9925194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81E959-B802-854D-9C97-8504FCEDEDCD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250939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617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Do a Depth First Traversal of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642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[R1,R0,R3]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A8C77C-3261-5E41-AF13-1A35AE224F9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√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  √	R1: R0</a:t>
            </a:r>
          </a:p>
          <a:p>
            <a:r>
              <a:rPr lang="en-US" sz="2000" dirty="0"/>
              <a:t>        √	R2: R0, R1, R3</a:t>
            </a:r>
          </a:p>
          <a:p>
            <a:r>
              <a:rPr lang="en-US" sz="2000" dirty="0"/>
              <a:t>        √</a:t>
            </a:r>
            <a:r>
              <a:rPr lang="en-US" sz="2000" dirty="0" err="1"/>
              <a:t>å</a:t>
            </a:r>
            <a:r>
              <a:rPr lang="en-US" sz="2000" dirty="0"/>
              <a:t>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	R4: 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R2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1F956E-EE5D-1C40-94C2-605736D5DFE0}"/>
              </a:ext>
            </a:extLst>
          </p:cNvPr>
          <p:cNvSpPr>
            <a:spLocks noChangeAspect="1"/>
          </p:cNvSpPr>
          <p:nvPr/>
        </p:nvSpPr>
        <p:spPr>
          <a:xfrm>
            <a:off x="8994319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1976FA-610D-7B49-8E3B-D9AC1F2F3D78}"/>
              </a:ext>
            </a:extLst>
          </p:cNvPr>
          <p:cNvCxnSpPr>
            <a:cxnSpLocks/>
            <a:stCxn id="24" idx="0"/>
            <a:endCxn id="26" idx="4"/>
          </p:cNvCxnSpPr>
          <p:nvPr/>
        </p:nvCxnSpPr>
        <p:spPr>
          <a:xfrm flipV="1">
            <a:off x="9320064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R3 is popped off the stack, so into the </a:t>
            </a:r>
            <a:r>
              <a:rPr lang="en-US" dirty="0" err="1"/>
              <a:t>postorder</a:t>
            </a:r>
            <a:r>
              <a:rPr lang="en-US" dirty="0"/>
              <a:t> list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59470A-A6B2-4949-8725-B804BF14A6C8}"/>
              </a:ext>
            </a:extLst>
          </p:cNvPr>
          <p:cNvSpPr>
            <a:spLocks noChangeAspect="1"/>
          </p:cNvSpPr>
          <p:nvPr/>
        </p:nvSpPr>
        <p:spPr>
          <a:xfrm>
            <a:off x="9933288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84F347-461E-2048-8C2C-51ECAE941749}"/>
              </a:ext>
            </a:extLst>
          </p:cNvPr>
          <p:cNvSpPr>
            <a:spLocks noChangeAspect="1"/>
          </p:cNvSpPr>
          <p:nvPr/>
        </p:nvSpPr>
        <p:spPr>
          <a:xfrm>
            <a:off x="9925194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81E959-B802-854D-9C97-8504FCEDEDCD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250939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2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Do a Depth First Traversal of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642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[R1,R0,R3,R2]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A8C77C-3261-5E41-AF13-1A35AE224F9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√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  √	R1: R0</a:t>
            </a:r>
          </a:p>
          <a:p>
            <a:r>
              <a:rPr lang="en-US" sz="2000" dirty="0"/>
              <a:t>        √	R2: R0, R1, R3</a:t>
            </a:r>
          </a:p>
          <a:p>
            <a:r>
              <a:rPr lang="en-US" sz="2000" dirty="0"/>
              <a:t>        √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	R4: 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1F956E-EE5D-1C40-94C2-605736D5DFE0}"/>
              </a:ext>
            </a:extLst>
          </p:cNvPr>
          <p:cNvSpPr>
            <a:spLocks noChangeAspect="1"/>
          </p:cNvSpPr>
          <p:nvPr/>
        </p:nvSpPr>
        <p:spPr>
          <a:xfrm>
            <a:off x="8994319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1976FA-610D-7B49-8E3B-D9AC1F2F3D78}"/>
              </a:ext>
            </a:extLst>
          </p:cNvPr>
          <p:cNvCxnSpPr>
            <a:cxnSpLocks/>
            <a:stCxn id="24" idx="0"/>
            <a:endCxn id="26" idx="4"/>
          </p:cNvCxnSpPr>
          <p:nvPr/>
        </p:nvCxnSpPr>
        <p:spPr>
          <a:xfrm flipV="1">
            <a:off x="9320064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R2 is popped off the stack, so into the </a:t>
            </a:r>
            <a:r>
              <a:rPr lang="en-US" dirty="0" err="1"/>
              <a:t>postorder</a:t>
            </a:r>
            <a:r>
              <a:rPr lang="en-US" dirty="0"/>
              <a:t> list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59470A-A6B2-4949-8725-B804BF14A6C8}"/>
              </a:ext>
            </a:extLst>
          </p:cNvPr>
          <p:cNvSpPr>
            <a:spLocks noChangeAspect="1"/>
          </p:cNvSpPr>
          <p:nvPr/>
        </p:nvSpPr>
        <p:spPr>
          <a:xfrm>
            <a:off x="9933288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84F347-461E-2048-8C2C-51ECAE941749}"/>
              </a:ext>
            </a:extLst>
          </p:cNvPr>
          <p:cNvSpPr>
            <a:spLocks noChangeAspect="1"/>
          </p:cNvSpPr>
          <p:nvPr/>
        </p:nvSpPr>
        <p:spPr>
          <a:xfrm>
            <a:off x="9925194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81E959-B802-854D-9C97-8504FCEDEDCD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250939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481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Do a Depth First Traversal of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642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[R1,R0,R3,R2]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A8C77C-3261-5E41-AF13-1A35AE224F9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√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  √	R1: R0</a:t>
            </a:r>
          </a:p>
          <a:p>
            <a:r>
              <a:rPr lang="en-US" sz="2000" dirty="0"/>
              <a:t>        √	R2: R0, R1, R3</a:t>
            </a:r>
          </a:p>
          <a:p>
            <a:r>
              <a:rPr lang="en-US" sz="2000" dirty="0"/>
              <a:t>        √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  √	R4: 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 R4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1F956E-EE5D-1C40-94C2-605736D5DFE0}"/>
              </a:ext>
            </a:extLst>
          </p:cNvPr>
          <p:cNvSpPr>
            <a:spLocks noChangeAspect="1"/>
          </p:cNvSpPr>
          <p:nvPr/>
        </p:nvSpPr>
        <p:spPr>
          <a:xfrm>
            <a:off x="8994319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1976FA-610D-7B49-8E3B-D9AC1F2F3D78}"/>
              </a:ext>
            </a:extLst>
          </p:cNvPr>
          <p:cNvCxnSpPr>
            <a:cxnSpLocks/>
            <a:stCxn id="24" idx="0"/>
            <a:endCxn id="26" idx="4"/>
          </p:cNvCxnSpPr>
          <p:nvPr/>
        </p:nvCxnSpPr>
        <p:spPr>
          <a:xfrm flipV="1">
            <a:off x="9320064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the next tree in the forest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59470A-A6B2-4949-8725-B804BF14A6C8}"/>
              </a:ext>
            </a:extLst>
          </p:cNvPr>
          <p:cNvSpPr>
            <a:spLocks noChangeAspect="1"/>
          </p:cNvSpPr>
          <p:nvPr/>
        </p:nvSpPr>
        <p:spPr>
          <a:xfrm>
            <a:off x="9933288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84F347-461E-2048-8C2C-51ECAE941749}"/>
              </a:ext>
            </a:extLst>
          </p:cNvPr>
          <p:cNvSpPr>
            <a:spLocks noChangeAspect="1"/>
          </p:cNvSpPr>
          <p:nvPr/>
        </p:nvSpPr>
        <p:spPr>
          <a:xfrm>
            <a:off x="9925194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81E959-B802-854D-9C97-8504FCEDEDCD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250939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90A6941-3049-134B-8CBF-693827FA8A59}"/>
              </a:ext>
            </a:extLst>
          </p:cNvPr>
          <p:cNvSpPr>
            <a:spLocks noChangeAspect="1"/>
          </p:cNvSpPr>
          <p:nvPr/>
        </p:nvSpPr>
        <p:spPr>
          <a:xfrm>
            <a:off x="10830017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1619784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Do a Depth First Traversal of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A8C77C-3261-5E41-AF13-1A35AE224F9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√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  √	R1: R0</a:t>
            </a:r>
          </a:p>
          <a:p>
            <a:r>
              <a:rPr lang="en-US" sz="2000" dirty="0"/>
              <a:t>        √	R2: R0, R1, R3</a:t>
            </a:r>
          </a:p>
          <a:p>
            <a:r>
              <a:rPr lang="en-US" sz="2000" dirty="0"/>
              <a:t>        √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  √	R4: 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1F956E-EE5D-1C40-94C2-605736D5DFE0}"/>
              </a:ext>
            </a:extLst>
          </p:cNvPr>
          <p:cNvSpPr>
            <a:spLocks noChangeAspect="1"/>
          </p:cNvSpPr>
          <p:nvPr/>
        </p:nvSpPr>
        <p:spPr>
          <a:xfrm>
            <a:off x="8994319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1976FA-610D-7B49-8E3B-D9AC1F2F3D78}"/>
              </a:ext>
            </a:extLst>
          </p:cNvPr>
          <p:cNvCxnSpPr>
            <a:cxnSpLocks/>
            <a:stCxn id="24" idx="0"/>
            <a:endCxn id="26" idx="4"/>
          </p:cNvCxnSpPr>
          <p:nvPr/>
        </p:nvCxnSpPr>
        <p:spPr>
          <a:xfrm flipV="1">
            <a:off x="9320064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R4 off of the stack and into the </a:t>
            </a:r>
            <a:r>
              <a:rPr lang="en-US" dirty="0" err="1"/>
              <a:t>postorder</a:t>
            </a:r>
            <a:r>
              <a:rPr lang="en-US" dirty="0"/>
              <a:t> list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59470A-A6B2-4949-8725-B804BF14A6C8}"/>
              </a:ext>
            </a:extLst>
          </p:cNvPr>
          <p:cNvSpPr>
            <a:spLocks noChangeAspect="1"/>
          </p:cNvSpPr>
          <p:nvPr/>
        </p:nvSpPr>
        <p:spPr>
          <a:xfrm>
            <a:off x="9933288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84F347-461E-2048-8C2C-51ECAE941749}"/>
              </a:ext>
            </a:extLst>
          </p:cNvPr>
          <p:cNvSpPr>
            <a:spLocks noChangeAspect="1"/>
          </p:cNvSpPr>
          <p:nvPr/>
        </p:nvSpPr>
        <p:spPr>
          <a:xfrm>
            <a:off x="9925194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81E959-B802-854D-9C97-8504FCEDEDCD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250939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90A6941-3049-134B-8CBF-693827FA8A59}"/>
              </a:ext>
            </a:extLst>
          </p:cNvPr>
          <p:cNvSpPr>
            <a:spLocks noChangeAspect="1"/>
          </p:cNvSpPr>
          <p:nvPr/>
        </p:nvSpPr>
        <p:spPr>
          <a:xfrm>
            <a:off x="10830017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1429201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Unit Test – Did you create the correct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A8C77C-3261-5E41-AF13-1A35AE224F9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1F956E-EE5D-1C40-94C2-605736D5DFE0}"/>
              </a:ext>
            </a:extLst>
          </p:cNvPr>
          <p:cNvSpPr>
            <a:spLocks noChangeAspect="1"/>
          </p:cNvSpPr>
          <p:nvPr/>
        </p:nvSpPr>
        <p:spPr>
          <a:xfrm>
            <a:off x="8994319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1976FA-610D-7B49-8E3B-D9AC1F2F3D78}"/>
              </a:ext>
            </a:extLst>
          </p:cNvPr>
          <p:cNvCxnSpPr>
            <a:cxnSpLocks/>
            <a:stCxn id="24" idx="0"/>
            <a:endCxn id="26" idx="4"/>
          </p:cNvCxnSpPr>
          <p:nvPr/>
        </p:nvCxnSpPr>
        <p:spPr>
          <a:xfrm flipV="1">
            <a:off x="9320064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dirty="0" err="1"/>
              <a:t>postorder</a:t>
            </a:r>
            <a:r>
              <a:rPr lang="en-US" dirty="0"/>
              <a:t> is R1, R2, R3, R4, and R5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59470A-A6B2-4949-8725-B804BF14A6C8}"/>
              </a:ext>
            </a:extLst>
          </p:cNvPr>
          <p:cNvSpPr>
            <a:spLocks noChangeAspect="1"/>
          </p:cNvSpPr>
          <p:nvPr/>
        </p:nvSpPr>
        <p:spPr>
          <a:xfrm>
            <a:off x="9933288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84F347-461E-2048-8C2C-51ECAE941749}"/>
              </a:ext>
            </a:extLst>
          </p:cNvPr>
          <p:cNvSpPr>
            <a:spLocks noChangeAspect="1"/>
          </p:cNvSpPr>
          <p:nvPr/>
        </p:nvSpPr>
        <p:spPr>
          <a:xfrm>
            <a:off x="9925194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81E959-B802-854D-9C97-8504FCEDEDCD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250939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90A6941-3049-134B-8CBF-693827FA8A59}"/>
              </a:ext>
            </a:extLst>
          </p:cNvPr>
          <p:cNvSpPr>
            <a:spLocks noChangeAspect="1"/>
          </p:cNvSpPr>
          <p:nvPr/>
        </p:nvSpPr>
        <p:spPr>
          <a:xfrm>
            <a:off x="10830017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2591232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Do a Depth First Traversal of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R2: R3, R4</a:t>
            </a:r>
          </a:p>
          <a:p>
            <a:r>
              <a:rPr lang="en-US" sz="2000" dirty="0"/>
              <a:t>	R3: R4</a:t>
            </a:r>
            <a:endParaRPr lang="en-US" sz="2000" b="0" dirty="0">
              <a:effectLst/>
            </a:endParaRPr>
          </a:p>
          <a:p>
            <a:r>
              <a:rPr lang="en-US" sz="2000" dirty="0"/>
              <a:t>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Visit the trees in the reverse </a:t>
            </a:r>
            <a:r>
              <a:rPr lang="en-US" dirty="0" err="1"/>
              <a:t>postorder</a:t>
            </a:r>
            <a:r>
              <a:rPr lang="en-US" dirty="0"/>
              <a:t> – see Big Purple Arrow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3554005" y="2521297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5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Number the Rules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5C7AF-DD19-D04D-8B6B-9354EB1E7485}"/>
              </a:ext>
            </a:extLst>
          </p:cNvPr>
          <p:cNvSpPr txBox="1"/>
          <p:nvPr/>
        </p:nvSpPr>
        <p:spPr>
          <a:xfrm>
            <a:off x="2158031" y="1660433"/>
            <a:ext cx="840916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Rules:</a:t>
            </a:r>
          </a:p>
          <a:p>
            <a:r>
              <a:rPr lang="en-US" sz="3200" dirty="0"/>
              <a:t>R0:	Alpha(x, y, z) :- Bravo(a, b, z), Charlie(x, y, c).</a:t>
            </a:r>
            <a:endParaRPr lang="en-US" sz="3200" b="0" dirty="0">
              <a:effectLst/>
            </a:endParaRPr>
          </a:p>
          <a:p>
            <a:r>
              <a:rPr lang="en-US" sz="3200" dirty="0"/>
              <a:t>R1:	Bravo(x, y, z) :- Charlie(a, x, z), Alpha(y, a, b).</a:t>
            </a:r>
            <a:endParaRPr lang="en-US" sz="3200" b="0" dirty="0">
              <a:effectLst/>
            </a:endParaRPr>
          </a:p>
          <a:p>
            <a:r>
              <a:rPr lang="en-US" sz="3200" dirty="0"/>
              <a:t>R2:	Charlie(x, y, z) :- Delta(z, y, x).</a:t>
            </a:r>
            <a:endParaRPr lang="en-US" sz="3200" b="0" dirty="0">
              <a:effectLst/>
            </a:endParaRPr>
          </a:p>
          <a:p>
            <a:r>
              <a:rPr lang="en-US" sz="3200" dirty="0"/>
              <a:t>R3:	Delta(x, y, z) :- Charlie(z, x, y).</a:t>
            </a:r>
            <a:endParaRPr lang="en-US" sz="3200" b="0" dirty="0">
              <a:effectLst/>
            </a:endParaRPr>
          </a:p>
          <a:p>
            <a:r>
              <a:rPr lang="en-US" sz="3200" dirty="0"/>
              <a:t>R4:	Delta(x, y, z) :- Echo(y, z, x).</a:t>
            </a:r>
            <a:endParaRPr lang="en-US" sz="3200" b="0" dirty="0">
              <a:effectLst/>
            </a:endParaRPr>
          </a:p>
          <a:p>
            <a:br>
              <a:rPr lang="en-US" sz="3200" b="0" dirty="0">
                <a:effectLst/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48676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Do a Depth First Traversal of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R2: R3, R4</a:t>
            </a:r>
          </a:p>
          <a:p>
            <a:r>
              <a:rPr lang="en-US" sz="2000" dirty="0"/>
              <a:t>	R3: R4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 R4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R4 is visited first since it is last in the </a:t>
            </a:r>
            <a:r>
              <a:rPr lang="en-US" dirty="0" err="1"/>
              <a:t>postorder</a:t>
            </a:r>
            <a:r>
              <a:rPr lang="en-US" dirty="0"/>
              <a:t> list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3554005" y="2521297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435176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Do a Depth First Traversal of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R2: R3, R4</a:t>
            </a:r>
          </a:p>
          <a:p>
            <a:r>
              <a:rPr lang="en-US" sz="2000" dirty="0"/>
              <a:t>	R3: R4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R4 has no neighbors so off the stack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3554005" y="2521297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3848880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Do a Depth First Traversal of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R2: R3, R4</a:t>
            </a:r>
          </a:p>
          <a:p>
            <a:r>
              <a:rPr lang="en-US" sz="2000" dirty="0"/>
              <a:t>	R3: R4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 R2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Visit R2 next since it (a) hasn’t been visited yet and (b) is next to last in the post-order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3220729" y="2521899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2381581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Do a Depth First Traversal of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R2: R3, R4</a:t>
            </a:r>
          </a:p>
          <a:p>
            <a:r>
              <a:rPr lang="en-US" sz="2000" dirty="0"/>
              <a:t>      √	R3: R4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8451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 R2,R3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Visit R3 next since it (a) hasn’t been visited yet and (b) is a neighbor of R2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3220729" y="2521899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416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Do a Depth First Traversal of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R2: R3, R4</a:t>
            </a:r>
          </a:p>
          <a:p>
            <a:r>
              <a:rPr lang="en-US" sz="2000" dirty="0"/>
              <a:t>      √	R3: R4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 R2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R3 off the stack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3220729" y="2521899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604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Do a Depth First Traversal of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R2: R3, R4</a:t>
            </a:r>
          </a:p>
          <a:p>
            <a:r>
              <a:rPr lang="en-US" sz="2000" dirty="0"/>
              <a:t>      √	R3: R4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R2 off the stack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3220729" y="2521899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609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Do a Depth First Traversal of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R2: R3, R4</a:t>
            </a:r>
          </a:p>
          <a:p>
            <a:r>
              <a:rPr lang="en-US" sz="2000" dirty="0"/>
              <a:t>      √	R3: R4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R0 visited next since (a) it hasn’t been visited and (b) is next in the reverse post-order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2572949" y="2534225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719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Do a Depth First Traversal of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√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R2: R3, R4</a:t>
            </a:r>
          </a:p>
          <a:p>
            <a:r>
              <a:rPr lang="en-US" sz="2000" dirty="0"/>
              <a:t>      √	R3: R4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R0 visited next since (a) it hasn’t been visited and (b) is next in the reverse post-order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2572949" y="2534225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450EF7B-B2A0-A64F-B832-33AA6B684480}"/>
              </a:ext>
            </a:extLst>
          </p:cNvPr>
          <p:cNvSpPr>
            <a:spLocks noChangeAspect="1"/>
          </p:cNvSpPr>
          <p:nvPr/>
        </p:nvSpPr>
        <p:spPr>
          <a:xfrm>
            <a:off x="10932312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</p:spTree>
    <p:extLst>
      <p:ext uri="{BB962C8B-B14F-4D97-AF65-F5344CB8AC3E}">
        <p14:creationId xmlns:p14="http://schemas.microsoft.com/office/powerpoint/2010/main" val="20839952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Do a Depth First Traversal of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√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R2: R3, R4</a:t>
            </a:r>
          </a:p>
          <a:p>
            <a:r>
              <a:rPr lang="en-US" sz="2000" dirty="0"/>
              <a:t>      √	R3: R4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8451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R0, R1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R1 visited next since (a) it hasn’t been visited and (b) is a neighbor of R0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2572949" y="2534225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450EF7B-B2A0-A64F-B832-33AA6B684480}"/>
              </a:ext>
            </a:extLst>
          </p:cNvPr>
          <p:cNvSpPr>
            <a:spLocks noChangeAspect="1"/>
          </p:cNvSpPr>
          <p:nvPr/>
        </p:nvSpPr>
        <p:spPr>
          <a:xfrm>
            <a:off x="10932312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7B1833-3E63-334E-9EA9-F73A33E51650}"/>
              </a:ext>
            </a:extLst>
          </p:cNvPr>
          <p:cNvSpPr>
            <a:spLocks noChangeAspect="1"/>
          </p:cNvSpPr>
          <p:nvPr/>
        </p:nvSpPr>
        <p:spPr>
          <a:xfrm>
            <a:off x="10950869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1563F5-5FCB-444F-B738-5288C79C24A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1262795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016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Do a Depth First Traversal of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√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R2: R3, R4</a:t>
            </a:r>
          </a:p>
          <a:p>
            <a:r>
              <a:rPr lang="en-US" sz="2000" dirty="0"/>
              <a:t>      √	R3: R4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8451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R0, R1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R1 off the stack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2572949" y="2534225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450EF7B-B2A0-A64F-B832-33AA6B684480}"/>
              </a:ext>
            </a:extLst>
          </p:cNvPr>
          <p:cNvSpPr>
            <a:spLocks noChangeAspect="1"/>
          </p:cNvSpPr>
          <p:nvPr/>
        </p:nvSpPr>
        <p:spPr>
          <a:xfrm>
            <a:off x="10932312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7B1833-3E63-334E-9EA9-F73A33E51650}"/>
              </a:ext>
            </a:extLst>
          </p:cNvPr>
          <p:cNvSpPr>
            <a:spLocks noChangeAspect="1"/>
          </p:cNvSpPr>
          <p:nvPr/>
        </p:nvSpPr>
        <p:spPr>
          <a:xfrm>
            <a:off x="10950869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1563F5-5FCB-444F-B738-5288C79C24A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1262795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21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Determine when Rules Depend on Each Other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Think of a predicate on the left hand side of a rule as a “producer” of new tuples</a:t>
            </a:r>
          </a:p>
          <a:p>
            <a:pPr lvl="1"/>
            <a:r>
              <a:rPr lang="en-US" dirty="0"/>
              <a:t>For example, R0 add new tuples into the </a:t>
            </a:r>
            <a:r>
              <a:rPr lang="en-US" i="1" dirty="0"/>
              <a:t>Alpha</a:t>
            </a:r>
            <a:r>
              <a:rPr lang="en-US" dirty="0"/>
              <a:t> relation</a:t>
            </a:r>
          </a:p>
          <a:p>
            <a:r>
              <a:rPr lang="en-US" dirty="0"/>
              <a:t>Think of a predicate on the left hand side of a rule as a “consumer” of new tuples</a:t>
            </a:r>
          </a:p>
          <a:p>
            <a:pPr lvl="1"/>
            <a:r>
              <a:rPr lang="en-US" dirty="0"/>
              <a:t>For example, R0 consumes tuples from the </a:t>
            </a:r>
            <a:r>
              <a:rPr lang="en-US" i="1" dirty="0"/>
              <a:t>Bravo</a:t>
            </a:r>
            <a:r>
              <a:rPr lang="en-US" dirty="0"/>
              <a:t> relation to produce tuples for the </a:t>
            </a:r>
            <a:r>
              <a:rPr lang="en-US" i="1" dirty="0"/>
              <a:t>Alpha</a:t>
            </a:r>
            <a:r>
              <a:rPr lang="en-US" dirty="0"/>
              <a:t> relation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587158" y="1782106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8491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Do a Depth First Traversal of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√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R2: R3, R4</a:t>
            </a:r>
          </a:p>
          <a:p>
            <a:r>
              <a:rPr lang="en-US" sz="2000" dirty="0"/>
              <a:t>      √	R3: R4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R1 off the stack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2572949" y="2534225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450EF7B-B2A0-A64F-B832-33AA6B684480}"/>
              </a:ext>
            </a:extLst>
          </p:cNvPr>
          <p:cNvSpPr>
            <a:spLocks noChangeAspect="1"/>
          </p:cNvSpPr>
          <p:nvPr/>
        </p:nvSpPr>
        <p:spPr>
          <a:xfrm>
            <a:off x="10932312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7B1833-3E63-334E-9EA9-F73A33E51650}"/>
              </a:ext>
            </a:extLst>
          </p:cNvPr>
          <p:cNvSpPr>
            <a:spLocks noChangeAspect="1"/>
          </p:cNvSpPr>
          <p:nvPr/>
        </p:nvSpPr>
        <p:spPr>
          <a:xfrm>
            <a:off x="10950869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1563F5-5FCB-444F-B738-5288C79C24A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1262795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5165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Do a Depth First Traversal of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√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R2: R3, R4</a:t>
            </a:r>
          </a:p>
          <a:p>
            <a:r>
              <a:rPr lang="en-US" sz="2000" dirty="0"/>
              <a:t>      √	R3: R4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endParaRPr lang="en-US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R0 off the stack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2572949" y="2534225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450EF7B-B2A0-A64F-B832-33AA6B684480}"/>
              </a:ext>
            </a:extLst>
          </p:cNvPr>
          <p:cNvSpPr>
            <a:spLocks noChangeAspect="1"/>
          </p:cNvSpPr>
          <p:nvPr/>
        </p:nvSpPr>
        <p:spPr>
          <a:xfrm>
            <a:off x="10932312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7B1833-3E63-334E-9EA9-F73A33E51650}"/>
              </a:ext>
            </a:extLst>
          </p:cNvPr>
          <p:cNvSpPr>
            <a:spLocks noChangeAspect="1"/>
          </p:cNvSpPr>
          <p:nvPr/>
        </p:nvSpPr>
        <p:spPr>
          <a:xfrm>
            <a:off x="10950869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1563F5-5FCB-444F-B738-5288C79C24A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1262795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1927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Do a Depth First Traversal of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√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R2: R3, R4</a:t>
            </a:r>
          </a:p>
          <a:p>
            <a:r>
              <a:rPr lang="en-US" sz="2000" dirty="0"/>
              <a:t>      √	R3: R4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endParaRPr lang="en-US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more vertices to visit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2572949" y="2534225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450EF7B-B2A0-A64F-B832-33AA6B684480}"/>
              </a:ext>
            </a:extLst>
          </p:cNvPr>
          <p:cNvSpPr>
            <a:spLocks noChangeAspect="1"/>
          </p:cNvSpPr>
          <p:nvPr/>
        </p:nvSpPr>
        <p:spPr>
          <a:xfrm>
            <a:off x="10932312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7B1833-3E63-334E-9EA9-F73A33E51650}"/>
              </a:ext>
            </a:extLst>
          </p:cNvPr>
          <p:cNvSpPr>
            <a:spLocks noChangeAspect="1"/>
          </p:cNvSpPr>
          <p:nvPr/>
        </p:nvSpPr>
        <p:spPr>
          <a:xfrm>
            <a:off x="10950869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1563F5-5FCB-444F-B738-5288C79C24A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1262795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7967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3ACA45A-2145-9044-A8C9-9F907C09C5A1}"/>
              </a:ext>
            </a:extLst>
          </p:cNvPr>
          <p:cNvSpPr/>
          <p:nvPr/>
        </p:nvSpPr>
        <p:spPr>
          <a:xfrm>
            <a:off x="8859794" y="2264577"/>
            <a:ext cx="939114" cy="7405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88A5DBE-033C-E74E-AC7F-8DB486A9CEA3}"/>
              </a:ext>
            </a:extLst>
          </p:cNvPr>
          <p:cNvSpPr/>
          <p:nvPr/>
        </p:nvSpPr>
        <p:spPr>
          <a:xfrm>
            <a:off x="9863618" y="2162433"/>
            <a:ext cx="939114" cy="1808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2CE100A-9AFD-AC4B-87AB-ED911592A4F4}"/>
              </a:ext>
            </a:extLst>
          </p:cNvPr>
          <p:cNvSpPr/>
          <p:nvPr/>
        </p:nvSpPr>
        <p:spPr>
          <a:xfrm>
            <a:off x="10844270" y="2162433"/>
            <a:ext cx="939114" cy="18083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Do a Depth First Traversal of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Three trees were produced by the depth-first traversal of the dependency graph in the order given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450EF7B-B2A0-A64F-B832-33AA6B684480}"/>
              </a:ext>
            </a:extLst>
          </p:cNvPr>
          <p:cNvSpPr>
            <a:spLocks noChangeAspect="1"/>
          </p:cNvSpPr>
          <p:nvPr/>
        </p:nvSpPr>
        <p:spPr>
          <a:xfrm>
            <a:off x="10932312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7B1833-3E63-334E-9EA9-F73A33E51650}"/>
              </a:ext>
            </a:extLst>
          </p:cNvPr>
          <p:cNvSpPr>
            <a:spLocks noChangeAspect="1"/>
          </p:cNvSpPr>
          <p:nvPr/>
        </p:nvSpPr>
        <p:spPr>
          <a:xfrm>
            <a:off x="10950869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1563F5-5FCB-444F-B738-5288C79C24A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1262795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863800-20D4-A545-974C-14AA9E5DF6B3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</p:spTree>
    <p:extLst>
      <p:ext uri="{BB962C8B-B14F-4D97-AF65-F5344CB8AC3E}">
        <p14:creationId xmlns:p14="http://schemas.microsoft.com/office/powerpoint/2010/main" val="21676615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1A7DE7-312C-674F-A821-B2E39340C618}"/>
              </a:ext>
            </a:extLst>
          </p:cNvPr>
          <p:cNvSpPr/>
          <p:nvPr/>
        </p:nvSpPr>
        <p:spPr>
          <a:xfrm>
            <a:off x="4597716" y="3698833"/>
            <a:ext cx="1051295" cy="9843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A896964-68D6-454A-BE3B-BBBDDE221044}"/>
              </a:ext>
            </a:extLst>
          </p:cNvPr>
          <p:cNvSpPr/>
          <p:nvPr/>
        </p:nvSpPr>
        <p:spPr>
          <a:xfrm>
            <a:off x="3183315" y="2928422"/>
            <a:ext cx="1149102" cy="23726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F14501B-6D90-2C4C-9CBF-32F97B2BF841}"/>
              </a:ext>
            </a:extLst>
          </p:cNvPr>
          <p:cNvSpPr/>
          <p:nvPr/>
        </p:nvSpPr>
        <p:spPr>
          <a:xfrm>
            <a:off x="1780438" y="2930893"/>
            <a:ext cx="1249777" cy="2370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3ACA45A-2145-9044-A8C9-9F907C09C5A1}"/>
              </a:ext>
            </a:extLst>
          </p:cNvPr>
          <p:cNvSpPr/>
          <p:nvPr/>
        </p:nvSpPr>
        <p:spPr>
          <a:xfrm>
            <a:off x="8859794" y="2264577"/>
            <a:ext cx="939114" cy="7405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88A5DBE-033C-E74E-AC7F-8DB486A9CEA3}"/>
              </a:ext>
            </a:extLst>
          </p:cNvPr>
          <p:cNvSpPr/>
          <p:nvPr/>
        </p:nvSpPr>
        <p:spPr>
          <a:xfrm>
            <a:off x="9863618" y="2162433"/>
            <a:ext cx="939114" cy="1808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2CE100A-9AFD-AC4B-87AB-ED911592A4F4}"/>
              </a:ext>
            </a:extLst>
          </p:cNvPr>
          <p:cNvSpPr/>
          <p:nvPr/>
        </p:nvSpPr>
        <p:spPr>
          <a:xfrm>
            <a:off x="10844270" y="2162433"/>
            <a:ext cx="939114" cy="18083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Do a Depth First Traversal of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Nodes in the same tree of the DFS forest are in the same SCC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450EF7B-B2A0-A64F-B832-33AA6B684480}"/>
              </a:ext>
            </a:extLst>
          </p:cNvPr>
          <p:cNvSpPr>
            <a:spLocks noChangeAspect="1"/>
          </p:cNvSpPr>
          <p:nvPr/>
        </p:nvSpPr>
        <p:spPr>
          <a:xfrm>
            <a:off x="10932312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7B1833-3E63-334E-9EA9-F73A33E51650}"/>
              </a:ext>
            </a:extLst>
          </p:cNvPr>
          <p:cNvSpPr>
            <a:spLocks noChangeAspect="1"/>
          </p:cNvSpPr>
          <p:nvPr/>
        </p:nvSpPr>
        <p:spPr>
          <a:xfrm>
            <a:off x="10950869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1563F5-5FCB-444F-B738-5288C79C24A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1262795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863800-20D4-A545-974C-14AA9E5DF6B3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</p:spTree>
    <p:extLst>
      <p:ext uri="{BB962C8B-B14F-4D97-AF65-F5344CB8AC3E}">
        <p14:creationId xmlns:p14="http://schemas.microsoft.com/office/powerpoint/2010/main" val="14665026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1A7DE7-312C-674F-A821-B2E39340C618}"/>
              </a:ext>
            </a:extLst>
          </p:cNvPr>
          <p:cNvSpPr/>
          <p:nvPr/>
        </p:nvSpPr>
        <p:spPr>
          <a:xfrm>
            <a:off x="4597716" y="3698833"/>
            <a:ext cx="1051295" cy="9843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A896964-68D6-454A-BE3B-BBBDDE221044}"/>
              </a:ext>
            </a:extLst>
          </p:cNvPr>
          <p:cNvSpPr/>
          <p:nvPr/>
        </p:nvSpPr>
        <p:spPr>
          <a:xfrm>
            <a:off x="3183315" y="2928422"/>
            <a:ext cx="1149102" cy="23726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F14501B-6D90-2C4C-9CBF-32F97B2BF841}"/>
              </a:ext>
            </a:extLst>
          </p:cNvPr>
          <p:cNvSpPr/>
          <p:nvPr/>
        </p:nvSpPr>
        <p:spPr>
          <a:xfrm>
            <a:off x="1780438" y="2930893"/>
            <a:ext cx="1249777" cy="2370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3ACA45A-2145-9044-A8C9-9F907C09C5A1}"/>
              </a:ext>
            </a:extLst>
          </p:cNvPr>
          <p:cNvSpPr/>
          <p:nvPr/>
        </p:nvSpPr>
        <p:spPr>
          <a:xfrm>
            <a:off x="8859794" y="2264577"/>
            <a:ext cx="939114" cy="7405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88A5DBE-033C-E74E-AC7F-8DB486A9CEA3}"/>
              </a:ext>
            </a:extLst>
          </p:cNvPr>
          <p:cNvSpPr/>
          <p:nvPr/>
        </p:nvSpPr>
        <p:spPr>
          <a:xfrm>
            <a:off x="9863618" y="2162433"/>
            <a:ext cx="939114" cy="1808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2CE100A-9AFD-AC4B-87AB-ED911592A4F4}"/>
              </a:ext>
            </a:extLst>
          </p:cNvPr>
          <p:cNvSpPr/>
          <p:nvPr/>
        </p:nvSpPr>
        <p:spPr>
          <a:xfrm>
            <a:off x="10844270" y="2162433"/>
            <a:ext cx="939114" cy="18083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Unit Test: Did you get the correct trees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213731" y="4354710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 the vertices (rule numbers) in the SCCs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450EF7B-B2A0-A64F-B832-33AA6B684480}"/>
              </a:ext>
            </a:extLst>
          </p:cNvPr>
          <p:cNvSpPr>
            <a:spLocks noChangeAspect="1"/>
          </p:cNvSpPr>
          <p:nvPr/>
        </p:nvSpPr>
        <p:spPr>
          <a:xfrm>
            <a:off x="10932312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7B1833-3E63-334E-9EA9-F73A33E51650}"/>
              </a:ext>
            </a:extLst>
          </p:cNvPr>
          <p:cNvSpPr>
            <a:spLocks noChangeAspect="1"/>
          </p:cNvSpPr>
          <p:nvPr/>
        </p:nvSpPr>
        <p:spPr>
          <a:xfrm>
            <a:off x="10950869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1563F5-5FCB-444F-B738-5288C79C24A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1262795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863800-20D4-A545-974C-14AA9E5DF6B3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30C7DA-8B11-704F-A6E3-4330EF5F6F1E}"/>
              </a:ext>
            </a:extLst>
          </p:cNvPr>
          <p:cNvSpPr txBox="1"/>
          <p:nvPr/>
        </p:nvSpPr>
        <p:spPr>
          <a:xfrm>
            <a:off x="7763700" y="5268953"/>
            <a:ext cx="14927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/>
              </a:rPr>
              <a:t>SCC1: R4</a:t>
            </a:r>
          </a:p>
          <a:p>
            <a:r>
              <a:rPr lang="en-US" sz="2000" dirty="0"/>
              <a:t>SCC2: R2,R3</a:t>
            </a:r>
          </a:p>
          <a:p>
            <a:r>
              <a:rPr lang="en-US" sz="2000">
                <a:effectLst/>
              </a:rPr>
              <a:t>SCC3: R0, R1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930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71127FF-CFD6-5244-A93B-B8E0305727D0}"/>
              </a:ext>
            </a:extLst>
          </p:cNvPr>
          <p:cNvSpPr/>
          <p:nvPr/>
        </p:nvSpPr>
        <p:spPr>
          <a:xfrm>
            <a:off x="7183821" y="2469932"/>
            <a:ext cx="599089" cy="262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20FA4C-0000-0E49-87FE-984FC498CFEA}"/>
              </a:ext>
            </a:extLst>
          </p:cNvPr>
          <p:cNvSpPr/>
          <p:nvPr/>
        </p:nvSpPr>
        <p:spPr>
          <a:xfrm>
            <a:off x="8734097" y="2165131"/>
            <a:ext cx="599089" cy="262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Determine when Rules Depend on Each Other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Think of a predicate on the left hand side of a rule as a “producer” of new tuples</a:t>
            </a:r>
          </a:p>
          <a:p>
            <a:r>
              <a:rPr lang="en-US" dirty="0"/>
              <a:t>Think of a predicate on the left hand side of a rule as a “consumer” of new tuples</a:t>
            </a:r>
          </a:p>
          <a:p>
            <a:r>
              <a:rPr lang="en-US" dirty="0"/>
              <a:t>R0 depends on R1 since R0 </a:t>
            </a:r>
            <a:r>
              <a:rPr lang="en-US" i="1" dirty="0"/>
              <a:t>consumes</a:t>
            </a:r>
            <a:r>
              <a:rPr lang="en-US" dirty="0"/>
              <a:t> predicates </a:t>
            </a:r>
            <a:r>
              <a:rPr lang="en-US" i="1" dirty="0"/>
              <a:t>produced</a:t>
            </a:r>
            <a:r>
              <a:rPr lang="en-US" dirty="0"/>
              <a:t> by R1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587158" y="1782106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D467BE-F16B-2845-AB5F-D7D52D843FD6}"/>
              </a:ext>
            </a:extLst>
          </p:cNvPr>
          <p:cNvCxnSpPr>
            <a:cxnSpLocks/>
          </p:cNvCxnSpPr>
          <p:nvPr/>
        </p:nvCxnSpPr>
        <p:spPr>
          <a:xfrm flipH="1">
            <a:off x="7782911" y="2296510"/>
            <a:ext cx="951186" cy="17342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17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71127FF-CFD6-5244-A93B-B8E0305727D0}"/>
              </a:ext>
            </a:extLst>
          </p:cNvPr>
          <p:cNvSpPr/>
          <p:nvPr/>
        </p:nvSpPr>
        <p:spPr>
          <a:xfrm>
            <a:off x="7183821" y="2469932"/>
            <a:ext cx="599089" cy="262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20FA4C-0000-0E49-87FE-984FC498CFEA}"/>
              </a:ext>
            </a:extLst>
          </p:cNvPr>
          <p:cNvSpPr/>
          <p:nvPr/>
        </p:nvSpPr>
        <p:spPr>
          <a:xfrm>
            <a:off x="8734097" y="2165131"/>
            <a:ext cx="599089" cy="262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Determine when Rules Depend on Each Other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R0 depends on R1 since R0 </a:t>
            </a:r>
            <a:r>
              <a:rPr lang="en-US" i="1" dirty="0"/>
              <a:t>consumes</a:t>
            </a:r>
            <a:r>
              <a:rPr lang="en-US" dirty="0"/>
              <a:t> predicates </a:t>
            </a:r>
            <a:r>
              <a:rPr lang="en-US" i="1" dirty="0"/>
              <a:t>produced</a:t>
            </a:r>
            <a:r>
              <a:rPr lang="en-US" dirty="0"/>
              <a:t> by R1</a:t>
            </a:r>
          </a:p>
          <a:p>
            <a:r>
              <a:rPr lang="en-US" dirty="0"/>
              <a:t>We’ll turn this dependency into an edge in a graph</a:t>
            </a:r>
          </a:p>
          <a:p>
            <a:r>
              <a:rPr lang="en-US" dirty="0"/>
              <a:t>The edge between the R0 vertex and the R1 vertex is read as “R0 </a:t>
            </a:r>
            <a:r>
              <a:rPr lang="en-US" i="1" dirty="0"/>
              <a:t>depends on</a:t>
            </a:r>
            <a:r>
              <a:rPr lang="en-US" dirty="0"/>
              <a:t> R1”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587158" y="1782106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D467BE-F16B-2845-AB5F-D7D52D843FD6}"/>
              </a:ext>
            </a:extLst>
          </p:cNvPr>
          <p:cNvCxnSpPr>
            <a:cxnSpLocks/>
          </p:cNvCxnSpPr>
          <p:nvPr/>
        </p:nvCxnSpPr>
        <p:spPr>
          <a:xfrm flipH="1">
            <a:off x="7782911" y="2296510"/>
            <a:ext cx="951186" cy="17342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6C5B320-3E3D-3542-AE0B-90CA60DADC4A}"/>
              </a:ext>
            </a:extLst>
          </p:cNvPr>
          <p:cNvSpPr>
            <a:spLocks noChangeAspect="1"/>
          </p:cNvSpPr>
          <p:nvPr/>
        </p:nvSpPr>
        <p:spPr>
          <a:xfrm>
            <a:off x="7183821" y="416422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D3A409-BD5E-7540-821D-6319612B4E10}"/>
              </a:ext>
            </a:extLst>
          </p:cNvPr>
          <p:cNvSpPr>
            <a:spLocks noChangeAspect="1"/>
          </p:cNvSpPr>
          <p:nvPr/>
        </p:nvSpPr>
        <p:spPr>
          <a:xfrm>
            <a:off x="8810213" y="416422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345205-ECC0-8345-9F51-9CBA91EA1FE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8006781" y="4575707"/>
            <a:ext cx="803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49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71127FF-CFD6-5244-A93B-B8E0305727D0}"/>
              </a:ext>
            </a:extLst>
          </p:cNvPr>
          <p:cNvSpPr/>
          <p:nvPr/>
        </p:nvSpPr>
        <p:spPr>
          <a:xfrm>
            <a:off x="7183821" y="2469932"/>
            <a:ext cx="599089" cy="262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20FA4C-0000-0E49-87FE-984FC498CFEA}"/>
              </a:ext>
            </a:extLst>
          </p:cNvPr>
          <p:cNvSpPr/>
          <p:nvPr/>
        </p:nvSpPr>
        <p:spPr>
          <a:xfrm>
            <a:off x="8734097" y="2165131"/>
            <a:ext cx="599089" cy="262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Construct the Dependency Graph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For each rule, create a vertex in the dependency graph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587158" y="1782106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D467BE-F16B-2845-AB5F-D7D52D843FD6}"/>
              </a:ext>
            </a:extLst>
          </p:cNvPr>
          <p:cNvCxnSpPr>
            <a:cxnSpLocks/>
          </p:cNvCxnSpPr>
          <p:nvPr/>
        </p:nvCxnSpPr>
        <p:spPr>
          <a:xfrm flipH="1">
            <a:off x="7782911" y="2296510"/>
            <a:ext cx="951186" cy="17342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70C4349-A945-534C-8FBA-E11B076E7A80}"/>
              </a:ext>
            </a:extLst>
          </p:cNvPr>
          <p:cNvSpPr>
            <a:spLocks noChangeAspect="1"/>
          </p:cNvSpPr>
          <p:nvPr/>
        </p:nvSpPr>
        <p:spPr>
          <a:xfrm>
            <a:off x="1973389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837CBC-8F20-A749-A1C8-2BBE8FED031C}"/>
              </a:ext>
            </a:extLst>
          </p:cNvPr>
          <p:cNvSpPr>
            <a:spLocks noChangeAspect="1"/>
          </p:cNvSpPr>
          <p:nvPr/>
        </p:nvSpPr>
        <p:spPr>
          <a:xfrm>
            <a:off x="1973389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300474-5958-804D-8489-752618DD04E7}"/>
              </a:ext>
            </a:extLst>
          </p:cNvPr>
          <p:cNvSpPr>
            <a:spLocks noChangeAspect="1"/>
          </p:cNvSpPr>
          <p:nvPr/>
        </p:nvSpPr>
        <p:spPr>
          <a:xfrm>
            <a:off x="3339465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550A31-7857-C74B-B3A5-880763CF1E50}"/>
              </a:ext>
            </a:extLst>
          </p:cNvPr>
          <p:cNvSpPr>
            <a:spLocks noChangeAspect="1"/>
          </p:cNvSpPr>
          <p:nvPr/>
        </p:nvSpPr>
        <p:spPr>
          <a:xfrm>
            <a:off x="3339465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186070-1972-2043-9DFD-1755C52F63D2}"/>
              </a:ext>
            </a:extLst>
          </p:cNvPr>
          <p:cNvSpPr>
            <a:spLocks noChangeAspect="1"/>
          </p:cNvSpPr>
          <p:nvPr/>
        </p:nvSpPr>
        <p:spPr>
          <a:xfrm>
            <a:off x="4705541" y="375274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4231292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71127FF-CFD6-5244-A93B-B8E0305727D0}"/>
              </a:ext>
            </a:extLst>
          </p:cNvPr>
          <p:cNvSpPr/>
          <p:nvPr/>
        </p:nvSpPr>
        <p:spPr>
          <a:xfrm>
            <a:off x="7183821" y="2469932"/>
            <a:ext cx="599089" cy="262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20FA4C-0000-0E49-87FE-984FC498CFEA}"/>
              </a:ext>
            </a:extLst>
          </p:cNvPr>
          <p:cNvSpPr/>
          <p:nvPr/>
        </p:nvSpPr>
        <p:spPr>
          <a:xfrm>
            <a:off x="8734097" y="2165131"/>
            <a:ext cx="599089" cy="262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Construct the Dependency Graph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Add edges between vertices whose rules depend on each other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587158" y="1782106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D467BE-F16B-2845-AB5F-D7D52D843FD6}"/>
              </a:ext>
            </a:extLst>
          </p:cNvPr>
          <p:cNvCxnSpPr>
            <a:cxnSpLocks/>
          </p:cNvCxnSpPr>
          <p:nvPr/>
        </p:nvCxnSpPr>
        <p:spPr>
          <a:xfrm flipH="1">
            <a:off x="7782911" y="2296510"/>
            <a:ext cx="951186" cy="17342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6C5B320-3E3D-3542-AE0B-90CA60DADC4A}"/>
              </a:ext>
            </a:extLst>
          </p:cNvPr>
          <p:cNvSpPr>
            <a:spLocks noChangeAspect="1"/>
          </p:cNvSpPr>
          <p:nvPr/>
        </p:nvSpPr>
        <p:spPr>
          <a:xfrm>
            <a:off x="7183821" y="416422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D3A409-BD5E-7540-821D-6319612B4E10}"/>
              </a:ext>
            </a:extLst>
          </p:cNvPr>
          <p:cNvSpPr>
            <a:spLocks noChangeAspect="1"/>
          </p:cNvSpPr>
          <p:nvPr/>
        </p:nvSpPr>
        <p:spPr>
          <a:xfrm>
            <a:off x="8810213" y="416422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345205-ECC0-8345-9F51-9CBA91EA1FE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8006781" y="4575707"/>
            <a:ext cx="803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70C4349-A945-534C-8FBA-E11B076E7A80}"/>
              </a:ext>
            </a:extLst>
          </p:cNvPr>
          <p:cNvSpPr>
            <a:spLocks noChangeAspect="1"/>
          </p:cNvSpPr>
          <p:nvPr/>
        </p:nvSpPr>
        <p:spPr>
          <a:xfrm>
            <a:off x="1973389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837CBC-8F20-A749-A1C8-2BBE8FED031C}"/>
              </a:ext>
            </a:extLst>
          </p:cNvPr>
          <p:cNvSpPr>
            <a:spLocks noChangeAspect="1"/>
          </p:cNvSpPr>
          <p:nvPr/>
        </p:nvSpPr>
        <p:spPr>
          <a:xfrm>
            <a:off x="1973389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300474-5958-804D-8489-752618DD04E7}"/>
              </a:ext>
            </a:extLst>
          </p:cNvPr>
          <p:cNvSpPr>
            <a:spLocks noChangeAspect="1"/>
          </p:cNvSpPr>
          <p:nvPr/>
        </p:nvSpPr>
        <p:spPr>
          <a:xfrm>
            <a:off x="3339465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550A31-7857-C74B-B3A5-880763CF1E50}"/>
              </a:ext>
            </a:extLst>
          </p:cNvPr>
          <p:cNvSpPr>
            <a:spLocks noChangeAspect="1"/>
          </p:cNvSpPr>
          <p:nvPr/>
        </p:nvSpPr>
        <p:spPr>
          <a:xfrm>
            <a:off x="3339465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186070-1972-2043-9DFD-1755C52F63D2}"/>
              </a:ext>
            </a:extLst>
          </p:cNvPr>
          <p:cNvSpPr>
            <a:spLocks noChangeAspect="1"/>
          </p:cNvSpPr>
          <p:nvPr/>
        </p:nvSpPr>
        <p:spPr>
          <a:xfrm>
            <a:off x="4705541" y="375274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E88DCA-D44C-754F-8753-A6BFECE41710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2384869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456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71127FF-CFD6-5244-A93B-B8E0305727D0}"/>
              </a:ext>
            </a:extLst>
          </p:cNvPr>
          <p:cNvSpPr/>
          <p:nvPr/>
        </p:nvSpPr>
        <p:spPr>
          <a:xfrm>
            <a:off x="7183822" y="2693773"/>
            <a:ext cx="706820" cy="3237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20FA4C-0000-0E49-87FE-984FC498CFEA}"/>
              </a:ext>
            </a:extLst>
          </p:cNvPr>
          <p:cNvSpPr/>
          <p:nvPr/>
        </p:nvSpPr>
        <p:spPr>
          <a:xfrm>
            <a:off x="10192192" y="2111607"/>
            <a:ext cx="755894" cy="357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587158" y="1782106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Construct the Dependency Graph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Add edges between vertices whose rules depend on each other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D467BE-F16B-2845-AB5F-D7D52D843FD6}"/>
              </a:ext>
            </a:extLst>
          </p:cNvPr>
          <p:cNvCxnSpPr>
            <a:cxnSpLocks/>
            <a:stCxn id="3" idx="1"/>
            <a:endCxn id="6" idx="3"/>
          </p:cNvCxnSpPr>
          <p:nvPr/>
        </p:nvCxnSpPr>
        <p:spPr>
          <a:xfrm flipH="1">
            <a:off x="7890642" y="2290367"/>
            <a:ext cx="2301550" cy="56528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6C5B320-3E3D-3542-AE0B-90CA60DADC4A}"/>
              </a:ext>
            </a:extLst>
          </p:cNvPr>
          <p:cNvSpPr>
            <a:spLocks noChangeAspect="1"/>
          </p:cNvSpPr>
          <p:nvPr/>
        </p:nvSpPr>
        <p:spPr>
          <a:xfrm>
            <a:off x="7183821" y="416422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D3A409-BD5E-7540-821D-6319612B4E10}"/>
              </a:ext>
            </a:extLst>
          </p:cNvPr>
          <p:cNvSpPr>
            <a:spLocks noChangeAspect="1"/>
          </p:cNvSpPr>
          <p:nvPr/>
        </p:nvSpPr>
        <p:spPr>
          <a:xfrm>
            <a:off x="8810213" y="416422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345205-ECC0-8345-9F51-9CBA91EA1FE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8006781" y="4575707"/>
            <a:ext cx="803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70C4349-A945-534C-8FBA-E11B076E7A80}"/>
              </a:ext>
            </a:extLst>
          </p:cNvPr>
          <p:cNvSpPr>
            <a:spLocks noChangeAspect="1"/>
          </p:cNvSpPr>
          <p:nvPr/>
        </p:nvSpPr>
        <p:spPr>
          <a:xfrm>
            <a:off x="1973389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837CBC-8F20-A749-A1C8-2BBE8FED031C}"/>
              </a:ext>
            </a:extLst>
          </p:cNvPr>
          <p:cNvSpPr>
            <a:spLocks noChangeAspect="1"/>
          </p:cNvSpPr>
          <p:nvPr/>
        </p:nvSpPr>
        <p:spPr>
          <a:xfrm>
            <a:off x="1973389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300474-5958-804D-8489-752618DD04E7}"/>
              </a:ext>
            </a:extLst>
          </p:cNvPr>
          <p:cNvSpPr>
            <a:spLocks noChangeAspect="1"/>
          </p:cNvSpPr>
          <p:nvPr/>
        </p:nvSpPr>
        <p:spPr>
          <a:xfrm>
            <a:off x="3339465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550A31-7857-C74B-B3A5-880763CF1E50}"/>
              </a:ext>
            </a:extLst>
          </p:cNvPr>
          <p:cNvSpPr>
            <a:spLocks noChangeAspect="1"/>
          </p:cNvSpPr>
          <p:nvPr/>
        </p:nvSpPr>
        <p:spPr>
          <a:xfrm>
            <a:off x="3339465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186070-1972-2043-9DFD-1755C52F63D2}"/>
              </a:ext>
            </a:extLst>
          </p:cNvPr>
          <p:cNvSpPr>
            <a:spLocks noChangeAspect="1"/>
          </p:cNvSpPr>
          <p:nvPr/>
        </p:nvSpPr>
        <p:spPr>
          <a:xfrm>
            <a:off x="4705541" y="375274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E88DCA-D44C-754F-8753-A6BFECE41710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2384869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30537A-C540-9842-BB8E-CCBC3FFA9C5A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2796349" y="3429000"/>
            <a:ext cx="54311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54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3193</Words>
  <Application>Microsoft Office PowerPoint</Application>
  <PresentationFormat>Widescreen</PresentationFormat>
  <Paragraphs>814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Mimicking Unit Testing  on Project 5</vt:lpstr>
      <vt:lpstr>Example Rules from a Datalog Program</vt:lpstr>
      <vt:lpstr>Step 0: Number the Rules</vt:lpstr>
      <vt:lpstr>Step 1: Determine when Rules Depend on Each Other</vt:lpstr>
      <vt:lpstr>Step 1: Determine when Rules Depend on Each Other</vt:lpstr>
      <vt:lpstr>Step 1: Determine when Rules Depend on Each Other</vt:lpstr>
      <vt:lpstr>Step 2: Construct the Dependency Graph</vt:lpstr>
      <vt:lpstr>Step 2: Construct the Dependency Graph</vt:lpstr>
      <vt:lpstr>Step 2: Construct the Dependency Graph</vt:lpstr>
      <vt:lpstr>Step 2: Construct the Dependency Graph</vt:lpstr>
      <vt:lpstr>First Unit Test – Did you create the correct dependency graph?</vt:lpstr>
      <vt:lpstr>First Unit Test – Did you create the correct dependency graph?</vt:lpstr>
      <vt:lpstr>Step 3: Construct the Reverse Graph</vt:lpstr>
      <vt:lpstr>Second Unit Test – Did you create the correct reverse graph?</vt:lpstr>
      <vt:lpstr>Step 4: Do a Depth First Traversal of the Reverse Graph to get the Postorder</vt:lpstr>
      <vt:lpstr>Step 4: Do a Depth First Traversal of the Reverse Graph to get the Postorder</vt:lpstr>
      <vt:lpstr>Step 4: Do a Depth First Traversal of the Reverse Graph to get the Postorder</vt:lpstr>
      <vt:lpstr>Step 4: Do a Depth First Traversal of the Reverse Graph to get the Postorder</vt:lpstr>
      <vt:lpstr>Step 4: Do a Depth First Traversal of the Reverse Graph to get the Postorder</vt:lpstr>
      <vt:lpstr>Step 4: Do a Depth First Traversal of the Reverse Graph to get the Postorder</vt:lpstr>
      <vt:lpstr>Step 4: Do a Depth First Traversal of the Reverse Graph to get the Postorder</vt:lpstr>
      <vt:lpstr>Step 4: Do a Depth First Traversal of the Reverse Graph to get the Postorder</vt:lpstr>
      <vt:lpstr>Step 4: Do a Depth First Traversal of the Reverse Graph to get the Postorder</vt:lpstr>
      <vt:lpstr>Step 4: Do a Depth First Traversal of the Reverse Graph to get the Postorder</vt:lpstr>
      <vt:lpstr>Step 4: Do a Depth First Traversal of the Reverse Graph to get the Postorder</vt:lpstr>
      <vt:lpstr>Step 4: Do a Depth First Traversal of the Reverse Graph to get the Postorder</vt:lpstr>
      <vt:lpstr>Step 4: Do a Depth First Traversal of the Reverse Graph to get the Postorder</vt:lpstr>
      <vt:lpstr>Second Unit Test – Did you create the correct postorder</vt:lpstr>
      <vt:lpstr>Step 5: Do a Depth First Traversal of the Dependency Graph to get the SCCs</vt:lpstr>
      <vt:lpstr>Step 5: Do a Depth First Traversal of the Dependency Graph to get the SCCs</vt:lpstr>
      <vt:lpstr>Step 5: Do a Depth First Traversal of the Dependency Graph to get the SCCs</vt:lpstr>
      <vt:lpstr>Step 5: Do a Depth First Traversal of the Dependency Graph to get the SCCs</vt:lpstr>
      <vt:lpstr>Step 5: Do a Depth First Traversal of the Dependency Graph to get the SCCs</vt:lpstr>
      <vt:lpstr>Step 5: Do a Depth First Traversal of the Dependency Graph to get the SCCs</vt:lpstr>
      <vt:lpstr>Step 5: Do a Depth First Traversal of the Dependency Graph to get the SCCs</vt:lpstr>
      <vt:lpstr>Step 5: Do a Depth First Traversal of the Dependency Graph to get the SCCs</vt:lpstr>
      <vt:lpstr>Step 5: Do a Depth First Traversal of the Dependency Graph to get the SCCs</vt:lpstr>
      <vt:lpstr>Step 5: Do a Depth First Traversal of the Dependency Graph to get the SCCs</vt:lpstr>
      <vt:lpstr>Step 5: Do a Depth First Traversal of the Dependency Graph to get the SCCs</vt:lpstr>
      <vt:lpstr>Step 5: Do a Depth First Traversal of the Dependency Graph to get the SCCs</vt:lpstr>
      <vt:lpstr>Step 5: Do a Depth First Traversal of the Dependency Graph to get the SCCs</vt:lpstr>
      <vt:lpstr>Step 5: Do a Depth First Traversal of the Dependency Graph to get the SCCs</vt:lpstr>
      <vt:lpstr>Step 5: Do a Depth First Traversal of the Dependency Graph to get the SCCs</vt:lpstr>
      <vt:lpstr>Step 5: Do a Depth First Traversal of the Dependency Graph to get the SCCs</vt:lpstr>
      <vt:lpstr>Third Unit Test: Did you get the correct trees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Mimicking Unit Testing  on Project 5</dc:title>
  <dc:creator>Michael Goodrich</dc:creator>
  <cp:lastModifiedBy>Michael Goodrich</cp:lastModifiedBy>
  <cp:revision>111</cp:revision>
  <dcterms:created xsi:type="dcterms:W3CDTF">2019-11-21T22:31:31Z</dcterms:created>
  <dcterms:modified xsi:type="dcterms:W3CDTF">2019-11-22T21:57:24Z</dcterms:modified>
</cp:coreProperties>
</file>