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13" r:id="rId2"/>
    <p:sldId id="272" r:id="rId3"/>
    <p:sldId id="273" r:id="rId4"/>
    <p:sldId id="274" r:id="rId5"/>
    <p:sldId id="275" r:id="rId6"/>
    <p:sldId id="279" r:id="rId7"/>
    <p:sldId id="280" r:id="rId8"/>
    <p:sldId id="284" r:id="rId9"/>
    <p:sldId id="286" r:id="rId10"/>
    <p:sldId id="257" r:id="rId11"/>
    <p:sldId id="259" r:id="rId12"/>
    <p:sldId id="258" r:id="rId13"/>
    <p:sldId id="260" r:id="rId14"/>
    <p:sldId id="261" r:id="rId15"/>
    <p:sldId id="262" r:id="rId16"/>
    <p:sldId id="263" r:id="rId17"/>
    <p:sldId id="285" r:id="rId18"/>
    <p:sldId id="320" r:id="rId19"/>
    <p:sldId id="321" r:id="rId20"/>
    <p:sldId id="317" r:id="rId21"/>
    <p:sldId id="288" r:id="rId22"/>
    <p:sldId id="314" r:id="rId23"/>
    <p:sldId id="318" r:id="rId24"/>
    <p:sldId id="319" r:id="rId25"/>
    <p:sldId id="291" r:id="rId26"/>
    <p:sldId id="293" r:id="rId27"/>
    <p:sldId id="322" r:id="rId28"/>
    <p:sldId id="32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66CCFF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17"/>
  </p:normalViewPr>
  <p:slideViewPr>
    <p:cSldViewPr>
      <p:cViewPr varScale="1">
        <p:scale>
          <a:sx n="84" d="100"/>
          <a:sy n="84" d="100"/>
        </p:scale>
        <p:origin x="1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D1221-CE42-DD43-8A04-0C8CC76A2758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D0E72-93A4-8A44-A482-E62388D0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D0E72-93A4-8A44-A482-E62388D0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D0E72-93A4-8A44-A482-E62388D0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C25B0-068C-404F-8F1C-AE88BA385D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76947-C683-4561-B13A-F0E9ACA42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16CDF-64CC-4A20-8389-95A44D446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9295E-FE18-4C34-9BC9-4C2DB08AF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DB7A6-D2A7-45F9-B052-490FD60F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E6EC-96CC-4F96-8DE1-9E51B8651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E4C7D-88CE-4E01-8A0F-9CA92CDBB9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A4FE9-98B8-489E-9F58-DF04B2B896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1D50D-4B50-4285-8CBE-E4F87951B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1F17F-F2DA-4EA9-B8AC-0343D945C9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838B9-9C79-45C8-959A-76F4B3EF1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A66DC8-3827-4E8B-A952-68CBFAF10A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net/HttpURLConnection.html" TargetMode="External"/><Relationship Id="rId2" Type="http://schemas.openxmlformats.org/officeDocument/2006/relationships/hyperlink" Target="https://docs.oracle.com/en/java/javase/11/docs/api/jdk.httpserver/com/sun/net/httpserver/HttpServ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cs.byu.edu/~jwilkerson/cs240/lecture-notes/16-17-web-api/code-examples/PostExample.java" TargetMode="External"/><Relationship Id="rId2" Type="http://schemas.openxmlformats.org/officeDocument/2006/relationships/hyperlink" Target="https://faculty.cs.byu.edu/~jwilkerson/cs240/lecture-notes/16-17-web-api/code-examples/GetExample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cs.byu.edu/~jwilkerson/cs240/lecture-notes/16-17-web-api/code-examples/ListGamesHandler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cs.byu.edu/~jwilkerson/cs240/lecture-notes/16-17-web-api/code-examples/ClaimRouteHandler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/>
          <a:lstStyle/>
          <a:p>
            <a:r>
              <a:rPr lang="en-US" dirty="0"/>
              <a:t>API = Application Programmer Interface</a:t>
            </a:r>
            <a:endParaRPr lang="en-US" sz="2400" dirty="0"/>
          </a:p>
          <a:p>
            <a:endParaRPr lang="en-US" dirty="0"/>
          </a:p>
          <a:p>
            <a:r>
              <a:rPr lang="en-US" sz="2400" dirty="0"/>
              <a:t>CS 240 – Advanced Programming Concepts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message format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46125" y="1828800"/>
            <a:ext cx="5416868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&lt;method&gt; &lt;request-URL&gt; &lt;version&gt;\n</a:t>
            </a:r>
          </a:p>
          <a:p>
            <a:r>
              <a:rPr lang="en-US" sz="2000" dirty="0">
                <a:latin typeface="Courier New" pitchFamily="49" charset="0"/>
              </a:rPr>
              <a:t>&lt;headers&gt;\n</a:t>
            </a:r>
          </a:p>
          <a:p>
            <a:r>
              <a:rPr lang="en-US" sz="2000" dirty="0">
                <a:latin typeface="Courier New" pitchFamily="49" charset="0"/>
              </a:rPr>
              <a:t>\n</a:t>
            </a:r>
          </a:p>
          <a:p>
            <a:r>
              <a:rPr lang="en-US" sz="2000" dirty="0">
                <a:latin typeface="Courier New" pitchFamily="49" charset="0"/>
              </a:rPr>
              <a:t>&lt;entity-body&gt;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4927600"/>
            <a:ext cx="49180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GET /test/hi-there.txt HTTP/1.1</a:t>
            </a:r>
          </a:p>
          <a:p>
            <a:r>
              <a:rPr lang="en-US" sz="2000" dirty="0">
                <a:latin typeface="Courier New" pitchFamily="49" charset="0"/>
              </a:rPr>
              <a:t>Accept: text/*</a:t>
            </a:r>
          </a:p>
          <a:p>
            <a:r>
              <a:rPr lang="en-US" sz="2000" dirty="0">
                <a:latin typeface="Courier New" pitchFamily="49" charset="0"/>
              </a:rPr>
              <a:t>Host: www.joes-hardware.com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3429000"/>
            <a:ext cx="7146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&lt;method&gt; is the operation to perform on URL</a:t>
            </a:r>
          </a:p>
          <a:p>
            <a:r>
              <a:rPr lang="en-US" sz="1800" dirty="0">
                <a:latin typeface="Courier New" pitchFamily="49" charset="0"/>
              </a:rPr>
              <a:t>&lt;request-URL&gt; can be full URL or just the path part</a:t>
            </a:r>
          </a:p>
          <a:p>
            <a:r>
              <a:rPr lang="en-US" sz="1800" dirty="0">
                <a:latin typeface="Courier New" pitchFamily="49" charset="0"/>
              </a:rPr>
              <a:t>&lt;version&gt; is of the form HTTP/&lt;major&gt;.&lt;minor&gt;</a:t>
            </a:r>
          </a:p>
          <a:p>
            <a:r>
              <a:rPr lang="en-US" sz="1800" dirty="0">
                <a:latin typeface="Courier New" pitchFamily="49" charset="0"/>
              </a:rPr>
              <a:t>&lt;entity-body&gt; is a stream of bytes (could be empty)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B3FC6-479D-C449-9D63-D6B13FC5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message format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46125" y="1828800"/>
            <a:ext cx="5724644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&lt;version&gt; &lt;status&gt; &lt;reason-phrase&gt;\n</a:t>
            </a:r>
          </a:p>
          <a:p>
            <a:r>
              <a:rPr lang="en-US" sz="2000" dirty="0">
                <a:latin typeface="Courier New" pitchFamily="49" charset="0"/>
              </a:rPr>
              <a:t>&lt;headers&gt;\n</a:t>
            </a:r>
          </a:p>
          <a:p>
            <a:r>
              <a:rPr lang="en-US" sz="2000" dirty="0">
                <a:latin typeface="Courier New" pitchFamily="49" charset="0"/>
              </a:rPr>
              <a:t>\n</a:t>
            </a:r>
          </a:p>
          <a:p>
            <a:r>
              <a:rPr lang="en-US" sz="2000" dirty="0">
                <a:latin typeface="Courier New" pitchFamily="49" charset="0"/>
              </a:rPr>
              <a:t>&lt;entity-body&gt;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62000" y="4927600"/>
            <a:ext cx="3851275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HTTP/1.0 200 OK</a:t>
            </a:r>
          </a:p>
          <a:p>
            <a:r>
              <a:rPr lang="en-US" sz="2000" dirty="0">
                <a:latin typeface="Courier New" pitchFamily="49" charset="0"/>
              </a:rPr>
              <a:t>Content-type: text/plain</a:t>
            </a:r>
          </a:p>
          <a:p>
            <a:r>
              <a:rPr lang="en-US" sz="2000" dirty="0">
                <a:latin typeface="Courier New" pitchFamily="49" charset="0"/>
              </a:rPr>
              <a:t>Content-length: 18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Hi! I’m a message!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0" y="3429000"/>
            <a:ext cx="7966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&lt;version&gt; is of the form HTTP/&lt;major&gt;.&lt;minor&gt;</a:t>
            </a:r>
          </a:p>
          <a:p>
            <a:r>
              <a:rPr lang="en-US" sz="1800">
                <a:latin typeface="Courier New" pitchFamily="49" charset="0"/>
              </a:rPr>
              <a:t>&lt;status&gt; is a 3-digit number indicating status of request</a:t>
            </a:r>
          </a:p>
          <a:p>
            <a:r>
              <a:rPr lang="en-US" sz="1800">
                <a:latin typeface="Courier New" pitchFamily="49" charset="0"/>
              </a:rPr>
              <a:t>&lt;reason-phrase&gt; human-readable description of status code</a:t>
            </a:r>
          </a:p>
          <a:p>
            <a:r>
              <a:rPr lang="en-US" sz="1800">
                <a:latin typeface="Courier New" pitchFamily="49" charset="0"/>
              </a:rPr>
              <a:t>&lt;entity-body&gt; is a stream of bytes (could be empty)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666B7-33B7-074D-B55F-7928E5A4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Methods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GET</a:t>
            </a:r>
            <a:r>
              <a:rPr lang="en-US" dirty="0"/>
              <a:t> – Retrieve document from server</a:t>
            </a:r>
          </a:p>
          <a:p>
            <a:r>
              <a:rPr lang="en-US" sz="4000" dirty="0"/>
              <a:t>POST</a:t>
            </a:r>
            <a:r>
              <a:rPr lang="en-US" dirty="0"/>
              <a:t> – Send data to server for processing</a:t>
            </a:r>
          </a:p>
          <a:p>
            <a:r>
              <a:rPr lang="en-US" dirty="0"/>
              <a:t>PUT – Store document on server</a:t>
            </a:r>
          </a:p>
          <a:p>
            <a:r>
              <a:rPr lang="en-US" dirty="0"/>
              <a:t>DELETE – Remove document from server</a:t>
            </a:r>
          </a:p>
          <a:p>
            <a:r>
              <a:rPr lang="en-US" dirty="0"/>
              <a:t>HEAD – Retrieve document headers from server</a:t>
            </a:r>
          </a:p>
          <a:p>
            <a:r>
              <a:rPr lang="en-US" dirty="0"/>
              <a:t>OPTIONS – Determine what methods the server supports</a:t>
            </a:r>
          </a:p>
          <a:p>
            <a:r>
              <a:rPr lang="en-US" dirty="0"/>
              <a:t>TRACE – Trace the path taken by a request through proxy servers on the way to the destination server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DA1E6-FE8B-2B40-A3C9-8B412DD0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status codes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100-199   Informational</a:t>
            </a:r>
          </a:p>
          <a:p>
            <a:r>
              <a:rPr lang="en-US" dirty="0"/>
              <a:t>200-299   Successful</a:t>
            </a:r>
          </a:p>
          <a:p>
            <a:r>
              <a:rPr lang="en-US" dirty="0"/>
              <a:t>300-399   Redirection</a:t>
            </a:r>
          </a:p>
          <a:p>
            <a:r>
              <a:rPr lang="en-US" dirty="0"/>
              <a:t>400-499   Client error</a:t>
            </a:r>
          </a:p>
          <a:p>
            <a:r>
              <a:rPr lang="en-US" dirty="0"/>
              <a:t>500-599   Server error</a:t>
            </a:r>
          </a:p>
          <a:p>
            <a:endParaRPr lang="en-US" dirty="0"/>
          </a:p>
          <a:p>
            <a:r>
              <a:rPr lang="en-US" dirty="0"/>
              <a:t>200   OK</a:t>
            </a:r>
          </a:p>
          <a:p>
            <a:r>
              <a:rPr lang="en-US" dirty="0"/>
              <a:t>401   Unauthorized to access resource</a:t>
            </a:r>
          </a:p>
          <a:p>
            <a:r>
              <a:rPr lang="en-US" dirty="0"/>
              <a:t>404   Requested resource does not exist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952EB-1838-6F4F-8C50-27754A00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Headers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name/value pairs</a:t>
            </a:r>
          </a:p>
          <a:p>
            <a:r>
              <a:rPr lang="en-US" dirty="0">
                <a:latin typeface="Courier New" pitchFamily="49" charset="0"/>
              </a:rPr>
              <a:t>Name: Value\n</a:t>
            </a:r>
          </a:p>
          <a:p>
            <a:r>
              <a:rPr lang="en-US" dirty="0"/>
              <a:t>Empty line separates headers and entity body</a:t>
            </a:r>
          </a:p>
          <a:p>
            <a:endParaRPr lang="en-US" dirty="0"/>
          </a:p>
          <a:p>
            <a:r>
              <a:rPr lang="en-US" dirty="0"/>
              <a:t>General headers (request or response)</a:t>
            </a:r>
          </a:p>
          <a:p>
            <a:pPr lvl="1"/>
            <a:r>
              <a:rPr lang="en-US" dirty="0">
                <a:latin typeface="Courier New" pitchFamily="49" charset="0"/>
              </a:rPr>
              <a:t>Date: Tue, 3 Oct 1974 02:16:00 GMT</a:t>
            </a:r>
          </a:p>
          <a:p>
            <a:pPr lvl="2"/>
            <a:r>
              <a:rPr lang="en-US" dirty="0"/>
              <a:t>Time at which message was generated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Connection: close</a:t>
            </a:r>
          </a:p>
          <a:p>
            <a:pPr lvl="2"/>
            <a:r>
              <a:rPr lang="en-US" dirty="0"/>
              <a:t>Client or server can specify options about the underlying connection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7A3A-4EC5-BC4E-B681-1A5AA168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Headers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Host: www.joes-hardware.com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Host from the request URL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User-Agent: Mozilla/4.0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Client application making the request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 New" pitchFamily="49" charset="0"/>
              </a:rPr>
              <a:t>Accept: text/html, text/xml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MIME types the client can handle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Authorization: dfWQka8dkfjKaie39ck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Authorization credentials to identify the user</a:t>
            </a:r>
          </a:p>
          <a:p>
            <a:pPr lvl="1">
              <a:lnSpc>
                <a:spcPct val="80000"/>
              </a:lnSpc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</a:rPr>
              <a:t>Referer</a:t>
            </a:r>
            <a:r>
              <a:rPr lang="en-US" sz="1800" dirty="0">
                <a:latin typeface="Courier New" pitchFamily="49" charset="0"/>
              </a:rPr>
              <a:t>: http://www.joes-hardware.com/index.html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Page that contained the link currently being requested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latin typeface="Courier New" pitchFamily="49" charset="0"/>
              </a:rPr>
              <a:t>If-Modified-Since: Tue, 3 Oct 1974 02:16:00 GMT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Conditional</a:t>
            </a:r>
            <a:r>
              <a:rPr lang="en-US" sz="1600" dirty="0"/>
              <a:t> request; only send the document if it changed since I last retrieved it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C69929-B8DC-8C4D-B36D-A18C48D9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Headers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ourier New" pitchFamily="49" charset="0"/>
              </a:rPr>
              <a:t>Content-length: 15023</a:t>
            </a:r>
          </a:p>
          <a:p>
            <a:pPr lvl="1"/>
            <a:r>
              <a:rPr lang="en-US" sz="1800" dirty="0"/>
              <a:t>Length of response entity body measured in bytes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urier New" pitchFamily="49" charset="0"/>
              </a:rPr>
              <a:t>Content-type: text/html</a:t>
            </a:r>
          </a:p>
          <a:p>
            <a:pPr lvl="1"/>
            <a:r>
              <a:rPr lang="en-US" sz="1800" dirty="0"/>
              <a:t>MIME type of response entity body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urier New" pitchFamily="49" charset="0"/>
              </a:rPr>
              <a:t>Server: Apache/1.2b6</a:t>
            </a:r>
          </a:p>
          <a:p>
            <a:pPr lvl="1"/>
            <a:r>
              <a:rPr lang="en-US" sz="1800" dirty="0"/>
              <a:t>Server software that handled the request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urier New" pitchFamily="49" charset="0"/>
              </a:rPr>
              <a:t>Cache-Control: no-cache</a:t>
            </a:r>
          </a:p>
          <a:p>
            <a:pPr lvl="1"/>
            <a:r>
              <a:rPr lang="en-US" sz="1800" dirty="0"/>
              <a:t>Clients must not cache the response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5092F-CCF6-DC4B-9873-E887C285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</a:t>
            </a:r>
            <a:r>
              <a:rPr lang="en-US" dirty="0">
                <a:hlinkClick r:id="rId2"/>
              </a:rPr>
              <a:t>HttpServer</a:t>
            </a:r>
            <a:r>
              <a:rPr lang="en-US" dirty="0"/>
              <a:t> class can be used to implement an HTTP server</a:t>
            </a:r>
          </a:p>
          <a:p>
            <a:endParaRPr lang="en-US" dirty="0"/>
          </a:p>
          <a:p>
            <a:r>
              <a:rPr lang="en-US" dirty="0"/>
              <a:t>Java’s </a:t>
            </a:r>
            <a:r>
              <a:rPr lang="en-US" dirty="0">
                <a:hlinkClick r:id="rId3"/>
              </a:rPr>
              <a:t>HttpURLConnection</a:t>
            </a:r>
            <a:r>
              <a:rPr lang="en-US" dirty="0"/>
              <a:t> class can be used by clients to make HTTP requests of a server and receive HTTP responses from the 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F423E-5153-2741-8F43-E40DF445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890-5D2D-654B-B11B-D7455234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Server with the  </a:t>
            </a:r>
            <a:r>
              <a:rPr lang="en-US" dirty="0" err="1"/>
              <a:t>HttpServer</a:t>
            </a:r>
            <a:r>
              <a:rPr lang="en-US" dirty="0"/>
              <a:t>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0C99B3-D260-BA47-BCA7-614ECF1A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48700"/>
            <a:ext cx="7772400" cy="33797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73C4-49AC-F24C-86FD-31DE9C98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6F3D-C6EC-8140-8878-ABF8E764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HttpServer</a:t>
            </a:r>
            <a:r>
              <a:rPr lang="en-US" dirty="0"/>
              <a:t> Runtime View (handling a register request)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F3516-585C-9D44-8F47-30A515E1D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152650"/>
            <a:ext cx="6515100" cy="3771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C2851-ED9F-824C-A11C-F45A611A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Basics: TCP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TCP (Transmission Control Protocol):</a:t>
            </a:r>
            <a:r>
              <a:rPr lang="en-US" dirty="0"/>
              <a:t> The protocol on which the Internet is based</a:t>
            </a:r>
          </a:p>
          <a:p>
            <a:pPr lvl="1"/>
            <a:r>
              <a:rPr lang="en-US" dirty="0"/>
              <a:t>Allows programs running on different computers to connect and communicate directly with each other</a:t>
            </a:r>
          </a:p>
          <a:p>
            <a:pPr lvl="1"/>
            <a:r>
              <a:rPr lang="en-US" dirty="0"/>
              <a:t>Requires that each computer have a unique identifier called an “IP Address”</a:t>
            </a:r>
          </a:p>
          <a:p>
            <a:pPr lvl="2"/>
            <a:r>
              <a:rPr lang="en-US" dirty="0"/>
              <a:t>128.187.80.20</a:t>
            </a:r>
          </a:p>
          <a:p>
            <a:pPr lvl="2"/>
            <a:r>
              <a:rPr lang="en-US" dirty="0"/>
              <a:t>72.30.38.140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1551-3AD5-3D46-AAF6-E04A8D01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2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3B31-195C-1247-A584-F462F21C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HttpServer</a:t>
            </a:r>
            <a:r>
              <a:rPr lang="en-US" dirty="0"/>
              <a:t> Creation and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8CAA-2F3F-D14A-BBA0-BD61560E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port) throws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InetSocketAddress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HttpServer.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registerHandlers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(server);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FamilyMapServer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listening on port " + port);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registerHandlers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server)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server.createContext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("/",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FileRequestHandler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server.createContext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("/user/register",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RegisterRequestHandler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7333-1BCD-5940-84B0-78E576AE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HttpExchange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/>
              <a:t>The typical life-cycle of a </a:t>
            </a:r>
            <a:r>
              <a:rPr lang="en-US" dirty="0" err="1"/>
              <a:t>HttpExchange</a:t>
            </a:r>
            <a:r>
              <a:rPr lang="en-US" dirty="0"/>
              <a:t> is shown in the sequence below </a:t>
            </a:r>
          </a:p>
          <a:p>
            <a:pPr lvl="1"/>
            <a:r>
              <a:rPr lang="en-US" dirty="0" err="1"/>
              <a:t>getRequestMethod</a:t>
            </a:r>
            <a:r>
              <a:rPr lang="en-US" dirty="0"/>
              <a:t>() - to determine the request method (i.e. GET, POST,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getRequestHeaders</a:t>
            </a:r>
            <a:r>
              <a:rPr lang="en-US" dirty="0"/>
              <a:t>() - to examine the request headers (if needed) </a:t>
            </a:r>
          </a:p>
          <a:p>
            <a:pPr lvl="1"/>
            <a:r>
              <a:rPr lang="en-US" dirty="0" err="1"/>
              <a:t>getRequestBody</a:t>
            </a:r>
            <a:r>
              <a:rPr lang="en-US" dirty="0"/>
              <a:t>() - returns an </a:t>
            </a:r>
            <a:r>
              <a:rPr lang="en-US" dirty="0" err="1"/>
              <a:t>InputStream</a:t>
            </a:r>
            <a:r>
              <a:rPr lang="en-US" dirty="0"/>
              <a:t> for reading the request body. </a:t>
            </a:r>
          </a:p>
          <a:p>
            <a:pPr lvl="1"/>
            <a:r>
              <a:rPr lang="en-US" dirty="0" err="1"/>
              <a:t>getResponseHeaders</a:t>
            </a:r>
            <a:r>
              <a:rPr lang="en-US" dirty="0"/>
              <a:t>() - to set any response headers, except content-length (returns a mutable map into which you can add headers).</a:t>
            </a:r>
          </a:p>
          <a:p>
            <a:pPr lvl="1"/>
            <a:r>
              <a:rPr lang="en-US" dirty="0" err="1"/>
              <a:t>sendResponseHeaders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long) - to send the response headers and response code. Must be called before next step. </a:t>
            </a:r>
          </a:p>
          <a:p>
            <a:pPr lvl="1"/>
            <a:r>
              <a:rPr lang="en-US" dirty="0" err="1"/>
              <a:t>getResponseBody</a:t>
            </a:r>
            <a:r>
              <a:rPr lang="en-US" dirty="0"/>
              <a:t>() - to get an </a:t>
            </a:r>
            <a:r>
              <a:rPr lang="en-US" dirty="0" err="1"/>
              <a:t>OutputStream</a:t>
            </a:r>
            <a:r>
              <a:rPr lang="en-US" dirty="0"/>
              <a:t> to send the response body. When the response body has been written, the stream (or the exchange) must be closed to terminate the exchange.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3708C-B409-124D-B4B0-5CE773D2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25F-15CE-434D-9FE5-63889596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Server with the </a:t>
            </a:r>
            <a:r>
              <a:rPr lang="en-US" dirty="0" err="1"/>
              <a:t>HttpURLConnection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6486-6A56-624D-B0AC-915C8D37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r>
              <a:rPr lang="en-US" sz="2800" dirty="0"/>
              <a:t>HTTP GET Example</a:t>
            </a:r>
          </a:p>
          <a:p>
            <a:pPr lvl="1"/>
            <a:r>
              <a:rPr lang="en-US" sz="2400" dirty="0" err="1">
                <a:hlinkClick r:id="rId2"/>
              </a:rPr>
              <a:t>GetExample.java</a:t>
            </a:r>
            <a:endParaRPr lang="en-US" sz="2400" dirty="0"/>
          </a:p>
          <a:p>
            <a:r>
              <a:rPr lang="en-US" sz="2800" dirty="0"/>
              <a:t>HTTP POST Example</a:t>
            </a:r>
          </a:p>
          <a:p>
            <a:pPr lvl="1"/>
            <a:r>
              <a:rPr lang="en-US" sz="2400" dirty="0" err="1">
                <a:hlinkClick r:id="rId3"/>
              </a:rPr>
              <a:t>PostExample.java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CB8BE-7108-184A-A145-00E7F8D2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E67F-30E5-5843-9341-5F0AB516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Request/Response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E322-1EA1-C246-AF78-701EC541C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/>
              <a:t>Client: </a:t>
            </a:r>
            <a:r>
              <a:rPr lang="en-US" sz="1800" dirty="0"/>
              <a:t>Create URL instance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Client: </a:t>
            </a:r>
            <a:r>
              <a:rPr lang="en-US" sz="1800" dirty="0"/>
              <a:t>Open connection (</a:t>
            </a:r>
            <a:r>
              <a:rPr lang="en-US" sz="1800" dirty="0" err="1"/>
              <a:t>url.openConnection</a:t>
            </a:r>
            <a:r>
              <a:rPr lang="en-US" sz="1800" dirty="0"/>
              <a:t>()), set read timeout, set request method to GET, connect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Server: </a:t>
            </a:r>
            <a:r>
              <a:rPr lang="en-US" sz="1800" dirty="0"/>
              <a:t>Handler's handle method is called and passed an </a:t>
            </a:r>
            <a:r>
              <a:rPr lang="en-US" sz="1800" dirty="0" err="1"/>
              <a:t>HttpExchange</a:t>
            </a:r>
            <a:r>
              <a:rPr lang="en-US" sz="1800" dirty="0"/>
              <a:t> instance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Server: </a:t>
            </a:r>
            <a:r>
              <a:rPr lang="en-US" sz="1800" dirty="0"/>
              <a:t>Process request (use </a:t>
            </a:r>
            <a:r>
              <a:rPr lang="en-US" sz="1800" dirty="0" err="1"/>
              <a:t>HttpExchange</a:t>
            </a:r>
            <a:r>
              <a:rPr lang="en-US" sz="1800" dirty="0"/>
              <a:t> to get request method, URI, headers, </a:t>
            </a:r>
            <a:r>
              <a:rPr lang="en-US" sz="1800" dirty="0" err="1"/>
              <a:t>etc</a:t>
            </a:r>
            <a:r>
              <a:rPr lang="en-US" sz="1800" dirty="0"/>
              <a:t> if needed to process request)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Server: </a:t>
            </a:r>
            <a:r>
              <a:rPr lang="en-US" sz="1800" dirty="0"/>
              <a:t>Send response code (</a:t>
            </a:r>
            <a:r>
              <a:rPr lang="en-US" sz="1800" dirty="0" err="1"/>
              <a:t>exchange.sendResponseHeaders</a:t>
            </a:r>
            <a:r>
              <a:rPr lang="en-US" sz="1800" dirty="0"/>
              <a:t>( </a:t>
            </a:r>
            <a:r>
              <a:rPr lang="en-US" sz="1800" dirty="0" err="1"/>
              <a:t>responseCode</a:t>
            </a:r>
            <a:r>
              <a:rPr lang="en-US" sz="1800" dirty="0"/>
              <a:t>, </a:t>
            </a:r>
            <a:r>
              <a:rPr lang="en-US" sz="1800" dirty="0" err="1"/>
              <a:t>responseLength</a:t>
            </a:r>
            <a:r>
              <a:rPr lang="en-US" sz="1800" dirty="0"/>
              <a:t>))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42F037-D170-9340-9CD5-8B3E9E05B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sz="1800" b="1" dirty="0"/>
              <a:t>Server: </a:t>
            </a:r>
            <a:r>
              <a:rPr lang="en-US" sz="1800" dirty="0"/>
              <a:t>Get output stream (</a:t>
            </a:r>
            <a:r>
              <a:rPr lang="en-US" sz="1800" dirty="0" err="1"/>
              <a:t>exchange.getResponseBody</a:t>
            </a:r>
            <a:r>
              <a:rPr lang="en-US" sz="1800" dirty="0"/>
              <a:t>())</a:t>
            </a:r>
          </a:p>
          <a:p>
            <a:pPr>
              <a:buFont typeface="+mj-lt"/>
              <a:buAutoNum type="arabicPeriod" startAt="6"/>
            </a:pPr>
            <a:r>
              <a:rPr lang="en-US" sz="1800" b="1" dirty="0"/>
              <a:t>Server: </a:t>
            </a:r>
            <a:r>
              <a:rPr lang="en-US" sz="1800" dirty="0"/>
              <a:t>Write response to stream</a:t>
            </a:r>
          </a:p>
          <a:p>
            <a:pPr>
              <a:buFont typeface="+mj-lt"/>
              <a:buAutoNum type="arabicPeriod" startAt="6"/>
            </a:pPr>
            <a:r>
              <a:rPr lang="en-US" sz="1800" b="1" dirty="0"/>
              <a:t>Server: </a:t>
            </a:r>
            <a:r>
              <a:rPr lang="en-US" sz="1800" dirty="0"/>
              <a:t>Close the exchange (</a:t>
            </a:r>
            <a:r>
              <a:rPr lang="en-US" sz="1800" dirty="0" err="1"/>
              <a:t>exchange.close</a:t>
            </a:r>
            <a:r>
              <a:rPr lang="en-US" sz="1800" dirty="0"/>
              <a:t>())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r>
              <a:rPr lang="en-US" sz="1800" b="1" dirty="0"/>
              <a:t>Client: </a:t>
            </a:r>
            <a:r>
              <a:rPr lang="en-US" sz="1800" dirty="0"/>
              <a:t>Get Response code, get input stream</a:t>
            </a:r>
          </a:p>
          <a:p>
            <a:pPr>
              <a:buFont typeface="+mj-lt"/>
              <a:buAutoNum type="arabicPeriod" startAt="6"/>
            </a:pPr>
            <a:r>
              <a:rPr lang="en-US" sz="1800" b="1" dirty="0"/>
              <a:t>Client: </a:t>
            </a:r>
            <a:r>
              <a:rPr lang="en-US" sz="1800" dirty="0"/>
              <a:t>Read and process response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6010-4261-5D42-8124-1ED7A70A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9F77-9C4D-684A-A0B4-263EBAD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Request/Response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333C8-8E87-F941-B8DD-68BBE5B67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Client:</a:t>
            </a:r>
            <a:r>
              <a:rPr lang="en-US" sz="1600" dirty="0"/>
              <a:t> Create URL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Client: </a:t>
            </a:r>
            <a:r>
              <a:rPr lang="en-US" sz="1600" dirty="0"/>
              <a:t>Open connection, set read timeout, set request method to POST, </a:t>
            </a:r>
            <a:r>
              <a:rPr lang="en-US" sz="1600" b="1" dirty="0" err="1"/>
              <a:t>setDoOutput</a:t>
            </a:r>
            <a:r>
              <a:rPr lang="en-US" sz="1600" b="1" dirty="0"/>
              <a:t>(true)</a:t>
            </a:r>
            <a:r>
              <a:rPr lang="en-US" sz="1600" dirty="0"/>
              <a:t>, connect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Client: </a:t>
            </a:r>
            <a:r>
              <a:rPr lang="en-US" sz="1600" dirty="0"/>
              <a:t>Get output stream (</a:t>
            </a:r>
            <a:r>
              <a:rPr lang="en-US" sz="1600" dirty="0" err="1"/>
              <a:t>connection.getOutputStream</a:t>
            </a:r>
            <a:r>
              <a:rPr lang="en-US" sz="1600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Client: </a:t>
            </a:r>
            <a:r>
              <a:rPr lang="en-US" sz="1600" dirty="0"/>
              <a:t>Write request body to output stream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Server: </a:t>
            </a:r>
            <a:r>
              <a:rPr lang="en-US" sz="1600" dirty="0"/>
              <a:t>Handler's handle method is called and passed an </a:t>
            </a:r>
            <a:r>
              <a:rPr lang="en-US" sz="1600" dirty="0" err="1"/>
              <a:t>HttpExchange</a:t>
            </a:r>
            <a:r>
              <a:rPr lang="en-US" sz="1600" dirty="0"/>
              <a:t>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Server: </a:t>
            </a:r>
            <a:r>
              <a:rPr lang="en-US" sz="1600" dirty="0"/>
              <a:t>Process request (use </a:t>
            </a:r>
            <a:r>
              <a:rPr lang="en-US" sz="1600" dirty="0" err="1"/>
              <a:t>HttpExchange</a:t>
            </a:r>
            <a:r>
              <a:rPr lang="en-US" sz="1600" dirty="0"/>
              <a:t> to get request method, URI, headers (e.g. authorization), </a:t>
            </a:r>
            <a:r>
              <a:rPr lang="en-US" sz="1600" dirty="0" err="1"/>
              <a:t>etc</a:t>
            </a:r>
            <a:r>
              <a:rPr lang="en-US" sz="1600" dirty="0"/>
              <a:t> if needed to process request)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Server: Get input stream (</a:t>
            </a:r>
            <a:r>
              <a:rPr lang="en-US" sz="1600" b="1" dirty="0" err="1"/>
              <a:t>exchange.getRequestBody</a:t>
            </a:r>
            <a:r>
              <a:rPr lang="en-US" sz="1600" b="1" dirty="0"/>
              <a:t>())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8A2DD-E38C-F649-B47C-CAC3A089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Server:</a:t>
            </a:r>
            <a:r>
              <a:rPr lang="en-US" sz="1600" dirty="0"/>
              <a:t> Process request (</a:t>
            </a:r>
            <a:r>
              <a:rPr lang="en-US" sz="1600" b="1" dirty="0"/>
              <a:t>convert </a:t>
            </a:r>
            <a:r>
              <a:rPr lang="en-US" sz="1600" b="1" dirty="0" err="1"/>
              <a:t>json</a:t>
            </a:r>
            <a:r>
              <a:rPr lang="en-US" sz="1600" b="1" dirty="0"/>
              <a:t> to object</a:t>
            </a:r>
            <a:r>
              <a:rPr lang="en-US" sz="1600" dirty="0"/>
              <a:t>, do business logic)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Server:</a:t>
            </a:r>
            <a:r>
              <a:rPr lang="en-US" sz="1600" dirty="0"/>
              <a:t> Send response code (</a:t>
            </a:r>
            <a:r>
              <a:rPr lang="en-US" sz="1600" dirty="0" err="1"/>
              <a:t>exchange.sendResponseHeaders</a:t>
            </a:r>
            <a:r>
              <a:rPr lang="en-US" sz="1600" dirty="0"/>
              <a:t>( </a:t>
            </a:r>
            <a:r>
              <a:rPr lang="en-US" sz="1600" dirty="0" err="1"/>
              <a:t>responseCode</a:t>
            </a:r>
            <a:r>
              <a:rPr lang="en-US" sz="1600" dirty="0"/>
              <a:t>, </a:t>
            </a:r>
            <a:r>
              <a:rPr lang="en-US" sz="1600" dirty="0" err="1"/>
              <a:t>responseLength</a:t>
            </a:r>
            <a:r>
              <a:rPr lang="en-US" sz="1600" dirty="0"/>
              <a:t>))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Server:</a:t>
            </a:r>
            <a:r>
              <a:rPr lang="en-US" sz="1600" dirty="0"/>
              <a:t> Get output stream (</a:t>
            </a:r>
            <a:r>
              <a:rPr lang="en-US" sz="1600" dirty="0" err="1"/>
              <a:t>exchange.getResponseBody</a:t>
            </a:r>
            <a:r>
              <a:rPr lang="en-US" sz="1600" dirty="0"/>
              <a:t>())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Server:</a:t>
            </a:r>
            <a:r>
              <a:rPr lang="en-US" sz="1600" dirty="0"/>
              <a:t> Write response to stream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Server:</a:t>
            </a:r>
            <a:r>
              <a:rPr lang="en-US" sz="1600" dirty="0"/>
              <a:t> Close the exchange (</a:t>
            </a:r>
            <a:r>
              <a:rPr lang="en-US" sz="1600" dirty="0" err="1"/>
              <a:t>exchange.close</a:t>
            </a:r>
            <a:r>
              <a:rPr lang="en-US" sz="1600" dirty="0"/>
              <a:t>())</a:t>
            </a:r>
          </a:p>
          <a:p>
            <a:pPr marL="514350" indent="-514350">
              <a:buFont typeface="+mj-lt"/>
              <a:buAutoNum type="arabicPeriod" startAt="8"/>
            </a:pPr>
            <a:endParaRPr lang="en-US" sz="1600" dirty="0"/>
          </a:p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Client:</a:t>
            </a:r>
            <a:r>
              <a:rPr lang="en-US" sz="1600" dirty="0"/>
              <a:t> Get Response code, get input stream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1600" b="1" dirty="0"/>
              <a:t>Client:</a:t>
            </a:r>
            <a:r>
              <a:rPr lang="en-US" sz="1600" dirty="0"/>
              <a:t> Read and process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B19F-7B81-1140-8498-7D748698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HttpHandler</a:t>
            </a:r>
            <a:r>
              <a:rPr lang="en-US" dirty="0"/>
              <a:t> Example: Ticket to Ride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5257"/>
            <a:ext cx="7772400" cy="4114800"/>
          </a:xfrm>
        </p:spPr>
        <p:txBody>
          <a:bodyPr/>
          <a:lstStyle/>
          <a:p>
            <a:r>
              <a:rPr lang="en-US" dirty="0"/>
              <a:t>Get list of games</a:t>
            </a:r>
          </a:p>
          <a:p>
            <a:pPr lvl="1"/>
            <a:r>
              <a:rPr lang="en-US" dirty="0"/>
              <a:t>Description: Returns list of currently-running games </a:t>
            </a:r>
          </a:p>
          <a:p>
            <a:pPr lvl="1"/>
            <a:r>
              <a:rPr lang="en-US" dirty="0"/>
              <a:t>URL Path: /games/list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Request Body:  None</a:t>
            </a:r>
          </a:p>
          <a:p>
            <a:pPr lvl="1"/>
            <a:r>
              <a:rPr lang="en-US" dirty="0"/>
              <a:t>Response Body:  JSON of the following form:</a:t>
            </a:r>
          </a:p>
          <a:p>
            <a:pPr marL="914400" lvl="2" indent="0">
              <a:buNone/>
            </a:pPr>
            <a:r>
              <a:rPr lang="en-US" dirty="0"/>
              <a:t>{ "game-list": [</a:t>
            </a:r>
          </a:p>
          <a:p>
            <a:pPr marL="1371600" lvl="3" indent="0">
              <a:buNone/>
            </a:pPr>
            <a:r>
              <a:rPr lang="en-US" dirty="0"/>
              <a:t>{ "name": "</a:t>
            </a:r>
            <a:r>
              <a:rPr lang="en-US" dirty="0" err="1"/>
              <a:t>fhe</a:t>
            </a:r>
            <a:r>
              <a:rPr lang="en-US" dirty="0"/>
              <a:t> game", "player-count": 3 },</a:t>
            </a:r>
          </a:p>
          <a:p>
            <a:pPr marL="1371600" lvl="3" indent="0">
              <a:buNone/>
            </a:pPr>
            <a:r>
              <a:rPr lang="en-US" dirty="0"/>
              <a:t>{ "name": "work game", "player-count": 4 },</a:t>
            </a:r>
          </a:p>
          <a:p>
            <a:pPr marL="1371600" lvl="3" indent="0">
              <a:buNone/>
            </a:pPr>
            <a:r>
              <a:rPr lang="en-US" dirty="0"/>
              <a:t>{ "name": "church game", "player-count": 2 }</a:t>
            </a:r>
          </a:p>
          <a:p>
            <a:pPr marL="1371600" lvl="3" indent="0">
              <a:buNone/>
            </a:pPr>
            <a:r>
              <a:rPr lang="en-US" dirty="0"/>
              <a:t>]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ListGamesHandler.java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9E2F-8E42-6A41-98D3-EB36CC53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4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HttpHandler</a:t>
            </a:r>
            <a:r>
              <a:rPr lang="en-US" dirty="0"/>
              <a:t> Example: Ticket to Ride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route</a:t>
            </a:r>
          </a:p>
          <a:p>
            <a:pPr lvl="1"/>
            <a:r>
              <a:rPr lang="en-US" dirty="0"/>
              <a:t>Description: Allows player to claim route between two cities</a:t>
            </a:r>
          </a:p>
          <a:p>
            <a:pPr lvl="1"/>
            <a:r>
              <a:rPr lang="en-US" dirty="0"/>
              <a:t>URL Path: /routes/claim</a:t>
            </a:r>
          </a:p>
          <a:p>
            <a:pPr lvl="1"/>
            <a:r>
              <a:rPr lang="en-US" dirty="0"/>
              <a:t>HTTP Method: POST</a:t>
            </a:r>
          </a:p>
          <a:p>
            <a:pPr lvl="1"/>
            <a:r>
              <a:rPr lang="en-US" dirty="0"/>
              <a:t>Request Body:  JSON of the following form:</a:t>
            </a:r>
          </a:p>
          <a:p>
            <a:pPr marL="914400" lvl="2" indent="0">
              <a:buNone/>
            </a:pPr>
            <a:r>
              <a:rPr lang="en-US" dirty="0"/>
              <a:t>{ "route": "</a:t>
            </a:r>
            <a:r>
              <a:rPr lang="en-US" dirty="0" err="1"/>
              <a:t>atlanta-miami</a:t>
            </a:r>
            <a:r>
              <a:rPr lang="en-US" dirty="0"/>
              <a:t>" }</a:t>
            </a:r>
          </a:p>
          <a:p>
            <a:pPr lvl="1"/>
            <a:r>
              <a:rPr lang="en-US" dirty="0"/>
              <a:t>Response Body:  None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ClaimRouteHandler.java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DB83-904E-6F45-A15F-CF27D5E5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305E-397E-574C-A81E-31F44152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File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78B5-ED3B-A448-811E-CAD53F9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“/” with your file handler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server.createContext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("/",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lvl="1"/>
            <a:r>
              <a:rPr lang="en-US" dirty="0"/>
              <a:t>Will cause all requests but those that are registered with a more specific path to route to your file handler</a:t>
            </a:r>
          </a:p>
          <a:p>
            <a:r>
              <a:rPr lang="en-US" dirty="0"/>
              <a:t>Ignore everything but GET requests</a:t>
            </a:r>
          </a:p>
          <a:p>
            <a:pPr lvl="1"/>
            <a:r>
              <a:rPr lang="en-US" dirty="0"/>
              <a:t>Could send a 405 (Method Not Allowed)</a:t>
            </a:r>
          </a:p>
          <a:p>
            <a:r>
              <a:rPr lang="en-US" dirty="0"/>
              <a:t>Get the request URI from the exchange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httpExchange.getRequestURI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urlPath</a:t>
            </a:r>
            <a:r>
              <a:rPr lang="en-US" dirty="0"/>
              <a:t> is null or “/”, set </a:t>
            </a:r>
            <a:r>
              <a:rPr lang="en-US" dirty="0" err="1"/>
              <a:t>urlPath</a:t>
            </a:r>
            <a:r>
              <a:rPr lang="en-US" dirty="0"/>
              <a:t> to “/</a:t>
            </a:r>
            <a:r>
              <a:rPr lang="en-US" dirty="0" err="1"/>
              <a:t>index.html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6D14-ACB2-9847-A6F3-6F62A939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B95C-997E-D94A-82D7-291B52AB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File Handler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E73C-2C51-104A-83ED-B11062F1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8839200" cy="4114800"/>
          </a:xfrm>
        </p:spPr>
        <p:txBody>
          <a:bodyPr/>
          <a:lstStyle/>
          <a:p>
            <a:r>
              <a:rPr lang="en-US" dirty="0"/>
              <a:t>Append </a:t>
            </a:r>
            <a:r>
              <a:rPr lang="en-US" dirty="0" err="1"/>
              <a:t>urlPath</a:t>
            </a:r>
            <a:r>
              <a:rPr lang="en-US" dirty="0"/>
              <a:t> to a relative path (no leading slash) to the directory containing the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”web”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Assumes there is a directory named “web” in the root of the project containing your server and the files are in the “web” directory</a:t>
            </a:r>
          </a:p>
          <a:p>
            <a:pPr lvl="1"/>
            <a:r>
              <a:rPr lang="en-US" dirty="0"/>
              <a:t>Create a file object and check if the file exists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  <a:p>
            <a:r>
              <a:rPr lang="en-US" dirty="0"/>
              <a:t>Return a 404 (not found) error if the file does not exist</a:t>
            </a:r>
          </a:p>
          <a:p>
            <a:pPr lvl="1"/>
            <a:r>
              <a:rPr lang="en-US" dirty="0"/>
              <a:t>For Family Map Server, also send the provided custom 404.html page</a:t>
            </a:r>
          </a:p>
          <a:p>
            <a:r>
              <a:rPr lang="en-US" dirty="0"/>
              <a:t>If the file exists, read the file and write it to the </a:t>
            </a:r>
            <a:r>
              <a:rPr lang="en-US" dirty="0" err="1"/>
              <a:t>HttpExchange’s</a:t>
            </a:r>
            <a:r>
              <a:rPr lang="en-US" dirty="0"/>
              <a:t> output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exchange.getResponseBody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file.toPath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FA34E-4887-B048-8395-B17C98AF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295E-FE18-4C34-9BC9-4C2DB08AF3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Basics: Ports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TCP uses Port Numbers to identify individual programs running on a computer</a:t>
            </a:r>
          </a:p>
          <a:p>
            <a:pPr lvl="1"/>
            <a:r>
              <a:rPr lang="en-US" dirty="0"/>
              <a:t>TCP Port Numbers are in the range 0 – 65535</a:t>
            </a:r>
          </a:p>
          <a:p>
            <a:pPr lvl="1"/>
            <a:r>
              <a:rPr lang="en-US" dirty="0"/>
              <a:t>Ports 0 – 1023 are reserved for system services (email, web, etc.)</a:t>
            </a:r>
          </a:p>
          <a:p>
            <a:pPr lvl="1"/>
            <a:r>
              <a:rPr lang="en-US" dirty="0"/>
              <a:t>Ports 1024 – 49151 are registered to particular applications</a:t>
            </a:r>
          </a:p>
          <a:p>
            <a:pPr lvl="1"/>
            <a:r>
              <a:rPr lang="en-US" dirty="0"/>
              <a:t>Ports 49152 – 65535 can be used for custom or temporary purposes  </a:t>
            </a:r>
          </a:p>
          <a:p>
            <a:pPr lvl="1"/>
            <a:r>
              <a:rPr lang="en-US" dirty="0"/>
              <a:t>Email servers typically run on Port 25</a:t>
            </a:r>
          </a:p>
          <a:p>
            <a:pPr lvl="1"/>
            <a:r>
              <a:rPr lang="en-US" dirty="0"/>
              <a:t>Web servers typically run on Port 80</a:t>
            </a:r>
          </a:p>
          <a:p>
            <a:r>
              <a:rPr lang="en-US" dirty="0"/>
              <a:t>The combination of IP Address and TCP Port Number uniquely identifies a particular program on a particular computer</a:t>
            </a:r>
          </a:p>
          <a:p>
            <a:pPr lvl="1"/>
            <a:r>
              <a:rPr lang="en-US" dirty="0"/>
              <a:t>(128.187.80.20, 25) =&gt; Email server on machine 128.187.80.20</a:t>
            </a:r>
          </a:p>
          <a:p>
            <a:pPr lvl="1"/>
            <a:r>
              <a:rPr lang="en-US" dirty="0"/>
              <a:t>(72.30.38.140, 80) =&gt; Web server on machine 72.30.38.140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D8D27-01EB-7C40-9E31-C901F2F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Basics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Through TCP, a program on one computer can connect to a program running on another computer by specifying its (IP Address, TCP Port Number)</a:t>
            </a:r>
          </a:p>
          <a:p>
            <a:pPr lvl="1"/>
            <a:r>
              <a:rPr lang="en-US" dirty="0"/>
              <a:t>Connect to (128.187.80.20, 25)  =&gt; Connect to email server on machine 128.187.80.20</a:t>
            </a:r>
          </a:p>
          <a:p>
            <a:pPr lvl="1"/>
            <a:r>
              <a:rPr lang="en-US" dirty="0"/>
              <a:t>Connect to (72.30.38.140, 80) =&gt; Connect to web server on machine 72.30.38.140</a:t>
            </a:r>
          </a:p>
          <a:p>
            <a:r>
              <a:rPr lang="en-US" dirty="0"/>
              <a:t>Such a TCP connection is called a “Socket”</a:t>
            </a:r>
          </a:p>
          <a:p>
            <a:r>
              <a:rPr lang="en-US" dirty="0"/>
              <a:t>Once a connection has been established, the two programs can pass data back and forth to each other (i.e., communicate)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B4EB-1E1D-054E-AA72-B1F0DE33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Basics: DNS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IP Addresses are hard to remember</a:t>
            </a:r>
          </a:p>
          <a:p>
            <a:r>
              <a:rPr lang="en-US" dirty="0"/>
              <a:t>Users prefer to reference machines by Name rather than by IP Address</a:t>
            </a:r>
          </a:p>
          <a:p>
            <a:pPr lvl="1"/>
            <a:r>
              <a:rPr lang="en-US" dirty="0"/>
              <a:t>pinky.cs.byu.edu  instead of 128.187.80.20</a:t>
            </a:r>
          </a:p>
          <a:p>
            <a:pPr lvl="1"/>
            <a:r>
              <a:rPr lang="en-US" dirty="0"/>
              <a:t>www.yahoo.com  instead of 72.30.38.140</a:t>
            </a:r>
          </a:p>
          <a:p>
            <a:r>
              <a:rPr lang="en-US" dirty="0"/>
              <a:t>DNS  (Domain Name System) is a protocol for looking up a machine’s IP Address based on its (Domain) Name</a:t>
            </a:r>
          </a:p>
          <a:p>
            <a:pPr lvl="1"/>
            <a:r>
              <a:rPr lang="en-US" dirty="0"/>
              <a:t>Connect to (www.yahoo.com, 80) </a:t>
            </a:r>
          </a:p>
          <a:p>
            <a:pPr lvl="1"/>
            <a:r>
              <a:rPr lang="en-US" dirty="0"/>
              <a:t>DNS, what is the IP Address for “www.yahoo.com”? </a:t>
            </a:r>
          </a:p>
          <a:p>
            <a:pPr lvl="1"/>
            <a:r>
              <a:rPr lang="en-US" dirty="0"/>
              <a:t>72.30.38.140</a:t>
            </a:r>
          </a:p>
          <a:p>
            <a:pPr lvl="1"/>
            <a:r>
              <a:rPr lang="en-US" dirty="0"/>
              <a:t>OK, Connect to (72.30.38.140, 80)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D28A6-7384-A642-BAF5-2519FE63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dirty="0"/>
              <a:t>URLs (uniform resource locators)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03565" y="1155196"/>
            <a:ext cx="787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scheme://domain:port/path?query_string#fragment_id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600200"/>
            <a:ext cx="83820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/>
              <a:t>scheme</a:t>
            </a:r>
            <a:r>
              <a:rPr lang="en-US" sz="2000" dirty="0"/>
              <a:t> (case-insensitive) – http or https </a:t>
            </a:r>
          </a:p>
          <a:p>
            <a:r>
              <a:rPr lang="en-US" sz="2000" b="1" dirty="0"/>
              <a:t>domain</a:t>
            </a:r>
            <a:r>
              <a:rPr lang="en-US" sz="2000" dirty="0"/>
              <a:t> (case-insensitive) – The server’s domain name or IP address. The domain name google.com, or its IP address 72.14.207.99, is the address of Google's website.</a:t>
            </a:r>
          </a:p>
          <a:p>
            <a:r>
              <a:rPr lang="en-US" sz="2000" b="1" dirty="0"/>
              <a:t>port</a:t>
            </a:r>
            <a:r>
              <a:rPr lang="en-US" sz="2000" dirty="0"/>
              <a:t> (optional) – The port, if present, specifies the server’s TCP port number.  For http URLs, the default port is 80.  For https URLs, the default port is 443.</a:t>
            </a:r>
          </a:p>
          <a:p>
            <a:r>
              <a:rPr lang="en-US" sz="2000" b="1" dirty="0"/>
              <a:t>path</a:t>
            </a:r>
            <a:r>
              <a:rPr lang="en-US" sz="2000" dirty="0"/>
              <a:t> </a:t>
            </a:r>
            <a:r>
              <a:rPr lang="en-US" sz="2000"/>
              <a:t>(case-sensitive</a:t>
            </a:r>
            <a:r>
              <a:rPr lang="en-US" sz="2000" dirty="0"/>
              <a:t>) – The path is used to specify and perhaps locate the requested resource.</a:t>
            </a:r>
          </a:p>
          <a:p>
            <a:r>
              <a:rPr lang="en-US" sz="2000" b="1" dirty="0" err="1"/>
              <a:t>query_string</a:t>
            </a:r>
            <a:r>
              <a:rPr lang="en-US" sz="2000" dirty="0"/>
              <a:t> (optional, case-sensitive) – The query string, if present, contains data to be passed to software running on the server. It may contain name/value pairs separated by ampersands, for example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John&amp;last_name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=Doe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fragment_id</a:t>
            </a:r>
            <a:r>
              <a:rPr lang="en-US" sz="2000" dirty="0"/>
              <a:t> (optional, case-sensitive) – The fragment identifier, if present, specifies a part or a position within the overall resource or document.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1C565-83A7-E642-A4DE-7A1DF387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53441" y="1140023"/>
            <a:ext cx="85619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http://www.espn.com:80/basketball/nba/index.html?team=dallas&amp;order=name#Roster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981200"/>
            <a:ext cx="8382000" cy="3733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dirty="0"/>
              <a:t>scheme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http</a:t>
            </a:r>
          </a:p>
          <a:p>
            <a:r>
              <a:rPr lang="en-US" sz="2000" b="1" dirty="0"/>
              <a:t>domain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www.espn.com</a:t>
            </a:r>
          </a:p>
          <a:p>
            <a:r>
              <a:rPr lang="en-US" sz="2000" b="1" dirty="0"/>
              <a:t>port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80</a:t>
            </a:r>
          </a:p>
          <a:p>
            <a:r>
              <a:rPr lang="en-US" sz="2000" b="1" dirty="0"/>
              <a:t>path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/basketball/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/index.html</a:t>
            </a:r>
          </a:p>
          <a:p>
            <a:r>
              <a:rPr lang="en-US" sz="2000" b="1" dirty="0" err="1"/>
              <a:t>query_string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?team=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dallas&amp;order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=name</a:t>
            </a:r>
            <a:endParaRPr lang="en-US" sz="2000" dirty="0"/>
          </a:p>
          <a:p>
            <a:r>
              <a:rPr lang="en-US" sz="2000" b="1" dirty="0" err="1"/>
              <a:t>fragment_id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#Roster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276220-4012-874E-A450-0C4EA6E1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import java.net.URL;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URL( ”http://www.espn.com:80/basketball/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nba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index.html?team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dallas&amp;order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name#Roster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String host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port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String 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url.getPath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String query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url.getQuery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String fragment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url.getRef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Many more URL operations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1B8-E92D-4740-AFA4-20B0D0AF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br>
              <a:rPr lang="en-US" dirty="0"/>
            </a:br>
            <a:r>
              <a:rPr lang="en-US" dirty="0"/>
              <a:t>(hypertext transfer protocol)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133600"/>
            <a:ext cx="80772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Network protocol that drives the Web</a:t>
            </a:r>
          </a:p>
          <a:p>
            <a:endParaRPr lang="en-US" dirty="0"/>
          </a:p>
          <a:p>
            <a:r>
              <a:rPr lang="en-US" dirty="0"/>
              <a:t>Built on top of TCP</a:t>
            </a:r>
          </a:p>
          <a:p>
            <a:endParaRPr lang="en-US" dirty="0"/>
          </a:p>
          <a:p>
            <a:r>
              <a:rPr lang="en-US" dirty="0"/>
              <a:t>By default, Web servers run on TCP Port 80</a:t>
            </a:r>
          </a:p>
          <a:p>
            <a:endParaRPr lang="en-US" dirty="0"/>
          </a:p>
          <a:p>
            <a:r>
              <a:rPr lang="en-US" dirty="0"/>
              <a:t>HTTP has a Request/Response structure</a:t>
            </a:r>
          </a:p>
          <a:p>
            <a:pPr lvl="1"/>
            <a:r>
              <a:rPr lang="en-US" dirty="0"/>
              <a:t>Client (e.g., web browser) sends a “request” message to the server</a:t>
            </a:r>
          </a:p>
          <a:p>
            <a:pPr lvl="1"/>
            <a:r>
              <a:rPr lang="en-US" dirty="0"/>
              <a:t>Server sends back a “response” message to the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BC429C-4E54-4A42-B09F-269111D7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4FE9-98B8-489E-9F58-DF04B2B896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67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432FF"/>
      </a:hlink>
      <a:folHlink>
        <a:srgbClr val="93209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10421</TotalTime>
  <Words>2003</Words>
  <Application>Microsoft Macintosh PowerPoint</Application>
  <PresentationFormat>On-screen Show (4:3)</PresentationFormat>
  <Paragraphs>287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Courier New</vt:lpstr>
      <vt:lpstr>Times New Roman</vt:lpstr>
      <vt:lpstr>Default Design</vt:lpstr>
      <vt:lpstr>Web APIs</vt:lpstr>
      <vt:lpstr>Internet Basics: TCP</vt:lpstr>
      <vt:lpstr>Internet Basics: Ports</vt:lpstr>
      <vt:lpstr>Internet Basics</vt:lpstr>
      <vt:lpstr>Internet Basics: DNS</vt:lpstr>
      <vt:lpstr>URLs (uniform resource locators)</vt:lpstr>
      <vt:lpstr>URLs</vt:lpstr>
      <vt:lpstr>The URL Class</vt:lpstr>
      <vt:lpstr>HTTP  (hypertext transfer protocol)</vt:lpstr>
      <vt:lpstr>HTTP Request message format</vt:lpstr>
      <vt:lpstr>HTTP Response message format</vt:lpstr>
      <vt:lpstr>HTTP Request Methods</vt:lpstr>
      <vt:lpstr>HTTP Response status codes</vt:lpstr>
      <vt:lpstr>HTTP Headers</vt:lpstr>
      <vt:lpstr>HTTP Request Headers</vt:lpstr>
      <vt:lpstr>HTTP Response Headers</vt:lpstr>
      <vt:lpstr>HTTP </vt:lpstr>
      <vt:lpstr>Creating a Server with the  HttpServer Class</vt:lpstr>
      <vt:lpstr>HttpServer Runtime View (handling a register request)</vt:lpstr>
      <vt:lpstr>HttpServer Creation and Startup</vt:lpstr>
      <vt:lpstr>The HttpExchange class</vt:lpstr>
      <vt:lpstr>Connecting to a Server with the HttpURLConnection Class</vt:lpstr>
      <vt:lpstr>HTTP GET Request/Response Steps</vt:lpstr>
      <vt:lpstr>HTTP POST Request/Response Steps</vt:lpstr>
      <vt:lpstr>HttpHandler Example: Ticket to Ride Web API</vt:lpstr>
      <vt:lpstr>HttpHandler Example: Ticket to Ride Web API</vt:lpstr>
      <vt:lpstr>Writing a File Handler</vt:lpstr>
      <vt:lpstr>Writing a File Handler (cont.)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Jerod Wilkerson</cp:lastModifiedBy>
  <cp:revision>533</cp:revision>
  <cp:lastPrinted>2019-02-13T15:21:04Z</cp:lastPrinted>
  <dcterms:created xsi:type="dcterms:W3CDTF">1601-01-01T00:00:00Z</dcterms:created>
  <dcterms:modified xsi:type="dcterms:W3CDTF">2019-10-18T13:32:55Z</dcterms:modified>
</cp:coreProperties>
</file>