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69" r:id="rId12"/>
    <p:sldId id="271" r:id="rId13"/>
    <p:sldId id="277" r:id="rId14"/>
    <p:sldId id="272" r:id="rId15"/>
    <p:sldId id="279" r:id="rId16"/>
    <p:sldId id="273" r:id="rId17"/>
    <p:sldId id="274" r:id="rId18"/>
    <p:sldId id="276" r:id="rId19"/>
    <p:sldId id="275" r:id="rId20"/>
    <p:sldId id="278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9" r:id="rId29"/>
    <p:sldId id="287" r:id="rId30"/>
    <p:sldId id="288" r:id="rId31"/>
    <p:sldId id="290" r:id="rId32"/>
    <p:sldId id="292" r:id="rId33"/>
    <p:sldId id="291" r:id="rId34"/>
    <p:sldId id="293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howGuides="1">
      <p:cViewPr varScale="1">
        <p:scale>
          <a:sx n="95" d="100"/>
          <a:sy n="95" d="100"/>
        </p:scale>
        <p:origin x="102" y="75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blog/weatherhistorian/world-and-us-lowest-barometric-pressure-records.html#:~:text=The%20most%20commonly%20accepted%20figure,near%20the%20island%20of%20Gua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mo.asu.edu/content/highest-sea-lvl-air-pressure-above-700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Climate Conditions in Delhi,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Ben van Oostendorp</a:t>
            </a:r>
          </a:p>
          <a:p>
            <a:r>
              <a:rPr lang="en-US" sz="1800" dirty="0"/>
              <a:t>MAT 346 F2021</a:t>
            </a:r>
          </a:p>
          <a:p>
            <a:r>
              <a:rPr lang="en-US" sz="1800" dirty="0"/>
              <a:t>Prof. </a:t>
            </a:r>
            <a:r>
              <a:rPr lang="en-US" sz="1800" dirty="0" err="1"/>
              <a:t>Vermesi</a:t>
            </a:r>
            <a:r>
              <a:rPr lang="en-US" sz="1800" dirty="0"/>
              <a:t> &amp; Prof. Bede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EC19D-8F97-4E2B-9232-A8C406E5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609600"/>
            <a:ext cx="8283272" cy="2654064"/>
          </a:xfrm>
        </p:spPr>
        <p:txBody>
          <a:bodyPr/>
          <a:lstStyle/>
          <a:p>
            <a:r>
              <a:rPr lang="en-US" dirty="0"/>
              <a:t>Preliminary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8FD97-2BA0-4735-9127-FB38DEFB2B95}"/>
              </a:ext>
            </a:extLst>
          </p:cNvPr>
          <p:cNvSpPr txBox="1"/>
          <p:nvPr/>
        </p:nvSpPr>
        <p:spPr>
          <a:xfrm>
            <a:off x="1598613" y="2044464"/>
            <a:ext cx="6781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KPSS (level and trend)</a:t>
            </a:r>
          </a:p>
          <a:p>
            <a:pPr marL="285750" indent="-285750">
              <a:buFontTx/>
              <a:buChar char="-"/>
            </a:pPr>
            <a:r>
              <a:rPr lang="en-US" dirty="0"/>
              <a:t>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ADF</a:t>
            </a:r>
          </a:p>
          <a:p>
            <a:pPr marL="285750" indent="-285750">
              <a:buFontTx/>
              <a:buChar char="-"/>
            </a:pPr>
            <a:r>
              <a:rPr lang="en-US" dirty="0"/>
              <a:t>CH</a:t>
            </a:r>
          </a:p>
          <a:p>
            <a:pPr marL="285750" indent="-285750">
              <a:buFontTx/>
              <a:buChar char="-"/>
            </a:pPr>
            <a:r>
              <a:rPr lang="en-US" dirty="0"/>
              <a:t>OCSB</a:t>
            </a:r>
          </a:p>
          <a:p>
            <a:pPr marL="285750" indent="-285750">
              <a:buFontTx/>
              <a:buChar char="-"/>
            </a:pPr>
            <a:r>
              <a:rPr lang="en-US" dirty="0"/>
              <a:t>HEGY</a:t>
            </a:r>
          </a:p>
          <a:p>
            <a:pPr marL="285750" indent="-285750">
              <a:buFontTx/>
              <a:buChar char="-"/>
            </a:pPr>
            <a:r>
              <a:rPr lang="en-US" dirty="0"/>
              <a:t>ACF &amp; PACF</a:t>
            </a:r>
          </a:p>
          <a:p>
            <a:pPr marL="285750" indent="-285750">
              <a:buFontTx/>
              <a:buChar char="-"/>
            </a:pPr>
            <a:r>
              <a:rPr lang="en-US" dirty="0"/>
              <a:t>STL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7850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EC19D-8F97-4E2B-9232-A8C406E5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1143000"/>
            <a:ext cx="8283272" cy="2654064"/>
          </a:xfrm>
        </p:spPr>
        <p:txBody>
          <a:bodyPr/>
          <a:lstStyle/>
          <a:p>
            <a:r>
              <a:rPr lang="en-US" dirty="0"/>
              <a:t>KPSS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82B79-C257-45BB-A318-71894427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1" y="1676400"/>
            <a:ext cx="5287113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5BEBB-3273-4EA8-A5B3-08118933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4" y="2885999"/>
            <a:ext cx="5487166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6EB667-E01B-4716-A055-3DCF8716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909" y="2971800"/>
            <a:ext cx="5249008" cy="121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C1A36A-5C0E-4B62-8D75-1EB8C22EC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4" y="1600200"/>
            <a:ext cx="548716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EC19D-8F97-4E2B-9232-A8C406E5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1143000"/>
            <a:ext cx="8283272" cy="2654064"/>
          </a:xfrm>
        </p:spPr>
        <p:txBody>
          <a:bodyPr/>
          <a:lstStyle/>
          <a:p>
            <a:r>
              <a:rPr lang="en-US" dirty="0"/>
              <a:t>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4D4CD-A595-4130-B06F-6E9FD9BB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197984"/>
            <a:ext cx="6134956" cy="84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96A42-99FE-4E6A-8306-28703F22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3200400"/>
            <a:ext cx="639216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EC19D-8F97-4E2B-9232-A8C406E5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1143000"/>
            <a:ext cx="8283272" cy="2654064"/>
          </a:xfrm>
        </p:spPr>
        <p:txBody>
          <a:bodyPr/>
          <a:lstStyle/>
          <a:p>
            <a:r>
              <a:rPr lang="en-US" dirty="0"/>
              <a:t>ADF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D52D1-4D35-407F-B394-45210CA6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91" y="1676400"/>
            <a:ext cx="4525006" cy="83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D38B3-37BD-4F4E-8B59-58CF63DDA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676400"/>
            <a:ext cx="4439270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D144C-F135-4179-A5A2-A6FA62A8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12" y="2995552"/>
            <a:ext cx="456311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EC19D-8F97-4E2B-9232-A8C406E5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1143000"/>
            <a:ext cx="8283272" cy="2654064"/>
          </a:xfrm>
        </p:spPr>
        <p:txBody>
          <a:bodyPr/>
          <a:lstStyle/>
          <a:p>
            <a:r>
              <a:rPr lang="en-US" dirty="0"/>
              <a:t>OCSB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CE980-380B-447A-ABAA-2B135F1C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752600"/>
            <a:ext cx="4248743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8A628-FC5C-4AC6-90E5-8827DA3D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1724021"/>
            <a:ext cx="4058216" cy="1190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DA55C-1154-4EC8-AE2E-903A73035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183" y="3733800"/>
            <a:ext cx="398200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EC19D-8F97-4E2B-9232-A8C406E5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1143000"/>
            <a:ext cx="8283272" cy="2654064"/>
          </a:xfrm>
        </p:spPr>
        <p:txBody>
          <a:bodyPr/>
          <a:lstStyle/>
          <a:p>
            <a:r>
              <a:rPr lang="en-US" dirty="0"/>
              <a:t>HEGY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EBF1B-C873-4FF5-A44C-B2A2521D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49" y="1813721"/>
            <a:ext cx="3427643" cy="2986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8A61A-9501-4555-8920-480DE570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784232"/>
            <a:ext cx="2204764" cy="3289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70048E-744A-4A67-A35C-CAED1601B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1832980"/>
            <a:ext cx="1772411" cy="3289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758048-DCC6-445C-9B13-197F950FB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2" y="2667000"/>
            <a:ext cx="266737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EC19D-8F97-4E2B-9232-A8C406E5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1143000"/>
            <a:ext cx="8283272" cy="2654064"/>
          </a:xfrm>
        </p:spPr>
        <p:txBody>
          <a:bodyPr/>
          <a:lstStyle/>
          <a:p>
            <a:r>
              <a:rPr lang="en-US" dirty="0"/>
              <a:t>ACF &amp; PACF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76683-B0A6-4FDE-B88C-CFB3CBEF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0" y="1511063"/>
            <a:ext cx="5859281" cy="3941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C4688-A6AC-4F48-B8A6-9E32801B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2" y="1511063"/>
            <a:ext cx="5859282" cy="39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7C8C1-973E-4FF1-92B7-A98E1A55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575644"/>
            <a:ext cx="7848600" cy="527984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DDD135C-67F8-4BBA-83BC-42AC03E9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-1143000"/>
            <a:ext cx="8283272" cy="2654064"/>
          </a:xfrm>
        </p:spPr>
        <p:txBody>
          <a:bodyPr/>
          <a:lstStyle/>
          <a:p>
            <a:r>
              <a:rPr lang="en-US" dirty="0"/>
              <a:t>STL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2381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660DA-9EB5-41B2-8135-0365C140358C}"/>
              </a:ext>
            </a:extLst>
          </p:cNvPr>
          <p:cNvSpPr txBox="1"/>
          <p:nvPr/>
        </p:nvSpPr>
        <p:spPr>
          <a:xfrm>
            <a:off x="1065212" y="838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 unit root in Trend/Level:</a:t>
            </a:r>
          </a:p>
          <a:p>
            <a:pPr marL="285750" indent="-285750">
              <a:buFontTx/>
              <a:buChar char="-"/>
            </a:pPr>
            <a:r>
              <a:rPr lang="en-US" dirty="0"/>
              <a:t>KPSS (for Trend) with short and long lag</a:t>
            </a:r>
          </a:p>
          <a:p>
            <a:pPr marL="285750" indent="-285750">
              <a:buFontTx/>
              <a:buChar char="-"/>
            </a:pPr>
            <a:r>
              <a:rPr lang="en-US" dirty="0"/>
              <a:t>KPSS (for Level) with short and long lag</a:t>
            </a:r>
          </a:p>
          <a:p>
            <a:pPr marL="285750" indent="-285750">
              <a:buFontTx/>
              <a:buChar char="-"/>
            </a:pPr>
            <a:r>
              <a:rPr lang="en-US" dirty="0"/>
              <a:t>ADF with short and long lag</a:t>
            </a:r>
          </a:p>
          <a:p>
            <a:pPr marL="285750" indent="-285750">
              <a:buFontTx/>
              <a:buChar char="-"/>
            </a:pPr>
            <a:r>
              <a:rPr lang="en-US" dirty="0"/>
              <a:t>PP for long lag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00BDA-D6AF-4B69-A27A-37279B31EEB0}"/>
              </a:ext>
            </a:extLst>
          </p:cNvPr>
          <p:cNvSpPr txBox="1"/>
          <p:nvPr/>
        </p:nvSpPr>
        <p:spPr>
          <a:xfrm>
            <a:off x="1065212" y="2514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 no unit root in Trend/Level:</a:t>
            </a:r>
          </a:p>
          <a:p>
            <a:pPr marL="285750" indent="-285750">
              <a:buFontTx/>
              <a:buChar char="-"/>
            </a:pPr>
            <a:r>
              <a:rPr lang="en-US" dirty="0"/>
              <a:t>PP with short lag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E8095-BD0D-40A9-B970-D69C879341FE}"/>
              </a:ext>
            </a:extLst>
          </p:cNvPr>
          <p:cNvSpPr txBox="1"/>
          <p:nvPr/>
        </p:nvSpPr>
        <p:spPr>
          <a:xfrm>
            <a:off x="1065212" y="3581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 no unit root in Season: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OCSB with short and long 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AD1FB-1A22-4E5C-A9A4-EFDBA260A7D1}"/>
              </a:ext>
            </a:extLst>
          </p:cNvPr>
          <p:cNvSpPr txBox="1"/>
          <p:nvPr/>
        </p:nvSpPr>
        <p:spPr>
          <a:xfrm>
            <a:off x="1065212" y="45720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Unable to run: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 (the lag values are too large*)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600" dirty="0"/>
              <a:t>*we can get around this in a second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45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78B-241C-4B1B-87EF-F7342B58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this all tell us about the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B1EBD-7CD9-46E1-8E3C-DE0157140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do we use it to build the ARIMA?</a:t>
            </a:r>
          </a:p>
        </p:txBody>
      </p:sp>
    </p:spTree>
    <p:extLst>
      <p:ext uri="{BB962C8B-B14F-4D97-AF65-F5344CB8AC3E}">
        <p14:creationId xmlns:p14="http://schemas.microsoft.com/office/powerpoint/2010/main" val="37736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https://www.kaggle.com/sumanthvrao/daily-climate-time-series-data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660DA-9EB5-41B2-8135-0365C140358C}"/>
              </a:ext>
            </a:extLst>
          </p:cNvPr>
          <p:cNvSpPr txBox="1"/>
          <p:nvPr/>
        </p:nvSpPr>
        <p:spPr>
          <a:xfrm>
            <a:off x="1065212" y="457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difference the data! But what order of differencing do we need?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B713E-538F-4973-9604-A83975F135C9}"/>
              </a:ext>
            </a:extLst>
          </p:cNvPr>
          <p:cNvSpPr txBox="1"/>
          <p:nvPr/>
        </p:nvSpPr>
        <p:spPr>
          <a:xfrm>
            <a:off x="2132012" y="1600200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ndiffs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5332C5-DFAD-4A2C-B6E1-4A28FC94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4191000"/>
            <a:ext cx="1000265" cy="2038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71CE74-85F3-4218-A551-E9A987D8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59" y="2514600"/>
            <a:ext cx="3305636" cy="1333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93B095-BBFE-45CA-A317-B69D00A7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24" y="4601994"/>
            <a:ext cx="885949" cy="1190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C12F25-33FA-43F1-BCB0-2FA025152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12" y="2611855"/>
            <a:ext cx="3572374" cy="8002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6D2D75-E9BB-4F85-BF6C-CDF278D51E07}"/>
              </a:ext>
            </a:extLst>
          </p:cNvPr>
          <p:cNvSpPr txBox="1"/>
          <p:nvPr/>
        </p:nvSpPr>
        <p:spPr>
          <a:xfrm>
            <a:off x="7427632" y="1613801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nsdiffs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660DA-9EB5-41B2-8135-0365C140358C}"/>
              </a:ext>
            </a:extLst>
          </p:cNvPr>
          <p:cNvSpPr txBox="1"/>
          <p:nvPr/>
        </p:nvSpPr>
        <p:spPr>
          <a:xfrm>
            <a:off x="1065212" y="457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F3848-8EDC-4DC0-9C2C-A5D1287B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68" y="826532"/>
            <a:ext cx="4485607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7C439-06E7-4715-B4F2-09FE885E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18" y="817936"/>
            <a:ext cx="4485608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1D22F-5E87-4982-B15C-75E5D0591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719" y="3835456"/>
            <a:ext cx="4485607" cy="3017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64568A-E8CB-4999-A2AC-FCADFAE98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92" y="3844052"/>
            <a:ext cx="4485608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660DA-9EB5-41B2-8135-0365C140358C}"/>
              </a:ext>
            </a:extLst>
          </p:cNvPr>
          <p:cNvSpPr txBox="1"/>
          <p:nvPr/>
        </p:nvSpPr>
        <p:spPr>
          <a:xfrm>
            <a:off x="1065212" y="457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08974-153A-4DF6-BCED-D64AD95B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67" y="5500282"/>
            <a:ext cx="828791" cy="1162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FD001-9257-4141-A6C9-215E90C84A99}"/>
              </a:ext>
            </a:extLst>
          </p:cNvPr>
          <p:cNvSpPr txBox="1"/>
          <p:nvPr/>
        </p:nvSpPr>
        <p:spPr>
          <a:xfrm>
            <a:off x="7145067" y="4890682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nsdiffs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F87E6-5B33-43C8-85FA-1A75EF3D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867" y="4648200"/>
            <a:ext cx="933580" cy="2048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58ED96-9C01-4024-B669-AF07ABC42379}"/>
              </a:ext>
            </a:extLst>
          </p:cNvPr>
          <p:cNvSpPr txBox="1"/>
          <p:nvPr/>
        </p:nvSpPr>
        <p:spPr>
          <a:xfrm>
            <a:off x="2817812" y="4114800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ndiffs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F8F61F-142C-4A0A-ABDC-AC46FFF0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76" y="931816"/>
            <a:ext cx="4731571" cy="3182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6D9DD9-3E63-4F47-B208-5F7265845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947" y="826532"/>
            <a:ext cx="5058805" cy="34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78B-241C-4B1B-87EF-F7342B58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ARIMA</a:t>
            </a:r>
          </a:p>
        </p:txBody>
      </p:sp>
    </p:spTree>
    <p:extLst>
      <p:ext uri="{BB962C8B-B14F-4D97-AF65-F5344CB8AC3E}">
        <p14:creationId xmlns:p14="http://schemas.microsoft.com/office/powerpoint/2010/main" val="37530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3B45-F30F-4638-B942-5CF835E1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206263"/>
            <a:ext cx="8283272" cy="2654064"/>
          </a:xfrm>
        </p:spPr>
        <p:txBody>
          <a:bodyPr/>
          <a:lstStyle/>
          <a:p>
            <a:r>
              <a:rPr lang="en-US" dirty="0"/>
              <a:t>What parameters to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24D8-BD17-47B9-A5CC-CACAF8F9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12" y="1600200"/>
            <a:ext cx="7264623" cy="11502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)(P,D,Q)[M]</a:t>
            </a:r>
          </a:p>
          <a:p>
            <a:endParaRPr lang="en-US" dirty="0"/>
          </a:p>
          <a:p>
            <a:r>
              <a:rPr lang="en-US" dirty="0"/>
              <a:t>Let’s look at the ACF and PACF</a:t>
            </a:r>
          </a:p>
        </p:txBody>
      </p:sp>
    </p:spTree>
    <p:extLst>
      <p:ext uri="{BB962C8B-B14F-4D97-AF65-F5344CB8AC3E}">
        <p14:creationId xmlns:p14="http://schemas.microsoft.com/office/powerpoint/2010/main" val="19010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D2A2A-7FA3-4802-BA33-58407EFD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485279"/>
            <a:ext cx="4736592" cy="3186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731AA-1F5E-47BD-B315-216E128A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671639"/>
            <a:ext cx="4736592" cy="318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03DEE-2D44-44C7-AE29-C0AFCC5F7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468346"/>
            <a:ext cx="4736592" cy="3186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80BD6-B414-4150-9A8A-755BFCE6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12" y="3671639"/>
            <a:ext cx="4736592" cy="31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4035A-7895-4C4C-A025-00A51DCEDD6C}"/>
              </a:ext>
            </a:extLst>
          </p:cNvPr>
          <p:cNvSpPr txBox="1"/>
          <p:nvPr/>
        </p:nvSpPr>
        <p:spPr>
          <a:xfrm>
            <a:off x="74612" y="685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ARIMA(1,1,1)(0,1,0)[365]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006DD-E885-46EC-9742-BA83FB2A92A4}"/>
              </a:ext>
            </a:extLst>
          </p:cNvPr>
          <p:cNvSpPr txBox="1"/>
          <p:nvPr/>
        </p:nvSpPr>
        <p:spPr>
          <a:xfrm>
            <a:off x="3579812" y="2590800"/>
            <a:ext cx="106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forecast from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43C96-38A5-4DFC-8CD3-1A6C218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055132"/>
            <a:ext cx="8297681" cy="55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14E4-D16F-4491-A304-5012A1432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8CAA-0A19-4D5C-B861-EF9F61230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metrics to do so</a:t>
            </a:r>
          </a:p>
        </p:txBody>
      </p:sp>
    </p:spTree>
    <p:extLst>
      <p:ext uri="{BB962C8B-B14F-4D97-AF65-F5344CB8AC3E}">
        <p14:creationId xmlns:p14="http://schemas.microsoft.com/office/powerpoint/2010/main" val="1603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D37FAA9-19C0-4394-B951-528DD89D1F1A}"/>
              </a:ext>
            </a:extLst>
          </p:cNvPr>
          <p:cNvSpPr txBox="1">
            <a:spLocks/>
          </p:cNvSpPr>
          <p:nvPr/>
        </p:nvSpPr>
        <p:spPr>
          <a:xfrm>
            <a:off x="1598612" y="152400"/>
            <a:ext cx="8283272" cy="2654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F2570-B475-4700-B3C9-15D4BFBBB0F0}"/>
              </a:ext>
            </a:extLst>
          </p:cNvPr>
          <p:cNvSpPr txBox="1"/>
          <p:nvPr/>
        </p:nvSpPr>
        <p:spPr>
          <a:xfrm>
            <a:off x="1598612" y="838200"/>
            <a:ext cx="6781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ACF (ACF1)</a:t>
            </a:r>
          </a:p>
          <a:p>
            <a:pPr marL="285750" indent="-285750">
              <a:buFontTx/>
              <a:buChar char="-"/>
            </a:pPr>
            <a:r>
              <a:rPr lang="en-US" dirty="0"/>
              <a:t>AIC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AICc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Ljung</a:t>
            </a:r>
            <a:r>
              <a:rPr lang="en-US" dirty="0"/>
              <a:t>-Box Test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Box-Pierce Test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RMSE</a:t>
            </a:r>
          </a:p>
          <a:p>
            <a:pPr marL="285750" indent="-285750">
              <a:buFontTx/>
              <a:buChar char="-"/>
            </a:pPr>
            <a:r>
              <a:rPr lang="en-US" dirty="0"/>
              <a:t>ME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MAE</a:t>
            </a:r>
          </a:p>
          <a:p>
            <a:pPr marL="285750" indent="-285750">
              <a:buFontTx/>
              <a:buChar char="-"/>
            </a:pPr>
            <a:r>
              <a:rPr lang="en-US" dirty="0"/>
              <a:t>MPE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MASE</a:t>
            </a:r>
          </a:p>
        </p:txBody>
      </p:sp>
    </p:spTree>
    <p:extLst>
      <p:ext uri="{BB962C8B-B14F-4D97-AF65-F5344CB8AC3E}">
        <p14:creationId xmlns:p14="http://schemas.microsoft.com/office/powerpoint/2010/main" val="1275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DDEE8A-3243-406F-B126-C284D8A3A9FC}"/>
              </a:ext>
            </a:extLst>
          </p:cNvPr>
          <p:cNvSpPr txBox="1"/>
          <p:nvPr/>
        </p:nvSpPr>
        <p:spPr>
          <a:xfrm>
            <a:off x="3503612" y="1752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graph from </a:t>
            </a:r>
            <a:r>
              <a:rPr lang="en-US" dirty="0" err="1"/>
              <a:t>checkresiduals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DC4ED-E7B3-4F74-A5EF-F99E3D9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32" y="0"/>
            <a:ext cx="1019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B6F219-7727-419E-AB94-A507989C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81476"/>
              </p:ext>
            </p:extLst>
          </p:nvPr>
        </p:nvGraphicFramePr>
        <p:xfrm>
          <a:off x="1827212" y="1874520"/>
          <a:ext cx="8406345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269">
                  <a:extLst>
                    <a:ext uri="{9D8B030D-6E8A-4147-A177-3AD203B41FA5}">
                      <a16:colId xmlns:a16="http://schemas.microsoft.com/office/drawing/2014/main" val="1433338674"/>
                    </a:ext>
                  </a:extLst>
                </a:gridCol>
                <a:gridCol w="1681269">
                  <a:extLst>
                    <a:ext uri="{9D8B030D-6E8A-4147-A177-3AD203B41FA5}">
                      <a16:colId xmlns:a16="http://schemas.microsoft.com/office/drawing/2014/main" val="821910120"/>
                    </a:ext>
                  </a:extLst>
                </a:gridCol>
                <a:gridCol w="1681269">
                  <a:extLst>
                    <a:ext uri="{9D8B030D-6E8A-4147-A177-3AD203B41FA5}">
                      <a16:colId xmlns:a16="http://schemas.microsoft.com/office/drawing/2014/main" val="93563628"/>
                    </a:ext>
                  </a:extLst>
                </a:gridCol>
                <a:gridCol w="1681269">
                  <a:extLst>
                    <a:ext uri="{9D8B030D-6E8A-4147-A177-3AD203B41FA5}">
                      <a16:colId xmlns:a16="http://schemas.microsoft.com/office/drawing/2014/main" val="347094025"/>
                    </a:ext>
                  </a:extLst>
                </a:gridCol>
                <a:gridCol w="1681269">
                  <a:extLst>
                    <a:ext uri="{9D8B030D-6E8A-4147-A177-3AD203B41FA5}">
                      <a16:colId xmlns:a16="http://schemas.microsoft.com/office/drawing/2014/main" val="2705237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633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FB5CBD5-5A19-4A08-A0EF-2BC4E917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514600"/>
            <a:ext cx="840634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36B12-12D2-449C-8DC0-D0E7494B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83" y="794794"/>
            <a:ext cx="7343458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E66F1-BC7D-446D-B491-6EE5D37B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6172200"/>
            <a:ext cx="8540201" cy="448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24D8C-A82E-4CD5-8711-4E97FADFD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70" y="3657600"/>
            <a:ext cx="4789408" cy="952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BF899-7C02-4F6B-A586-26462A8F2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012" y="5029200"/>
            <a:ext cx="4789064" cy="9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EAFA-5C95-404D-9D73-A7229AD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Auto.arima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8624-135B-46BC-9452-840529D4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There’s a version of Arima models in R that does the parameter checking by using the metrics to try and figure out the best model for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41D7-EDE7-4F04-B572-C76771B4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62" y="685800"/>
            <a:ext cx="781583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281B1-8B62-478A-A3A8-2E6BBD52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32" y="0"/>
            <a:ext cx="1019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0C580-161C-4687-9226-6888CF94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533602"/>
            <a:ext cx="6542171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DBDDA-8786-4B6D-9A94-9EE0264CB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27" y="3200501"/>
            <a:ext cx="6373366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8489A-7657-48EE-9115-138E38BF2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827" y="4572000"/>
            <a:ext cx="6385169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0B09ED-B7D2-40E0-974F-55EAE7246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881" y="6172200"/>
            <a:ext cx="9112245" cy="6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882F-4CB5-45FF-B90B-5D59F8F0C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1E4F9-5FF5-4C37-B1BE-08BB04ABA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184A345-170E-43C8-8010-5E24B044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0"/>
            <a:ext cx="5806807" cy="16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FCD06A-F2C0-4142-9509-00004594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1818242"/>
            <a:ext cx="5837104" cy="16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DBEB4B-6139-4EE5-B5EC-C6CAA1AD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51" y="3505200"/>
            <a:ext cx="5806807" cy="16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63606E2-B5FC-43D9-BC9F-6F4EA56A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16" y="5247242"/>
            <a:ext cx="5867400" cy="16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4C7090-2069-4660-A07C-68202DC1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2057400"/>
            <a:ext cx="9144000" cy="251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8AE4C50-9500-4ADC-8494-1C89569F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027326"/>
            <a:ext cx="4339549" cy="44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490835-DAEB-4852-9CB7-E74636FCDF24}"/>
              </a:ext>
            </a:extLst>
          </p:cNvPr>
          <p:cNvSpPr txBox="1"/>
          <p:nvPr/>
        </p:nvSpPr>
        <p:spPr>
          <a:xfrm>
            <a:off x="5831945" y="1027326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air pressure at sea level is 1013.25 mb. The highest air pressure recorded was 1089 mb in Mongolia. The lowest air pressure, 870 mb, was recorded in a typhoon in the Pacific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7B3C8-D19A-41CE-ADEB-48C489E33960}"/>
              </a:ext>
            </a:extLst>
          </p:cNvPr>
          <p:cNvSpPr txBox="1"/>
          <p:nvPr/>
        </p:nvSpPr>
        <p:spPr>
          <a:xfrm>
            <a:off x="869685" y="6553200"/>
            <a:ext cx="99245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3"/>
              </a:rPr>
              <a:t>https://www.wunderground.com/blog/weatherhistorian/world-and-us-lowest-barometric-pressure-records.html#:~:text=The%20most%20commonly%20accepted%20figure,near%20the%20island%20of%20Guam</a:t>
            </a:r>
            <a:r>
              <a:rPr lang="en-US" sz="700" dirty="0"/>
              <a:t>.</a:t>
            </a:r>
          </a:p>
          <a:p>
            <a:r>
              <a:rPr lang="en-US" sz="700" dirty="0">
                <a:hlinkClick r:id="rId4"/>
              </a:rPr>
              <a:t>https://wmo.asu.edu/content/highest-sea-lvl-air-pressure-above-700m</a:t>
            </a:r>
            <a:endParaRPr lang="en-US" sz="700" dirty="0"/>
          </a:p>
          <a:p>
            <a:endParaRPr lang="en-US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E341B-30A7-408D-871B-11CF3D585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08" y="3244270"/>
            <a:ext cx="387721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4E26428-2007-4311-9BA7-2878F296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286000"/>
            <a:ext cx="9829801" cy="256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CD69-905C-4BD5-96E8-5A05C2A7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990600"/>
            <a:ext cx="11429999" cy="2654064"/>
          </a:xfrm>
        </p:spPr>
        <p:txBody>
          <a:bodyPr/>
          <a:lstStyle/>
          <a:p>
            <a:r>
              <a:rPr lang="en-US" dirty="0"/>
              <a:t>Let’s start building an ARIMA model</a:t>
            </a:r>
          </a:p>
        </p:txBody>
      </p:sp>
    </p:spTree>
    <p:extLst>
      <p:ext uri="{BB962C8B-B14F-4D97-AF65-F5344CB8AC3E}">
        <p14:creationId xmlns:p14="http://schemas.microsoft.com/office/powerpoint/2010/main" val="12207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CD69-905C-4BD5-96E8-5A05C2A7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-1066800"/>
            <a:ext cx="11429999" cy="2654064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meantemp</a:t>
            </a:r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71EF4B8-C700-4F1F-A02E-78D9338A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1564271"/>
            <a:ext cx="5943600" cy="39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772</TotalTime>
  <Words>400</Words>
  <Application>Microsoft Office PowerPoint</Application>
  <PresentationFormat>Custom</PresentationFormat>
  <Paragraphs>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Euphemia</vt:lpstr>
      <vt:lpstr>Math 16x9</vt:lpstr>
      <vt:lpstr>Forecasting Climate Conditions in Delhi, India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start building an ARIMA model</vt:lpstr>
      <vt:lpstr>Used meantemp</vt:lpstr>
      <vt:lpstr>Preliminary Testing</vt:lpstr>
      <vt:lpstr>KPSS</vt:lpstr>
      <vt:lpstr>PP</vt:lpstr>
      <vt:lpstr>ADF</vt:lpstr>
      <vt:lpstr>OCSB</vt:lpstr>
      <vt:lpstr>HEGY</vt:lpstr>
      <vt:lpstr>ACF &amp; PACF</vt:lpstr>
      <vt:lpstr>STL Decomposition</vt:lpstr>
      <vt:lpstr>PowerPoint Presentation</vt:lpstr>
      <vt:lpstr>What does this all tell us about the data?</vt:lpstr>
      <vt:lpstr>PowerPoint Presentation</vt:lpstr>
      <vt:lpstr>PowerPoint Presentation</vt:lpstr>
      <vt:lpstr>PowerPoint Presentation</vt:lpstr>
      <vt:lpstr>Building ARIMA</vt:lpstr>
      <vt:lpstr>What parameters to use?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Auto.arima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Climate Conditions in Delhi, India</dc:title>
  <dc:creator>Ben van Oostendorp</dc:creator>
  <cp:lastModifiedBy>Ben van Oostendorp</cp:lastModifiedBy>
  <cp:revision>6</cp:revision>
  <dcterms:created xsi:type="dcterms:W3CDTF">2021-10-09T22:50:02Z</dcterms:created>
  <dcterms:modified xsi:type="dcterms:W3CDTF">2021-10-11T02:23:33Z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