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3" r:id="rId6"/>
    <p:sldId id="265" r:id="rId7"/>
    <p:sldId id="259" r:id="rId8"/>
    <p:sldId id="347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Montserrat" pitchFamily="2" charset="77"/>
      <p:regular r:id="rId16"/>
      <p:bold r:id="rId17"/>
      <p:italic r:id="rId18"/>
      <p:boldItalic r:id="rId19"/>
    </p:embeddedFont>
    <p:embeddedFont>
      <p:font typeface="Vidaloka" panose="02000504000000020004" pitchFamily="2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667987-3F16-4485-A67F-5A79DB1AE442}">
  <a:tblStyle styleId="{D1667987-3F16-4485-A67F-5A79DB1AE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5"/>
    <p:restoredTop sz="94652"/>
  </p:normalViewPr>
  <p:slideViewPr>
    <p:cSldViewPr snapToGrid="0">
      <p:cViewPr>
        <p:scale>
          <a:sx n="86" d="100"/>
          <a:sy n="86" d="100"/>
        </p:scale>
        <p:origin x="2512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5" r:id="rId4"/>
    <p:sldLayoutId id="2147483658" r:id="rId5"/>
    <p:sldLayoutId id="2147483659" r:id="rId6"/>
    <p:sldLayoutId id="2147483660" r:id="rId7"/>
    <p:sldLayoutId id="2147483663" r:id="rId8"/>
    <p:sldLayoutId id="2147483664" r:id="rId9"/>
    <p:sldLayoutId id="2147483665" r:id="rId10"/>
    <p:sldLayoutId id="2147483696" r:id="rId11"/>
    <p:sldLayoutId id="2147483697" r:id="rId12"/>
    <p:sldLayoutId id="2147483698" r:id="rId13"/>
    <p:sldLayoutId id="214748369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Agentes</a:t>
            </a:r>
            <a:r>
              <a:rPr lang="en-US" dirty="0"/>
              <a:t> de IA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</a:rPr>
              <a:t>Amarillas</a:t>
            </a:r>
            <a:r>
              <a:rPr lang="en" dirty="0">
                <a:solidFill>
                  <a:schemeClr val="dk1"/>
                </a:solidFill>
              </a:rPr>
              <a:t> Aviles Brayan Alexis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err="1">
                <a:solidFill>
                  <a:schemeClr val="dk1"/>
                </a:solidFill>
              </a:rPr>
              <a:t>Cuen</a:t>
            </a:r>
            <a:r>
              <a:rPr lang="en" dirty="0">
                <a:solidFill>
                  <a:schemeClr val="dk1"/>
                </a:solidFill>
              </a:rPr>
              <a:t> Armenta Alma Victoria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/>
              <a:t>Que es un agente ?</a:t>
            </a:r>
          </a:p>
        </p:txBody>
      </p:sp>
      <p:pic>
        <p:nvPicPr>
          <p:cNvPr id="1026" name="Picture 2" descr="El gran incremento de los chatbots en la medicina">
            <a:extLst>
              <a:ext uri="{FF2B5EF4-FFF2-40B4-BE49-F238E27FC236}">
                <a16:creationId xmlns:a16="http://schemas.microsoft.com/office/drawing/2014/main" id="{41828561-522E-6D5C-1BF0-C5B988C3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8" r="8982" b="3"/>
          <a:stretch/>
        </p:blipFill>
        <p:spPr bwMode="auto">
          <a:xfrm>
            <a:off x="713225" y="1208225"/>
            <a:ext cx="366825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423933" dir="5400000" algn="ctr" rotWithShape="0">
              <a:srgbClr val="000000">
                <a:alpha val="52878"/>
              </a:srgbClr>
            </a:outerShdw>
            <a:reflection endPos="0" dist="50800" dir="5400000" sy="-100000" algn="bl" rotWithShape="0"/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9" name="Google Shape;489;p60"/>
          <p:cNvSpPr txBox="1">
            <a:spLocks noGrp="1"/>
          </p:cNvSpPr>
          <p:nvPr>
            <p:ph type="body" idx="4294967295"/>
          </p:nvPr>
        </p:nvSpPr>
        <p:spPr>
          <a:xfrm>
            <a:off x="4762475" y="1208225"/>
            <a:ext cx="36682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Es 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un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programa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de software que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puede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interactuar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con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su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entorno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,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recopilar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datos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y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utilizarlos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para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realizar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tareas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definidas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de forma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autónoma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a fin de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cumplir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unos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objetivos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 </a:t>
            </a:r>
            <a:r>
              <a:rPr lang="en-US" b="0" i="0" u="none" strike="noStrike" cap="none" dirty="0" err="1">
                <a:solidFill>
                  <a:schemeClr val="dk1"/>
                </a:solidFill>
                <a:effectLst/>
              </a:rPr>
              <a:t>predeterminados</a:t>
            </a:r>
            <a:r>
              <a:rPr lang="en-US" b="0" i="0" u="none" strike="noStrike" cap="none" dirty="0">
                <a:solidFill>
                  <a:schemeClr val="dk1"/>
                </a:solidFill>
                <a:effectLst/>
              </a:rPr>
              <a:t>.</a:t>
            </a:r>
            <a:endParaRPr lang="en-US" b="0" i="0" u="none" strike="noStrike" cap="none" dirty="0">
              <a:solidFill>
                <a:schemeClr val="dk1"/>
              </a:solidFill>
            </a:endParaRP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713225" y="13818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 sistemas de IA que toman decisiones basadas en una representación interna del mundo. En lugar de reaccionar automáticamente a estímulos, estos agentes analizan su entorno, generan planes y toman decisiones basadas en objetivos y reglas lógicas.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Agentes</a:t>
            </a:r>
            <a:r>
              <a:rPr lang="en" sz="4000" dirty="0"/>
              <a:t> </a:t>
            </a:r>
            <a:r>
              <a:rPr lang="en" sz="4000" dirty="0" err="1"/>
              <a:t>liberativos</a:t>
            </a:r>
            <a:r>
              <a:rPr lang="en" sz="4000" dirty="0"/>
              <a:t> !</a:t>
            </a:r>
            <a:endParaRPr sz="4000" dirty="0"/>
          </a:p>
        </p:txBody>
      </p:sp>
      <p:pic>
        <p:nvPicPr>
          <p:cNvPr id="2052" name="Picture 4" descr="Qué es un Agente Inteligente? Características, tipos, cómo funciona y  aplicaciones">
            <a:extLst>
              <a:ext uri="{FF2B5EF4-FFF2-40B4-BE49-F238E27FC236}">
                <a16:creationId xmlns:a16="http://schemas.microsoft.com/office/drawing/2014/main" id="{DB23F4C0-8116-9C87-52F5-674166C2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366" y="1381800"/>
            <a:ext cx="3860800" cy="2571750"/>
          </a:xfrm>
          <a:prstGeom prst="rect">
            <a:avLst/>
          </a:prstGeom>
          <a:noFill/>
          <a:effectLst>
            <a:reflection blurRad="1270000" stA="45000" endPos="6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1307775" y="413601"/>
            <a:ext cx="70074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Caracteristicas</a:t>
            </a:r>
            <a:r>
              <a:rPr lang="en"/>
              <a:t> de un </a:t>
            </a:r>
            <a:r>
              <a:rPr lang="en" err="1"/>
              <a:t>agente</a:t>
            </a:r>
            <a:r>
              <a:rPr lang="en"/>
              <a:t> </a:t>
            </a:r>
            <a:r>
              <a:rPr lang="en" err="1"/>
              <a:t>liberativo</a:t>
            </a:r>
            <a:endParaRPr/>
          </a:p>
        </p:txBody>
      </p:sp>
      <p:sp>
        <p:nvSpPr>
          <p:cNvPr id="495" name="Google Shape;495;p61"/>
          <p:cNvSpPr txBox="1">
            <a:spLocks noGrp="1"/>
          </p:cNvSpPr>
          <p:nvPr>
            <p:ph type="subTitle" idx="3"/>
          </p:nvPr>
        </p:nvSpPr>
        <p:spPr>
          <a:xfrm>
            <a:off x="1219512" y="1731877"/>
            <a:ext cx="29168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Modelo</a:t>
            </a:r>
            <a:r>
              <a:rPr lang="en"/>
              <a:t> del </a:t>
            </a:r>
            <a:r>
              <a:rPr lang="en" err="1"/>
              <a:t>mundo</a:t>
            </a:r>
            <a:endParaRPr/>
          </a:p>
        </p:txBody>
      </p:sp>
      <p:sp>
        <p:nvSpPr>
          <p:cNvPr id="496" name="Google Shape;496;p61"/>
          <p:cNvSpPr txBox="1">
            <a:spLocks noGrp="1"/>
          </p:cNvSpPr>
          <p:nvPr>
            <p:ph type="subTitle" idx="1"/>
          </p:nvPr>
        </p:nvSpPr>
        <p:spPr>
          <a:xfrm>
            <a:off x="5924030" y="1897602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Planificacion</a:t>
            </a:r>
            <a:r>
              <a:rPr lang="en"/>
              <a:t> </a:t>
            </a:r>
            <a:endParaRPr/>
          </a:p>
        </p:txBody>
      </p:sp>
      <p:sp>
        <p:nvSpPr>
          <p:cNvPr id="497" name="Google Shape;497;p61"/>
          <p:cNvSpPr txBox="1">
            <a:spLocks noGrp="1"/>
          </p:cNvSpPr>
          <p:nvPr>
            <p:ph type="subTitle" idx="2"/>
          </p:nvPr>
        </p:nvSpPr>
        <p:spPr>
          <a:xfrm>
            <a:off x="5754437" y="2222676"/>
            <a:ext cx="2923506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>
                <a:solidFill>
                  <a:srgbClr val="000000"/>
                </a:solidFill>
                <a:effectLst/>
                <a:latin typeface="-webkit-standard"/>
              </a:rPr>
              <a:t>Evalúan diferentes acciones y sus consecuencias antes de ejecutarlas.</a:t>
            </a:r>
            <a:endParaRPr/>
          </a:p>
        </p:txBody>
      </p:sp>
      <p:sp>
        <p:nvSpPr>
          <p:cNvPr id="498" name="Google Shape;498;p61"/>
          <p:cNvSpPr txBox="1">
            <a:spLocks noGrp="1"/>
          </p:cNvSpPr>
          <p:nvPr>
            <p:ph type="subTitle" idx="4"/>
          </p:nvPr>
        </p:nvSpPr>
        <p:spPr>
          <a:xfrm>
            <a:off x="1038311" y="2102752"/>
            <a:ext cx="310469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>
                <a:solidFill>
                  <a:srgbClr val="000000"/>
                </a:solidFill>
                <a:effectLst/>
                <a:latin typeface="-webkit-standard"/>
              </a:rPr>
              <a:t>Mantienen una representación interna del entorno, permitiéndoles actuar de forma informada.</a:t>
            </a:r>
            <a:endParaRPr/>
          </a:p>
        </p:txBody>
      </p:sp>
      <p:sp>
        <p:nvSpPr>
          <p:cNvPr id="499" name="Google Shape;499;p61"/>
          <p:cNvSpPr txBox="1">
            <a:spLocks noGrp="1"/>
          </p:cNvSpPr>
          <p:nvPr>
            <p:ph type="subTitle" idx="5"/>
          </p:nvPr>
        </p:nvSpPr>
        <p:spPr>
          <a:xfrm>
            <a:off x="5257671" y="3603992"/>
            <a:ext cx="3685800" cy="2353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Capacidad</a:t>
            </a:r>
            <a:r>
              <a:rPr lang="en"/>
              <a:t> de </a:t>
            </a:r>
            <a:r>
              <a:rPr lang="en" err="1"/>
              <a:t>razonamiento</a:t>
            </a:r>
            <a:endParaRPr/>
          </a:p>
        </p:txBody>
      </p:sp>
      <p:sp>
        <p:nvSpPr>
          <p:cNvPr id="500" name="Google Shape;500;p61"/>
          <p:cNvSpPr txBox="1">
            <a:spLocks noGrp="1"/>
          </p:cNvSpPr>
          <p:nvPr>
            <p:ph type="subTitle" idx="6"/>
          </p:nvPr>
        </p:nvSpPr>
        <p:spPr>
          <a:xfrm>
            <a:off x="5523198" y="4074587"/>
            <a:ext cx="3374817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>
                <a:solidFill>
                  <a:srgbClr val="000000"/>
                </a:solidFill>
                <a:effectLst/>
                <a:latin typeface="-webkit-standard"/>
              </a:rPr>
              <a:t>Utilizan lógica o aprendizaje automático para determinar la mejor acción a tomar.</a:t>
            </a:r>
            <a:endParaRPr/>
          </a:p>
        </p:txBody>
      </p:sp>
      <p:sp>
        <p:nvSpPr>
          <p:cNvPr id="501" name="Google Shape;501;p61"/>
          <p:cNvSpPr txBox="1">
            <a:spLocks noGrp="1"/>
          </p:cNvSpPr>
          <p:nvPr>
            <p:ph type="subTitle" idx="7"/>
          </p:nvPr>
        </p:nvSpPr>
        <p:spPr>
          <a:xfrm>
            <a:off x="887572" y="3468938"/>
            <a:ext cx="3580680" cy="3210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Acciones</a:t>
            </a:r>
            <a:r>
              <a:rPr lang="en"/>
              <a:t> </a:t>
            </a:r>
            <a:r>
              <a:rPr lang="en" err="1"/>
              <a:t>basada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objetivos</a:t>
            </a:r>
            <a:endParaRPr/>
          </a:p>
        </p:txBody>
      </p:sp>
      <p:sp>
        <p:nvSpPr>
          <p:cNvPr id="502" name="Google Shape;502;p61"/>
          <p:cNvSpPr txBox="1">
            <a:spLocks noGrp="1"/>
          </p:cNvSpPr>
          <p:nvPr>
            <p:ph type="subTitle" idx="8"/>
          </p:nvPr>
        </p:nvSpPr>
        <p:spPr>
          <a:xfrm>
            <a:off x="1226201" y="3975451"/>
            <a:ext cx="3242051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0" i="0" u="none" strike="noStrike">
                <a:solidFill>
                  <a:srgbClr val="000000"/>
                </a:solidFill>
                <a:effectLst/>
                <a:latin typeface="-webkit-standard"/>
              </a:rPr>
              <a:t>Buscan alcanzar metas específicas, ajustando sus acciones según sea necesario.</a:t>
            </a:r>
            <a:endParaRPr/>
          </a:p>
        </p:txBody>
      </p:sp>
      <p:sp>
        <p:nvSpPr>
          <p:cNvPr id="503" name="Google Shape;503;p61"/>
          <p:cNvSpPr txBox="1">
            <a:spLocks noGrp="1"/>
          </p:cNvSpPr>
          <p:nvPr>
            <p:ph type="title" idx="9"/>
          </p:nvPr>
        </p:nvSpPr>
        <p:spPr>
          <a:xfrm>
            <a:off x="180312" y="2053852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4" name="Google Shape;504;p61"/>
          <p:cNvSpPr txBox="1">
            <a:spLocks noGrp="1"/>
          </p:cNvSpPr>
          <p:nvPr>
            <p:ph type="title" idx="13"/>
          </p:nvPr>
        </p:nvSpPr>
        <p:spPr>
          <a:xfrm>
            <a:off x="4655263" y="190186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5" name="Google Shape;505;p61"/>
          <p:cNvSpPr txBox="1">
            <a:spLocks noGrp="1"/>
          </p:cNvSpPr>
          <p:nvPr>
            <p:ph type="title" idx="14"/>
          </p:nvPr>
        </p:nvSpPr>
        <p:spPr>
          <a:xfrm>
            <a:off x="193939" y="36045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title" idx="15"/>
          </p:nvPr>
        </p:nvSpPr>
        <p:spPr>
          <a:xfrm>
            <a:off x="4545977" y="362320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756527" y="1379435"/>
            <a:ext cx="43239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b="1" dirty="0"/>
              <a:t>Sistemas de navegación GPS: </a:t>
            </a:r>
            <a:r>
              <a:rPr lang="es-MX" dirty="0"/>
              <a:t>Calculan la mejor ruta basándose en el tráfico y otros factores antes de sugerir un camino.</a:t>
            </a:r>
            <a:endParaRPr lang="es-ES" dirty="0"/>
          </a:p>
          <a:p>
            <a:pPr lvl="0"/>
            <a:r>
              <a:rPr lang="es-MX" b="1" dirty="0"/>
              <a:t>IA en videojuegos estratégicos: </a:t>
            </a:r>
            <a:r>
              <a:rPr lang="es-MX" dirty="0"/>
              <a:t>Como en Age of Empires, donde la IA analiza recursos, tropas y estrategias antes de atacar.</a:t>
            </a:r>
            <a:endParaRPr lang="es-ES" dirty="0"/>
          </a:p>
          <a:p>
            <a:pPr lvl="0"/>
            <a:r>
              <a:rPr lang="es-MX" b="1" dirty="0"/>
              <a:t>Sistemas de recomendación inteligente: </a:t>
            </a:r>
            <a:r>
              <a:rPr lang="es-MX" dirty="0"/>
              <a:t>Netflix o Amazon analizan el comportamiento del usuario para sugerir contenido relevante basándose en patrones.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Ejemplos</a:t>
            </a:r>
            <a:r>
              <a:rPr lang="en" dirty="0"/>
              <a:t> de </a:t>
            </a:r>
            <a:r>
              <a:rPr lang="en" dirty="0" err="1"/>
              <a:t>agentes</a:t>
            </a:r>
            <a:r>
              <a:rPr lang="en" dirty="0"/>
              <a:t> </a:t>
            </a:r>
            <a:r>
              <a:rPr lang="en" dirty="0" err="1"/>
              <a:t>liberativos</a:t>
            </a:r>
            <a:endParaRPr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82B84265-4D8F-8897-6C5A-E03B881B2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333" y="1146464"/>
            <a:ext cx="1738330" cy="13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mazon.com.mx: Tarjeta de Regalo Digital Amazon.com.mx: Gift Cards">
            <a:extLst>
              <a:ext uri="{FF2B5EF4-FFF2-40B4-BE49-F238E27FC236}">
                <a16:creationId xmlns:a16="http://schemas.microsoft.com/office/drawing/2014/main" id="{0975EE85-6BE7-6DE5-EA18-D92BBD382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65" y="2447740"/>
            <a:ext cx="1825885" cy="154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etflix Latinoamérica - YouTube">
            <a:extLst>
              <a:ext uri="{FF2B5EF4-FFF2-40B4-BE49-F238E27FC236}">
                <a16:creationId xmlns:a16="http://schemas.microsoft.com/office/drawing/2014/main" id="{32B9A3E5-1FED-DD95-F60E-9A3881F89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41" y="2712914"/>
            <a:ext cx="1284122" cy="128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8"/>
          <p:cNvSpPr txBox="1">
            <a:spLocks noGrp="1"/>
          </p:cNvSpPr>
          <p:nvPr>
            <p:ph type="title"/>
          </p:nvPr>
        </p:nvSpPr>
        <p:spPr>
          <a:xfrm>
            <a:off x="3742849" y="898412"/>
            <a:ext cx="4545001" cy="791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Agentes</a:t>
            </a:r>
            <a:r>
              <a:rPr lang="en" sz="4000"/>
              <a:t> </a:t>
            </a:r>
            <a:r>
              <a:rPr lang="en" sz="4000" err="1"/>
              <a:t>hibridos</a:t>
            </a:r>
            <a:r>
              <a:rPr lang="en" sz="4000"/>
              <a:t>!</a:t>
            </a:r>
            <a:endParaRPr sz="4000"/>
          </a:p>
        </p:txBody>
      </p:sp>
      <p:sp>
        <p:nvSpPr>
          <p:cNvPr id="5" name="Google Shape;553;p66">
            <a:extLst>
              <a:ext uri="{FF2B5EF4-FFF2-40B4-BE49-F238E27FC236}">
                <a16:creationId xmlns:a16="http://schemas.microsoft.com/office/drawing/2014/main" id="{F25A6750-4345-63B1-EF82-57EF68CDC5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2848" y="1687873"/>
            <a:ext cx="4643770" cy="2754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MX"/>
              <a:t>        Los agentes híbridos combinan características de diferentes tipos de agentes, como los reactivos y los deliberativos, para aprovechar lo mejor de ambos enfoques.</a:t>
            </a:r>
          </a:p>
          <a:p>
            <a:pPr algn="just"/>
            <a:endParaRPr lang="es-ES"/>
          </a:p>
          <a:p>
            <a:pPr lvl="0" algn="just">
              <a:buFont typeface="Wingdings" pitchFamily="2" charset="2"/>
              <a:buChar char="q"/>
            </a:pPr>
            <a:r>
              <a:rPr lang="es-MX" b="1"/>
              <a:t>Parte reactiva:</a:t>
            </a:r>
            <a:r>
              <a:rPr lang="es-MX"/>
              <a:t> Responde rápidamente a estímulos del entorno sin una planificación compleja.</a:t>
            </a:r>
            <a:endParaRPr lang="es-ES"/>
          </a:p>
          <a:p>
            <a:pPr algn="just">
              <a:buFont typeface="Wingdings" pitchFamily="2" charset="2"/>
              <a:buChar char="q"/>
            </a:pPr>
            <a:r>
              <a:rPr lang="es-MX" b="1"/>
              <a:t>Parte deliberativa:</a:t>
            </a:r>
            <a:r>
              <a:rPr lang="es-MX"/>
              <a:t> Mantiene un modelo interno del mundo, planifica y toma decisiones basadas en objetivos.</a:t>
            </a:r>
            <a:r>
              <a:rPr lang="es-ES"/>
              <a:t> </a:t>
            </a:r>
            <a:endParaRPr/>
          </a:p>
        </p:txBody>
      </p:sp>
      <p:pic>
        <p:nvPicPr>
          <p:cNvPr id="4100" name="Picture 4" descr="Una mezcla híbrida de personas e inteligencia artificial en contextos  diferenciados dentro de la Eduación disruptiva – juandon. Innovación y  conocimiento">
            <a:extLst>
              <a:ext uri="{FF2B5EF4-FFF2-40B4-BE49-F238E27FC236}">
                <a16:creationId xmlns:a16="http://schemas.microsoft.com/office/drawing/2014/main" id="{DB114838-0AF8-1AF5-883E-4BE084616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82" y="1194341"/>
            <a:ext cx="2754818" cy="275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596071" y="1525462"/>
            <a:ext cx="2683800" cy="42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err="1"/>
              <a:t>Velocidad</a:t>
            </a:r>
            <a:r>
              <a:rPr lang="en"/>
              <a:t> y </a:t>
            </a:r>
            <a:r>
              <a:rPr lang="en" err="1"/>
              <a:t>planificacion</a:t>
            </a:r>
            <a:endParaRPr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013053" y="2653908"/>
            <a:ext cx="2186150" cy="984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es-MX"/>
              <a:t>Pueden reaccionar rápido a eventos inesperados mientras siguen un plan general</a:t>
            </a:r>
            <a:r>
              <a:rPr lang="es-ES"/>
              <a:t> </a:t>
            </a:r>
            <a:endParaRPr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5894368" y="2527843"/>
            <a:ext cx="2529632" cy="1066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MX"/>
              <a:t>      Pueden modificar su comportamiento dependiendo de la situación.</a:t>
            </a:r>
            <a:endParaRPr lang="es-ES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6250" y="1677218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683800" cy="3771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err="1"/>
              <a:t>Arquitectura</a:t>
            </a:r>
            <a:r>
              <a:rPr lang="en"/>
              <a:t> modular</a:t>
            </a:r>
            <a:endParaRPr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err="1"/>
              <a:t>Adaptabilidad</a:t>
            </a:r>
            <a:endParaRPr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1526200" y="425448"/>
            <a:ext cx="6091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Caracteriticas</a:t>
            </a:r>
            <a:r>
              <a:rPr lang="en"/>
              <a:t> de un </a:t>
            </a:r>
            <a:r>
              <a:rPr lang="en" err="1"/>
              <a:t>agente</a:t>
            </a:r>
            <a:r>
              <a:rPr lang="en"/>
              <a:t> </a:t>
            </a:r>
            <a:r>
              <a:rPr lang="en" err="1"/>
              <a:t>hibrido</a:t>
            </a:r>
            <a:r>
              <a:rPr lang="en"/>
              <a:t> </a:t>
            </a:r>
            <a:endParaRPr/>
          </a:p>
        </p:txBody>
      </p:sp>
      <p:sp>
        <p:nvSpPr>
          <p:cNvPr id="20" name="Google Shape;518;p62">
            <a:extLst>
              <a:ext uri="{FF2B5EF4-FFF2-40B4-BE49-F238E27FC236}">
                <a16:creationId xmlns:a16="http://schemas.microsoft.com/office/drawing/2014/main" id="{FE7FD065-A379-B079-0C52-D9C937252289}"/>
              </a:ext>
            </a:extLst>
          </p:cNvPr>
          <p:cNvSpPr txBox="1">
            <a:spLocks/>
          </p:cNvSpPr>
          <p:nvPr/>
        </p:nvSpPr>
        <p:spPr>
          <a:xfrm>
            <a:off x="3522525" y="2653908"/>
            <a:ext cx="2186150" cy="1128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s-MX"/>
              <a:t>        Usan  múltiples capas o módulos especializados en diferentes tareas.</a:t>
            </a:r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853CEC91-0875-9E7B-218A-3B10BCFE7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0553" y="1502118"/>
            <a:ext cx="5409499" cy="2710118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s-MX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Vehículos autónomos: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parte reactiva evita colisiones inmediatas.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parte deliberativa planifica la ruta óptima considerando tráfico y reglas viales.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s-MX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 en videojuegos (ej. NPCs en juegos de rol o shooters tácticos):</a:t>
            </a:r>
            <a:endParaRPr lang="es-ES" sz="1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reaccionar de inmediato ante ataques del jugador.</a:t>
            </a:r>
            <a:endParaRPr lang="es-E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s-MX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También siguen estrategias generales según la situación en el juego.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itchFamily="2" charset="2"/>
              <a:buChar char=""/>
            </a:pPr>
            <a:r>
              <a:rPr lang="es-MX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Asistentes personales avanzados (ej. Alexa, Google Assistant):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Responden automáticamente a comandos simples.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planificar y ejecutar tareas más complejas (como programar recordatorios o coordinar múltiples acciones).</a:t>
            </a:r>
            <a:endParaRPr lang="es-E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785F85C-97F0-F7E3-744B-2F61B94B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Ejemplo de agentes </a:t>
            </a:r>
            <a:r>
              <a:rPr lang="es-ES" err="1"/>
              <a:t>hibridos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27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</Words>
  <Application>Microsoft Macintosh PowerPoint</Application>
  <PresentationFormat>Presentación en pantalla (16:9)</PresentationFormat>
  <Paragraphs>50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Calibri</vt:lpstr>
      <vt:lpstr>Wingdings</vt:lpstr>
      <vt:lpstr>Lato</vt:lpstr>
      <vt:lpstr>Montserrat</vt:lpstr>
      <vt:lpstr>Courier New</vt:lpstr>
      <vt:lpstr>Symbol</vt:lpstr>
      <vt:lpstr>Vidaloka</vt:lpstr>
      <vt:lpstr>Arial</vt:lpstr>
      <vt:lpstr>-webkit-standard</vt:lpstr>
      <vt:lpstr>Minimalist Business Slides XL by Slidesgo</vt:lpstr>
      <vt:lpstr>Agentes de IA</vt:lpstr>
      <vt:lpstr>Que es un agente ?</vt:lpstr>
      <vt:lpstr>Agentes liberativos !</vt:lpstr>
      <vt:lpstr>Caracteristicas de un agente liberativo</vt:lpstr>
      <vt:lpstr>Ejemplos de agentes liberativos</vt:lpstr>
      <vt:lpstr>Agentes hibridos!</vt:lpstr>
      <vt:lpstr>Velocidad y planificacion</vt:lpstr>
      <vt:lpstr>Ejemplo de agentes hibridos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ALMA VICTORIA CUEN ARMENTA</cp:lastModifiedBy>
  <cp:revision>1</cp:revision>
  <dcterms:modified xsi:type="dcterms:W3CDTF">2025-02-17T05:22:32Z</dcterms:modified>
</cp:coreProperties>
</file>