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75" r:id="rId23"/>
    <p:sldId id="285" r:id="rId24"/>
    <p:sldId id="288" r:id="rId25"/>
    <p:sldId id="276" r:id="rId26"/>
    <p:sldId id="278" r:id="rId27"/>
    <p:sldId id="289" r:id="rId28"/>
    <p:sldId id="279" r:id="rId29"/>
    <p:sldId id="290" r:id="rId30"/>
    <p:sldId id="296" r:id="rId31"/>
    <p:sldId id="297" r:id="rId32"/>
    <p:sldId id="280" r:id="rId33"/>
    <p:sldId id="291" r:id="rId34"/>
    <p:sldId id="281" r:id="rId35"/>
    <p:sldId id="282" r:id="rId36"/>
    <p:sldId id="292" r:id="rId37"/>
    <p:sldId id="293" r:id="rId38"/>
    <p:sldId id="294" r:id="rId39"/>
    <p:sldId id="287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EAFBF-01E6-6B44-8818-D3CB17AE47E6}" v="41" dt="2024-11-14T11:24:1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66F35-BFA0-804E-A1DB-8DB1862BE6E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F237-826C-0741-9743-A8202D08F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C07E5-0554-A7FB-CC60-BA118763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7C0E2-E41E-64C6-1D5A-D34925842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ABB9E-2365-98D6-43EC-15DD73100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1095-E0BB-18CD-EB29-BA6172146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D53B-BEFA-9289-23D7-079A85420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B39FE-9E21-292C-81DD-019364F87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CA2A5-0D9C-739F-B2D4-EB91D5037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9532-3C0B-923D-D6F4-598156919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7B260-FEEE-4DC7-81BA-8E892CBD6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23EFE-8DF1-EE3D-2CCD-969844ABC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6D55F-6810-7161-33BF-8BBC5B729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2F67-0FF4-D982-83C9-AD7C77DD7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2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C4A7-5163-61EC-4BF7-6E3F4827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396F5-736F-FBC3-B3A9-AA62DF05E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E1EF6-382A-5226-AF1C-7EAB13B99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996F5-D4CF-47F7-5166-66EE93C09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6D11-7128-9849-5732-10C1C6C4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76229-82B2-0A2F-C3D3-455C03382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317DC2-872F-E718-975A-84AF574FD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8D52-1CCD-5AF8-13CC-4CD6AD24A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D1612-FD25-64E8-6ED8-2EB82591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EDB36-7A52-4EA8-D1CF-A69DAA9D0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5F8DE6-63C3-2FAB-E072-4E51D5BEC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1A90-EE13-150C-F670-7C160F2C0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B9D97-9349-48BF-DE0B-C99B71D5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3756D8-6C20-CA0F-DCD4-FF985B6F8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1C1FB-8436-9AD5-AF43-33CA6C222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8A88-4854-FB56-1C40-4290CAADD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F237-826C-0741-9743-A8202D08FE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1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DE3B-2050-08B2-9B13-458FC9E3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E896F-7EF2-893D-51A4-BA55CC08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BE2C-7A06-3546-60A3-14A0BB5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D09D-2FBC-618C-D7CA-734542A7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F48A4-A379-08BF-DB8C-5BCCCBCD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9BC0-223E-FBB5-6819-FBFBA2C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40D4E-34DD-4052-FF24-7229B283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CD60-5BEA-6BFD-8DD3-FFFC3E7E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8C55-63F7-9276-9FC5-D58A8DD7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D8E2-1450-F618-2095-B2622579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77241-8C28-5E1F-41A0-E0557EED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84E9-BFB2-8924-628B-A6D34470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0644-AAE1-5BA7-A2A8-C529DA9B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DC79-AC37-2D06-4EE8-9DFDE322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2EB0-A74C-35E3-7402-16DE91EE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C1D-1C6C-48F6-A4BA-702EBEC4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ADB2-A3FE-2CFD-1D3A-53E8AA92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8738-8921-5EAF-55D0-30AE0B5D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CC71-F4AA-08B8-D513-ADA096F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6FC9-32DE-0BEC-8448-EF400E46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7B7B-44B1-69EC-3ECF-754A93A4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82DA-96E5-7A4C-865F-69BAE923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3A60-F6C4-682F-7B47-481B504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2A14-B7C6-E33C-4CA7-541078DD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5A0F-5E2E-FBA9-02DC-6AD06008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A2A-3396-0D6C-9EDE-1AF0CD1A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5ACB-0A7D-CFF4-0505-6329A05E3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CAE0-4729-A83A-B7A0-33BD7677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A483-4012-3073-8C5A-C420E12E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17FA-B941-F2D1-1F8B-B99936A4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76F7-4641-2058-2D1A-5AE482C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1B63-3646-B2EB-1F46-A6A29620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BB8E-3881-6D85-AC7E-6D183761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72F8-F97B-797D-9785-7F47F44A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6A004-1009-63DE-1AD1-1CE9D2067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BECE-C035-4747-9087-F4303FE5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0AB42-B77A-67BA-50E3-895A66C5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DA002-B660-0D29-E753-DF775574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BDD2-C2C0-ECBF-A858-717AAD07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F18D-8788-02EC-A455-84B0250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8612E-8FD2-D0E5-B755-AF47DE0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DF7A-1AE3-2D61-20F6-5F44B2A3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CA73-8EB6-8B6E-26A2-9880F4F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95F04-4A0C-8031-B3E0-C395FC8C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72DD5-B7AE-6CBE-92D1-F8E1FCA7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2CC40-4AA7-3A6E-94AB-C99FCC6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72CD-B04D-473C-997F-99C435EF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8A1-9DE7-E3AA-3CFC-0FBB226D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50661-803E-6581-813E-9DFEC4CA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2E10-814B-4B08-E834-FC5CFE4E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1629-BA72-00A3-1A4B-E2EEACF9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99B82-8553-8212-987D-D8DEBD95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ECD6-2263-9CD2-5E10-D7DA4E22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3DBAF-CA14-4632-A36C-6E51B6ED5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C5D1-4128-51E0-42B9-AED2067E8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7E9A-2033-6CCE-7289-F09DA266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911D3-AB94-811E-05B9-31081A1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95B20-FD91-B3CB-F7F9-44032B19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79459-68E4-FE6E-A439-6BFC935A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595C-6968-E1A1-BC6E-B15600EB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54C3-6A2D-3750-B332-CBC6EC639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3E025-B33B-6342-B3B9-E05FCCC9974D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9D82-7243-6FC0-E7B6-3DC9C2A9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EB76D-A757-48F9-6116-7DE87D426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B6143-B1FF-B541-974E-DD77BCD13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B6C8-B6E6-B46F-9276-41C9E399D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Organising</a:t>
            </a:r>
            <a:r>
              <a:rPr lang="en-US" dirty="0"/>
              <a:t> Code with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4A8F-E29F-6A01-A458-68BB6DBC1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24/25</a:t>
            </a:r>
          </a:p>
        </p:txBody>
      </p:sp>
    </p:spTree>
    <p:extLst>
      <p:ext uri="{BB962C8B-B14F-4D97-AF65-F5344CB8AC3E}">
        <p14:creationId xmlns:p14="http://schemas.microsoft.com/office/powerpoint/2010/main" val="236133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3881-5C26-E312-AE37-B6B2872D5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0B38-FFEB-926A-70AC-3DB70457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081DF-184A-573B-26D9-C60DA132B040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226A4-398C-3966-5315-54B2318D5998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BE9BB051-BCB1-7035-C7BE-18909C05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9B7009-9889-DDF4-FCFE-9A15D41EEC64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94893C-DC2E-412B-EF30-D757DC043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56282"/>
              </p:ext>
            </p:extLst>
          </p:nvPr>
        </p:nvGraphicFramePr>
        <p:xfrm>
          <a:off x="3062532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first_number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9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76325-CA1D-89B8-C65B-3D61E698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B969-A61B-3CB2-F3AF-8BC6F7A9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08874-CB47-FF99-8B58-4C211168F536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F9157-CBDD-2894-D031-301A89F315D7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D6856F71-E477-DC02-3296-BF9FECD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2638D0-4095-412C-A850-432D23B9E8F9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61CA6D-B3BC-DBC9-2116-583DA370D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58303"/>
              </p:ext>
            </p:extLst>
          </p:nvPr>
        </p:nvGraphicFramePr>
        <p:xfrm>
          <a:off x="30609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first_number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C7263A0-FC24-8A43-EA4E-24ADDEE33C60}"/>
              </a:ext>
            </a:extLst>
          </p:cNvPr>
          <p:cNvSpPr/>
          <p:nvPr/>
        </p:nvSpPr>
        <p:spPr>
          <a:xfrm>
            <a:off x="5376672" y="4701698"/>
            <a:ext cx="3730752" cy="14064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2CAF7-529E-673C-9303-91C2D04A4486}"/>
              </a:ext>
            </a:extLst>
          </p:cNvPr>
          <p:cNvSpPr txBox="1"/>
          <p:nvPr/>
        </p:nvSpPr>
        <p:spPr>
          <a:xfrm>
            <a:off x="5376672" y="433236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memory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1C82AA-0578-C171-1777-0250C424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14245"/>
              </p:ext>
            </p:extLst>
          </p:nvPr>
        </p:nvGraphicFramePr>
        <p:xfrm>
          <a:off x="54993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51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43350-F761-F68B-1E99-5B1C4C3E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6EAD-C733-AFB0-4276-31F873A5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1A38C-1CC7-D666-8981-8BAB3CF2C54E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91170-B95E-18C3-B4EB-8AC03C53F3F9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A297B66B-E7D6-5AAA-F99F-33DD6EB3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06464C-ED9C-98F1-4A58-D9732E28B8FD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C29BF6-9EEB-5512-D811-10869AC01DDC}"/>
              </a:ext>
            </a:extLst>
          </p:cNvPr>
          <p:cNvGraphicFramePr>
            <a:graphicFrameLocks noGrp="1"/>
          </p:cNvGraphicFramePr>
          <p:nvPr/>
        </p:nvGraphicFramePr>
        <p:xfrm>
          <a:off x="30609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first_number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3ABAAC-27F2-B707-E771-92E2451A32C2}"/>
              </a:ext>
            </a:extLst>
          </p:cNvPr>
          <p:cNvSpPr/>
          <p:nvPr/>
        </p:nvSpPr>
        <p:spPr>
          <a:xfrm>
            <a:off x="5376672" y="4701698"/>
            <a:ext cx="3730752" cy="14064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C6A6B-9708-7823-3254-69A3F460A5F2}"/>
              </a:ext>
            </a:extLst>
          </p:cNvPr>
          <p:cNvSpPr txBox="1"/>
          <p:nvPr/>
        </p:nvSpPr>
        <p:spPr>
          <a:xfrm>
            <a:off x="5376672" y="433236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memory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30E49E-5C0E-3625-8218-37E0FF49D098}"/>
              </a:ext>
            </a:extLst>
          </p:cNvPr>
          <p:cNvGraphicFramePr>
            <a:graphicFrameLocks noGrp="1"/>
          </p:cNvGraphicFramePr>
          <p:nvPr/>
        </p:nvGraphicFramePr>
        <p:xfrm>
          <a:off x="54993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9753DF-0C55-F1C2-7005-75DFCCD4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58153"/>
              </p:ext>
            </p:extLst>
          </p:nvPr>
        </p:nvGraphicFramePr>
        <p:xfrm>
          <a:off x="7220712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new_number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50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5CB32-FA88-DE8E-D969-D1661B724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26AF-201D-FCED-2BCF-FADC112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D8C2C-2165-C97A-FA44-84492D48E235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5A0C4-58CB-3BDC-27F5-664BFF49EC68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A0C09934-652B-FF93-6DC8-4860D85CD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A75D67-646B-5A94-39B0-99896EF50BA5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670ACB-8FBE-9AA3-7552-DC84987F618D}"/>
              </a:ext>
            </a:extLst>
          </p:cNvPr>
          <p:cNvGraphicFramePr>
            <a:graphicFrameLocks noGrp="1"/>
          </p:cNvGraphicFramePr>
          <p:nvPr/>
        </p:nvGraphicFramePr>
        <p:xfrm>
          <a:off x="30609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first_number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20B622F-4E8A-190E-DEF7-D0460D280527}"/>
              </a:ext>
            </a:extLst>
          </p:cNvPr>
          <p:cNvSpPr/>
          <p:nvPr/>
        </p:nvSpPr>
        <p:spPr>
          <a:xfrm>
            <a:off x="5376672" y="4701698"/>
            <a:ext cx="3730752" cy="14064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1C07A-1179-D3D9-8AC7-41FB138E6D99}"/>
              </a:ext>
            </a:extLst>
          </p:cNvPr>
          <p:cNvSpPr txBox="1"/>
          <p:nvPr/>
        </p:nvSpPr>
        <p:spPr>
          <a:xfrm>
            <a:off x="5376672" y="433236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memory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305B0E-B4DB-84E6-1BDB-4D76C2FB6AC5}"/>
              </a:ext>
            </a:extLst>
          </p:cNvPr>
          <p:cNvGraphicFramePr>
            <a:graphicFrameLocks noGrp="1"/>
          </p:cNvGraphicFramePr>
          <p:nvPr/>
        </p:nvGraphicFramePr>
        <p:xfrm>
          <a:off x="54993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6CA335-FBC3-635C-662D-237CA3938C2D}"/>
              </a:ext>
            </a:extLst>
          </p:cNvPr>
          <p:cNvGraphicFramePr>
            <a:graphicFrameLocks noGrp="1"/>
          </p:cNvGraphicFramePr>
          <p:nvPr/>
        </p:nvGraphicFramePr>
        <p:xfrm>
          <a:off x="7220712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new_number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60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3DC8B-8DD7-5EA8-68A6-4954A54F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1DEB-4FDE-AF98-0540-3C5BB74F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265EE-79FC-1E20-871E-3FEDCB68CB87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AE6A7-DF23-AD7F-3585-7F4BBF1E27BF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5E52C0CF-1DA1-4663-A4FD-A6B07598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B7F430-47F5-AA82-A34A-AFDB9E5F5255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0142DD-BC5F-3CB8-5F32-E6E2A6254CF1}"/>
              </a:ext>
            </a:extLst>
          </p:cNvPr>
          <p:cNvGraphicFramePr>
            <a:graphicFrameLocks noGrp="1"/>
          </p:cNvGraphicFramePr>
          <p:nvPr/>
        </p:nvGraphicFramePr>
        <p:xfrm>
          <a:off x="3060970" y="4839162"/>
          <a:ext cx="16121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153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first_number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B9FD13-EB85-AA84-FE2E-0FAA7928A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0319"/>
              </p:ext>
            </p:extLst>
          </p:nvPr>
        </p:nvGraphicFramePr>
        <p:xfrm>
          <a:off x="5057949" y="4847532"/>
          <a:ext cx="24609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3545546832"/>
                    </a:ext>
                  </a:extLst>
                </a:gridCol>
              </a:tblGrid>
              <a:tr h="232933">
                <a:tc>
                  <a:txBody>
                    <a:bodyPr/>
                    <a:lstStyle/>
                    <a:p>
                      <a:r>
                        <a:rPr lang="en-US" dirty="0" err="1"/>
                        <a:t>transformed_number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7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67D2C-646D-1387-1F2C-C727A0EA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3B7D-4F8E-FC8E-8855-EB968EF2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pic>
        <p:nvPicPr>
          <p:cNvPr id="4" name="Picture 3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1651F2DA-534F-A6F2-6597-D266ECE4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235"/>
          <a:stretch/>
        </p:blipFill>
        <p:spPr>
          <a:xfrm>
            <a:off x="2246882" y="2062842"/>
            <a:ext cx="7698236" cy="30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8F3F2-52C6-FC5F-39A7-EAB010C5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ECF9-E26D-3790-84D0-B02714BC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1CF65F-F41B-2029-836B-3F7B2C45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294"/>
          <a:stretch/>
        </p:blipFill>
        <p:spPr>
          <a:xfrm>
            <a:off x="1866997" y="1690688"/>
            <a:ext cx="8458006" cy="39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2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A70A-EE93-B3C5-616E-A5B9BEC2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5FF9-E58A-526D-9CF2-C851320A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C5C4-E078-347F-062F-4E302307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that functions are blocks of code that can be called from somewhere else</a:t>
            </a:r>
          </a:p>
          <a:p>
            <a:r>
              <a:rPr lang="en-US" dirty="0"/>
              <a:t>Understand how functions interact with program memory and sequence of operations</a:t>
            </a:r>
          </a:p>
          <a:p>
            <a:r>
              <a:rPr lang="en-US" dirty="0"/>
              <a:t>Understand how we can use functions to make our code </a:t>
            </a:r>
            <a:r>
              <a:rPr lang="en-US" u="sng" dirty="0"/>
              <a:t>vastly </a:t>
            </a:r>
            <a:r>
              <a:rPr lang="en-US" dirty="0"/>
              <a:t>more readable</a:t>
            </a:r>
          </a:p>
        </p:txBody>
      </p:sp>
    </p:spTree>
    <p:extLst>
      <p:ext uri="{BB962C8B-B14F-4D97-AF65-F5344CB8AC3E}">
        <p14:creationId xmlns:p14="http://schemas.microsoft.com/office/powerpoint/2010/main" val="124586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D61C2-4699-2E18-5E3F-34BC73D2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45E-5CAB-90BD-279E-F0F4421A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use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7189-9522-38F6-49CA-2C621550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use functions to </a:t>
            </a:r>
            <a:r>
              <a:rPr lang="en-US" u="sng" dirty="0"/>
              <a:t>avoid repetition of code</a:t>
            </a:r>
            <a:r>
              <a:rPr lang="en-US" dirty="0"/>
              <a:t> (DRY).</a:t>
            </a:r>
          </a:p>
          <a:p>
            <a:r>
              <a:rPr lang="en-US" dirty="0"/>
              <a:t>We should use functions to make our code </a:t>
            </a:r>
            <a:r>
              <a:rPr lang="en-US" u="sng" dirty="0"/>
              <a:t>easier to read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0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149-0077-9D2D-5FDF-E0E18EB7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CF1E9E4-E880-DFFA-A9BF-C388F4BB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6"/>
            <a:ext cx="10515600" cy="2747088"/>
          </a:xfrm>
        </p:spPr>
      </p:pic>
    </p:spTree>
    <p:extLst>
      <p:ext uri="{BB962C8B-B14F-4D97-AF65-F5344CB8AC3E}">
        <p14:creationId xmlns:p14="http://schemas.microsoft.com/office/powerpoint/2010/main" val="11806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6A80-C128-464F-3884-A5A47CAB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AAF0-BC5F-4134-E6A5-8A5D054E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that functions are blocks of code that can be called from somewhere else</a:t>
            </a:r>
          </a:p>
          <a:p>
            <a:r>
              <a:rPr lang="en-US" dirty="0"/>
              <a:t>Understand how functions interact with program memory and sequence of operations</a:t>
            </a:r>
          </a:p>
          <a:p>
            <a:r>
              <a:rPr lang="en-US" dirty="0"/>
              <a:t>Understand how we can use functions to make our code </a:t>
            </a:r>
            <a:r>
              <a:rPr lang="en-US" u="sng" dirty="0"/>
              <a:t>vastly </a:t>
            </a:r>
            <a:r>
              <a:rPr lang="en-US" dirty="0"/>
              <a:t>more readable</a:t>
            </a:r>
          </a:p>
        </p:txBody>
      </p:sp>
    </p:spTree>
    <p:extLst>
      <p:ext uri="{BB962C8B-B14F-4D97-AF65-F5344CB8AC3E}">
        <p14:creationId xmlns:p14="http://schemas.microsoft.com/office/powerpoint/2010/main" val="347198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C1CFC-9C50-6F0D-66AB-693B3D82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61A1-2FD0-66B0-42FE-66B80AE1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</a:t>
            </a:r>
          </a:p>
        </p:txBody>
      </p:sp>
      <p:pic>
        <p:nvPicPr>
          <p:cNvPr id="11" name="Content Placeholder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08238A3-CF8B-5F1D-D2E8-A8731B977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106" y="2253563"/>
            <a:ext cx="8009788" cy="3411577"/>
          </a:xfrm>
        </p:spPr>
      </p:pic>
    </p:spTree>
    <p:extLst>
      <p:ext uri="{BB962C8B-B14F-4D97-AF65-F5344CB8AC3E}">
        <p14:creationId xmlns:p14="http://schemas.microsoft.com/office/powerpoint/2010/main" val="241106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5445-A197-A03D-B909-37EACE3A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4588-7749-FBBF-9EAE-C87F1387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4CFC506-34CC-AFE1-16FC-B748BA6D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13628"/>
            <a:ext cx="7772400" cy="32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0D14-EAE3-56B5-F195-8B6243CF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C2AF-BF9B-4313-4A78-88747CEA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improve readability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25CF1C-A5E1-9DBA-0119-273C2252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8" y="1442301"/>
            <a:ext cx="5083156" cy="532143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C6D731-3D6C-F92D-234E-B56CEDD95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58" y="1442301"/>
            <a:ext cx="6350840" cy="53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401DA-7B22-D8F3-32DA-BAA316B2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A768-EBB8-4D8B-21F5-31E629A9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improve readability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4EA605-6706-CE31-C5DF-F3335DDC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1735465"/>
            <a:ext cx="997406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0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2CF22-D3BF-15D1-C4D6-DCBA2E8D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23F-5BE7-36C2-2D5B-A61C247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improve readability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88010C-2C3D-DA23-3031-7F828A68B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8" y="1442301"/>
            <a:ext cx="5083156" cy="5321430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829140-FD11-96E5-3B98-CB0B2035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58" y="1442301"/>
            <a:ext cx="6350840" cy="53214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21E80-E964-A560-5B4B-16606527E5CA}"/>
              </a:ext>
            </a:extLst>
          </p:cNvPr>
          <p:cNvSpPr/>
          <p:nvPr/>
        </p:nvSpPr>
        <p:spPr>
          <a:xfrm>
            <a:off x="5905041" y="2908453"/>
            <a:ext cx="4935557" cy="627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B9B21-2EC8-B017-FAEC-FA30C5D06EF3}"/>
              </a:ext>
            </a:extLst>
          </p:cNvPr>
          <p:cNvSpPr/>
          <p:nvPr/>
        </p:nvSpPr>
        <p:spPr>
          <a:xfrm>
            <a:off x="5905041" y="3536414"/>
            <a:ext cx="4935557" cy="793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94A9-2068-995E-C487-26D872A64672}"/>
              </a:ext>
            </a:extLst>
          </p:cNvPr>
          <p:cNvSpPr/>
          <p:nvPr/>
        </p:nvSpPr>
        <p:spPr>
          <a:xfrm>
            <a:off x="5905041" y="4299609"/>
            <a:ext cx="4935557" cy="2193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8ED7B-23C2-1AF0-F5AE-0BBB0DF2DAA6}"/>
              </a:ext>
            </a:extLst>
          </p:cNvPr>
          <p:cNvSpPr/>
          <p:nvPr/>
        </p:nvSpPr>
        <p:spPr>
          <a:xfrm>
            <a:off x="552969" y="1690688"/>
            <a:ext cx="3324969" cy="26389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E0B30-D89C-87A7-C6FC-626030AAF66F}"/>
              </a:ext>
            </a:extLst>
          </p:cNvPr>
          <p:cNvSpPr/>
          <p:nvPr/>
        </p:nvSpPr>
        <p:spPr>
          <a:xfrm>
            <a:off x="595199" y="4960864"/>
            <a:ext cx="4064936" cy="1532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FABA0-2039-D7F2-A5C7-A1137EDFD700}"/>
              </a:ext>
            </a:extLst>
          </p:cNvPr>
          <p:cNvSpPr/>
          <p:nvPr/>
        </p:nvSpPr>
        <p:spPr>
          <a:xfrm>
            <a:off x="5905041" y="1339331"/>
            <a:ext cx="4064936" cy="6279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FBAB7C-2CF3-DD17-00CB-AE8C732963C2}"/>
              </a:ext>
            </a:extLst>
          </p:cNvPr>
          <p:cNvSpPr/>
          <p:nvPr/>
        </p:nvSpPr>
        <p:spPr>
          <a:xfrm>
            <a:off x="5905041" y="2004668"/>
            <a:ext cx="4064936" cy="7631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E6431-E98E-EAA1-9ED4-6FE296F5876D}"/>
              </a:ext>
            </a:extLst>
          </p:cNvPr>
          <p:cNvSpPr/>
          <p:nvPr/>
        </p:nvSpPr>
        <p:spPr>
          <a:xfrm>
            <a:off x="159888" y="1451071"/>
            <a:ext cx="4935557" cy="5312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01723-136A-D649-15BE-FB9029BFE22D}"/>
              </a:ext>
            </a:extLst>
          </p:cNvPr>
          <p:cNvSpPr/>
          <p:nvPr/>
        </p:nvSpPr>
        <p:spPr>
          <a:xfrm>
            <a:off x="5771467" y="1279070"/>
            <a:ext cx="4935557" cy="1488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7E6DE-CE0C-0E1B-DAE5-42A7A991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C1FF-6CF2-9151-2EB4-9DFDE58F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0EBDEC-EF4F-8262-A559-7CB030D2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Long functions (</a:t>
            </a:r>
            <a:r>
              <a:rPr lang="en-GB" dirty="0" err="1"/>
              <a:t>i.e</a:t>
            </a:r>
            <a:r>
              <a:rPr lang="en-GB" dirty="0"/>
              <a:t> longer than one screen on your monitor) are much harder to read and understand. </a:t>
            </a:r>
          </a:p>
          <a:p>
            <a:r>
              <a:rPr lang="en-GB" dirty="0"/>
              <a:t>You can make functions shorter by putting long blocks of code that naturally group together into functions- as a rule of thumb, a function should do one thing.</a:t>
            </a:r>
          </a:p>
          <a:p>
            <a:r>
              <a:rPr lang="en-GB" dirty="0"/>
              <a:t>It’s common to write code without any functions and then later organise into functions to improve readability.</a:t>
            </a:r>
          </a:p>
          <a:p>
            <a:r>
              <a:rPr lang="en-GB" dirty="0"/>
              <a:t>In CPA, we expect your submitted code to have been </a:t>
            </a:r>
            <a:r>
              <a:rPr lang="en-GB" i="1" dirty="0"/>
              <a:t>re-factored</a:t>
            </a:r>
            <a:r>
              <a:rPr lang="en-GB" dirty="0"/>
              <a:t> in this way.</a:t>
            </a:r>
          </a:p>
        </p:txBody>
      </p:sp>
    </p:spTree>
    <p:extLst>
      <p:ext uri="{BB962C8B-B14F-4D97-AF65-F5344CB8AC3E}">
        <p14:creationId xmlns:p14="http://schemas.microsoft.com/office/powerpoint/2010/main" val="395296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A984-69D9-CC76-B2F7-2C514519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8EA74-B57C-4C31-0CC3-3ACB5A22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53" y="1690688"/>
            <a:ext cx="6333093" cy="4533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8F2CD-9D99-2FB8-6CAD-7E28A79EF012}"/>
              </a:ext>
            </a:extLst>
          </p:cNvPr>
          <p:cNvSpPr txBox="1"/>
          <p:nvPr/>
        </p:nvSpPr>
        <p:spPr>
          <a:xfrm>
            <a:off x="9564624" y="1764792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answer at </a:t>
            </a:r>
            <a:r>
              <a:rPr lang="en-US" dirty="0" err="1"/>
              <a:t>menti.com</a:t>
            </a:r>
            <a:r>
              <a:rPr lang="en-US" dirty="0"/>
              <a:t> with code 5352 1935</a:t>
            </a:r>
          </a:p>
        </p:txBody>
      </p:sp>
    </p:spTree>
    <p:extLst>
      <p:ext uri="{BB962C8B-B14F-4D97-AF65-F5344CB8AC3E}">
        <p14:creationId xmlns:p14="http://schemas.microsoft.com/office/powerpoint/2010/main" val="326864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6174-9A70-9BF6-379A-1B1921D7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AD6B-105F-B9C2-43FE-00CE0C1C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21D76-4AB8-E691-1842-A93898F3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6" y="1883664"/>
            <a:ext cx="5361013" cy="3837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7BD5A-94BD-54D4-6A47-1F103EF5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21" y="1247362"/>
            <a:ext cx="5357174" cy="49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3C04-D152-7F6C-56B1-690E89D86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BCA8-B310-DAC8-34AB-7F56342E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2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8738480-D74E-BED3-E597-197CD374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90"/>
            <a:ext cx="7772400" cy="4785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40BD9-0657-E88B-9F43-73D051FCEF11}"/>
              </a:ext>
            </a:extLst>
          </p:cNvPr>
          <p:cNvSpPr txBox="1"/>
          <p:nvPr/>
        </p:nvSpPr>
        <p:spPr>
          <a:xfrm>
            <a:off x="9195816" y="1520190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answer at </a:t>
            </a:r>
            <a:r>
              <a:rPr lang="en-US" dirty="0" err="1"/>
              <a:t>menti.com</a:t>
            </a:r>
            <a:r>
              <a:rPr lang="en-US" dirty="0"/>
              <a:t> with code 5352 1935</a:t>
            </a:r>
          </a:p>
        </p:txBody>
      </p:sp>
    </p:spTree>
    <p:extLst>
      <p:ext uri="{BB962C8B-B14F-4D97-AF65-F5344CB8AC3E}">
        <p14:creationId xmlns:p14="http://schemas.microsoft.com/office/powerpoint/2010/main" val="235816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0B62-703F-3754-27E8-0E1CAE43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C34C-5FC5-19C8-379C-E576EE9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2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6BBA69B-1E94-1892-AB81-8D34A78F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48" y="1302650"/>
            <a:ext cx="5728903" cy="54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7791-8522-BBA9-07BE-9E2F0486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DB8B-5E79-4D5B-9CE0-C0ED972B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</a:t>
            </a:r>
            <a:r>
              <a:rPr lang="en-US" i="1" dirty="0"/>
              <a:t>function</a:t>
            </a:r>
            <a:r>
              <a:rPr lang="en-US" dirty="0"/>
              <a:t> is a block of code that only runs when it is called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run (or </a:t>
            </a:r>
            <a:r>
              <a:rPr lang="en-US" i="1" dirty="0"/>
              <a:t>call</a:t>
            </a:r>
            <a:r>
              <a:rPr lang="en-US" dirty="0"/>
              <a:t>) a function by typing its name followed by 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EE9CB-00DF-7C6F-BFB4-E149D674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860"/>
          <a:stretch/>
        </p:blipFill>
        <p:spPr>
          <a:xfrm>
            <a:off x="2039117" y="2767815"/>
            <a:ext cx="8113765" cy="132236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28ABF2E-E1D8-BF83-1B1D-05E91900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16" y="4807860"/>
            <a:ext cx="8100527" cy="1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3B74-DD22-8CB9-99BA-25DC4D7C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98D9-0FEB-5449-5C37-AEE1001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python program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5A92DE8-3CDB-3A67-06BF-D92B4848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48" y="1302650"/>
            <a:ext cx="5728903" cy="5463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9D5BDE-E248-A061-01D2-8A16238BF152}"/>
              </a:ext>
            </a:extLst>
          </p:cNvPr>
          <p:cNvSpPr/>
          <p:nvPr/>
        </p:nvSpPr>
        <p:spPr>
          <a:xfrm>
            <a:off x="3231548" y="1302650"/>
            <a:ext cx="5728903" cy="403710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4B4C7-2160-8443-A3E0-E88E181862CD}"/>
              </a:ext>
            </a:extLst>
          </p:cNvPr>
          <p:cNvSpPr/>
          <p:nvPr/>
        </p:nvSpPr>
        <p:spPr>
          <a:xfrm>
            <a:off x="3231547" y="5339751"/>
            <a:ext cx="5728903" cy="11531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5CD7-99DE-0C6B-DD5A-8C2C83677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09F2-AF71-794F-38B1-3311BCBD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python program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4F63A8-C91F-B407-4B05-AE3A8976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1817859"/>
            <a:ext cx="4156559" cy="41774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8C7F5D-9E85-02DE-0FF7-88A003831911}"/>
              </a:ext>
            </a:extLst>
          </p:cNvPr>
          <p:cNvSpPr/>
          <p:nvPr/>
        </p:nvSpPr>
        <p:spPr>
          <a:xfrm>
            <a:off x="4017721" y="1817859"/>
            <a:ext cx="4156558" cy="7614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14ECB-1681-4374-8445-E255C872F031}"/>
              </a:ext>
            </a:extLst>
          </p:cNvPr>
          <p:cNvSpPr/>
          <p:nvPr/>
        </p:nvSpPr>
        <p:spPr>
          <a:xfrm>
            <a:off x="4017721" y="2579298"/>
            <a:ext cx="4156558" cy="21134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9FC09-CEEC-2F8A-177B-303B3BE28E39}"/>
              </a:ext>
            </a:extLst>
          </p:cNvPr>
          <p:cNvSpPr/>
          <p:nvPr/>
        </p:nvSpPr>
        <p:spPr>
          <a:xfrm>
            <a:off x="4017721" y="4692771"/>
            <a:ext cx="4156558" cy="672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77B62-22BF-7D5F-C2F1-7EBC107A6FCE}"/>
              </a:ext>
            </a:extLst>
          </p:cNvPr>
          <p:cNvSpPr/>
          <p:nvPr/>
        </p:nvSpPr>
        <p:spPr>
          <a:xfrm>
            <a:off x="4017721" y="5365631"/>
            <a:ext cx="4156558" cy="6297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F738-182F-208D-FDCA-A6FAD198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803-6F86-9F15-6439-459C447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0E00A-94CC-20BB-8769-4D1D2D9A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77"/>
          <a:stretch/>
        </p:blipFill>
        <p:spPr>
          <a:xfrm>
            <a:off x="355683" y="1563259"/>
            <a:ext cx="5523909" cy="4453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771A8-4BB7-1468-7246-E0E8B9C4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23"/>
          <a:stretch/>
        </p:blipFill>
        <p:spPr>
          <a:xfrm>
            <a:off x="5955538" y="1563259"/>
            <a:ext cx="5880779" cy="4180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FC2AA-5805-9EB6-CF6B-06E64B44F13E}"/>
              </a:ext>
            </a:extLst>
          </p:cNvPr>
          <p:cNvSpPr txBox="1"/>
          <p:nvPr/>
        </p:nvSpPr>
        <p:spPr>
          <a:xfrm>
            <a:off x="9437075" y="446711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answer at </a:t>
            </a:r>
            <a:r>
              <a:rPr lang="en-US" dirty="0" err="1"/>
              <a:t>menti.com</a:t>
            </a:r>
            <a:r>
              <a:rPr lang="en-US" dirty="0"/>
              <a:t> with code 5352 1935</a:t>
            </a:r>
          </a:p>
        </p:txBody>
      </p:sp>
    </p:spTree>
    <p:extLst>
      <p:ext uri="{BB962C8B-B14F-4D97-AF65-F5344CB8AC3E}">
        <p14:creationId xmlns:p14="http://schemas.microsoft.com/office/powerpoint/2010/main" val="309537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41F71-6EF1-60DF-C59B-9C886ABA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F98-7A7F-E81D-F0ED-147D15B3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3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AFFEF80-04C5-4FEA-ED5F-16F28B9D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4" y="1499392"/>
            <a:ext cx="6308098" cy="4270472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F7EA4E-FBBF-2E64-ED29-CB1F4C0E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83" y="1499392"/>
            <a:ext cx="5421003" cy="44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6EA7C-1E1A-3204-14FC-17848B6B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2557-E30B-049A-F4E1-0DA1C46F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A299-0B10-D068-AB7D-81C0A6EB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some examples of code submitted for the first consolidation exercise- what functions would you write to make it more readable?</a:t>
            </a:r>
          </a:p>
        </p:txBody>
      </p:sp>
    </p:spTree>
    <p:extLst>
      <p:ext uri="{BB962C8B-B14F-4D97-AF65-F5344CB8AC3E}">
        <p14:creationId xmlns:p14="http://schemas.microsoft.com/office/powerpoint/2010/main" val="1494238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9ACD5-6494-A0AE-EFE6-AFBDFE08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6849-01F9-F8BD-BEC1-47E446D4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61A5-455F-02B8-468F-776AF754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should use </a:t>
            </a:r>
            <a:r>
              <a:rPr lang="en-US" dirty="0" err="1"/>
              <a:t>lower_case_with_underscores</a:t>
            </a:r>
            <a:r>
              <a:rPr lang="en-US" dirty="0"/>
              <a:t> for naming</a:t>
            </a:r>
          </a:p>
          <a:p>
            <a:r>
              <a:rPr lang="en-US" dirty="0"/>
              <a:t>Function names should be meaningful and informative.</a:t>
            </a:r>
          </a:p>
          <a:p>
            <a:r>
              <a:rPr lang="en-US" dirty="0"/>
              <a:t>Functions should have docstrings to explain:</a:t>
            </a:r>
          </a:p>
          <a:p>
            <a:pPr lvl="1"/>
            <a:r>
              <a:rPr lang="en-US" dirty="0"/>
              <a:t>What the function does</a:t>
            </a:r>
          </a:p>
          <a:p>
            <a:pPr lvl="1"/>
            <a:r>
              <a:rPr lang="en-US" dirty="0"/>
              <a:t>For longer functions, how they work</a:t>
            </a:r>
          </a:p>
          <a:p>
            <a:pPr lvl="1"/>
            <a:r>
              <a:rPr lang="en-US" dirty="0"/>
              <a:t>Expected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713599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5ED9E-6509-A02E-C00C-08E73926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FC49-13AA-EC26-A50A-AE0BBC2F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96C6-C24D-3510-7E8E-CA912E2B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should use </a:t>
            </a:r>
            <a:r>
              <a:rPr lang="en-US" dirty="0" err="1"/>
              <a:t>lower_case_with_underscores</a:t>
            </a:r>
            <a:r>
              <a:rPr lang="en-US" dirty="0"/>
              <a:t> for naming</a:t>
            </a:r>
          </a:p>
          <a:p>
            <a:r>
              <a:rPr lang="en-US" dirty="0"/>
              <a:t>Function names should be meaningful and informative.</a:t>
            </a:r>
          </a:p>
          <a:p>
            <a:r>
              <a:rPr lang="en-US" dirty="0"/>
              <a:t>Functions should have docstrings to explain:</a:t>
            </a:r>
          </a:p>
          <a:p>
            <a:pPr lvl="1"/>
            <a:r>
              <a:rPr lang="en-US" dirty="0"/>
              <a:t>What the function does</a:t>
            </a:r>
          </a:p>
          <a:p>
            <a:pPr lvl="1"/>
            <a:r>
              <a:rPr lang="en-US" dirty="0"/>
              <a:t>For longer functions:</a:t>
            </a:r>
          </a:p>
          <a:p>
            <a:pPr lvl="2"/>
            <a:r>
              <a:rPr lang="en-US" dirty="0"/>
              <a:t>how they work</a:t>
            </a:r>
          </a:p>
          <a:p>
            <a:pPr lvl="2"/>
            <a:r>
              <a:rPr lang="en-US" dirty="0"/>
              <a:t>Expected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341209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D45CA-ED16-33A9-A2B4-AB146E926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1C56-1B8C-F7DD-6243-4A0836C8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8BA7B2F-9DD3-FCA0-356D-7833C1FC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8098" cy="4270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39740E-B0F8-23F1-FBC9-1D51937DA420}"/>
              </a:ext>
            </a:extLst>
          </p:cNvPr>
          <p:cNvSpPr/>
          <p:nvPr/>
        </p:nvSpPr>
        <p:spPr>
          <a:xfrm>
            <a:off x="1207698" y="2191109"/>
            <a:ext cx="5938600" cy="672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4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733EE-21FA-8DB3-7219-D1294BAD2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F1E0-0A0F-A9AB-0279-84DCE0F3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7838D6-A762-B4EB-E2B4-F90B55A4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0014"/>
            <a:ext cx="7772400" cy="39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09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42D02-85CC-14D9-0188-8CAA513B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59B8-6643-2FAB-0863-51E68A48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C27C68-4EDE-9985-D05E-303F36A4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96" y="1555750"/>
            <a:ext cx="6678168" cy="4810110"/>
          </a:xfrm>
          <a:prstGeom prst="rect">
            <a:avLst/>
          </a:prstGeom>
        </p:spPr>
      </p:pic>
      <p:pic>
        <p:nvPicPr>
          <p:cNvPr id="7" name="Picture 4" descr="Sudoku - Wikipedia">
            <a:extLst>
              <a:ext uri="{FF2B5EF4-FFF2-40B4-BE49-F238E27FC236}">
                <a16:creationId xmlns:a16="http://schemas.microsoft.com/office/drawing/2014/main" id="{8D82093B-BE28-0748-0B17-06FCDC8E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759" y="3651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3B81-6E54-5497-F3D9-315FE750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29B1-08D7-8B61-3AA2-F7C4A661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744E-F98D-F82F-47B9-E43AEAFF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inputs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A35B79F-AE2F-037F-5F1D-C58CE644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4525"/>
            <a:ext cx="7772400" cy="26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15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2092A-7DE2-6EE3-DB71-0C0D9ADC5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2E77-DA52-75F5-BE9E-541213FC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D4E9-D351-2DF3-411E-87C50FF7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that functions are blocks of code that can be called from somewhere else</a:t>
            </a:r>
          </a:p>
          <a:p>
            <a:r>
              <a:rPr lang="en-US" dirty="0"/>
              <a:t>Understand how functions interact with program memory and sequence of operations</a:t>
            </a:r>
          </a:p>
          <a:p>
            <a:r>
              <a:rPr lang="en-US" dirty="0"/>
              <a:t>Understand how we can use functions to make our code </a:t>
            </a:r>
            <a:r>
              <a:rPr lang="en-US" u="sng" dirty="0"/>
              <a:t>vastly </a:t>
            </a:r>
            <a:r>
              <a:rPr lang="en-US" dirty="0"/>
              <a:t>more readable</a:t>
            </a:r>
          </a:p>
        </p:txBody>
      </p:sp>
    </p:spTree>
    <p:extLst>
      <p:ext uri="{BB962C8B-B14F-4D97-AF65-F5344CB8AC3E}">
        <p14:creationId xmlns:p14="http://schemas.microsoft.com/office/powerpoint/2010/main" val="85137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2807-BA9A-7099-4DE9-4CCAC0949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1462-ED66-BE85-8B97-71AECC02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E8AE-0FFA-7B3F-3640-15F371A2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inputs and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9D2EA-9880-03C2-A59A-C6617B97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561"/>
          <a:stretch/>
        </p:blipFill>
        <p:spPr>
          <a:xfrm>
            <a:off x="3604259" y="2570363"/>
            <a:ext cx="4983481" cy="23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6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53925-CECD-BEF7-A8F3-A30BAD4C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EDDE-950D-0145-C881-6157F329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246E-4A06-703A-3306-53B1DE85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that functions are blocks of code that can be called from somewhere else</a:t>
            </a:r>
          </a:p>
          <a:p>
            <a:r>
              <a:rPr lang="en-US" dirty="0"/>
              <a:t>Understand how functions interact with program memory and sequence of operations</a:t>
            </a:r>
          </a:p>
          <a:p>
            <a:r>
              <a:rPr lang="en-US" dirty="0"/>
              <a:t>Understand how we can use functions to make our code </a:t>
            </a:r>
            <a:r>
              <a:rPr lang="en-US" u="sng" dirty="0"/>
              <a:t>vastly </a:t>
            </a:r>
            <a:r>
              <a:rPr lang="en-US" dirty="0"/>
              <a:t>more readable</a:t>
            </a:r>
          </a:p>
        </p:txBody>
      </p:sp>
    </p:spTree>
    <p:extLst>
      <p:ext uri="{BB962C8B-B14F-4D97-AF65-F5344CB8AC3E}">
        <p14:creationId xmlns:p14="http://schemas.microsoft.com/office/powerpoint/2010/main" val="385649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C94A-A90B-9BB4-5656-D0642E9BF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A845-B946-0676-DBF1-43579320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8A3FA-B93C-31AF-09C3-00F48A2FC8CE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A0201-FEA6-EAB0-DA1E-C612E8739549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2F20860C-EE41-FA89-223C-DF4C1500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22AC35-A46F-55C9-A6DA-743BA5A15B21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</p:spTree>
    <p:extLst>
      <p:ext uri="{BB962C8B-B14F-4D97-AF65-F5344CB8AC3E}">
        <p14:creationId xmlns:p14="http://schemas.microsoft.com/office/powerpoint/2010/main" val="26714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1678-D30D-CA43-1076-87F1AED2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636-61CC-6E85-7871-7FB52FA4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2D91C-C752-37E4-3AD9-CCDD339CCF9F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B66CFE-0879-E5D3-7F59-3F39996A0A75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3F3F282D-642A-EDA1-9903-2A95DC74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0FA5DB-829D-902A-F120-0A3239C500D8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</p:spTree>
    <p:extLst>
      <p:ext uri="{BB962C8B-B14F-4D97-AF65-F5344CB8AC3E}">
        <p14:creationId xmlns:p14="http://schemas.microsoft.com/office/powerpoint/2010/main" val="390910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1E8B6-78FF-6EE8-01C7-24EF2500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AC52-841A-57DF-57CB-6CDD02E6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call a function?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6D832-53AC-DBDA-36FF-A218E08BA796}"/>
              </a:ext>
            </a:extLst>
          </p:cNvPr>
          <p:cNvSpPr txBox="1"/>
          <p:nvPr/>
        </p:nvSpPr>
        <p:spPr>
          <a:xfrm>
            <a:off x="307848" y="4118838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counter: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212D0-D6FB-497B-022F-6130FF145438}"/>
              </a:ext>
            </a:extLst>
          </p:cNvPr>
          <p:cNvSpPr/>
          <p:nvPr/>
        </p:nvSpPr>
        <p:spPr>
          <a:xfrm>
            <a:off x="2676144" y="4122876"/>
            <a:ext cx="7080504" cy="25400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3A05A750-51D5-EC53-E0B6-4A48632F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3178"/>
            <a:ext cx="7772400" cy="20604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1376D3-D2F9-F322-5A18-6E24F0249112}"/>
              </a:ext>
            </a:extLst>
          </p:cNvPr>
          <p:cNvSpPr txBox="1"/>
          <p:nvPr/>
        </p:nvSpPr>
        <p:spPr>
          <a:xfrm>
            <a:off x="2670048" y="3749506"/>
            <a:ext cx="225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memory</a:t>
            </a:r>
          </a:p>
        </p:txBody>
      </p:sp>
    </p:spTree>
    <p:extLst>
      <p:ext uri="{BB962C8B-B14F-4D97-AF65-F5344CB8AC3E}">
        <p14:creationId xmlns:p14="http://schemas.microsoft.com/office/powerpoint/2010/main" val="1449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732</Words>
  <Application>Microsoft Macintosh PowerPoint</Application>
  <PresentationFormat>Widescreen</PresentationFormat>
  <Paragraphs>143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Organising Code with Functions</vt:lpstr>
      <vt:lpstr>Learning Objectives</vt:lpstr>
      <vt:lpstr>What is a function?</vt:lpstr>
      <vt:lpstr>What is a function?</vt:lpstr>
      <vt:lpstr>What is a function?</vt:lpstr>
      <vt:lpstr>Learning Objectives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What happens when we call a function?</vt:lpstr>
      <vt:lpstr>Learning Objectives</vt:lpstr>
      <vt:lpstr>When should we use a function?</vt:lpstr>
      <vt:lpstr>Don’t repeat yourself</vt:lpstr>
      <vt:lpstr>Don’t repeat yourself</vt:lpstr>
      <vt:lpstr>Don’t repeat yourself</vt:lpstr>
      <vt:lpstr>Functions improve readability</vt:lpstr>
      <vt:lpstr>Functions improve readability</vt:lpstr>
      <vt:lpstr>Functions improve readability</vt:lpstr>
      <vt:lpstr>Refactoring</vt:lpstr>
      <vt:lpstr>Refactoring Example 1</vt:lpstr>
      <vt:lpstr>Refactoring Example 1</vt:lpstr>
      <vt:lpstr>Refactoring Example 2</vt:lpstr>
      <vt:lpstr>Refactoring Example 2</vt:lpstr>
      <vt:lpstr>Anatomy of a python program</vt:lpstr>
      <vt:lpstr>Anatomy of a python program</vt:lpstr>
      <vt:lpstr>Refactoring Example 3</vt:lpstr>
      <vt:lpstr>Refactoring Example 3</vt:lpstr>
      <vt:lpstr>Refactoring Example 4</vt:lpstr>
      <vt:lpstr>Functions - style</vt:lpstr>
      <vt:lpstr>Functions - style</vt:lpstr>
      <vt:lpstr>Docstrings</vt:lpstr>
      <vt:lpstr>Docstrings</vt:lpstr>
      <vt:lpstr>Docstrings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2024-11-13T18:24:12Z</dcterms:created>
  <dcterms:modified xsi:type="dcterms:W3CDTF">2024-11-14T11:25:11Z</dcterms:modified>
</cp:coreProperties>
</file>