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24"/>
  </p:notesMasterIdLst>
  <p:handoutMasterIdLst>
    <p:handoutMasterId r:id="rId25"/>
  </p:handoutMasterIdLst>
  <p:sldIdLst>
    <p:sldId id="449" r:id="rId8"/>
    <p:sldId id="483" r:id="rId9"/>
    <p:sldId id="485" r:id="rId10"/>
    <p:sldId id="487" r:id="rId11"/>
    <p:sldId id="488" r:id="rId12"/>
    <p:sldId id="489" r:id="rId13"/>
    <p:sldId id="490" r:id="rId14"/>
    <p:sldId id="492" r:id="rId15"/>
    <p:sldId id="499" r:id="rId16"/>
    <p:sldId id="493" r:id="rId17"/>
    <p:sldId id="494" r:id="rId18"/>
    <p:sldId id="495" r:id="rId19"/>
    <p:sldId id="496" r:id="rId20"/>
    <p:sldId id="497" r:id="rId21"/>
    <p:sldId id="498" r:id="rId22"/>
    <p:sldId id="491" r:id="rId23"/>
  </p:sldIdLst>
  <p:sldSz cx="12192000" cy="6858000"/>
  <p:notesSz cx="7099300" cy="10234613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1" autoAdjust="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3D Tower Defence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07DF32-5566-48C3-A540-B10E85676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9908116" cy="4176463"/>
          </a:xfrm>
        </p:spPr>
        <p:txBody>
          <a:bodyPr/>
          <a:lstStyle/>
          <a:p>
            <a:r>
              <a:rPr lang="en-US" dirty="0"/>
              <a:t>Single Responsibility Principle: Each component should have a distinct job that is focused on one job.</a:t>
            </a:r>
          </a:p>
          <a:p>
            <a:r>
              <a:rPr lang="en-US" dirty="0"/>
              <a:t>Can use Events to decouple the requirements for components to pass important messages.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53964-10B5-4AC0-87DF-3E5363CF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GameObject</a:t>
            </a:r>
            <a:r>
              <a:rPr lang="en-US" dirty="0"/>
              <a:t> Composition</a:t>
            </a:r>
          </a:p>
        </p:txBody>
      </p:sp>
    </p:spTree>
    <p:extLst>
      <p:ext uri="{BB962C8B-B14F-4D97-AF65-F5344CB8AC3E}">
        <p14:creationId xmlns:p14="http://schemas.microsoft.com/office/powerpoint/2010/main" val="427841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6C9DF-A411-4D82-B8BC-66ED83CC5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Game Dev project that I lead development on in 2011 version of the topic using XNA.</a:t>
            </a:r>
          </a:p>
          <a:p>
            <a:r>
              <a:rPr lang="en-US" dirty="0"/>
              <a:t>A game mimicking the game Chip’s Challenge. </a:t>
            </a:r>
          </a:p>
          <a:p>
            <a:r>
              <a:rPr lang="en-US" dirty="0"/>
              <a:t>Features a level editor that was used to make all 10 levels.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F9C1F-B08C-497E-9D08-2835D3B4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Chad’s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E8F9-B935-441F-98F2-6C03429DF9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24747"/>
            <a:ext cx="5365731" cy="3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B77273-548D-463E-A6D5-2498F1E3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9908116" cy="4176463"/>
          </a:xfrm>
        </p:spPr>
        <p:txBody>
          <a:bodyPr/>
          <a:lstStyle/>
          <a:p>
            <a:r>
              <a:rPr lang="en-US" dirty="0"/>
              <a:t>Demo generates rooms that do not overlap and joins to other rooms by creating corridors.</a:t>
            </a:r>
          </a:p>
          <a:p>
            <a:r>
              <a:rPr lang="en-US" dirty="0"/>
              <a:t>A Poisson Disk Sampling is then used to place objects over the grid evenly and each object’s position is validated to only spawn inside the rooms.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6C69F-CA80-4498-9FF3-120BB30F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3D Grid Generation</a:t>
            </a:r>
          </a:p>
        </p:txBody>
      </p:sp>
    </p:spTree>
    <p:extLst>
      <p:ext uri="{BB962C8B-B14F-4D97-AF65-F5344CB8AC3E}">
        <p14:creationId xmlns:p14="http://schemas.microsoft.com/office/powerpoint/2010/main" val="43664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74DBE-BA69-4999-B431-D6E9F6DA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4" y="188914"/>
            <a:ext cx="10898716" cy="791816"/>
          </a:xfrm>
        </p:spPr>
        <p:txBody>
          <a:bodyPr/>
          <a:lstStyle/>
          <a:p>
            <a:r>
              <a:rPr lang="en-US" dirty="0"/>
              <a:t>Map Generation with Rooms linked via Corridors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82A2-4B1B-44EC-B9AD-200E81A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2" y="895287"/>
            <a:ext cx="4267200" cy="256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FBE2A-5651-4ED5-A30C-35F8839A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877361"/>
            <a:ext cx="4267200" cy="2560320"/>
          </a:xfrm>
          <a:prstGeom prst="rect">
            <a:avLst/>
          </a:prstGeom>
        </p:spPr>
      </p:pic>
      <p:pic>
        <p:nvPicPr>
          <p:cNvPr id="7" name="Picture 6" descr="A picture containing monitor&#10;&#10;Description automatically generated">
            <a:extLst>
              <a:ext uri="{FF2B5EF4-FFF2-40B4-BE49-F238E27FC236}">
                <a16:creationId xmlns:a16="http://schemas.microsoft.com/office/drawing/2014/main" id="{5DD7CB74-AA8E-4218-A87F-0B05A9CF6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2" y="3535680"/>
            <a:ext cx="4267200" cy="256032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02DD8812-0C4A-49CD-AB50-4315CC77F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35680"/>
            <a:ext cx="4267200" cy="256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93005-00D9-4B78-99AF-CDF385D02BF3}"/>
              </a:ext>
            </a:extLst>
          </p:cNvPr>
          <p:cNvSpPr txBox="1"/>
          <p:nvPr/>
        </p:nvSpPr>
        <p:spPr>
          <a:xfrm>
            <a:off x="524036" y="932927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7719E-7191-470E-9713-A4AD03BF3F0B}"/>
              </a:ext>
            </a:extLst>
          </p:cNvPr>
          <p:cNvSpPr txBox="1"/>
          <p:nvPr/>
        </p:nvSpPr>
        <p:spPr>
          <a:xfrm>
            <a:off x="5436382" y="98073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36A8D-B5A1-4201-97B2-00D7F3829E1D}"/>
              </a:ext>
            </a:extLst>
          </p:cNvPr>
          <p:cNvSpPr txBox="1"/>
          <p:nvPr/>
        </p:nvSpPr>
        <p:spPr>
          <a:xfrm>
            <a:off x="465136" y="351564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0BF77-7D29-4061-95DE-55A1343D1E2A}"/>
              </a:ext>
            </a:extLst>
          </p:cNvPr>
          <p:cNvSpPr txBox="1"/>
          <p:nvPr/>
        </p:nvSpPr>
        <p:spPr>
          <a:xfrm>
            <a:off x="5406254" y="346415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041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A73C8-57DA-4E3C-ADAD-AC4364CD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F40A-C252-4049-98EC-AE35E189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45" y="1124746"/>
            <a:ext cx="7666994" cy="32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BA242F-E515-479A-84B7-3584133E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4" y="188914"/>
            <a:ext cx="10517716" cy="791816"/>
          </a:xfrm>
        </p:spPr>
        <p:txBody>
          <a:bodyPr/>
          <a:lstStyle/>
          <a:p>
            <a:r>
              <a:rPr lang="en-US" altLang="en-US" dirty="0"/>
              <a:t>Poisson Disk Sampling</a:t>
            </a:r>
            <a:endParaRPr lang="en-AU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4F07D0-8400-47F5-8776-33E01005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</p:spPr>
        <p:txBody>
          <a:bodyPr/>
          <a:lstStyle/>
          <a:p>
            <a:r>
              <a:rPr lang="en-AU" altLang="en-US" dirty="0"/>
              <a:t>Generate Sample Point: </a:t>
            </a:r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r>
              <a:rPr lang="en-AU" altLang="en-US" dirty="0"/>
              <a:t>Check neighbours for conflicts: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7CC06-0509-489D-8515-DD5A04B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36" y="543753"/>
            <a:ext cx="2597168" cy="2597168"/>
          </a:xfrm>
          <a:prstGeom prst="rect">
            <a:avLst/>
          </a:prstGeom>
        </p:spPr>
      </p:pic>
      <p:pic>
        <p:nvPicPr>
          <p:cNvPr id="8" name="Picture 7" descr="A screen shot of a building&#10;&#10;Description automatically generated">
            <a:extLst>
              <a:ext uri="{FF2B5EF4-FFF2-40B4-BE49-F238E27FC236}">
                <a16:creationId xmlns:a16="http://schemas.microsoft.com/office/drawing/2014/main" id="{3610C2C4-A3DC-475D-AE4E-A48703CE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37" y="3270640"/>
            <a:ext cx="2597167" cy="25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Workshop Next Week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Next week will be the last week I’m running the Unity workshops.</a:t>
            </a:r>
          </a:p>
          <a:p>
            <a:r>
              <a:rPr lang="en-AU" altLang="en-US" dirty="0"/>
              <a:t>If there are particular topics you would like some insight into let me know ASAP and I will try to cover them.</a:t>
            </a:r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7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914400"/>
            <a:ext cx="10517716" cy="4104455"/>
          </a:xfrm>
        </p:spPr>
        <p:txBody>
          <a:bodyPr/>
          <a:lstStyle/>
          <a:p>
            <a:r>
              <a:rPr lang="en-AU" altLang="en-US" dirty="0"/>
              <a:t>Tower Defence Game</a:t>
            </a:r>
          </a:p>
          <a:p>
            <a:pPr lvl="1"/>
            <a:r>
              <a:rPr lang="en-AU" altLang="en-US" dirty="0"/>
              <a:t>Structure of a Tower Defence, Camera Movement, State Machines, AI Behaviours, Object Management Suggestions.</a:t>
            </a:r>
          </a:p>
          <a:p>
            <a:r>
              <a:rPr lang="en-AU" altLang="en-US" dirty="0"/>
              <a:t>3D Character Controller</a:t>
            </a:r>
          </a:p>
          <a:p>
            <a:r>
              <a:rPr lang="en-AU" altLang="en-US" dirty="0"/>
              <a:t>Events</a:t>
            </a:r>
          </a:p>
          <a:p>
            <a:r>
              <a:rPr lang="en-AU" altLang="en-US" dirty="0" err="1"/>
              <a:t>GameObject</a:t>
            </a:r>
            <a:r>
              <a:rPr lang="en-AU" altLang="en-US" dirty="0"/>
              <a:t> Composition (Single Responsibility Principle)</a:t>
            </a:r>
          </a:p>
          <a:p>
            <a:r>
              <a:rPr lang="en-AU" altLang="en-US" dirty="0"/>
              <a:t>Chad’s Challenge (My 2011 XNA based Group Project)</a:t>
            </a:r>
          </a:p>
          <a:p>
            <a:r>
              <a:rPr lang="en-AU" altLang="en-US" dirty="0"/>
              <a:t>Procedural 3D Grid Generation</a:t>
            </a:r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of a Tower </a:t>
            </a:r>
            <a:r>
              <a:rPr lang="en-AU" altLang="en-US" dirty="0"/>
              <a:t>Defence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Towers (Projectiles, Tower Placement)</a:t>
            </a:r>
          </a:p>
          <a:p>
            <a:pPr lvl="1"/>
            <a:r>
              <a:rPr lang="en-AU" altLang="en-US" dirty="0"/>
              <a:t>Single target, rapid fire, area of effect, slowing</a:t>
            </a:r>
          </a:p>
          <a:p>
            <a:r>
              <a:rPr lang="en-AU" altLang="en-US" dirty="0"/>
              <a:t>Enemies (Wave Spawning, Following Path, Unit Death or Player Failure)</a:t>
            </a:r>
          </a:p>
          <a:p>
            <a:pPr lvl="1"/>
            <a:r>
              <a:rPr lang="en-AU" altLang="en-US" dirty="0"/>
              <a:t>Normal enemy, fast enemy, dangerous enemy, mini boss, boss</a:t>
            </a:r>
          </a:p>
          <a:p>
            <a:r>
              <a:rPr lang="en-AU" altLang="en-US" dirty="0"/>
              <a:t>Game Flow</a:t>
            </a:r>
          </a:p>
          <a:p>
            <a:pPr lvl="1"/>
            <a:r>
              <a:rPr lang="en-AU" altLang="en-US" dirty="0"/>
              <a:t>Initial Construction -&gt; Spawn Wave -&gt; Intermission -&gt; Repeat Spawn Wave/s and Intermission -&gt; Game End</a:t>
            </a:r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8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Camera Movement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124746"/>
            <a:ext cx="10898716" cy="4104455"/>
          </a:xfrm>
        </p:spPr>
        <p:txBody>
          <a:bodyPr/>
          <a:lstStyle/>
          <a:p>
            <a:r>
              <a:rPr lang="en-AU" altLang="en-US" dirty="0" err="1"/>
              <a:t>transform.position</a:t>
            </a:r>
            <a:r>
              <a:rPr lang="en-AU" altLang="en-US" dirty="0"/>
              <a:t> (</a:t>
            </a:r>
            <a:r>
              <a:rPr lang="en-AU" altLang="en-US" dirty="0" err="1"/>
              <a:t>x,y,z</a:t>
            </a:r>
            <a:r>
              <a:rPr lang="en-AU" altLang="en-US" dirty="0"/>
              <a:t> movement)</a:t>
            </a:r>
          </a:p>
          <a:p>
            <a:r>
              <a:rPr lang="en-AU" altLang="en-US" dirty="0" err="1"/>
              <a:t>transform.localEulerAngles</a:t>
            </a:r>
            <a:r>
              <a:rPr lang="en-AU" altLang="en-US" dirty="0"/>
              <a:t> (</a:t>
            </a:r>
            <a:r>
              <a:rPr lang="en-AU" altLang="en-US" dirty="0" err="1"/>
              <a:t>x,y,z</a:t>
            </a:r>
            <a:r>
              <a:rPr lang="en-AU" altLang="en-US" dirty="0"/>
              <a:t> rotation)</a:t>
            </a:r>
          </a:p>
          <a:p>
            <a:r>
              <a:rPr lang="en-AU" altLang="en-US" dirty="0"/>
              <a:t>Restricting bounds can be applied with </a:t>
            </a:r>
            <a:r>
              <a:rPr lang="en-AU" altLang="en-US" dirty="0" err="1"/>
              <a:t>Mathf.Clamp</a:t>
            </a:r>
            <a:r>
              <a:rPr lang="en-AU" altLang="en-US" dirty="0"/>
              <a:t>(v, min, max)</a:t>
            </a:r>
          </a:p>
          <a:p>
            <a:r>
              <a:rPr lang="en-AU" altLang="en-US" dirty="0"/>
              <a:t>Perspective Camera (left) vs Orthographic (right)</a:t>
            </a:r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37AE89F-7E8F-42B5-958F-6BD71C2A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96792"/>
            <a:ext cx="6591300" cy="2952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688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Machines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762945"/>
            <a:ext cx="10898716" cy="4104455"/>
          </a:xfrm>
        </p:spPr>
        <p:txBody>
          <a:bodyPr/>
          <a:lstStyle/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347D5-98B7-46AD-B5F3-7677E4E84A60}"/>
              </a:ext>
            </a:extLst>
          </p:cNvPr>
          <p:cNvSpPr/>
          <p:nvPr/>
        </p:nvSpPr>
        <p:spPr>
          <a:xfrm>
            <a:off x="1447800" y="2238399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Construction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33170-9F5E-433E-B3B3-7D5CCF85F33D}"/>
              </a:ext>
            </a:extLst>
          </p:cNvPr>
          <p:cNvSpPr/>
          <p:nvPr/>
        </p:nvSpPr>
        <p:spPr>
          <a:xfrm>
            <a:off x="4419600" y="2243431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Wave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49B70-4824-4791-B70E-D287B490F17D}"/>
              </a:ext>
            </a:extLst>
          </p:cNvPr>
          <p:cNvSpPr/>
          <p:nvPr/>
        </p:nvSpPr>
        <p:spPr>
          <a:xfrm>
            <a:off x="8139261" y="2253067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BDA1D-64A4-4D37-B622-27E2C33CF5C3}"/>
              </a:ext>
            </a:extLst>
          </p:cNvPr>
          <p:cNvSpPr/>
          <p:nvPr/>
        </p:nvSpPr>
        <p:spPr>
          <a:xfrm>
            <a:off x="7239000" y="437199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F2BA31-AF21-4265-8C6C-74B6AE213B19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5372100" y="3157831"/>
            <a:ext cx="1866900" cy="167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1C9907-87BB-470E-A2C9-C668C0C6402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324600" y="2700631"/>
            <a:ext cx="1814661" cy="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A769-A86E-4F24-A91E-AD74EDFF6B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76600" y="2695599"/>
            <a:ext cx="1143000" cy="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D50F8E-8658-49C5-9426-AF0ECFD8083F}"/>
              </a:ext>
            </a:extLst>
          </p:cNvPr>
          <p:cNvCxnSpPr>
            <a:stCxn id="8" idx="0"/>
          </p:cNvCxnSpPr>
          <p:nvPr/>
        </p:nvCxnSpPr>
        <p:spPr>
          <a:xfrm>
            <a:off x="9091761" y="2253067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9FF9BF-68FE-4582-9F5D-6CB87A8E07D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845436" y="6742"/>
            <a:ext cx="782514" cy="37101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EACF71-5809-4B14-8442-804ED1F381F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72100" y="1470552"/>
            <a:ext cx="0" cy="77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188D82-9E8F-4F8B-BFE2-DDE4CB19229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191500" y="3167467"/>
            <a:ext cx="900261" cy="120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7C7C83-ABE3-450B-8FA3-9EBD20D79B61}"/>
              </a:ext>
            </a:extLst>
          </p:cNvPr>
          <p:cNvSpPr txBox="1"/>
          <p:nvPr/>
        </p:nvSpPr>
        <p:spPr>
          <a:xfrm>
            <a:off x="8819423" y="3502244"/>
            <a:ext cx="1030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Victory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B3259E-5165-4277-9670-3FED9A6F2F9F}"/>
              </a:ext>
            </a:extLst>
          </p:cNvPr>
          <p:cNvSpPr txBox="1"/>
          <p:nvPr/>
        </p:nvSpPr>
        <p:spPr>
          <a:xfrm>
            <a:off x="5174973" y="1048535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more waves (after timer)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94A098-7AAC-4AA2-B273-0B7163A96857}"/>
              </a:ext>
            </a:extLst>
          </p:cNvPr>
          <p:cNvSpPr txBox="1"/>
          <p:nvPr/>
        </p:nvSpPr>
        <p:spPr>
          <a:xfrm>
            <a:off x="6270978" y="2287719"/>
            <a:ext cx="1907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 Defeated</a:t>
            </a:r>
            <a:endParaRPr lang="en-AU" dirty="0"/>
          </a:p>
        </p:txBody>
      </p:sp>
      <p:sp>
        <p:nvSpPr>
          <p:cNvPr id="19463" name="TextBox 19462">
            <a:extLst>
              <a:ext uri="{FF2B5EF4-FFF2-40B4-BE49-F238E27FC236}">
                <a16:creationId xmlns:a16="http://schemas.microsoft.com/office/drawing/2014/main" id="{1A0C93E0-BDFD-40E5-ADC2-79E43B0A2252}"/>
              </a:ext>
            </a:extLst>
          </p:cNvPr>
          <p:cNvSpPr txBox="1"/>
          <p:nvPr/>
        </p:nvSpPr>
        <p:spPr>
          <a:xfrm>
            <a:off x="4485194" y="3499560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Over</a:t>
            </a:r>
            <a:endParaRPr lang="en-AU" dirty="0"/>
          </a:p>
        </p:txBody>
      </p:sp>
      <p:sp>
        <p:nvSpPr>
          <p:cNvPr id="19464" name="TextBox 19463">
            <a:extLst>
              <a:ext uri="{FF2B5EF4-FFF2-40B4-BE49-F238E27FC236}">
                <a16:creationId xmlns:a16="http://schemas.microsoft.com/office/drawing/2014/main" id="{15FE7FCA-B4BB-43C3-A287-93186E3BAFC9}"/>
              </a:ext>
            </a:extLst>
          </p:cNvPr>
          <p:cNvSpPr txBox="1"/>
          <p:nvPr/>
        </p:nvSpPr>
        <p:spPr>
          <a:xfrm>
            <a:off x="3415289" y="2259999"/>
            <a:ext cx="865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55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</a:t>
            </a:r>
            <a:r>
              <a:rPr lang="en-US" altLang="en-US" dirty="0" err="1"/>
              <a:t>Behaviours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Enemies: Follow Path </a:t>
            </a:r>
          </a:p>
          <a:p>
            <a:pPr lvl="1"/>
            <a:r>
              <a:rPr lang="en-AU" altLang="en-US" dirty="0"/>
              <a:t>Follow nodes until teleporter or death</a:t>
            </a:r>
          </a:p>
          <a:p>
            <a:r>
              <a:rPr lang="en-AU" altLang="en-US" dirty="0"/>
              <a:t>Towers: Find targets in range and shoot</a:t>
            </a:r>
          </a:p>
          <a:p>
            <a:endParaRPr lang="en-AU" altLang="en-US" dirty="0"/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13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Management Suggestions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Object Pooling (reuse of objects)</a:t>
            </a:r>
          </a:p>
          <a:p>
            <a:r>
              <a:rPr lang="en-AU" altLang="en-US" dirty="0"/>
              <a:t>Sensible Hierarchy Object Spawning (attach to a parent)</a:t>
            </a:r>
          </a:p>
          <a:p>
            <a:r>
              <a:rPr lang="en-AU" altLang="en-US" dirty="0"/>
              <a:t>Object Reference Caching</a:t>
            </a:r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32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92FF5-CC06-4DE0-A1A1-0D51D42E3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10136716" cy="4176463"/>
          </a:xfrm>
        </p:spPr>
        <p:txBody>
          <a:bodyPr/>
          <a:lstStyle/>
          <a:p>
            <a:r>
              <a:rPr lang="en-US" dirty="0" err="1"/>
              <a:t>CharacterController</a:t>
            </a:r>
            <a:r>
              <a:rPr lang="en-US" dirty="0"/>
              <a:t> instead of </a:t>
            </a:r>
            <a:r>
              <a:rPr lang="en-US" dirty="0" err="1"/>
              <a:t>Rigidbody</a:t>
            </a:r>
            <a:r>
              <a:rPr lang="en-US" dirty="0"/>
              <a:t> Component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C0CE7-5740-4DE0-BA33-619A27D4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Character Controller</a:t>
            </a:r>
          </a:p>
        </p:txBody>
      </p:sp>
    </p:spTree>
    <p:extLst>
      <p:ext uri="{BB962C8B-B14F-4D97-AF65-F5344CB8AC3E}">
        <p14:creationId xmlns:p14="http://schemas.microsoft.com/office/powerpoint/2010/main" val="7735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22E775-A003-4B57-80D9-35CE2B982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9755716" cy="4176463"/>
          </a:xfrm>
        </p:spPr>
        <p:txBody>
          <a:bodyPr/>
          <a:lstStyle/>
          <a:p>
            <a:r>
              <a:rPr lang="en-US" dirty="0"/>
              <a:t>C# and Unity variations</a:t>
            </a:r>
          </a:p>
          <a:p>
            <a:r>
              <a:rPr lang="en-US" dirty="0"/>
              <a:t>Use Unity Events for Unity UI and for situations where you want to set events up in the inspector. Otherwise use the C# version.</a:t>
            </a:r>
          </a:p>
          <a:p>
            <a:r>
              <a:rPr lang="en-US" dirty="0"/>
              <a:t>Events work by registering actions to an event. Then when something happens you tell the event to invoke causing any registered actions to be all executed.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4B471-99CF-48E0-98D2-A54CCE50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4042347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7619</TotalTime>
  <Words>505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3D Tower Defence    </vt:lpstr>
      <vt:lpstr>Topics Today</vt:lpstr>
      <vt:lpstr>Structure of a Tower Defence</vt:lpstr>
      <vt:lpstr>Camera Movement</vt:lpstr>
      <vt:lpstr>State Machines</vt:lpstr>
      <vt:lpstr>AI Behaviours</vt:lpstr>
      <vt:lpstr>Object Management Suggestions</vt:lpstr>
      <vt:lpstr>3D Character Controller</vt:lpstr>
      <vt:lpstr>Events</vt:lpstr>
      <vt:lpstr>GameObject Composition</vt:lpstr>
      <vt:lpstr>Chad’s Challenge</vt:lpstr>
      <vt:lpstr>Procedural 3D Grid Generation</vt:lpstr>
      <vt:lpstr>Map Generation with Rooms linked via Corridors</vt:lpstr>
      <vt:lpstr>Random Distributions</vt:lpstr>
      <vt:lpstr>Poisson Disk Sampling</vt:lpstr>
      <vt:lpstr>Workshop Next Week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597</cp:revision>
  <dcterms:created xsi:type="dcterms:W3CDTF">2001-07-05T23:10:12Z</dcterms:created>
  <dcterms:modified xsi:type="dcterms:W3CDTF">2021-08-16T07:04:48Z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