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8" r:id="rId4"/>
    <p:sldId id="259" r:id="rId5"/>
    <p:sldId id="261" r:id="rId6"/>
    <p:sldId id="262" r:id="rId7"/>
    <p:sldId id="264" r:id="rId8"/>
    <p:sldId id="266" r:id="rId9"/>
    <p:sldId id="265" r:id="rId10"/>
    <p:sldId id="267" r:id="rId11"/>
    <p:sldId id="268" r:id="rId12"/>
    <p:sldId id="274" r:id="rId13"/>
    <p:sldId id="273" r:id="rId14"/>
    <p:sldId id="269" r:id="rId15"/>
    <p:sldId id="270" r:id="rId16"/>
    <p:sldId id="271" r:id="rId17"/>
    <p:sldId id="272"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4D2B36-FB0B-495C-AA57-4A03EB24366C}">
          <p14:sldIdLst>
            <p14:sldId id="256"/>
            <p14:sldId id="275"/>
            <p14:sldId id="258"/>
            <p14:sldId id="259"/>
            <p14:sldId id="261"/>
            <p14:sldId id="262"/>
            <p14:sldId id="264"/>
            <p14:sldId id="266"/>
            <p14:sldId id="265"/>
            <p14:sldId id="267"/>
            <p14:sldId id="268"/>
            <p14:sldId id="274"/>
            <p14:sldId id="273"/>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D000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varScale="1">
        <p:scale>
          <a:sx n="102" d="100"/>
          <a:sy n="102" d="100"/>
        </p:scale>
        <p:origin x="333" y="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
        <p:nvSpPr>
          <p:cNvPr id="4" name="Date Placeholder 3"/>
          <p:cNvSpPr>
            <a:spLocks noGrp="1"/>
          </p:cNvSpPr>
          <p:nvPr>
            <p:ph type="dt" sz="half" idx="10"/>
          </p:nvPr>
        </p:nvSpPr>
        <p:spPr/>
        <p:txBody>
          <a:bodyPr/>
          <a:lstStyle/>
          <a:p>
            <a:fld id="{3D199C3E-FFC2-4083-B770-E7E0B56EC489}" type="datetimeFigureOut">
              <a:rPr lang="pl-PL" smtClean="0"/>
              <a:t>31.03.2025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76383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3D199C3E-FFC2-4083-B770-E7E0B56EC489}" type="datetimeFigureOut">
              <a:rPr lang="pl-PL" smtClean="0"/>
              <a:t>31.03.2025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53415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3D199C3E-FFC2-4083-B770-E7E0B56EC489}" type="datetimeFigureOut">
              <a:rPr lang="pl-PL" smtClean="0"/>
              <a:t>31.03.2025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165773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3D199C3E-FFC2-4083-B770-E7E0B56EC489}" type="datetimeFigureOut">
              <a:rPr lang="pl-PL" smtClean="0"/>
              <a:t>31.03.2025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78550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99C3E-FFC2-4083-B770-E7E0B56EC489}" type="datetimeFigureOut">
              <a:rPr lang="pl-PL" smtClean="0"/>
              <a:t>31.03.2025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384375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Date Placeholder 4"/>
          <p:cNvSpPr>
            <a:spLocks noGrp="1"/>
          </p:cNvSpPr>
          <p:nvPr>
            <p:ph type="dt" sz="half" idx="10"/>
          </p:nvPr>
        </p:nvSpPr>
        <p:spPr/>
        <p:txBody>
          <a:bodyPr/>
          <a:lstStyle/>
          <a:p>
            <a:fld id="{3D199C3E-FFC2-4083-B770-E7E0B56EC489}" type="datetimeFigureOut">
              <a:rPr lang="pl-PL" smtClean="0"/>
              <a:t>31.03.2025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99282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7" name="Date Placeholder 6"/>
          <p:cNvSpPr>
            <a:spLocks noGrp="1"/>
          </p:cNvSpPr>
          <p:nvPr>
            <p:ph type="dt" sz="half" idx="10"/>
          </p:nvPr>
        </p:nvSpPr>
        <p:spPr/>
        <p:txBody>
          <a:bodyPr/>
          <a:lstStyle/>
          <a:p>
            <a:fld id="{3D199C3E-FFC2-4083-B770-E7E0B56EC489}" type="datetimeFigureOut">
              <a:rPr lang="pl-PL" smtClean="0"/>
              <a:t>31.03.2025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181115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Date Placeholder 2"/>
          <p:cNvSpPr>
            <a:spLocks noGrp="1"/>
          </p:cNvSpPr>
          <p:nvPr>
            <p:ph type="dt" sz="half" idx="10"/>
          </p:nvPr>
        </p:nvSpPr>
        <p:spPr/>
        <p:txBody>
          <a:bodyPr/>
          <a:lstStyle/>
          <a:p>
            <a:fld id="{3D199C3E-FFC2-4083-B770-E7E0B56EC489}" type="datetimeFigureOut">
              <a:rPr lang="pl-PL" smtClean="0"/>
              <a:t>31.03.2025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361480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99C3E-FFC2-4083-B770-E7E0B56EC489}" type="datetimeFigureOut">
              <a:rPr lang="pl-PL" smtClean="0"/>
              <a:t>31.03.2025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74111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199C3E-FFC2-4083-B770-E7E0B56EC489}" type="datetimeFigureOut">
              <a:rPr lang="pl-PL" smtClean="0"/>
              <a:t>31.03.2025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225292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199C3E-FFC2-4083-B770-E7E0B56EC489}" type="datetimeFigureOut">
              <a:rPr lang="pl-PL" smtClean="0"/>
              <a:t>31.03.2025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21C75AB-CA35-460F-A7D1-D68F6176580D}" type="slidenum">
              <a:rPr lang="pl-PL" smtClean="0"/>
              <a:t>‹#›</a:t>
            </a:fld>
            <a:endParaRPr lang="pl-PL"/>
          </a:p>
        </p:txBody>
      </p:sp>
    </p:spTree>
    <p:extLst>
      <p:ext uri="{BB962C8B-B14F-4D97-AF65-F5344CB8AC3E}">
        <p14:creationId xmlns:p14="http://schemas.microsoft.com/office/powerpoint/2010/main" val="308839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200" y="69925"/>
            <a:ext cx="12042600" cy="920075"/>
          </a:xfrm>
          <a:prstGeom prst="rect">
            <a:avLst/>
          </a:prstGeom>
        </p:spPr>
        <p:txBody>
          <a:bodyPr vert="horz" lIns="91440" tIns="45720" rIns="91440" bIns="45720" rtlCol="0" anchor="ctr">
            <a:normAutofit/>
          </a:bodyPr>
          <a:lstStyle/>
          <a:p>
            <a:r>
              <a:rPr lang="en-US" dirty="0" smtClean="0"/>
              <a:t>Click to edit Master title style</a:t>
            </a:r>
            <a:endParaRPr lang="pl-PL"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99C3E-FFC2-4083-B770-E7E0B56EC489}" type="datetimeFigureOut">
              <a:rPr lang="pl-PL" smtClean="0"/>
              <a:t>31.03.2025</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C75AB-CA35-460F-A7D1-D68F6176580D}" type="slidenum">
              <a:rPr lang="pl-PL" smtClean="0"/>
              <a:t>‹#›</a:t>
            </a:fld>
            <a:endParaRPr lang="pl-PL"/>
          </a:p>
        </p:txBody>
      </p:sp>
    </p:spTree>
    <p:extLst>
      <p:ext uri="{BB962C8B-B14F-4D97-AF65-F5344CB8AC3E}">
        <p14:creationId xmlns:p14="http://schemas.microsoft.com/office/powerpoint/2010/main" val="1394288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smtClean="0"/>
              <a:t>ContrastCheckerPlus</a:t>
            </a:r>
            <a:endParaRPr lang="pl-PL" dirty="0"/>
          </a:p>
        </p:txBody>
      </p:sp>
      <p:sp>
        <p:nvSpPr>
          <p:cNvPr id="3" name="Subtitle 2"/>
          <p:cNvSpPr>
            <a:spLocks noGrp="1"/>
          </p:cNvSpPr>
          <p:nvPr>
            <p:ph type="subTitle" idx="1"/>
          </p:nvPr>
        </p:nvSpPr>
        <p:spPr/>
        <p:txBody>
          <a:bodyPr/>
          <a:lstStyle/>
          <a:p>
            <a:r>
              <a:rPr lang="pl-PL" dirty="0" smtClean="0"/>
              <a:t>Visual user’s manual as for 11.03.25</a:t>
            </a:r>
            <a:endParaRPr lang="pl-PL" dirty="0"/>
          </a:p>
        </p:txBody>
      </p:sp>
    </p:spTree>
    <p:extLst>
      <p:ext uri="{BB962C8B-B14F-4D97-AF65-F5344CB8AC3E}">
        <p14:creationId xmlns:p14="http://schemas.microsoft.com/office/powerpoint/2010/main" val="14596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D000D5"/>
                </a:solidFill>
              </a:rPr>
              <a:t>#</a:t>
            </a:r>
            <a:r>
              <a:rPr lang="pl-PL" sz="2400" dirty="0" smtClean="0"/>
              <a:t> Contrast enhancement factor enhancing the color differences in CC and CG modes. On app start it is set to 1 (it is multiplicative). Avaliable range is 0 to 20 with buttons for convinient change to 5 and Max (20).</a:t>
            </a:r>
          </a:p>
          <a:p>
            <a:pPr marL="457200" lvl="1" indent="0" algn="just">
              <a:buNone/>
            </a:pPr>
            <a:endParaRPr lang="pl-PL" sz="10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Rounded Rectangle 8"/>
          <p:cNvSpPr/>
          <p:nvPr/>
        </p:nvSpPr>
        <p:spPr>
          <a:xfrm>
            <a:off x="8613321" y="1562701"/>
            <a:ext cx="3110593" cy="879068"/>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365691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1800" dirty="0" smtClean="0"/>
              <a:t>Activated when clicking the „Image analysis” header just next to the „Capture settings”.</a:t>
            </a:r>
          </a:p>
          <a:p>
            <a:pPr algn="just"/>
            <a:r>
              <a:rPr lang="pl-PL" sz="1800" dirty="0" smtClean="0"/>
              <a:t>Allows you to switch between default image and different color contrast modes (as of 11.03: one working mode (CC) and one experimental (CG) ).</a:t>
            </a:r>
          </a:p>
          <a:p>
            <a:pPr algn="just"/>
            <a:r>
              <a:rPr lang="pl-PL" sz="1800" dirty="0" smtClean="0">
                <a:solidFill>
                  <a:srgbClr val="FFC000"/>
                </a:solidFill>
              </a:rPr>
              <a:t>#</a:t>
            </a:r>
            <a:r>
              <a:rPr lang="pl-PL" sz="1800" dirty="0" smtClean="0"/>
              <a:t> On „Grab reference” button pressed, starts a process similiar to</a:t>
            </a:r>
            <a:br>
              <a:rPr lang="pl-PL" sz="1800" dirty="0" smtClean="0"/>
            </a:br>
            <a:r>
              <a:rPr lang="pl-PL" sz="1800" dirty="0" smtClean="0"/>
              <a:t>„Grab colors”, but only one color is taken. On app start the reference is not defined and set as RGB = [0, 0, 0]. On successful color grab the label updates to show RGB values of selected point.</a:t>
            </a:r>
          </a:p>
          <a:p>
            <a:pPr algn="just"/>
            <a:r>
              <a:rPr lang="pl-PL" sz="1800" dirty="0" smtClean="0">
                <a:solidFill>
                  <a:srgbClr val="C00000"/>
                </a:solidFill>
              </a:rPr>
              <a:t>#</a:t>
            </a:r>
            <a:r>
              <a:rPr lang="pl-PL" sz="1800" dirty="0" smtClean="0"/>
              <a:t> In this drop down menu you can select contrast-imagining mode:</a:t>
            </a:r>
          </a:p>
          <a:p>
            <a:pPr lvl="1" algn="just"/>
            <a:r>
              <a:rPr lang="pl-PL" sz="1400" dirty="0" smtClean="0"/>
              <a:t>Default Image – grabbed screenshot with no color corrections;</a:t>
            </a:r>
          </a:p>
          <a:p>
            <a:pPr lvl="1" algn="just"/>
            <a:r>
              <a:rPr lang="pl-PL" sz="1400" dirty="0" smtClean="0"/>
              <a:t>Contrast Grayscale (CG) – each point on the image gets assigned values from 0 to 255 depending on how far in color it is from the reference (255 – the color is the same);</a:t>
            </a:r>
          </a:p>
          <a:p>
            <a:pPr lvl="1" algn="just"/>
            <a:r>
              <a:rPr lang="pl-PL" sz="1400" dirty="0" smtClean="0"/>
              <a:t>Contrast Color (CC) – each point’s color is multiplied by factor: (1 + C(P, R) * CEF), where: C(P, R) is color contrast between the point and reference; CEF – enhancement factor.</a:t>
            </a:r>
            <a:endParaRPr lang="pl-PL" sz="1800" dirty="0"/>
          </a:p>
          <a:p>
            <a:pPr algn="just"/>
            <a:r>
              <a:rPr lang="pl-PL" sz="1800" dirty="0" smtClean="0">
                <a:solidFill>
                  <a:srgbClr val="D000D5"/>
                </a:solidFill>
              </a:rPr>
              <a:t>#</a:t>
            </a:r>
            <a:r>
              <a:rPr lang="pl-PL" sz="1800" dirty="0" smtClean="0"/>
              <a:t> Contrast enhancement factor enhancing the color differences in CC and CG modes</a:t>
            </a:r>
          </a:p>
          <a:p>
            <a:pPr marL="457200" lvl="1" indent="0" algn="just">
              <a:buNone/>
            </a:pPr>
            <a:endParaRPr lang="pl-PL" sz="8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Picture 5"/>
          <p:cNvPicPr>
            <a:picLocks noChangeAspect="1"/>
          </p:cNvPicPr>
          <p:nvPr/>
        </p:nvPicPr>
        <p:blipFill>
          <a:blip r:embed="rId3"/>
          <a:stretch>
            <a:fillRect/>
          </a:stretch>
        </p:blipFill>
        <p:spPr>
          <a:xfrm>
            <a:off x="8550546" y="3905740"/>
            <a:ext cx="3220972" cy="1160199"/>
          </a:xfrm>
          <a:prstGeom prst="rect">
            <a:avLst/>
          </a:prstGeom>
        </p:spPr>
      </p:pic>
      <p:sp>
        <p:nvSpPr>
          <p:cNvPr id="7" name="Rounded Rectangle 6"/>
          <p:cNvSpPr/>
          <p:nvPr/>
        </p:nvSpPr>
        <p:spPr>
          <a:xfrm>
            <a:off x="8613322" y="492891"/>
            <a:ext cx="3110592" cy="772573"/>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8" name="Rounded Rectangle 7"/>
          <p:cNvSpPr/>
          <p:nvPr/>
        </p:nvSpPr>
        <p:spPr>
          <a:xfrm>
            <a:off x="8613322" y="1265465"/>
            <a:ext cx="3110592" cy="289832"/>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9" name="Rounded Rectangle 8"/>
          <p:cNvSpPr/>
          <p:nvPr/>
        </p:nvSpPr>
        <p:spPr>
          <a:xfrm>
            <a:off x="8613321" y="1562701"/>
            <a:ext cx="3110593" cy="879068"/>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10" name="Rounded Rectangle 9"/>
          <p:cNvSpPr/>
          <p:nvPr/>
        </p:nvSpPr>
        <p:spPr>
          <a:xfrm>
            <a:off x="8583116" y="3905739"/>
            <a:ext cx="3140797" cy="819973"/>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280056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Color contrast mode (CC)</a:t>
            </a:r>
            <a:endParaRPr lang="pl-P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00" y="1889147"/>
            <a:ext cx="3788048" cy="23518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409" y="1889146"/>
            <a:ext cx="3788048" cy="23518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782" y="1889147"/>
            <a:ext cx="3788048" cy="2351821"/>
          </a:xfrm>
          <a:prstGeom prst="rect">
            <a:avLst/>
          </a:prstGeom>
        </p:spPr>
      </p:pic>
      <p:sp>
        <p:nvSpPr>
          <p:cNvPr id="7" name="TextBox 6"/>
          <p:cNvSpPr txBox="1"/>
          <p:nvPr/>
        </p:nvSpPr>
        <p:spPr>
          <a:xfrm>
            <a:off x="758091" y="4402667"/>
            <a:ext cx="2472266" cy="369332"/>
          </a:xfrm>
          <a:prstGeom prst="rect">
            <a:avLst/>
          </a:prstGeom>
          <a:noFill/>
        </p:spPr>
        <p:txBody>
          <a:bodyPr wrap="square" rtlCol="0">
            <a:spAutoFit/>
          </a:bodyPr>
          <a:lstStyle/>
          <a:p>
            <a:pPr algn="ctr"/>
            <a:r>
              <a:rPr lang="pl-PL" dirty="0" smtClean="0"/>
              <a:t>Default image</a:t>
            </a:r>
            <a:endParaRPr lang="pl-PL" dirty="0"/>
          </a:p>
        </p:txBody>
      </p:sp>
      <p:sp>
        <p:nvSpPr>
          <p:cNvPr id="8" name="TextBox 7"/>
          <p:cNvSpPr txBox="1"/>
          <p:nvPr/>
        </p:nvSpPr>
        <p:spPr>
          <a:xfrm>
            <a:off x="4791673" y="4402667"/>
            <a:ext cx="2472266" cy="369332"/>
          </a:xfrm>
          <a:prstGeom prst="rect">
            <a:avLst/>
          </a:prstGeom>
          <a:noFill/>
        </p:spPr>
        <p:txBody>
          <a:bodyPr wrap="square" rtlCol="0">
            <a:spAutoFit/>
          </a:bodyPr>
          <a:lstStyle/>
          <a:p>
            <a:pPr algn="ctr"/>
            <a:r>
              <a:rPr lang="pl-PL" dirty="0" smtClean="0"/>
              <a:t>CC image with CEF = 1</a:t>
            </a:r>
            <a:endParaRPr lang="pl-PL" dirty="0"/>
          </a:p>
        </p:txBody>
      </p:sp>
      <p:sp>
        <p:nvSpPr>
          <p:cNvPr id="9" name="TextBox 8"/>
          <p:cNvSpPr txBox="1"/>
          <p:nvPr/>
        </p:nvSpPr>
        <p:spPr>
          <a:xfrm>
            <a:off x="8816300" y="4402667"/>
            <a:ext cx="2472266" cy="369332"/>
          </a:xfrm>
          <a:prstGeom prst="rect">
            <a:avLst/>
          </a:prstGeom>
          <a:noFill/>
        </p:spPr>
        <p:txBody>
          <a:bodyPr wrap="square" rtlCol="0">
            <a:spAutoFit/>
          </a:bodyPr>
          <a:lstStyle/>
          <a:p>
            <a:pPr algn="ctr"/>
            <a:r>
              <a:rPr lang="pl-PL" dirty="0" smtClean="0"/>
              <a:t>CC image with CEF = 5</a:t>
            </a:r>
            <a:endParaRPr lang="pl-PL" dirty="0"/>
          </a:p>
        </p:txBody>
      </p:sp>
    </p:spTree>
    <p:extLst>
      <p:ext uri="{BB962C8B-B14F-4D97-AF65-F5344CB8AC3E}">
        <p14:creationId xmlns:p14="http://schemas.microsoft.com/office/powerpoint/2010/main" val="143180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Grayscale contrast mode (CG)</a:t>
            </a:r>
            <a:endParaRPr lang="pl-PL"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00" y="1889147"/>
            <a:ext cx="3788048" cy="23518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8409" y="1889146"/>
            <a:ext cx="3788047" cy="23518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782" y="1889147"/>
            <a:ext cx="3788047" cy="2351821"/>
          </a:xfrm>
          <a:prstGeom prst="rect">
            <a:avLst/>
          </a:prstGeom>
        </p:spPr>
      </p:pic>
      <p:sp>
        <p:nvSpPr>
          <p:cNvPr id="7" name="TextBox 6"/>
          <p:cNvSpPr txBox="1"/>
          <p:nvPr/>
        </p:nvSpPr>
        <p:spPr>
          <a:xfrm>
            <a:off x="758091" y="4402667"/>
            <a:ext cx="2472266" cy="369332"/>
          </a:xfrm>
          <a:prstGeom prst="rect">
            <a:avLst/>
          </a:prstGeom>
          <a:noFill/>
        </p:spPr>
        <p:txBody>
          <a:bodyPr wrap="square" rtlCol="0">
            <a:spAutoFit/>
          </a:bodyPr>
          <a:lstStyle/>
          <a:p>
            <a:pPr algn="ctr"/>
            <a:r>
              <a:rPr lang="pl-PL" dirty="0" smtClean="0"/>
              <a:t>Default image</a:t>
            </a:r>
            <a:endParaRPr lang="pl-PL" dirty="0"/>
          </a:p>
        </p:txBody>
      </p:sp>
      <p:sp>
        <p:nvSpPr>
          <p:cNvPr id="8" name="TextBox 7"/>
          <p:cNvSpPr txBox="1"/>
          <p:nvPr/>
        </p:nvSpPr>
        <p:spPr>
          <a:xfrm>
            <a:off x="4791673" y="4402667"/>
            <a:ext cx="2472266" cy="369332"/>
          </a:xfrm>
          <a:prstGeom prst="rect">
            <a:avLst/>
          </a:prstGeom>
          <a:noFill/>
        </p:spPr>
        <p:txBody>
          <a:bodyPr wrap="square" rtlCol="0">
            <a:spAutoFit/>
          </a:bodyPr>
          <a:lstStyle/>
          <a:p>
            <a:pPr algn="ctr"/>
            <a:r>
              <a:rPr lang="pl-PL" dirty="0" smtClean="0"/>
              <a:t>CC image with CEF = 1</a:t>
            </a:r>
            <a:endParaRPr lang="pl-PL" dirty="0"/>
          </a:p>
        </p:txBody>
      </p:sp>
      <p:sp>
        <p:nvSpPr>
          <p:cNvPr id="9" name="TextBox 8"/>
          <p:cNvSpPr txBox="1"/>
          <p:nvPr/>
        </p:nvSpPr>
        <p:spPr>
          <a:xfrm>
            <a:off x="8816300" y="4402667"/>
            <a:ext cx="2472266" cy="369332"/>
          </a:xfrm>
          <a:prstGeom prst="rect">
            <a:avLst/>
          </a:prstGeom>
          <a:noFill/>
        </p:spPr>
        <p:txBody>
          <a:bodyPr wrap="square" rtlCol="0">
            <a:spAutoFit/>
          </a:bodyPr>
          <a:lstStyle/>
          <a:p>
            <a:pPr algn="ctr"/>
            <a:r>
              <a:rPr lang="pl-PL" dirty="0" smtClean="0"/>
              <a:t>CC image with CEF = 5</a:t>
            </a:r>
            <a:endParaRPr lang="pl-PL" dirty="0"/>
          </a:p>
        </p:txBody>
      </p:sp>
      <p:sp>
        <p:nvSpPr>
          <p:cNvPr id="10" name="TextBox 9"/>
          <p:cNvSpPr txBox="1"/>
          <p:nvPr/>
        </p:nvSpPr>
        <p:spPr>
          <a:xfrm>
            <a:off x="9355656" y="1519814"/>
            <a:ext cx="2590800" cy="369332"/>
          </a:xfrm>
          <a:prstGeom prst="rect">
            <a:avLst/>
          </a:prstGeom>
          <a:noFill/>
        </p:spPr>
        <p:txBody>
          <a:bodyPr wrap="square" rtlCol="0">
            <a:spAutoFit/>
          </a:bodyPr>
          <a:lstStyle/>
          <a:p>
            <a:pPr algn="r"/>
            <a:r>
              <a:rPr lang="pl-PL" dirty="0"/>
              <a:t>b</a:t>
            </a:r>
            <a:r>
              <a:rPr lang="pl-PL" dirty="0" smtClean="0"/>
              <a:t>uggy – work in progress</a:t>
            </a:r>
            <a:endParaRPr lang="pl-PL" dirty="0"/>
          </a:p>
        </p:txBody>
      </p:sp>
    </p:spTree>
    <p:extLst>
      <p:ext uri="{BB962C8B-B14F-4D97-AF65-F5344CB8AC3E}">
        <p14:creationId xmlns:p14="http://schemas.microsoft.com/office/powerpoint/2010/main" val="1793257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File save settings</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t>Available all the time just below the settings tabs.</a:t>
            </a:r>
          </a:p>
          <a:p>
            <a:pPr algn="just"/>
            <a:r>
              <a:rPr lang="pl-PL" sz="2400" dirty="0" smtClean="0"/>
              <a:t>Generally used to save images from the app.</a:t>
            </a:r>
          </a:p>
          <a:p>
            <a:pPr marL="457200" lvl="1" indent="0" algn="just">
              <a:buNone/>
            </a:pPr>
            <a:endParaRPr lang="pl-PL" sz="10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50036" y="69925"/>
            <a:ext cx="3514725" cy="379178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71389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File save settings</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FFC000"/>
                </a:solidFill>
              </a:rPr>
              <a:t>#</a:t>
            </a:r>
            <a:r>
              <a:rPr lang="pl-PL" sz="2400" dirty="0" smtClean="0"/>
              <a:t> Folder location lets you specify at which location you want to save your files. In the label you can read and write the location.</a:t>
            </a:r>
          </a:p>
          <a:p>
            <a:pPr algn="just"/>
            <a:r>
              <a:rPr lang="pl-PL" sz="2400" dirty="0" smtClean="0"/>
              <a:t>On „Browse” button press, a system window will open, which lets you choose the location.</a:t>
            </a:r>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50036" y="69925"/>
            <a:ext cx="3514725" cy="379178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ounded Rectangle 5"/>
          <p:cNvSpPr/>
          <p:nvPr/>
        </p:nvSpPr>
        <p:spPr>
          <a:xfrm>
            <a:off x="8613856" y="4256628"/>
            <a:ext cx="3110592" cy="515398"/>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1395039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File save settings</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C00000"/>
                </a:solidFill>
              </a:rPr>
              <a:t>#</a:t>
            </a:r>
            <a:r>
              <a:rPr lang="pl-PL" sz="2400" dirty="0" smtClean="0"/>
              <a:t> There you can specify the name of your file. The label at the bottom, just above the „Save” button, is „read” and „write” for filename.</a:t>
            </a:r>
          </a:p>
          <a:p>
            <a:pPr algn="just"/>
            <a:r>
              <a:rPr lang="pl-PL" sz="2400" dirty="0" smtClean="0"/>
              <a:t>On „Fixed name” unchecked, you can edit the filename manually (writtable in the label). On checked you can enable other options of file naming:</a:t>
            </a:r>
          </a:p>
          <a:p>
            <a:pPr lvl="1" algn="just"/>
            <a:r>
              <a:rPr lang="pl-PL" sz="2000" dirty="0" smtClean="0"/>
              <a:t>Flake number – number specified in the spin box in the right;</a:t>
            </a:r>
          </a:p>
          <a:p>
            <a:pPr lvl="1" algn="just"/>
            <a:r>
              <a:rPr lang="pl-PL" sz="2000" dirty="0" smtClean="0"/>
              <a:t>Display mode – appends a flag describing the display mode used (</a:t>
            </a:r>
            <a:r>
              <a:rPr lang="pl-PL" sz="2000" i="1" dirty="0" smtClean="0"/>
              <a:t>raw</a:t>
            </a:r>
            <a:r>
              <a:rPr lang="pl-PL" sz="2000" dirty="0" smtClean="0"/>
              <a:t> for Default, </a:t>
            </a:r>
            <a:r>
              <a:rPr lang="pl-PL" sz="2000" i="1" dirty="0" smtClean="0"/>
              <a:t>grayscale</a:t>
            </a:r>
            <a:r>
              <a:rPr lang="pl-PL" sz="2000" dirty="0" smtClean="0"/>
              <a:t> for CG, </a:t>
            </a:r>
            <a:r>
              <a:rPr lang="pl-PL" sz="2000" i="1" dirty="0" smtClean="0"/>
              <a:t>contrast</a:t>
            </a:r>
            <a:r>
              <a:rPr lang="pl-PL" sz="2000" dirty="0" smtClean="0"/>
              <a:t> for CC);</a:t>
            </a:r>
          </a:p>
          <a:p>
            <a:pPr lvl="1" algn="just"/>
            <a:r>
              <a:rPr lang="pl-PL" sz="2000" dirty="0" smtClean="0"/>
              <a:t>Date &amp; time – appends time in format HH_MM_SS;</a:t>
            </a:r>
          </a:p>
          <a:p>
            <a:pPr lvl="1" algn="just"/>
            <a:r>
              <a:rPr lang="pl-PL" sz="2000" dirty="0" smtClean="0"/>
              <a:t>Buttons for microscope zoom to choose the magnification used (not possible to disable).</a:t>
            </a:r>
            <a:endParaRPr lang="pl-PL" sz="2400" dirty="0" smtClean="0"/>
          </a:p>
          <a:p>
            <a:pPr algn="just"/>
            <a:r>
              <a:rPr lang="pl-PL" sz="2400" dirty="0"/>
              <a:t> </a:t>
            </a:r>
            <a:r>
              <a:rPr lang="pl-PL" sz="2400" dirty="0" smtClean="0"/>
              <a:t>On „Save” button press the image is saved.</a:t>
            </a:r>
          </a:p>
          <a:p>
            <a:pPr lvl="1" algn="just"/>
            <a:endParaRPr lang="pl-PL" sz="20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50036" y="69925"/>
            <a:ext cx="3514725" cy="3791782"/>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6" name="Rounded Rectangle 5"/>
          <p:cNvSpPr/>
          <p:nvPr/>
        </p:nvSpPr>
        <p:spPr>
          <a:xfrm>
            <a:off x="8523514" y="4645478"/>
            <a:ext cx="3248004" cy="2086497"/>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12921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Possible future additions in the app</a:t>
            </a:r>
            <a:endParaRPr lang="pl-PL" dirty="0"/>
          </a:p>
        </p:txBody>
      </p:sp>
      <p:sp>
        <p:nvSpPr>
          <p:cNvPr id="3" name="Content Placeholder 2"/>
          <p:cNvSpPr>
            <a:spLocks noGrp="1"/>
          </p:cNvSpPr>
          <p:nvPr>
            <p:ph idx="1"/>
          </p:nvPr>
        </p:nvSpPr>
        <p:spPr>
          <a:xfrm>
            <a:off x="838200" y="1216479"/>
            <a:ext cx="10515600" cy="5392510"/>
          </a:xfrm>
        </p:spPr>
        <p:txBody>
          <a:bodyPr/>
          <a:lstStyle/>
          <a:p>
            <a:pPr marL="514350" indent="-514350">
              <a:buFont typeface="+mj-lt"/>
              <a:buAutoNum type="arabicParenR"/>
            </a:pPr>
            <a:r>
              <a:rPr lang="pl-PL" dirty="0" smtClean="0"/>
              <a:t>Flake thickness estimation based on color contrast with the substrate – needs a calibrations with many flakes for every material.</a:t>
            </a:r>
          </a:p>
          <a:p>
            <a:pPr marL="514350" indent="-514350">
              <a:buFont typeface="+mj-lt"/>
              <a:buAutoNum type="arabicParenR"/>
            </a:pPr>
            <a:r>
              <a:rPr lang="pl-PL" dirty="0" smtClean="0"/>
              <a:t>Sync with pylums and automatic sample scanning (movement around a sample through the app).</a:t>
            </a:r>
          </a:p>
          <a:p>
            <a:pPr marL="514350" indent="-514350">
              <a:buFont typeface="+mj-lt"/>
              <a:buAutoNum type="arabicParenR"/>
            </a:pPr>
            <a:r>
              <a:rPr lang="pl-PL" dirty="0" smtClean="0"/>
              <a:t>Deep Lerning-powered recognition of thin flakes for TMS and CrSBr (together with point 2. can give a fully automated flake search).</a:t>
            </a:r>
          </a:p>
          <a:p>
            <a:pPr marL="514350" indent="-514350">
              <a:buFont typeface="+mj-lt"/>
              <a:buAutoNum type="arabicParenR"/>
            </a:pPr>
            <a:r>
              <a:rPr lang="pl-PL" dirty="0" smtClean="0"/>
              <a:t>Debugging or updating code for screenshot taking to increase the speed of video.</a:t>
            </a:r>
            <a:endParaRPr lang="pl-PL" dirty="0"/>
          </a:p>
        </p:txBody>
      </p:sp>
    </p:spTree>
    <p:extLst>
      <p:ext uri="{BB962C8B-B14F-4D97-AF65-F5344CB8AC3E}">
        <p14:creationId xmlns:p14="http://schemas.microsoft.com/office/powerpoint/2010/main" val="119159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Starting the </a:t>
            </a:r>
            <a:r>
              <a:rPr lang="pl-PL" dirty="0" smtClean="0"/>
              <a:t>app</a:t>
            </a:r>
            <a:endParaRPr lang="pl-PL" dirty="0"/>
          </a:p>
        </p:txBody>
      </p:sp>
      <p:sp>
        <p:nvSpPr>
          <p:cNvPr id="3" name="Content Placeholder 2"/>
          <p:cNvSpPr>
            <a:spLocks noGrp="1"/>
          </p:cNvSpPr>
          <p:nvPr>
            <p:ph idx="1"/>
          </p:nvPr>
        </p:nvSpPr>
        <p:spPr/>
        <p:txBody>
          <a:bodyPr/>
          <a:lstStyle/>
          <a:p>
            <a:pPr marL="0" indent="0">
              <a:lnSpc>
                <a:spcPct val="110000"/>
              </a:lnSpc>
              <a:buNone/>
            </a:pPr>
            <a:r>
              <a:rPr lang="pl-PL" dirty="0" smtClean="0"/>
              <a:t>As for now, the app can be started at any time while working near the Olympus optical microscope at CeNT. </a:t>
            </a:r>
            <a:r>
              <a:rPr lang="pl-PL" dirty="0" smtClean="0"/>
              <a:t>Can be turned on with a shortcut on Desktop (right screen).</a:t>
            </a:r>
            <a:endParaRPr lang="pl-PL" dirty="0" smtClean="0"/>
          </a:p>
          <a:p>
            <a:pPr marL="0" indent="0">
              <a:lnSpc>
                <a:spcPct val="110000"/>
              </a:lnSpc>
              <a:buNone/>
            </a:pPr>
            <a:r>
              <a:rPr lang="pl-PL" dirty="0" smtClean="0"/>
              <a:t>As the first switch-on of the contrast imaging modes can cause the program to crash (no error returned, probably some internal error in used libraries), it is advised to manually open the app, take a screenshot and switch on the contrast imaging mode, hoping for it to work. In case of a crash, repeat the process patiently.</a:t>
            </a:r>
            <a:endParaRPr lang="pl-PL" dirty="0"/>
          </a:p>
        </p:txBody>
      </p:sp>
    </p:spTree>
    <p:extLst>
      <p:ext uri="{BB962C8B-B14F-4D97-AF65-F5344CB8AC3E}">
        <p14:creationId xmlns:p14="http://schemas.microsoft.com/office/powerpoint/2010/main" val="379276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General look at the app </a:t>
            </a:r>
            <a:endParaRPr lang="pl-PL" dirty="0"/>
          </a:p>
        </p:txBody>
      </p:sp>
      <p:pic>
        <p:nvPicPr>
          <p:cNvPr id="4" name="Picture 3"/>
          <p:cNvPicPr>
            <a:picLocks noChangeAspect="1"/>
          </p:cNvPicPr>
          <p:nvPr/>
        </p:nvPicPr>
        <p:blipFill>
          <a:blip r:embed="rId2"/>
          <a:stretch>
            <a:fillRect/>
          </a:stretch>
        </p:blipFill>
        <p:spPr>
          <a:xfrm>
            <a:off x="1200537" y="1123624"/>
            <a:ext cx="9841926" cy="5233975"/>
          </a:xfrm>
          <a:prstGeom prst="rect">
            <a:avLst/>
          </a:prstGeom>
        </p:spPr>
      </p:pic>
    </p:spTree>
    <p:extLst>
      <p:ext uri="{BB962C8B-B14F-4D97-AF65-F5344CB8AC3E}">
        <p14:creationId xmlns:p14="http://schemas.microsoft.com/office/powerpoint/2010/main" val="357185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Defining overview area</a:t>
            </a:r>
            <a:endParaRPr lang="pl-PL" dirty="0"/>
          </a:p>
        </p:txBody>
      </p:sp>
      <p:pic>
        <p:nvPicPr>
          <p:cNvPr id="4" name="Picture 3"/>
          <p:cNvPicPr>
            <a:picLocks noChangeAspect="1"/>
          </p:cNvPicPr>
          <p:nvPr/>
        </p:nvPicPr>
        <p:blipFill>
          <a:blip r:embed="rId2"/>
          <a:stretch>
            <a:fillRect/>
          </a:stretch>
        </p:blipFill>
        <p:spPr>
          <a:xfrm>
            <a:off x="4657725" y="2640098"/>
            <a:ext cx="7013388" cy="3729747"/>
          </a:xfrm>
          <a:prstGeom prst="rect">
            <a:avLst/>
          </a:prstGeom>
        </p:spPr>
      </p:pic>
      <p:sp>
        <p:nvSpPr>
          <p:cNvPr id="3" name="Rounded Rectangle 2"/>
          <p:cNvSpPr/>
          <p:nvPr/>
        </p:nvSpPr>
        <p:spPr>
          <a:xfrm>
            <a:off x="10119632" y="2640098"/>
            <a:ext cx="1551481" cy="833806"/>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6" name="TextBox 5"/>
          <p:cNvSpPr txBox="1"/>
          <p:nvPr/>
        </p:nvSpPr>
        <p:spPr>
          <a:xfrm>
            <a:off x="310242" y="1439769"/>
            <a:ext cx="3971925" cy="415498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l-PL" dirty="0" smtClean="0">
                <a:solidFill>
                  <a:srgbClr val="D000D5"/>
                </a:solidFill>
              </a:rPr>
              <a:t>#</a:t>
            </a:r>
            <a:r>
              <a:rPr lang="pl-PL" dirty="0" smtClean="0"/>
              <a:t> In „Capture settings” tab you can press the button to change the overview area where you take the screenshot.</a:t>
            </a:r>
          </a:p>
          <a:p>
            <a:pPr marL="285750" indent="-285750">
              <a:spcAft>
                <a:spcPts val="1200"/>
              </a:spcAft>
              <a:buFont typeface="Arial" panose="020B0604020202020204" pitchFamily="34" charset="0"/>
              <a:buChar char="•"/>
            </a:pPr>
            <a:r>
              <a:rPr lang="pl-PL" dirty="0" smtClean="0">
                <a:solidFill>
                  <a:srgbClr val="FFC000"/>
                </a:solidFill>
              </a:rPr>
              <a:t>#</a:t>
            </a:r>
            <a:r>
              <a:rPr lang="pl-PL" dirty="0" smtClean="0"/>
              <a:t> With the drop down menu (left from the tabs) you can change which monitor you want to screenshot.</a:t>
            </a:r>
          </a:p>
          <a:p>
            <a:pPr marL="285750" indent="-285750">
              <a:spcAft>
                <a:spcPts val="1200"/>
              </a:spcAft>
              <a:buFont typeface="Arial" panose="020B0604020202020204" pitchFamily="34" charset="0"/>
              <a:buChar char="•"/>
            </a:pPr>
            <a:r>
              <a:rPr lang="pl-PL" dirty="0" smtClean="0"/>
              <a:t>When window will hides itself, you have to press-release mark the region of interest (just as the snipping tool in windows)</a:t>
            </a:r>
          </a:p>
          <a:p>
            <a:pPr marL="285750" indent="-285750">
              <a:spcAft>
                <a:spcPts val="1200"/>
              </a:spcAft>
              <a:buFont typeface="Arial" panose="020B0604020202020204" pitchFamily="34" charset="0"/>
              <a:buChar char="•"/>
            </a:pPr>
            <a:r>
              <a:rPr lang="pl-PL" dirty="0" smtClean="0"/>
              <a:t>Text under the button will update and program will take a screenshot</a:t>
            </a:r>
            <a:endParaRPr lang="pl-PL" dirty="0"/>
          </a:p>
        </p:txBody>
      </p:sp>
      <p:sp>
        <p:nvSpPr>
          <p:cNvPr id="7" name="Rounded Rectangle 6"/>
          <p:cNvSpPr/>
          <p:nvPr/>
        </p:nvSpPr>
        <p:spPr>
          <a:xfrm>
            <a:off x="8735786" y="2722789"/>
            <a:ext cx="1383846" cy="161926"/>
          </a:xfrm>
          <a:prstGeom prst="roundRect">
            <a:avLst/>
          </a:prstGeom>
          <a:noFill/>
          <a:ln w="63500">
            <a:solidFill>
              <a:srgbClr val="FFC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solidFill>
                <a:srgbClr val="FFC000"/>
              </a:solidFill>
            </a:endParaRPr>
          </a:p>
        </p:txBody>
      </p:sp>
    </p:spTree>
    <p:extLst>
      <p:ext uri="{BB962C8B-B14F-4D97-AF65-F5344CB8AC3E}">
        <p14:creationId xmlns:p14="http://schemas.microsoft.com/office/powerpoint/2010/main" val="2924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Update the image in the app</a:t>
            </a:r>
            <a:endParaRPr lang="pl-PL" dirty="0"/>
          </a:p>
        </p:txBody>
      </p:sp>
      <p:pic>
        <p:nvPicPr>
          <p:cNvPr id="4" name="Picture 3"/>
          <p:cNvPicPr>
            <a:picLocks noChangeAspect="1"/>
          </p:cNvPicPr>
          <p:nvPr/>
        </p:nvPicPr>
        <p:blipFill>
          <a:blip r:embed="rId2"/>
          <a:stretch>
            <a:fillRect/>
          </a:stretch>
        </p:blipFill>
        <p:spPr>
          <a:xfrm>
            <a:off x="4657725" y="2640098"/>
            <a:ext cx="7013388" cy="3729747"/>
          </a:xfrm>
          <a:prstGeom prst="rect">
            <a:avLst/>
          </a:prstGeom>
        </p:spPr>
      </p:pic>
      <p:sp>
        <p:nvSpPr>
          <p:cNvPr id="6" name="TextBox 5"/>
          <p:cNvSpPr txBox="1"/>
          <p:nvPr/>
        </p:nvSpPr>
        <p:spPr>
          <a:xfrm>
            <a:off x="310242" y="1439769"/>
            <a:ext cx="3971925" cy="3724096"/>
          </a:xfrm>
          <a:prstGeom prst="rect">
            <a:avLst/>
          </a:prstGeom>
          <a:noFill/>
        </p:spPr>
        <p:txBody>
          <a:bodyPr wrap="square" rtlCol="0">
            <a:spAutoFit/>
          </a:bodyPr>
          <a:lstStyle/>
          <a:p>
            <a:pPr>
              <a:spcAft>
                <a:spcPts val="1200"/>
              </a:spcAft>
            </a:pPr>
            <a:r>
              <a:rPr lang="pl-PL" dirty="0" smtClean="0"/>
              <a:t>There are two modes of taking</a:t>
            </a:r>
            <a:br>
              <a:rPr lang="pl-PL" dirty="0" smtClean="0"/>
            </a:br>
            <a:r>
              <a:rPr lang="pl-PL" dirty="0" smtClean="0"/>
              <a:t>a screenshot:</a:t>
            </a:r>
          </a:p>
          <a:p>
            <a:pPr marL="285750" indent="-285750">
              <a:spcAft>
                <a:spcPts val="1200"/>
              </a:spcAft>
              <a:buFont typeface="Arial" panose="020B0604020202020204" pitchFamily="34" charset="0"/>
              <a:buChar char="•"/>
            </a:pPr>
            <a:r>
              <a:rPr lang="pl-PL" dirty="0" smtClean="0">
                <a:solidFill>
                  <a:srgbClr val="FFC000"/>
                </a:solidFill>
              </a:rPr>
              <a:t>#</a:t>
            </a:r>
            <a:r>
              <a:rPr lang="pl-PL" dirty="0" smtClean="0"/>
              <a:t> „Snapshot” – updates the screenshot in the program</a:t>
            </a:r>
          </a:p>
          <a:p>
            <a:pPr marL="285750" indent="-285750">
              <a:spcAft>
                <a:spcPts val="1200"/>
              </a:spcAft>
              <a:buFont typeface="Arial" panose="020B0604020202020204" pitchFamily="34" charset="0"/>
              <a:buChar char="•"/>
            </a:pPr>
            <a:r>
              <a:rPr lang="pl-PL" dirty="0" smtClean="0">
                <a:solidFill>
                  <a:srgbClr val="D000D5"/>
                </a:solidFill>
              </a:rPr>
              <a:t>#</a:t>
            </a:r>
            <a:r>
              <a:rPr lang="pl-PL" dirty="0" smtClean="0"/>
              <a:t> „Video” – starts a continuous collection of screenshot (update every 50ms). It is limited by capabilities of the computer (especially with contrast mode) and is advised to use it with image in StreamMotion decreased to be around 1600px in width.</a:t>
            </a:r>
          </a:p>
        </p:txBody>
      </p:sp>
      <p:sp>
        <p:nvSpPr>
          <p:cNvPr id="7" name="Rounded Rectangle 6"/>
          <p:cNvSpPr/>
          <p:nvPr/>
        </p:nvSpPr>
        <p:spPr>
          <a:xfrm>
            <a:off x="4498522" y="2640098"/>
            <a:ext cx="665389" cy="289833"/>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8" name="Rounded Rectangle 7"/>
          <p:cNvSpPr/>
          <p:nvPr/>
        </p:nvSpPr>
        <p:spPr>
          <a:xfrm>
            <a:off x="5822497" y="2640097"/>
            <a:ext cx="665389" cy="289833"/>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156296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Grabbing colors from the image</a:t>
            </a:r>
            <a:endParaRPr lang="pl-PL" dirty="0"/>
          </a:p>
        </p:txBody>
      </p:sp>
      <p:pic>
        <p:nvPicPr>
          <p:cNvPr id="4" name="Picture 3"/>
          <p:cNvPicPr>
            <a:picLocks noChangeAspect="1"/>
          </p:cNvPicPr>
          <p:nvPr/>
        </p:nvPicPr>
        <p:blipFill>
          <a:blip r:embed="rId2"/>
          <a:stretch>
            <a:fillRect/>
          </a:stretch>
        </p:blipFill>
        <p:spPr>
          <a:xfrm>
            <a:off x="4657725" y="2640098"/>
            <a:ext cx="7013388" cy="3729747"/>
          </a:xfrm>
          <a:prstGeom prst="rect">
            <a:avLst/>
          </a:prstGeom>
        </p:spPr>
      </p:pic>
      <p:sp>
        <p:nvSpPr>
          <p:cNvPr id="6" name="TextBox 5"/>
          <p:cNvSpPr txBox="1"/>
          <p:nvPr/>
        </p:nvSpPr>
        <p:spPr>
          <a:xfrm>
            <a:off x="310242" y="1439769"/>
            <a:ext cx="3971925" cy="329320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pl-PL" dirty="0" smtClean="0">
                <a:solidFill>
                  <a:srgbClr val="FFC000"/>
                </a:solidFill>
              </a:rPr>
              <a:t>#</a:t>
            </a:r>
            <a:r>
              <a:rPr lang="pl-PL" dirty="0" smtClean="0"/>
              <a:t> „Grab colors” – starts the process of the color grabbing. Then you click chosen points on the image: reference and „point”; to select colors.</a:t>
            </a:r>
          </a:p>
          <a:p>
            <a:pPr marL="285750" indent="-285750">
              <a:spcAft>
                <a:spcPts val="1200"/>
              </a:spcAft>
              <a:buFont typeface="Arial" panose="020B0604020202020204" pitchFamily="34" charset="0"/>
              <a:buChar char="•"/>
            </a:pPr>
            <a:r>
              <a:rPr lang="pl-PL" dirty="0" smtClean="0">
                <a:solidFill>
                  <a:srgbClr val="D000D5"/>
                </a:solidFill>
              </a:rPr>
              <a:t># </a:t>
            </a:r>
            <a:r>
              <a:rPr lang="pl-PL" dirty="0" smtClean="0"/>
              <a:t>On successful choice, the RGB values of both points will be displayed below and the color contrast between the points is calculated and displayed (in %) in the last line</a:t>
            </a:r>
          </a:p>
        </p:txBody>
      </p:sp>
      <p:sp>
        <p:nvSpPr>
          <p:cNvPr id="7" name="Rounded Rectangle 6"/>
          <p:cNvSpPr/>
          <p:nvPr/>
        </p:nvSpPr>
        <p:spPr>
          <a:xfrm>
            <a:off x="7233558" y="2655377"/>
            <a:ext cx="665389" cy="289833"/>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8" name="Rounded Rectangle 7"/>
          <p:cNvSpPr/>
          <p:nvPr/>
        </p:nvSpPr>
        <p:spPr>
          <a:xfrm>
            <a:off x="4593772" y="5415955"/>
            <a:ext cx="1194707" cy="441920"/>
          </a:xfrm>
          <a:prstGeom prst="roundRect">
            <a:avLst/>
          </a:prstGeom>
          <a:noFill/>
          <a:ln w="63500">
            <a:solidFill>
              <a:srgbClr val="D000D5"/>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91814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1800" dirty="0" smtClean="0"/>
              <a:t>Activated when clicking the „Image analysis” header just next to the „Capture settings”.</a:t>
            </a:r>
          </a:p>
          <a:p>
            <a:pPr algn="just"/>
            <a:r>
              <a:rPr lang="pl-PL" sz="1800" dirty="0" smtClean="0"/>
              <a:t>Allows you to switch between default image and different color contrast modes (as of 11.03: one working mode (CC) and one experimental (CG) ).</a:t>
            </a:r>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233999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FFC000"/>
                </a:solidFill>
              </a:rPr>
              <a:t>#</a:t>
            </a:r>
            <a:r>
              <a:rPr lang="pl-PL" sz="2400" dirty="0" smtClean="0"/>
              <a:t> On „Grab reference” button pressed, starts a process similiar to „Grab colors”, but only one color is taken.</a:t>
            </a:r>
            <a:br>
              <a:rPr lang="pl-PL" sz="2400" dirty="0" smtClean="0"/>
            </a:br>
            <a:r>
              <a:rPr lang="pl-PL" sz="2400" dirty="0" smtClean="0"/>
              <a:t>On app start the reference is not defined and set as</a:t>
            </a:r>
            <a:br>
              <a:rPr lang="pl-PL" sz="2400" dirty="0" smtClean="0"/>
            </a:br>
            <a:r>
              <a:rPr lang="pl-PL" sz="2400" dirty="0" smtClean="0"/>
              <a:t>RGB = [0, 0, 0]. On successful color grab the label updates to show RGB values of selected point.</a:t>
            </a:r>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7" name="Rounded Rectangle 6"/>
          <p:cNvSpPr/>
          <p:nvPr/>
        </p:nvSpPr>
        <p:spPr>
          <a:xfrm>
            <a:off x="8613322" y="492891"/>
            <a:ext cx="3110592" cy="772573"/>
          </a:xfrm>
          <a:prstGeom prst="roundRect">
            <a:avLst/>
          </a:prstGeom>
          <a:noFill/>
          <a:ln w="63500">
            <a:solidFill>
              <a:schemeClr val="accent4"/>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7039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Image analysis tab</a:t>
            </a:r>
            <a:endParaRPr lang="pl-PL" dirty="0"/>
          </a:p>
        </p:txBody>
      </p:sp>
      <p:sp>
        <p:nvSpPr>
          <p:cNvPr id="3" name="Content Placeholder 2"/>
          <p:cNvSpPr>
            <a:spLocks noGrp="1"/>
          </p:cNvSpPr>
          <p:nvPr>
            <p:ph idx="1"/>
          </p:nvPr>
        </p:nvSpPr>
        <p:spPr>
          <a:xfrm>
            <a:off x="838200" y="1825625"/>
            <a:ext cx="7611836" cy="4771118"/>
          </a:xfrm>
        </p:spPr>
        <p:txBody>
          <a:bodyPr>
            <a:normAutofit/>
          </a:bodyPr>
          <a:lstStyle/>
          <a:p>
            <a:pPr algn="just"/>
            <a:r>
              <a:rPr lang="pl-PL" sz="2400" dirty="0" smtClean="0">
                <a:solidFill>
                  <a:srgbClr val="C00000"/>
                </a:solidFill>
              </a:rPr>
              <a:t>#</a:t>
            </a:r>
            <a:r>
              <a:rPr lang="pl-PL" sz="2400" dirty="0" smtClean="0"/>
              <a:t> In this drop down menu you can select contrast-imagining mode:</a:t>
            </a:r>
          </a:p>
          <a:p>
            <a:pPr lvl="1" algn="just"/>
            <a:r>
              <a:rPr lang="pl-PL" sz="1800" dirty="0" smtClean="0"/>
              <a:t>Default Image – grabbed screenshot with no color corrections;</a:t>
            </a:r>
          </a:p>
          <a:p>
            <a:pPr lvl="1" algn="just"/>
            <a:r>
              <a:rPr lang="pl-PL" sz="1800" dirty="0" smtClean="0"/>
              <a:t>Contrast Grayscale (CG) – each point on the image gets assigned values from 0 to 255 depending on how far in color it is from the reference (255 – the color is the same);</a:t>
            </a:r>
          </a:p>
          <a:p>
            <a:pPr lvl="1" algn="just"/>
            <a:r>
              <a:rPr lang="pl-PL" sz="1800" dirty="0" smtClean="0"/>
              <a:t>Contrast Color (CC) – each point’s color is multiplied by factor: (1 + C(P, R) * CEF), where: C(P, R) is color contrast between the point and reference; CEF – enhancement factor.</a:t>
            </a:r>
            <a:endParaRPr lang="pl-PL" dirty="0"/>
          </a:p>
          <a:p>
            <a:pPr marL="457200" lvl="1" indent="0" algn="just">
              <a:buNone/>
            </a:pPr>
            <a:endParaRPr lang="pl-PL" sz="1000" dirty="0" smtClean="0"/>
          </a:p>
        </p:txBody>
      </p:sp>
      <p:pic>
        <p:nvPicPr>
          <p:cNvPr id="4" name="Picture 3"/>
          <p:cNvPicPr>
            <a:picLocks noChangeAspect="1"/>
          </p:cNvPicPr>
          <p:nvPr/>
        </p:nvPicPr>
        <p:blipFill>
          <a:blip r:embed="rId2"/>
          <a:stretch>
            <a:fillRect/>
          </a:stretch>
        </p:blipFill>
        <p:spPr>
          <a:xfrm>
            <a:off x="8566787" y="69925"/>
            <a:ext cx="3204731" cy="6662051"/>
          </a:xfrm>
          <a:prstGeom prst="rect">
            <a:avLst/>
          </a:prstGeom>
        </p:spPr>
      </p:pic>
      <p:sp>
        <p:nvSpPr>
          <p:cNvPr id="5" name="Rectangle 4"/>
          <p:cNvSpPr/>
          <p:nvPr/>
        </p:nvSpPr>
        <p:spPr>
          <a:xfrm>
            <a:off x="8433707" y="3416754"/>
            <a:ext cx="3514725" cy="344124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6" name="Picture 5"/>
          <p:cNvPicPr>
            <a:picLocks noChangeAspect="1"/>
          </p:cNvPicPr>
          <p:nvPr/>
        </p:nvPicPr>
        <p:blipFill>
          <a:blip r:embed="rId3"/>
          <a:stretch>
            <a:fillRect/>
          </a:stretch>
        </p:blipFill>
        <p:spPr>
          <a:xfrm>
            <a:off x="8550546" y="3905740"/>
            <a:ext cx="3220972" cy="1160199"/>
          </a:xfrm>
          <a:prstGeom prst="rect">
            <a:avLst/>
          </a:prstGeom>
        </p:spPr>
      </p:pic>
      <p:sp>
        <p:nvSpPr>
          <p:cNvPr id="8" name="Rounded Rectangle 7"/>
          <p:cNvSpPr/>
          <p:nvPr/>
        </p:nvSpPr>
        <p:spPr>
          <a:xfrm>
            <a:off x="8613322" y="1265465"/>
            <a:ext cx="3110592" cy="289832"/>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
        <p:nvSpPr>
          <p:cNvPr id="10" name="Rounded Rectangle 9"/>
          <p:cNvSpPr/>
          <p:nvPr/>
        </p:nvSpPr>
        <p:spPr>
          <a:xfrm>
            <a:off x="8583116" y="3905739"/>
            <a:ext cx="3140797" cy="819973"/>
          </a:xfrm>
          <a:prstGeom prst="roundRect">
            <a:avLst/>
          </a:prstGeom>
          <a:noFill/>
          <a:ln w="635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1742522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1183</Words>
  <Application>Microsoft Office PowerPoint</Application>
  <PresentationFormat>Widescreen</PresentationFormat>
  <Paragraphs>67</Paragraphs>
  <Slides>17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ContrastCheckerPlus</vt:lpstr>
      <vt:lpstr>Starting the app</vt:lpstr>
      <vt:lpstr>General look at the app </vt:lpstr>
      <vt:lpstr>Defining overview area</vt:lpstr>
      <vt:lpstr>Update the image in the app</vt:lpstr>
      <vt:lpstr>Grabbing colors from the image</vt:lpstr>
      <vt:lpstr>Image analysis tab</vt:lpstr>
      <vt:lpstr>Image analysis tab</vt:lpstr>
      <vt:lpstr>Image analysis tab</vt:lpstr>
      <vt:lpstr>Image analysis tab</vt:lpstr>
      <vt:lpstr>Image analysis tab</vt:lpstr>
      <vt:lpstr>Color contrast mode (CC)</vt:lpstr>
      <vt:lpstr>Grayscale contrast mode (CG)</vt:lpstr>
      <vt:lpstr>File save settings</vt:lpstr>
      <vt:lpstr>File save settings</vt:lpstr>
      <vt:lpstr>File save settings</vt:lpstr>
      <vt:lpstr>Possible future additions in the app</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ContrastCheckerPlus</dc:title>
  <dc:creator>Rafal</dc:creator>
  <cp:lastModifiedBy>Rafal</cp:lastModifiedBy>
  <cp:revision>68</cp:revision>
  <dcterms:created xsi:type="dcterms:W3CDTF">2025-03-11T10:53:15Z</dcterms:created>
  <dcterms:modified xsi:type="dcterms:W3CDTF">2025-03-31T12:24:51Z</dcterms:modified>
</cp:coreProperties>
</file>