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2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0"/>
            <a:ext cx="13042900" cy="1249945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930400" y="558800"/>
            <a:ext cx="9944100" cy="3302000"/>
          </a:xfrm>
          <a:prstGeom prst="rect">
            <a:avLst/>
          </a:prstGeom>
        </p:spPr>
        <p:txBody>
          <a:bodyPr anchor="b"/>
          <a:lstStyle>
            <a:lvl1pPr algn="r">
              <a:defRPr sz="6400"/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270000" y="5740400"/>
            <a:ext cx="10464800" cy="22479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3600"/>
            </a:lvl1pPr>
            <a:lvl2pPr marL="0" indent="0">
              <a:spcBef>
                <a:spcPts val="0"/>
              </a:spcBef>
              <a:buSzTx/>
              <a:buNone/>
              <a:defRPr sz="3600"/>
            </a:lvl2pPr>
            <a:lvl3pPr marL="0" indent="0">
              <a:spcBef>
                <a:spcPts val="0"/>
              </a:spcBef>
              <a:buSzTx/>
              <a:buNone/>
              <a:defRPr sz="3600"/>
            </a:lvl3pPr>
            <a:lvl4pPr marL="0" indent="0">
              <a:spcBef>
                <a:spcPts val="0"/>
              </a:spcBef>
              <a:buSzTx/>
              <a:buNone/>
              <a:defRPr sz="3600"/>
            </a:lvl4pPr>
            <a:lvl5pPr marL="0" indent="0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pic" sz="quarter" idx="13"/>
          </p:nvPr>
        </p:nvSpPr>
        <p:spPr>
          <a:xfrm>
            <a:off x="7175500" y="2882900"/>
            <a:ext cx="4102100" cy="54737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hape 103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hape 10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2" name="Shape 112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0419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1" name="Shape 121"/>
          <p:cNvSpPr>
            <a:spLocks noGrp="1"/>
          </p:cNvSpPr>
          <p:nvPr>
            <p:ph type="body" sz="quarter" idx="1"/>
          </p:nvPr>
        </p:nvSpPr>
        <p:spPr>
          <a:xfrm>
            <a:off x="7772400" y="2768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hape 1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400" y="0"/>
            <a:ext cx="13042900" cy="1249945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/>
        </p:nvSpPr>
        <p:spPr>
          <a:xfrm>
            <a:off x="6547631" y="9245600"/>
            <a:ext cx="407083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r>
              <a:t>/31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1270000" y="965200"/>
            <a:ext cx="10464800" cy="20447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buSzPct val="88000"/>
              <a:buChar char="๏"/>
              <a:defRPr sz="3600"/>
            </a:lvl1pPr>
            <a:lvl2pPr>
              <a:spcBef>
                <a:spcPts val="900"/>
              </a:spcBef>
              <a:defRPr sz="3200"/>
            </a:lvl2pPr>
            <a:lvl3pPr marL="0" indent="0">
              <a:spcBef>
                <a:spcPts val="900"/>
              </a:spcBef>
              <a:buSzTx/>
              <a:buNone/>
              <a:defRPr sz="3200">
                <a:solidFill>
                  <a:srgbClr val="669C35"/>
                </a:solidFill>
              </a:defRPr>
            </a:lvl3pPr>
            <a:lvl4pPr>
              <a:spcBef>
                <a:spcPts val="900"/>
              </a:spcBef>
              <a:defRPr sz="3200"/>
            </a:lvl4pPr>
            <a:lvl5pPr>
              <a:spcBef>
                <a:spcPts val="9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 Ref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pic" sz="half" idx="13"/>
          </p:nvPr>
        </p:nvSpPr>
        <p:spPr>
          <a:xfrm>
            <a:off x="2438400" y="1638300"/>
            <a:ext cx="8128000" cy="4559300"/>
          </a:xfrm>
          <a:prstGeom prst="rect">
            <a:avLst/>
          </a:prstGeom>
          <a:ln w="25400"/>
          <a:effectLst>
            <a:reflection stA="50000" endPos="40000" dir="5400000" sy="-100000" algn="bl" rotWithShape="0"/>
          </a:effectLst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pic" sz="quarter" idx="13"/>
          </p:nvPr>
        </p:nvSpPr>
        <p:spPr>
          <a:xfrm>
            <a:off x="7124700" y="1968500"/>
            <a:ext cx="4216400" cy="5626100"/>
          </a:xfrm>
          <a:prstGeom prst="rect">
            <a:avLst/>
          </a:prstGeom>
        </p:spPr>
        <p:txBody>
          <a:bodyPr lIns="91439" tIns="45719" rIns="91439" bIns="45719" anchor="t"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Shape 3"/>
          <p:cNvSpPr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CE/CS/SE 3354</a:t>
            </a:r>
            <a:br/>
            <a:r>
              <a:t>Software Engineering</a:t>
            </a:r>
          </a:p>
        </p:txBody>
      </p:sp>
      <p:sp>
        <p:nvSpPr>
          <p:cNvPr id="132" name="Shape 13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Lecture 02</a:t>
            </a:r>
          </a:p>
          <a:p>
            <a:r>
              <a:t>More on Software Process Models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Most existing software projects use this model</a:t>
            </a:r>
          </a:p>
          <a:p>
            <a:pPr marL="1320800" lvl="1" indent="-1320800"/>
            <a:r>
              <a:t>Daily builds</a:t>
            </a:r>
          </a:p>
          <a:p>
            <a:pPr marL="1320800" lvl="1" indent="-1320800"/>
            <a:r>
              <a:t>Releases</a:t>
            </a:r>
          </a:p>
          <a:p>
            <a:pPr marL="1320800" lvl="1" indent="-1320800"/>
            <a:endParaRPr/>
          </a:p>
          <a:p>
            <a:pPr marL="1404937" indent="-642937"/>
            <a:r>
              <a:t>Not suitable for systems that are costly for testing or very critical in quality</a:t>
            </a:r>
          </a:p>
          <a:p>
            <a:pPr marL="1320800" lvl="1" indent="-1320800"/>
            <a:r>
              <a:t>NASA programs</a:t>
            </a:r>
          </a:p>
          <a:p>
            <a:pPr marL="1320800" lvl="1" indent="-1320800"/>
            <a:r>
              <a:t>Military / Scientific / …</a:t>
            </a:r>
          </a:p>
        </p:txBody>
      </p:sp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Practice</a:t>
            </a:r>
          </a:p>
        </p:txBody>
      </p:sp>
      <p:sp>
        <p:nvSpPr>
          <p:cNvPr id="183" name="Shape 18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More Software Process Models …</a:t>
            </a:r>
          </a:p>
          <a:p>
            <a:pPr marL="1320800" lvl="1" indent="-1320800"/>
            <a:r>
              <a:t>The iterative model</a:t>
            </a:r>
          </a:p>
          <a:p>
            <a:pPr marL="1320800" lvl="1" indent="-1320800"/>
            <a:r>
              <a:t>The prototype model</a:t>
            </a:r>
          </a:p>
          <a:p>
            <a:pPr marL="1320800" lvl="1" indent="-1320800"/>
            <a:r>
              <a:t>Agile development</a:t>
            </a:r>
          </a:p>
          <a:p>
            <a:pPr marL="1404937" indent="-642937"/>
            <a:r>
              <a:t>Pre-course quiz on Java and android </a:t>
            </a:r>
          </a:p>
        </p:txBody>
      </p:sp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Class</a:t>
            </a:r>
          </a:p>
        </p:txBody>
      </p:sp>
      <p:sp>
        <p:nvSpPr>
          <p:cNvPr id="187" name="Shape 18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1879600" y="5308600"/>
            <a:ext cx="5257800" cy="584200"/>
          </a:xfrm>
          <a:prstGeom prst="rect">
            <a:avLst/>
          </a:prstGeom>
          <a:ln w="50800">
            <a:solidFill>
              <a:srgbClr val="669C3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Prototype Model</a:t>
            </a:r>
          </a:p>
        </p:txBody>
      </p:sp>
      <p:grpSp>
        <p:nvGrpSpPr>
          <p:cNvPr id="198" name="Group 198"/>
          <p:cNvGrpSpPr/>
          <p:nvPr/>
        </p:nvGrpSpPr>
        <p:grpSpPr>
          <a:xfrm>
            <a:off x="3073400" y="2692400"/>
            <a:ext cx="9055100" cy="3263900"/>
            <a:chOff x="0" y="0"/>
            <a:chExt cx="9055100" cy="3263900"/>
          </a:xfrm>
        </p:grpSpPr>
        <p:grpSp>
          <p:nvGrpSpPr>
            <p:cNvPr id="196" name="Group 196"/>
            <p:cNvGrpSpPr/>
            <p:nvPr/>
          </p:nvGrpSpPr>
          <p:grpSpPr>
            <a:xfrm>
              <a:off x="0" y="0"/>
              <a:ext cx="9055100" cy="3263900"/>
              <a:chOff x="0" y="0"/>
              <a:chExt cx="9055100" cy="326390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0" y="0"/>
                <a:ext cx="2832100" cy="977900"/>
              </a:xfrm>
              <a:prstGeom prst="rect">
                <a:avLst/>
              </a:prstGeom>
              <a:solidFill>
                <a:srgbClr val="669C3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t>Requirement Engineering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3048000" y="1143000"/>
                <a:ext cx="2832100" cy="977900"/>
              </a:xfrm>
              <a:prstGeom prst="rect">
                <a:avLst/>
              </a:prstGeom>
              <a:solidFill>
                <a:srgbClr val="669C3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3200">
                    <a:solidFill>
                      <a:srgbClr val="FFFFFF"/>
                    </a:solidFill>
                  </a:defRPr>
                </a:pPr>
                <a:r>
                  <a:t>Design&amp;</a:t>
                </a:r>
              </a:p>
              <a:p>
                <a:pPr>
                  <a:defRPr sz="3200">
                    <a:solidFill>
                      <a:srgbClr val="FFFFFF"/>
                    </a:solidFill>
                  </a:defRPr>
                </a:pPr>
                <a:r>
                  <a:t>Build Prototype</a:t>
                </a: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2849364" y="452289"/>
                <a:ext cx="1549401" cy="698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6223000" y="2286000"/>
                <a:ext cx="2832100" cy="977900"/>
              </a:xfrm>
              <a:prstGeom prst="rect">
                <a:avLst/>
              </a:prstGeom>
              <a:solidFill>
                <a:srgbClr val="669C3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>
                  <a:defRPr sz="3200">
                    <a:solidFill>
                      <a:srgbClr val="FFFFFF"/>
                    </a:solidFill>
                  </a:defRPr>
                </a:lvl1pPr>
              </a:lstStyle>
              <a:p>
                <a:r>
                  <a:t>Validate Prototype</a:t>
                </a: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5892800" y="1612619"/>
                <a:ext cx="1587500" cy="685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</a:path>
                </a:pathLst>
              </a:cu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97" name="Shape 197"/>
            <p:cNvSpPr/>
            <p:nvPr/>
          </p:nvSpPr>
          <p:spPr>
            <a:xfrm>
              <a:off x="1776353" y="964470"/>
              <a:ext cx="4457701" cy="181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205" name="Group 205"/>
          <p:cNvGrpSpPr/>
          <p:nvPr/>
        </p:nvGrpSpPr>
        <p:grpSpPr>
          <a:xfrm>
            <a:off x="660400" y="5867400"/>
            <a:ext cx="9055100" cy="3263900"/>
            <a:chOff x="0" y="0"/>
            <a:chExt cx="9055100" cy="3263900"/>
          </a:xfrm>
        </p:grpSpPr>
        <p:sp>
          <p:nvSpPr>
            <p:cNvPr id="199" name="Shape 199"/>
            <p:cNvSpPr/>
            <p:nvPr/>
          </p:nvSpPr>
          <p:spPr>
            <a:xfrm>
              <a:off x="0" y="0"/>
              <a:ext cx="2832100" cy="977900"/>
            </a:xfrm>
            <a:prstGeom prst="rect">
              <a:avLst/>
            </a:prstGeom>
            <a:solidFill>
              <a:srgbClr val="669C3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Formalize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Requirement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3048000" y="1143000"/>
              <a:ext cx="2832100" cy="977900"/>
            </a:xfrm>
            <a:prstGeom prst="rect">
              <a:avLst/>
            </a:prstGeom>
            <a:solidFill>
              <a:srgbClr val="669C3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Design&amp;</a:t>
              </a:r>
            </a:p>
            <a:p>
              <a:pPr>
                <a:defRPr sz="3200">
                  <a:solidFill>
                    <a:srgbClr val="FFFFFF"/>
                  </a:solidFill>
                </a:defRPr>
              </a:pPr>
              <a:r>
                <a:t>Implementation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2844800" y="495300"/>
              <a:ext cx="1549400" cy="66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223000" y="2286000"/>
              <a:ext cx="2832100" cy="977900"/>
            </a:xfrm>
            <a:prstGeom prst="rect">
              <a:avLst/>
            </a:prstGeom>
            <a:solidFill>
              <a:srgbClr val="669C35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200">
                  <a:solidFill>
                    <a:srgbClr val="FFFFFF"/>
                  </a:solidFill>
                </a:defRPr>
              </a:lvl1pPr>
            </a:lstStyle>
            <a:p>
              <a:r>
                <a:t>Integration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5892800" y="1600200"/>
              <a:ext cx="1587500" cy="69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778000" y="965200"/>
              <a:ext cx="4457700" cy="181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06" name="Shape 206"/>
          <p:cNvSpPr/>
          <p:nvPr/>
        </p:nvSpPr>
        <p:spPr>
          <a:xfrm flipV="1">
            <a:off x="3475037" y="5604935"/>
            <a:ext cx="5791201" cy="643466"/>
          </a:xfrm>
          <a:prstGeom prst="line">
            <a:avLst/>
          </a:prstGeom>
          <a:ln w="38100">
            <a:solidFill>
              <a:srgbClr val="000000"/>
            </a:solidFill>
            <a:miter lim="400000"/>
            <a:headEnd type="stealth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205" grpId="3" animBg="1" advAuto="0"/>
      <p:bldP spid="206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10960100" cy="2438400"/>
          </a:xfrm>
          <a:prstGeom prst="rect">
            <a:avLst/>
          </a:prstGeom>
        </p:spPr>
        <p:txBody>
          <a:bodyPr/>
          <a:lstStyle/>
          <a:p>
            <a:pPr marL="1404937" indent="-642937"/>
            <a:r>
              <a:t>Looks like a two-cycle waterfall model</a:t>
            </a:r>
          </a:p>
          <a:p>
            <a:pPr marL="1320800" lvl="1" indent="-1320800"/>
            <a:r>
              <a:t>Actually not, it is weak + strong</a:t>
            </a:r>
          </a:p>
          <a:p>
            <a:pPr marL="1404937" indent="-642937"/>
            <a:r>
              <a:t>Different from waterfall</a:t>
            </a:r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Prototype Model     </a:t>
            </a:r>
          </a:p>
        </p:txBody>
      </p:sp>
      <p:sp>
        <p:nvSpPr>
          <p:cNvPr id="211" name="Shape 2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1282700" y="4908550"/>
            <a:ext cx="105537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333500" lvl="2" indent="-571500" algn="l">
              <a:spcBef>
                <a:spcPts val="900"/>
              </a:spcBef>
              <a:buSzPct val="171000"/>
              <a:buChar char="•"/>
              <a:defRPr sz="3200"/>
            </a:pPr>
            <a:r>
              <a:t>Good: users involve more (by using prototype), reveal small errors in requirements / design</a:t>
            </a:r>
          </a:p>
        </p:txBody>
      </p:sp>
      <p:sp>
        <p:nvSpPr>
          <p:cNvPr id="213" name="Shape 213"/>
          <p:cNvSpPr/>
          <p:nvPr/>
        </p:nvSpPr>
        <p:spPr>
          <a:xfrm>
            <a:off x="1257300" y="7073900"/>
            <a:ext cx="105537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333500" lvl="2" indent="-571500" algn="l">
              <a:spcBef>
                <a:spcPts val="900"/>
              </a:spcBef>
              <a:buSzPct val="171000"/>
              <a:buChar char="•"/>
              <a:defRPr sz="3200"/>
            </a:pPr>
            <a:r>
              <a:t>Bad: prototype is discarded (waste of some effort, sometimes can be even more expensive than waterfall)</a:t>
            </a:r>
          </a:p>
        </p:txBody>
      </p:sp>
      <p:sp>
        <p:nvSpPr>
          <p:cNvPr id="214" name="Shape 214"/>
          <p:cNvSpPr/>
          <p:nvPr/>
        </p:nvSpPr>
        <p:spPr>
          <a:xfrm>
            <a:off x="1257300" y="5962650"/>
            <a:ext cx="105537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333500" lvl="2" indent="-571500" algn="l">
              <a:spcBef>
                <a:spcPts val="900"/>
              </a:spcBef>
              <a:buSzPct val="171000"/>
              <a:buChar char="•"/>
              <a:defRPr sz="3200"/>
            </a:pPr>
            <a:r>
              <a:t>Not solved: still can not handle frequent requirement changes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1" animBg="1" advAuto="0"/>
      <p:bldP spid="213" grpId="3" animBg="1" advAuto="0"/>
      <p:bldP spid="214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use prototype model 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The desired system needs to have a lot of interaction with the end users</a:t>
            </a:r>
          </a:p>
          <a:p>
            <a:pPr marL="1320800" lvl="1" indent="-1320800"/>
            <a:r>
              <a:t>e.g., online systems and GUI applications</a:t>
            </a:r>
          </a:p>
          <a:p>
            <a:pPr lvl="2" indent="1651000"/>
            <a:r>
              <a:t>Useful for requirement collection</a:t>
            </a:r>
          </a:p>
          <a:p>
            <a:pPr marL="1404937" indent="-642937"/>
            <a:r>
              <a:t>The desired system needs efforts to implement but its effectiveness is uncertain </a:t>
            </a:r>
          </a:p>
          <a:p>
            <a:pPr marL="1320800" lvl="1" indent="-1320800"/>
            <a:r>
              <a:t>e.g., novel research ideas</a:t>
            </a:r>
          </a:p>
          <a:p>
            <a:pPr lvl="2" indent="1651000"/>
            <a:r>
              <a:t>Useful for quick evaluation</a:t>
            </a:r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1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Time is the enemy of all software projects</a:t>
            </a:r>
          </a:p>
          <a:p>
            <a:pPr marL="1404937" indent="-642937"/>
            <a:endParaRPr/>
          </a:p>
          <a:p>
            <a:pPr marL="1404937" indent="-642937"/>
            <a:r>
              <a:t>Why time matters?</a:t>
            </a:r>
          </a:p>
        </p:txBody>
      </p: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we go to agile development, let’s see an opinion on time</a:t>
            </a:r>
          </a:p>
        </p:txBody>
      </p:sp>
      <p:sp>
        <p:nvSpPr>
          <p:cNvPr id="222" name="Shape 2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The World Changes</a:t>
            </a:r>
          </a:p>
          <a:p>
            <a:pPr marL="1320800" lvl="1" indent="-1320800"/>
            <a:r>
              <a:t>Requirement may change</a:t>
            </a:r>
          </a:p>
          <a:p>
            <a:pPr marL="1320800" lvl="1" indent="-1320800"/>
            <a:r>
              <a:t>Techniques become obsolete</a:t>
            </a:r>
          </a:p>
          <a:p>
            <a:pPr marL="1320800" lvl="1" indent="-1320800"/>
            <a:r>
              <a:t>Computing environment changes</a:t>
            </a:r>
          </a:p>
          <a:p>
            <a:pPr marL="1404937" indent="-642937"/>
            <a:r>
              <a:t>Business Competition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 matters</a:t>
            </a:r>
          </a:p>
        </p:txBody>
      </p:sp>
      <p:sp>
        <p:nvSpPr>
          <p:cNvPr id="226" name="Shape 2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More Software Process Models …</a:t>
            </a:r>
          </a:p>
          <a:p>
            <a:pPr marL="1320800" lvl="1" indent="-1320800"/>
            <a:r>
              <a:t>The iterative model</a:t>
            </a:r>
          </a:p>
          <a:p>
            <a:pPr marL="1320800" lvl="1" indent="-1320800"/>
            <a:r>
              <a:t>The prototype model</a:t>
            </a:r>
          </a:p>
          <a:p>
            <a:pPr marL="1320800" lvl="1" indent="-1320800"/>
            <a:r>
              <a:t>Agile development</a:t>
            </a:r>
          </a:p>
          <a:p>
            <a:pPr marL="1404937" indent="-642937"/>
            <a:r>
              <a:t>Pre-course survey on programming background</a:t>
            </a:r>
          </a:p>
        </p:txBody>
      </p:sp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Class</a:t>
            </a:r>
          </a:p>
        </p:txBody>
      </p:sp>
      <p:sp>
        <p:nvSpPr>
          <p:cNvPr id="230" name="Shape 2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879600" y="5930900"/>
            <a:ext cx="5257800" cy="584200"/>
          </a:xfrm>
          <a:prstGeom prst="rect">
            <a:avLst/>
          </a:prstGeom>
          <a:ln w="50800">
            <a:solidFill>
              <a:srgbClr val="669C3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404937" indent="-642937"/>
          </a:lstStyle>
          <a:p>
            <a:r>
              <a:t>Extreme Programming still uses iterative process model, but goes to extreme</a:t>
            </a:r>
          </a:p>
        </p:txBody>
      </p:sp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Agile Method: Extreme Programming</a:t>
            </a:r>
          </a:p>
        </p:txBody>
      </p:sp>
      <p:pic>
        <p:nvPicPr>
          <p:cNvPr id="235" name="image.tif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79311" y="3491653"/>
            <a:ext cx="11176000" cy="48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Shape 2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Small requirements</a:t>
            </a:r>
          </a:p>
          <a:p>
            <a:pPr marL="1320800" lvl="1" indent="-1320800"/>
            <a:r>
              <a:t>Testable user stories</a:t>
            </a:r>
          </a:p>
          <a:p>
            <a:pPr marL="1320800" lvl="1" indent="-1320800">
              <a:defRPr>
                <a:solidFill>
                  <a:srgbClr val="669C35"/>
                </a:solidFill>
              </a:defRPr>
            </a:pPr>
            <a:r>
              <a:t>Write tests first (Test-Driven Development, TDD)</a:t>
            </a:r>
          </a:p>
          <a:p>
            <a:pPr marL="1404937" indent="-642937"/>
            <a:r>
              <a:t>Simple design</a:t>
            </a:r>
          </a:p>
          <a:p>
            <a:pPr marL="1320800" lvl="1" indent="-1320800"/>
            <a:r>
              <a:t>Simplest design to pass test cases</a:t>
            </a:r>
          </a:p>
          <a:p>
            <a:pPr marL="1320800" lvl="1" indent="-1320800"/>
            <a:r>
              <a:t>Pair programming</a:t>
            </a:r>
          </a:p>
          <a:p>
            <a:pPr marL="1320800" lvl="1" indent="-1320800"/>
            <a:r>
              <a:t>Code refactoring frequently</a:t>
            </a:r>
          </a:p>
          <a:p>
            <a:pPr marL="1404937" indent="-642937"/>
            <a:r>
              <a:t>Quick evaluation</a:t>
            </a:r>
          </a:p>
          <a:p>
            <a:pPr marL="1320800" lvl="1" indent="-1320800"/>
            <a:r>
              <a:t>Have customers involved to evaluate the software frequently</a:t>
            </a:r>
          </a:p>
        </p:txBody>
      </p:sp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Shorter cycles (2-4 weeks)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What is software</a:t>
            </a:r>
          </a:p>
          <a:p>
            <a:pPr marL="1404937" indent="-642937"/>
            <a:r>
              <a:t>What is software engineering</a:t>
            </a:r>
          </a:p>
          <a:p>
            <a:pPr marL="1404937" indent="-642937"/>
            <a:r>
              <a:t>Why we need software engineering</a:t>
            </a:r>
          </a:p>
          <a:p>
            <a:pPr marL="1404937" indent="-642937"/>
            <a:r>
              <a:t>The waterfall software process model</a:t>
            </a:r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Last Class...</a:t>
            </a:r>
          </a:p>
        </p:txBody>
      </p:sp>
      <p:sp>
        <p:nvSpPr>
          <p:cNvPr id="136" name="Shape 1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Small Requirements – User Stories</a:t>
            </a:r>
          </a:p>
        </p:txBody>
      </p:sp>
      <p:pic>
        <p:nvPicPr>
          <p:cNvPr id="243" name="image.tif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00300"/>
            <a:ext cx="10609298" cy="6388100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Shape 2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0464800" cy="6362700"/>
          </a:xfrm>
          <a:prstGeom prst="rect">
            <a:avLst/>
          </a:prstGeom>
        </p:spPr>
        <p:txBody>
          <a:bodyPr/>
          <a:lstStyle/>
          <a:p>
            <a:pPr marL="1404937" indent="-642937"/>
            <a:r>
              <a:t>Customer must describe how the stories are tested</a:t>
            </a:r>
          </a:p>
          <a:p>
            <a:pPr marL="1320800" lvl="1" indent="-1320800"/>
            <a:r>
              <a:t>With concrete data examples</a:t>
            </a:r>
          </a:p>
          <a:p>
            <a:pPr marL="1320800" lvl="1" indent="-1320800"/>
            <a:r>
              <a:t>Tests should be automated</a:t>
            </a:r>
          </a:p>
          <a:p>
            <a:pPr marL="1404937" indent="-642937"/>
            <a:r>
              <a:t>Test case example</a:t>
            </a:r>
          </a:p>
          <a:p>
            <a:pPr marL="1320800" lvl="1" indent="-1320800"/>
            <a:r>
              <a:t>I create an account “account-1”</a:t>
            </a:r>
          </a:p>
          <a:p>
            <a:pPr marL="1320800" lvl="1" indent="-1320800"/>
            <a:r>
              <a:t>I ask for list of accounts, I must obtain “account-1”</a:t>
            </a:r>
          </a:p>
          <a:p>
            <a:pPr marL="1320800" lvl="1" indent="-1320800"/>
            <a:r>
              <a:t>I create an account “account-1” again, I must get error</a:t>
            </a:r>
          </a:p>
          <a:p>
            <a:pPr marL="1320800" lvl="1" indent="-1320800"/>
            <a:r>
              <a:t>I check the balance the account “account-1”, I must get 0</a:t>
            </a:r>
          </a:p>
          <a:p>
            <a:pPr marL="1320800" lvl="1" indent="-1320800"/>
            <a:r>
              <a:t>…</a:t>
            </a:r>
          </a:p>
        </p:txBody>
      </p:sp>
      <p:sp>
        <p:nvSpPr>
          <p:cNvPr id="247" name="Shape 2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Small Requirements – Test Cases</a:t>
            </a:r>
          </a:p>
        </p:txBody>
      </p:sp>
      <p:sp>
        <p:nvSpPr>
          <p:cNvPr id="248" name="Shape 2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Just in time</a:t>
            </a:r>
          </a:p>
          <a:p>
            <a:pPr marL="1320800" lvl="1" indent="-1320800"/>
            <a:r>
              <a:t>Design and implement what you know now, not worry too much about future : future is unpredictable</a:t>
            </a:r>
          </a:p>
          <a:p>
            <a:pPr marL="1404937" indent="-642937"/>
            <a:endParaRPr/>
          </a:p>
          <a:p>
            <a:pPr marL="1404937" indent="-642937"/>
            <a:r>
              <a:t>No optimization for future</a:t>
            </a:r>
          </a:p>
          <a:p>
            <a:pPr marL="1320800" lvl="1" indent="-1320800"/>
            <a:r>
              <a:t>It is common that the optimization becomes unnecessary</a:t>
            </a:r>
          </a:p>
          <a:p>
            <a:pPr lvl="2" indent="1651000"/>
            <a:r>
              <a:t>Example: optimization to handle large input data, but later found the input changed (e.g., smaller format, or available in a summarized form)</a:t>
            </a:r>
          </a:p>
        </p:txBody>
      </p:sp>
      <p:sp>
        <p:nvSpPr>
          <p:cNvPr id="251" name="Shape 2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Simple Design</a:t>
            </a:r>
          </a:p>
        </p:txBody>
      </p:sp>
      <p:sp>
        <p:nvSpPr>
          <p:cNvPr id="252" name="Shape 25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body" sz="half" idx="1"/>
          </p:nvPr>
        </p:nvSpPr>
        <p:spPr>
          <a:xfrm>
            <a:off x="1270000" y="2768600"/>
            <a:ext cx="5905500" cy="5715000"/>
          </a:xfrm>
          <a:prstGeom prst="rect">
            <a:avLst/>
          </a:prstGeom>
        </p:spPr>
        <p:txBody>
          <a:bodyPr/>
          <a:lstStyle/>
          <a:p>
            <a:pPr marL="1404937" indent="-642937"/>
            <a:r>
              <a:t>Programmer and Monitor</a:t>
            </a:r>
          </a:p>
          <a:p>
            <a:pPr marL="1320800" lvl="1" indent="-1320800"/>
            <a:r>
              <a:t>Pilot and Copilot</a:t>
            </a:r>
          </a:p>
          <a:p>
            <a:pPr marL="1320800" lvl="1" indent="-1320800"/>
            <a:r>
              <a:t>Or Driver and Navigator</a:t>
            </a:r>
          </a:p>
          <a:p>
            <a:pPr marL="1320800" lvl="1" indent="-1320800"/>
            <a:endParaRPr/>
          </a:p>
          <a:p>
            <a:pPr marL="1404937" indent="-642937"/>
            <a:r>
              <a:t>Programmer types, monitor think about high-level issues</a:t>
            </a:r>
          </a:p>
          <a:p>
            <a:pPr marL="1404937" indent="-642937"/>
            <a:r>
              <a:t>Disagreement points to design decisions</a:t>
            </a:r>
          </a:p>
          <a:p>
            <a:pPr marL="1404937" indent="-642937"/>
            <a:r>
              <a:t>Pairs are shuffled</a:t>
            </a:r>
          </a:p>
        </p:txBody>
      </p:sp>
      <p:sp>
        <p:nvSpPr>
          <p:cNvPr id="255" name="Shape 2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Pair Programming</a:t>
            </a:r>
          </a:p>
        </p:txBody>
      </p:sp>
      <p:sp>
        <p:nvSpPr>
          <p:cNvPr id="256" name="Shape 2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pic>
        <p:nvPicPr>
          <p:cNvPr id="257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0" y="3333750"/>
            <a:ext cx="5638801" cy="422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1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Results in better code</a:t>
            </a:r>
          </a:p>
          <a:p>
            <a:pPr marL="1320800" lvl="1" indent="-1320800"/>
            <a:r>
              <a:t>Instant code review</a:t>
            </a:r>
          </a:p>
          <a:p>
            <a:pPr marL="1320800" lvl="1" indent="-1320800"/>
            <a:r>
              <a:t>Monitor always captures the big picture</a:t>
            </a:r>
          </a:p>
          <a:p>
            <a:pPr marL="1404937" indent="-642937"/>
            <a:r>
              <a:t>Results in better developer</a:t>
            </a:r>
          </a:p>
          <a:p>
            <a:pPr marL="1320800" lvl="1" indent="-1320800"/>
            <a:r>
              <a:t>More social atmosphere</a:t>
            </a:r>
          </a:p>
          <a:p>
            <a:pPr marL="1320800" lvl="1" indent="-1320800"/>
            <a:r>
              <a:t>Instant knowledge/idea exchange</a:t>
            </a:r>
          </a:p>
          <a:p>
            <a:pPr marL="1320800" lvl="1" indent="-1320800"/>
            <a:r>
              <a:t>More opportunities to learn new skills and better coding styles</a:t>
            </a:r>
          </a:p>
          <a:p>
            <a:pPr marL="1404937" indent="-642937"/>
            <a:r>
              <a:t>Reduces Risk</a:t>
            </a:r>
          </a:p>
          <a:p>
            <a:pPr marL="1320800" lvl="1" indent="-1320800"/>
            <a:r>
              <a:t>More people understands the code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1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Stressful to relate to people all the time</a:t>
            </a:r>
          </a:p>
          <a:p>
            <a:pPr marL="1404937" indent="-642937"/>
            <a:r>
              <a:t>Slows the programming</a:t>
            </a:r>
          </a:p>
          <a:p>
            <a:pPr marL="1320800" lvl="1" indent="-1320800"/>
            <a:r>
              <a:t>But save for time in maintenance</a:t>
            </a:r>
          </a:p>
          <a:p>
            <a:pPr marL="1404937" indent="-642937"/>
            <a:endParaRPr/>
          </a:p>
          <a:p>
            <a:pPr marL="1404937" indent="-642937"/>
            <a:r>
              <a:t>Waste of personnel</a:t>
            </a:r>
          </a:p>
          <a:p>
            <a:pPr marL="1320800" lvl="1" indent="-1320800"/>
            <a:r>
              <a:t>But less bugs, and more people can work on it, once bugs are revealed</a:t>
            </a:r>
          </a:p>
        </p:txBody>
      </p:sp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people don’t like</a:t>
            </a:r>
          </a:p>
        </p:txBody>
      </p:sp>
      <p:sp>
        <p:nvSpPr>
          <p:cNvPr id="265" name="Shape 2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1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506200" cy="6731000"/>
          </a:xfrm>
          <a:prstGeom prst="rect">
            <a:avLst/>
          </a:prstGeom>
        </p:spPr>
        <p:txBody>
          <a:bodyPr/>
          <a:lstStyle/>
          <a:p>
            <a:pPr marL="1404937" indent="-642937"/>
            <a:r>
              <a:t>Always keeps code working </a:t>
            </a:r>
          </a:p>
          <a:p>
            <a:pPr marL="1320800" lvl="1" indent="-1320800"/>
            <a:r>
              <a:t>Test before/after any major changes (Continuous testing)</a:t>
            </a:r>
          </a:p>
          <a:p>
            <a:pPr marL="1404937" indent="-642937"/>
            <a:r>
              <a:t>Plan coding to allow frequent tests</a:t>
            </a:r>
          </a:p>
          <a:p>
            <a:pPr marL="1320800" lvl="1" indent="-1320800"/>
            <a:r>
              <a:t>Do not do too comprehensive changes, break to phases</a:t>
            </a:r>
          </a:p>
          <a:p>
            <a:pPr lvl="2" indent="1651000"/>
            <a:r>
              <a:t>Example: Add a product query feature for shopping software</a:t>
            </a:r>
          </a:p>
          <a:p>
            <a:pPr marL="2667000" lvl="3"/>
            <a:r>
              <a:t>Add list all products first</a:t>
            </a:r>
          </a:p>
          <a:p>
            <a:pPr marL="2667000" lvl="3"/>
            <a:r>
              <a:t>Add text query</a:t>
            </a:r>
          </a:p>
          <a:p>
            <a:pPr marL="2667000" lvl="3"/>
            <a:r>
              <a:t>Add filtering conditions one by one</a:t>
            </a:r>
          </a:p>
          <a:p>
            <a:pPr marL="2667000" lvl="3"/>
            <a:r>
              <a:t>Add sorting</a:t>
            </a:r>
          </a:p>
          <a:p>
            <a:pPr marL="2667000" lvl="3"/>
            <a:r>
              <a:t>…</a:t>
            </a:r>
          </a:p>
        </p:txBody>
      </p:sp>
      <p:sp>
        <p:nvSpPr>
          <p:cNvPr id="268" name="Shape 2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Continuous Testing for Extreme Programming</a:t>
            </a:r>
          </a:p>
        </p:txBody>
      </p:sp>
      <p:sp>
        <p:nvSpPr>
          <p:cNvPr id="269" name="Shape 2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Summary of Extreme Programming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Short cycles</a:t>
            </a:r>
          </a:p>
          <a:p>
            <a:pPr marL="1404937" indent="-642937"/>
            <a:r>
              <a:t>User stories</a:t>
            </a:r>
          </a:p>
          <a:p>
            <a:pPr marL="1404937" indent="-642937"/>
            <a:r>
              <a:t>Test-driven development (TDD)</a:t>
            </a:r>
          </a:p>
          <a:p>
            <a:pPr marL="1404937" indent="-642937"/>
            <a:r>
              <a:t>Pair programming</a:t>
            </a:r>
          </a:p>
          <a:p>
            <a:pPr marL="1404937" indent="-642937"/>
            <a:r>
              <a:t>Continuous testing</a:t>
            </a:r>
          </a:p>
          <a:p>
            <a:pPr marL="1404937" indent="-642937"/>
            <a:r>
              <a:t>...</a:t>
            </a:r>
          </a:p>
        </p:txBody>
      </p:sp>
      <p:sp>
        <p:nvSpPr>
          <p:cNvPr id="273" name="Shape 27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1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Requirement prone to change</a:t>
            </a:r>
          </a:p>
          <a:p>
            <a:pPr marL="1404937" indent="-642937"/>
            <a:r>
              <a:t>Easy to get testable requirements (often true in the maintenance phase on a software)</a:t>
            </a:r>
          </a:p>
          <a:p>
            <a:pPr marL="1404937" indent="-642937"/>
            <a:r>
              <a:t>Need quick delivery (business competition)</a:t>
            </a:r>
          </a:p>
          <a:p>
            <a:pPr marL="1404937" indent="-642937"/>
            <a:endParaRPr/>
          </a:p>
          <a:p>
            <a:pPr marL="1404937" indent="-642937"/>
            <a:endParaRPr/>
          </a:p>
          <a:p>
            <a:pPr marL="1404937" indent="-642937"/>
            <a:r>
              <a:t>In practice, frequently used in start-up companies</a:t>
            </a:r>
          </a:p>
        </p:txBody>
      </p:sp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use extreme programming</a:t>
            </a:r>
          </a:p>
        </p:txBody>
      </p:sp>
      <p:sp>
        <p:nvSpPr>
          <p:cNvPr id="277" name="Shape 2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Quality critical software (e.g., military, NASA projects)</a:t>
            </a:r>
          </a:p>
          <a:p>
            <a:pPr marL="1404937" indent="-642937"/>
            <a:r>
              <a:t>Large group for large project (still can be used for components)</a:t>
            </a:r>
          </a:p>
          <a:p>
            <a:pPr marL="1404937" indent="-642937"/>
            <a:r>
              <a:t>No highly-involved customers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</a:t>
            </a:r>
            <a:r>
              <a:rPr b="1"/>
              <a:t>not</a:t>
            </a:r>
            <a:r>
              <a:t> to use extreme programming</a:t>
            </a:r>
          </a:p>
        </p:txBody>
      </p:sp>
      <p:sp>
        <p:nvSpPr>
          <p:cNvPr id="281" name="Shape 2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More Software Process Models …</a:t>
            </a:r>
          </a:p>
          <a:p>
            <a:pPr marL="1320800" lvl="1" indent="-1320800"/>
            <a:r>
              <a:t>The iterative model</a:t>
            </a:r>
          </a:p>
          <a:p>
            <a:pPr marL="1320800" lvl="1" indent="-1320800"/>
            <a:r>
              <a:t>The prototype model</a:t>
            </a:r>
          </a:p>
          <a:p>
            <a:pPr marL="1320800" lvl="1" indent="-1320800"/>
            <a:r>
              <a:t>Agile development</a:t>
            </a:r>
          </a:p>
          <a:p>
            <a:pPr marL="1404937" indent="-642937"/>
            <a:r>
              <a:t>Pre-course quiz on programming background</a:t>
            </a:r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Class</a:t>
            </a:r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1879600" y="4800600"/>
            <a:ext cx="5257800" cy="584200"/>
          </a:xfrm>
          <a:prstGeom prst="rect">
            <a:avLst/>
          </a:prstGeom>
          <a:ln w="50800">
            <a:solidFill>
              <a:srgbClr val="669C3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Software Requirements</a:t>
            </a:r>
          </a:p>
          <a:p>
            <a:pPr marL="1320800" lvl="1" indent="-1320800"/>
            <a:r>
              <a:t>Concepts</a:t>
            </a:r>
          </a:p>
          <a:p>
            <a:pPr marL="1320800" lvl="1" indent="-1320800"/>
            <a:r>
              <a:t>Process</a:t>
            </a:r>
          </a:p>
          <a:p>
            <a:pPr lvl="2" indent="1651000"/>
            <a:r>
              <a:t>Elicitation</a:t>
            </a:r>
          </a:p>
          <a:p>
            <a:pPr lvl="2" indent="1651000"/>
            <a:r>
              <a:t>Analysis</a:t>
            </a:r>
          </a:p>
          <a:p>
            <a:pPr lvl="2" indent="1651000"/>
            <a:r>
              <a:t>Specification</a:t>
            </a:r>
          </a:p>
          <a:p>
            <a:pPr lvl="2" indent="1651000"/>
            <a:r>
              <a:t>Validation</a:t>
            </a:r>
          </a:p>
          <a:p>
            <a:pPr marL="1320800" lvl="1" indent="-1320800"/>
            <a:r>
              <a:t>Elicitation Approaches</a:t>
            </a:r>
          </a:p>
        </p:txBody>
      </p:sp>
      <p:sp>
        <p:nvSpPr>
          <p:cNvPr id="284" name="Shape 2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Next Class</a:t>
            </a:r>
          </a:p>
        </p:txBody>
      </p:sp>
      <p:sp>
        <p:nvSpPr>
          <p:cNvPr id="285" name="Shape 2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Model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1270000" y="2768600"/>
            <a:ext cx="10464800" cy="1384300"/>
          </a:xfrm>
          <a:prstGeom prst="rect">
            <a:avLst/>
          </a:prstGeom>
        </p:spPr>
        <p:txBody>
          <a:bodyPr/>
          <a:lstStyle>
            <a:lvl1pPr marL="1404937" indent="-642937"/>
          </a:lstStyle>
          <a:p>
            <a:r>
              <a:t>Solve the risks of waterfall by infinite weak cycles</a:t>
            </a:r>
          </a:p>
        </p:txBody>
      </p:sp>
      <p:sp>
        <p:nvSpPr>
          <p:cNvPr id="145" name="Shape 145"/>
          <p:cNvSpPr/>
          <p:nvPr/>
        </p:nvSpPr>
        <p:spPr>
          <a:xfrm>
            <a:off x="2438400" y="4089400"/>
            <a:ext cx="2832100" cy="977900"/>
          </a:xfrm>
          <a:prstGeom prst="rect">
            <a:avLst/>
          </a:prstGeom>
          <a:solidFill>
            <a:srgbClr val="669C3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Requirement Engineering</a:t>
            </a:r>
          </a:p>
        </p:txBody>
      </p:sp>
      <p:sp>
        <p:nvSpPr>
          <p:cNvPr id="146" name="Shape 146"/>
          <p:cNvSpPr/>
          <p:nvPr/>
        </p:nvSpPr>
        <p:spPr>
          <a:xfrm>
            <a:off x="4978400" y="5486400"/>
            <a:ext cx="2832100" cy="1739900"/>
          </a:xfrm>
          <a:prstGeom prst="rect">
            <a:avLst/>
          </a:prstGeom>
          <a:solidFill>
            <a:srgbClr val="669C3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t>Design&amp;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Implementation</a:t>
            </a:r>
          </a:p>
          <a:p>
            <a:pPr>
              <a:defRPr sz="3200">
                <a:solidFill>
                  <a:srgbClr val="FFFFFF"/>
                </a:solidFill>
              </a:defRPr>
            </a:pPr>
            <a:r>
              <a:t>&amp;Integration</a:t>
            </a:r>
          </a:p>
        </p:txBody>
      </p:sp>
      <p:sp>
        <p:nvSpPr>
          <p:cNvPr id="147" name="Shape 147"/>
          <p:cNvSpPr/>
          <p:nvPr/>
        </p:nvSpPr>
        <p:spPr>
          <a:xfrm>
            <a:off x="5287764" y="4580069"/>
            <a:ext cx="1117601" cy="9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8178800" y="7239000"/>
            <a:ext cx="2832100" cy="977900"/>
          </a:xfrm>
          <a:prstGeom prst="rect">
            <a:avLst/>
          </a:prstGeom>
          <a:solidFill>
            <a:srgbClr val="669C35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Testing</a:t>
            </a:r>
          </a:p>
        </p:txBody>
      </p:sp>
      <p:sp>
        <p:nvSpPr>
          <p:cNvPr id="149" name="Shape 149"/>
          <p:cNvSpPr/>
          <p:nvPr/>
        </p:nvSpPr>
        <p:spPr>
          <a:xfrm>
            <a:off x="7823200" y="6337300"/>
            <a:ext cx="1117600" cy="913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704445" y="5104670"/>
            <a:ext cx="4475017" cy="2625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Plan for change</a:t>
            </a:r>
          </a:p>
          <a:p>
            <a:pPr marL="1404937" indent="-642937"/>
            <a:r>
              <a:t>Use the similar steps as waterfall</a:t>
            </a:r>
          </a:p>
          <a:p>
            <a:pPr marL="1404937" indent="-642937"/>
            <a:r>
              <a:t>But expect to iterate the whole process continually, and spend less effort on each iteration (weak cycles)</a:t>
            </a:r>
          </a:p>
        </p:txBody>
      </p:sp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Iterative Model     </a:t>
            </a:r>
          </a:p>
        </p:txBody>
      </p:sp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Building tool for Java (also works for C/C++)</a:t>
            </a:r>
          </a:p>
          <a:p>
            <a:pPr marL="1404937" indent="-642937"/>
            <a:r>
              <a:t>First stable version 1.1 released in June 2000</a:t>
            </a:r>
          </a:p>
          <a:p>
            <a:pPr marL="1320800" lvl="1" indent="-1320800"/>
            <a:r>
              <a:t>Small developer group with 3-4 people</a:t>
            </a:r>
          </a:p>
          <a:p>
            <a:pPr marL="1320800" lvl="1" indent="-1320800"/>
            <a:r>
              <a:t>First prototype version released in one month</a:t>
            </a:r>
          </a:p>
          <a:p>
            <a:pPr marL="1320800" lvl="1" indent="-1320800"/>
            <a:r>
              <a:t>First stable version released in about half a year</a:t>
            </a:r>
          </a:p>
        </p:txBody>
      </p:sp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Ant Project     </a:t>
            </a:r>
          </a:p>
        </p:txBody>
      </p:sp>
      <p:sp>
        <p:nvSpPr>
          <p:cNvPr id="159" name="Shape 1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160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168" y="6626452"/>
            <a:ext cx="3949701" cy="2444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404937" indent="-642937"/>
            <a:r>
              <a:t>The Project evolves for 13 years</a:t>
            </a:r>
          </a:p>
          <a:p>
            <a:pPr marL="1320800" lvl="1" indent="-1320800"/>
            <a:r>
              <a:t>5770 issue (bugs &amp; new features) reports from users, 2581 reports handled</a:t>
            </a:r>
          </a:p>
          <a:p>
            <a:pPr marL="1320800" lvl="1" indent="-1320800"/>
            <a:r>
              <a:t>7 major versions in 13 years</a:t>
            </a:r>
          </a:p>
          <a:p>
            <a:pPr marL="1320800" lvl="1" indent="-1320800"/>
            <a:r>
              <a:t>Code commits 12,000 +	</a:t>
            </a:r>
          </a:p>
          <a:p>
            <a:pPr marL="1320800" lvl="1" indent="-1320800"/>
            <a:r>
              <a:t>File modifications 50,000 + </a:t>
            </a:r>
          </a:p>
          <a:p>
            <a:pPr marL="1320800" lvl="1" indent="-1320800"/>
            <a:r>
              <a:t>Lines of code from 25.6k to 260k</a:t>
            </a:r>
          </a:p>
        </p:txBody>
      </p:sp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Ant Project     </a:t>
            </a:r>
          </a:p>
        </p:txBody>
      </p:sp>
      <p:sp>
        <p:nvSpPr>
          <p:cNvPr id="164" name="Shape 1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1270000" y="2768600"/>
            <a:ext cx="11442700" cy="5715000"/>
          </a:xfrm>
          <a:prstGeom prst="rect">
            <a:avLst/>
          </a:prstGeom>
        </p:spPr>
        <p:txBody>
          <a:bodyPr/>
          <a:lstStyle/>
          <a:p>
            <a:pPr marL="1404937" indent="-642937"/>
            <a:r>
              <a:t>Users involve earlier</a:t>
            </a:r>
          </a:p>
          <a:p>
            <a:pPr marL="1320800" lvl="1" indent="-1320800"/>
            <a:r>
              <a:t>User can give feedback after the first version released</a:t>
            </a:r>
          </a:p>
          <a:p>
            <a:pPr marL="1404937" indent="-642937"/>
            <a:r>
              <a:t>Cheaper to get a working software</a:t>
            </a:r>
          </a:p>
          <a:p>
            <a:pPr marL="1320800" lvl="1" indent="-1320800"/>
            <a:r>
              <a:t>Get the first version very fast</a:t>
            </a:r>
          </a:p>
          <a:p>
            <a:pPr marL="1404937" indent="-642937"/>
            <a:r>
              <a:t>The software always work, though not perfect</a:t>
            </a:r>
          </a:p>
          <a:p>
            <a:pPr marL="1320800" lvl="1" indent="-1320800"/>
            <a:r>
              <a:t>Important in many cases, e.g., in competitions</a:t>
            </a:r>
          </a:p>
          <a:p>
            <a:pPr marL="1404937" indent="-642937"/>
            <a:r>
              <a:t>Keep refining requirements, and accommodates changes</a:t>
            </a:r>
          </a:p>
          <a:p>
            <a:pPr marL="1320800" lvl="1" indent="-1320800"/>
            <a:r>
              <a:t>Cost for requirement changes/errors are small</a:t>
            </a:r>
          </a:p>
        </p:txBody>
      </p:sp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1270000" y="2768600"/>
            <a:ext cx="10464800" cy="2298700"/>
          </a:xfrm>
          <a:prstGeom prst="rect">
            <a:avLst/>
          </a:prstGeom>
        </p:spPr>
        <p:txBody>
          <a:bodyPr/>
          <a:lstStyle>
            <a:lvl1pPr marL="1404937" indent="-642937"/>
          </a:lstStyle>
          <a:p>
            <a:r>
              <a:t>More bugs, sometimes may cause severe loss</a:t>
            </a:r>
          </a:p>
        </p:txBody>
      </p:sp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Disadvantages</a:t>
            </a:r>
          </a:p>
        </p:txBody>
      </p:sp>
      <p:sp>
        <p:nvSpPr>
          <p:cNvPr id="172" name="Shape 1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pSp>
        <p:nvGrpSpPr>
          <p:cNvPr id="175" name="Group 175"/>
          <p:cNvGrpSpPr/>
          <p:nvPr/>
        </p:nvGrpSpPr>
        <p:grpSpPr>
          <a:xfrm>
            <a:off x="2197100" y="4330699"/>
            <a:ext cx="7035800" cy="977901"/>
            <a:chOff x="0" y="0"/>
            <a:chExt cx="7035800" cy="977900"/>
          </a:xfrm>
        </p:grpSpPr>
        <p:sp>
          <p:nvSpPr>
            <p:cNvPr id="173" name="Shape 173"/>
            <p:cNvSpPr/>
            <p:nvPr/>
          </p:nvSpPr>
          <p:spPr>
            <a:xfrm>
              <a:off x="0" y="209550"/>
              <a:ext cx="7035800" cy="558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1333500" lvl="2" indent="-571500" algn="l">
                <a:spcBef>
                  <a:spcPts val="900"/>
                </a:spcBef>
                <a:buSzPct val="171000"/>
                <a:buChar char="•"/>
                <a:defRPr sz="3200"/>
              </a:pPr>
              <a:r>
                <a:t>420k lines of code, 17 errors</a:t>
              </a:r>
            </a:p>
          </p:txBody>
        </p:sp>
        <p:pic>
          <p:nvPicPr>
            <p:cNvPr id="174" name="droppedImag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050" y="0"/>
              <a:ext cx="977900" cy="977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8" name="Group 178"/>
          <p:cNvGrpSpPr/>
          <p:nvPr/>
        </p:nvGrpSpPr>
        <p:grpSpPr>
          <a:xfrm>
            <a:off x="2197100" y="5297614"/>
            <a:ext cx="7950200" cy="652337"/>
            <a:chOff x="0" y="0"/>
            <a:chExt cx="7950200" cy="652335"/>
          </a:xfrm>
        </p:grpSpPr>
        <p:sp>
          <p:nvSpPr>
            <p:cNvPr id="176" name="Shape 176"/>
            <p:cNvSpPr/>
            <p:nvPr/>
          </p:nvSpPr>
          <p:spPr>
            <a:xfrm>
              <a:off x="0" y="87185"/>
              <a:ext cx="7950200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1333500" lvl="2" indent="-571500" algn="l">
                <a:spcBef>
                  <a:spcPts val="900"/>
                </a:spcBef>
                <a:buSzPct val="171000"/>
                <a:buChar char="•"/>
                <a:defRPr sz="3200"/>
              </a:pPr>
              <a:r>
                <a:t>260k lines of code, 5770 bug reports</a:t>
              </a:r>
            </a:p>
          </p:txBody>
        </p:sp>
        <p:pic>
          <p:nvPicPr>
            <p:cNvPr id="177" name="droppedImag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153" y="0"/>
              <a:ext cx="1054101" cy="6523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" name="Shape 179"/>
          <p:cNvSpPr/>
          <p:nvPr/>
        </p:nvSpPr>
        <p:spPr>
          <a:xfrm>
            <a:off x="1181100" y="6502400"/>
            <a:ext cx="110109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lvl="1" indent="-571500" algn="l">
              <a:spcBef>
                <a:spcPts val="900"/>
              </a:spcBef>
              <a:buSzPct val="88000"/>
              <a:buChar char="๏"/>
              <a:defRPr sz="3600"/>
            </a:pPr>
            <a:r>
              <a:t>Design is critical to ensure that a change does not affect the whole system</a:t>
            </a:r>
          </a:p>
          <a:p>
            <a:pPr marL="1333500" lvl="2" indent="-571500" algn="l">
              <a:spcBef>
                <a:spcPts val="900"/>
              </a:spcBef>
              <a:buSzPct val="171000"/>
              <a:buChar char="•"/>
              <a:defRPr sz="3200"/>
            </a:pPr>
            <a:r>
              <a:t>Ant has 12,000+ code commits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5" grpId="2" animBg="1" advAuto="0"/>
      <p:bldP spid="178" grpId="3" animBg="1" advAuto="0"/>
      <p:bldP spid="179" grpId="4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1069</Words>
  <Application>Microsoft Office PowerPoint</Application>
  <PresentationFormat>Custom</PresentationFormat>
  <Paragraphs>229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Gill Sans</vt:lpstr>
      <vt:lpstr>Lucida Grande</vt:lpstr>
      <vt:lpstr>White</vt:lpstr>
      <vt:lpstr>CE/CS/SE 3354 Software Engineering</vt:lpstr>
      <vt:lpstr>Last Class...</vt:lpstr>
      <vt:lpstr>This Class</vt:lpstr>
      <vt:lpstr>The Iterative Model</vt:lpstr>
      <vt:lpstr>The Iterative Model     </vt:lpstr>
      <vt:lpstr>Example: Ant Project     </vt:lpstr>
      <vt:lpstr>Example: Ant Project     </vt:lpstr>
      <vt:lpstr>Advantages</vt:lpstr>
      <vt:lpstr>Disadvantages</vt:lpstr>
      <vt:lpstr>In Practice</vt:lpstr>
      <vt:lpstr>This Class</vt:lpstr>
      <vt:lpstr>The Prototype Model</vt:lpstr>
      <vt:lpstr>The Prototype Model     </vt:lpstr>
      <vt:lpstr>When to use prototype model </vt:lpstr>
      <vt:lpstr>Before we go to agile development, let’s see an opinion on time</vt:lpstr>
      <vt:lpstr>Time matters</vt:lpstr>
      <vt:lpstr>This Class</vt:lpstr>
      <vt:lpstr>An Agile Method: Extreme Programming</vt:lpstr>
      <vt:lpstr>Shorter cycles (2-4 weeks)</vt:lpstr>
      <vt:lpstr>Small Requirements – User Stories</vt:lpstr>
      <vt:lpstr>Small Requirements – Test Cases</vt:lpstr>
      <vt:lpstr>Simple Design</vt:lpstr>
      <vt:lpstr>Pair Programming</vt:lpstr>
      <vt:lpstr>Advantages</vt:lpstr>
      <vt:lpstr>Why people don’t like</vt:lpstr>
      <vt:lpstr>Continuous Testing for Extreme Programming</vt:lpstr>
      <vt:lpstr>A Summary of Extreme Programming</vt:lpstr>
      <vt:lpstr>When to use extreme programming</vt:lpstr>
      <vt:lpstr>When not to use extreme programming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Nguyen, Tien</cp:lastModifiedBy>
  <cp:revision>1</cp:revision>
  <dcterms:modified xsi:type="dcterms:W3CDTF">2025-01-28T14:58:14Z</dcterms:modified>
</cp:coreProperties>
</file>