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embeddedFontLst>
    <p:embeddedFont>
      <p:font typeface="PT Sans Narrow"/>
      <p:regular r:id="rId45"/>
      <p:bold r:id="rId46"/>
    </p:embeddedFont>
    <p:embeddedFont>
      <p:font typeface="Lato"/>
      <p:regular r:id="rId47"/>
      <p:bold r:id="rId48"/>
      <p:italic r:id="rId49"/>
      <p:boldItalic r:id="rId50"/>
    </p:embeddedFont>
    <p:embeddedFont>
      <p:font typeface="Open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PTSansNarrow-bold.fntdata"/><Relationship Id="rId45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OpenSans-regular.fntdata"/><Relationship Id="rId50" Type="http://schemas.openxmlformats.org/officeDocument/2006/relationships/font" Target="fonts/Lato-boldItalic.fntdata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cb566960c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cb566960c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cb566960c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cb566960c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cb566960c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cb566960c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5a2c9be81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5a2c9be81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5a2c9be81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5a2c9be81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5a2c9be81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5a2c9be81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5a2c9be81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5a2c9be81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5a2c9be81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5a2c9be81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5a2c9be81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5a2c9be81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5a2c9be81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5a2c9be81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5e14df91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5e14df91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Relationship Id="rId4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s"/>
              <a:t>Git y GitHub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Mg. Flor Cerdán León</a:t>
            </a:r>
            <a:endParaRPr/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2. Creando Repositorios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s"/>
              <a:t>Comando: git init</a:t>
            </a:r>
            <a:endParaRPr b="0"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Previo: Creamos una carpeta git</a:t>
            </a:r>
            <a:endParaRPr/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75" y="1566850"/>
            <a:ext cx="7048450" cy="21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221200" y="-152400"/>
            <a:ext cx="8520600" cy="10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Crear repositorio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Método 1: </a:t>
            </a:r>
            <a:r>
              <a:rPr lang="es">
                <a:solidFill>
                  <a:srgbClr val="000000"/>
                </a:solidFill>
              </a:rPr>
              <a:t>git init NombreCarpeta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7" name="Google Shape;157;p24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3"/>
            <a:ext cx="6522650" cy="34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107175" y="7525"/>
            <a:ext cx="8520600" cy="1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Crear repositorio: Método 2: </a:t>
            </a:r>
            <a:r>
              <a:rPr lang="es">
                <a:solidFill>
                  <a:srgbClr val="000000"/>
                </a:solidFill>
              </a:rPr>
              <a:t>git init 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4050"/>
            <a:ext cx="8517801" cy="404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107175" y="7525"/>
            <a:ext cx="8520600" cy="1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Eliminar repositorio: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5" name="Google Shape;175;p26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5528"/>
            <a:ext cx="8563800" cy="19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Ejercicio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Crear 4 repositorios </a:t>
            </a:r>
            <a:r>
              <a:rPr i="1" lang="es"/>
              <a:t>( 02 con el Método 1 y 02 con el Método 2)</a:t>
            </a:r>
            <a:r>
              <a:rPr lang="es"/>
              <a:t> con los siguientes nombres: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"/>
              <a:t>CARPETA: SistemasTeam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Ventas_TuApellido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Sedapal_TuApellido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Aerolinea_TuApellido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Matricula_TuApellido</a:t>
            </a:r>
            <a:endParaRPr/>
          </a:p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3. Agregando, quitando y viendo status de archivos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s"/>
              <a:t>Comando: git add | rm | status</a:t>
            </a:r>
            <a:endParaRPr b="0"/>
          </a:p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8" name="Google Shape;1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0650" y="216225"/>
            <a:ext cx="4984725" cy="45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2709150" y="2663875"/>
            <a:ext cx="16623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git add -A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4445150" y="3418325"/>
            <a:ext cx="30540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git commit -m “MENSAJE”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5614675" y="315925"/>
            <a:ext cx="11517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index.jsp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6261888" y="3693175"/>
            <a:ext cx="1151700" cy="10374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index.css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index.html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login.jsp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valida.jsp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De Working Directory → Staging area</a:t>
            </a:r>
            <a:endParaRPr/>
          </a:p>
        </p:txBody>
      </p:sp>
      <p:sp>
        <p:nvSpPr>
          <p:cNvPr id="209" name="Google Shape;20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Untracked files</a:t>
            </a:r>
            <a:r>
              <a:rPr lang="es">
                <a:solidFill>
                  <a:srgbClr val="000000"/>
                </a:solidFill>
              </a:rPr>
              <a:t>: Son los archivos que están en el working directory y requiere pasar al Staging area.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git add [Archivo]:</a:t>
            </a:r>
            <a:r>
              <a:rPr lang="es">
                <a:solidFill>
                  <a:srgbClr val="000000"/>
                </a:solidFill>
              </a:rPr>
              <a:t> Agrega al </a:t>
            </a:r>
            <a:r>
              <a:rPr b="1" i="1" lang="es">
                <a:solidFill>
                  <a:srgbClr val="000000"/>
                </a:solidFill>
              </a:rPr>
              <a:t>Archivo</a:t>
            </a:r>
            <a:r>
              <a:rPr b="1" lang="es">
                <a:solidFill>
                  <a:srgbClr val="000000"/>
                </a:solidFill>
              </a:rPr>
              <a:t> </a:t>
            </a:r>
            <a:r>
              <a:rPr lang="es">
                <a:solidFill>
                  <a:srgbClr val="000000"/>
                </a:solidFill>
              </a:rPr>
              <a:t>al staging area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git add -A</a:t>
            </a:r>
            <a:r>
              <a:rPr lang="es">
                <a:solidFill>
                  <a:srgbClr val="000000"/>
                </a:solidFill>
              </a:rPr>
              <a:t> Agrega todos los archivos al Staging area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git rm --cached</a:t>
            </a:r>
            <a:r>
              <a:rPr lang="es">
                <a:solidFill>
                  <a:srgbClr val="000000"/>
                </a:solidFill>
              </a:rPr>
              <a:t>: Regresa del Staging area al Working Directory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git rm -f [Archivo]</a:t>
            </a:r>
            <a:r>
              <a:rPr lang="es">
                <a:solidFill>
                  <a:srgbClr val="000000"/>
                </a:solidFill>
              </a:rPr>
              <a:t>: Elimina el archivo.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195475" y="0"/>
            <a:ext cx="8753100" cy="11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3.1 	Creamos un repositorio: </a:t>
            </a:r>
            <a:r>
              <a:rPr b="0" lang="es">
                <a:solidFill>
                  <a:srgbClr val="000000"/>
                </a:solidFill>
              </a:rPr>
              <a:t>academico</a:t>
            </a:r>
            <a:endParaRPr b="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s"/>
              <a:t>		</a:t>
            </a:r>
            <a:r>
              <a:rPr lang="es"/>
              <a:t>Creamos un archivo</a:t>
            </a:r>
            <a:r>
              <a:rPr b="0" lang="es"/>
              <a:t>: </a:t>
            </a:r>
            <a:r>
              <a:rPr b="0" lang="es">
                <a:solidFill>
                  <a:srgbClr val="000000"/>
                </a:solidFill>
              </a:rPr>
              <a:t>index.jsp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8" name="Google Shape;21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13" y="1266325"/>
            <a:ext cx="8021626" cy="35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Repaso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Creando repositorios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Agregando, quitando y viendo el estatus de archivos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Confirmando cambios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Etiquetando confirmaciones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311700" y="368825"/>
            <a:ext cx="85206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3.2	Ver el estado del archivo: </a:t>
            </a:r>
            <a:r>
              <a:rPr b="0" lang="es">
                <a:solidFill>
                  <a:srgbClr val="000000"/>
                </a:solidFill>
              </a:rPr>
              <a:t>git status</a:t>
            </a:r>
            <a:endParaRPr b="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s" sz="3000">
                <a:solidFill>
                  <a:srgbClr val="000000"/>
                </a:solidFill>
              </a:rPr>
              <a:t>De color rojo archivos modificados o creados del Working Directory</a:t>
            </a:r>
            <a:endParaRPr b="0" sz="3000">
              <a:solidFill>
                <a:srgbClr val="000000"/>
              </a:solidFill>
            </a:endParaRPr>
          </a:p>
        </p:txBody>
      </p:sp>
      <p:sp>
        <p:nvSpPr>
          <p:cNvPr id="226" name="Google Shape;22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7" name="Google Shape;227;p32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75" y="1898675"/>
            <a:ext cx="8839202" cy="2234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311700" y="92800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3.3	WD → Staging Area: </a:t>
            </a:r>
            <a:r>
              <a:rPr b="0" lang="es">
                <a:solidFill>
                  <a:srgbClr val="000000"/>
                </a:solidFill>
              </a:rPr>
              <a:t>git add Archivo</a:t>
            </a:r>
            <a:endParaRPr b="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s" sz="3000">
                <a:solidFill>
                  <a:srgbClr val="000000"/>
                </a:solidFill>
              </a:rPr>
              <a:t>De color verde que están en Staging Area</a:t>
            </a:r>
            <a:endParaRPr/>
          </a:p>
        </p:txBody>
      </p:sp>
      <p:sp>
        <p:nvSpPr>
          <p:cNvPr id="234" name="Google Shape;2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5" name="Google Shape;235;p33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00"/>
            <a:ext cx="8839201" cy="2518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152400" y="92800"/>
            <a:ext cx="86799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Unstage:  </a:t>
            </a:r>
            <a:r>
              <a:rPr b="0" lang="es">
                <a:solidFill>
                  <a:srgbClr val="000000"/>
                </a:solidFill>
              </a:rPr>
              <a:t>git rm --cached Archivo</a:t>
            </a:r>
            <a:endParaRPr b="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s" sz="3000">
                <a:solidFill>
                  <a:srgbClr val="000000"/>
                </a:solidFill>
              </a:rPr>
              <a:t>Para regresar del Staging Area al Working Directory</a:t>
            </a:r>
            <a:endParaRPr/>
          </a:p>
        </p:txBody>
      </p:sp>
      <p:sp>
        <p:nvSpPr>
          <p:cNvPr id="242" name="Google Shape;24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3" name="Google Shape;243;p34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00"/>
            <a:ext cx="8839201" cy="2821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152400" y="92800"/>
            <a:ext cx="86799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Pasar varios archivos al Staging Area:  </a:t>
            </a:r>
            <a:r>
              <a:rPr b="0" lang="es">
                <a:solidFill>
                  <a:srgbClr val="000000"/>
                </a:solidFill>
              </a:rPr>
              <a:t>git add -A</a:t>
            </a:r>
            <a:endParaRPr b="0">
              <a:solidFill>
                <a:srgbClr val="000000"/>
              </a:solidFill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-"/>
            </a:pPr>
            <a:r>
              <a:rPr b="0" lang="es">
                <a:solidFill>
                  <a:srgbClr val="000000"/>
                </a:solidFill>
              </a:rPr>
              <a:t>Primero creamos varios archivos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250" name="Google Shape;25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1" name="Google Shape;251;p35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75" y="1747837"/>
            <a:ext cx="79533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type="title"/>
          </p:nvPr>
        </p:nvSpPr>
        <p:spPr>
          <a:xfrm>
            <a:off x="152400" y="16600"/>
            <a:ext cx="86799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Pasar varios archivos al Staging Area:  </a:t>
            </a:r>
            <a:r>
              <a:rPr b="0" lang="es">
                <a:solidFill>
                  <a:srgbClr val="000000"/>
                </a:solidFill>
              </a:rPr>
              <a:t>git add -A</a:t>
            </a:r>
            <a:endParaRPr b="0">
              <a:solidFill>
                <a:srgbClr val="000000"/>
              </a:solidFill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-"/>
            </a:pPr>
            <a:r>
              <a:rPr b="0" lang="es">
                <a:solidFill>
                  <a:srgbClr val="000000"/>
                </a:solidFill>
              </a:rPr>
              <a:t>Pasamos en bloque al Staging Area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258" name="Google Shape;25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9" name="Google Shape;259;p36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600"/>
            <a:ext cx="8839199" cy="2828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type="title"/>
          </p:nvPr>
        </p:nvSpPr>
        <p:spPr>
          <a:xfrm>
            <a:off x="152400" y="16600"/>
            <a:ext cx="86799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Eliminación física:  </a:t>
            </a:r>
            <a:r>
              <a:rPr b="0" lang="es">
                <a:solidFill>
                  <a:srgbClr val="000000"/>
                </a:solidFill>
              </a:rPr>
              <a:t>git rm -f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266" name="Google Shape;26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7" name="Google Shape;267;p37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600"/>
            <a:ext cx="8839199" cy="3012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4. Confirmando cambios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s"/>
              <a:t>Comando: git commit</a:t>
            </a:r>
            <a:endParaRPr b="0"/>
          </a:p>
        </p:txBody>
      </p:sp>
      <p:sp>
        <p:nvSpPr>
          <p:cNvPr id="274" name="Google Shape;27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De Staging area → Repositorio</a:t>
            </a:r>
            <a:endParaRPr/>
          </a:p>
        </p:txBody>
      </p:sp>
      <p:sp>
        <p:nvSpPr>
          <p:cNvPr id="281" name="Google Shape;28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82" name="Google Shape;282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git commit -m [“mensaje”]: </a:t>
            </a:r>
            <a:r>
              <a:rPr lang="es">
                <a:solidFill>
                  <a:srgbClr val="000000"/>
                </a:solidFill>
              </a:rPr>
              <a:t>Envía archivos al repositorio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git commit --amend -m [“mensaje”]: </a:t>
            </a:r>
            <a:r>
              <a:rPr lang="es">
                <a:solidFill>
                  <a:srgbClr val="000000"/>
                </a:solidFill>
              </a:rPr>
              <a:t>Grabar un cambio y sobreescribir el mensaje del commit anterior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git commit --amend: </a:t>
            </a:r>
            <a:r>
              <a:rPr lang="es">
                <a:solidFill>
                  <a:srgbClr val="000000"/>
                </a:solidFill>
              </a:rPr>
              <a:t>Anexar cambios con el mensaje del commit anterior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git log: </a:t>
            </a:r>
            <a:r>
              <a:rPr lang="es">
                <a:solidFill>
                  <a:srgbClr val="000000"/>
                </a:solidFill>
              </a:rPr>
              <a:t>Nos muestra el historial de cambios que hemos realizado en el repositorio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git log -p: </a:t>
            </a:r>
            <a:r>
              <a:rPr lang="es">
                <a:solidFill>
                  <a:srgbClr val="000000"/>
                </a:solidFill>
              </a:rPr>
              <a:t>Nos muestra las diferencias en cada commit</a:t>
            </a:r>
            <a:endParaRPr/>
          </a:p>
        </p:txBody>
      </p:sp>
      <p:sp>
        <p:nvSpPr>
          <p:cNvPr id="283" name="Google Shape;283;p39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152400" y="245200"/>
            <a:ext cx="90873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Staging Area → Repositorio: </a:t>
            </a:r>
            <a:r>
              <a:rPr b="0" lang="es">
                <a:solidFill>
                  <a:srgbClr val="000000"/>
                </a:solidFill>
              </a:rPr>
              <a:t>git commit -m ¨mensaje¨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289" name="Google Shape;28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90" name="Google Shape;290;p40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7200"/>
            <a:ext cx="8839200" cy="1602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Ver cambios: </a:t>
            </a:r>
            <a:r>
              <a:rPr b="0" lang="es">
                <a:solidFill>
                  <a:srgbClr val="000000"/>
                </a:solidFill>
              </a:rPr>
              <a:t>git log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297" name="Google Shape;29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98" name="Google Shape;2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202" cy="1521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s"/>
              <a:t>Repaso</a:t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 -----------&gt;GitHub: </a:t>
            </a:r>
            <a:endParaRPr/>
          </a:p>
        </p:txBody>
      </p:sp>
      <p:sp>
        <p:nvSpPr>
          <p:cNvPr id="304" name="Google Shape;304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Ingresar a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Crear una Cuenta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… </a:t>
            </a:r>
            <a:r>
              <a:rPr lang="es"/>
              <a:t>Git -----------&gt;GitHub: </a:t>
            </a:r>
            <a:endParaRPr/>
          </a:p>
        </p:txBody>
      </p:sp>
      <p:sp>
        <p:nvSpPr>
          <p:cNvPr id="311" name="Google Shape;311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Nuevo Repositorio</a:t>
            </a:r>
            <a:endParaRPr/>
          </a:p>
        </p:txBody>
      </p:sp>
      <p:sp>
        <p:nvSpPr>
          <p:cNvPr id="312" name="Google Shape;31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13" name="Google Shape;31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174" y="1455825"/>
            <a:ext cx="5209274" cy="34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… </a:t>
            </a:r>
            <a:r>
              <a:rPr lang="es" sz="2300"/>
              <a:t>Git -----------&gt;GitHub: enviar un repositorio existente desde la línea de comando </a:t>
            </a:r>
            <a:endParaRPr sz="2300"/>
          </a:p>
        </p:txBody>
      </p:sp>
      <p:sp>
        <p:nvSpPr>
          <p:cNvPr id="319" name="Google Shape;319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Copiar: de GitHub y pegar en Git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21" name="Google Shape;32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900" y="2320575"/>
            <a:ext cx="7940700" cy="9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… Git </a:t>
            </a:r>
            <a:r>
              <a:rPr lang="es"/>
              <a:t>--</a:t>
            </a:r>
            <a:r>
              <a:rPr lang="es"/>
              <a:t>---------&gt;GitHub: </a:t>
            </a:r>
            <a:endParaRPr/>
          </a:p>
        </p:txBody>
      </p:sp>
      <p:sp>
        <p:nvSpPr>
          <p:cNvPr id="327" name="Google Shape;327;p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29" name="Google Shape;329;p45"/>
          <p:cNvPicPr preferRelativeResize="0"/>
          <p:nvPr/>
        </p:nvPicPr>
        <p:blipFill rotWithShape="1">
          <a:blip r:embed="rId3">
            <a:alphaModFix/>
          </a:blip>
          <a:srcRect b="0" l="0" r="16029" t="0"/>
          <a:stretch/>
        </p:blipFill>
        <p:spPr>
          <a:xfrm>
            <a:off x="732850" y="1442875"/>
            <a:ext cx="7678299" cy="23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Modificamos en index.jsp</a:t>
            </a:r>
            <a:endParaRPr/>
          </a:p>
        </p:txBody>
      </p:sp>
      <p:sp>
        <p:nvSpPr>
          <p:cNvPr id="335" name="Google Shape;335;p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37" name="Google Shape;33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9025"/>
            <a:ext cx="7366600" cy="35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Staging Area:</a:t>
            </a:r>
            <a:r>
              <a:rPr lang="es"/>
              <a:t>, repositorio, GitHub</a:t>
            </a:r>
            <a:endParaRPr/>
          </a:p>
        </p:txBody>
      </p:sp>
      <p:sp>
        <p:nvSpPr>
          <p:cNvPr id="343" name="Google Shape;343;p4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45" name="Google Shape;34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25" y="1106125"/>
            <a:ext cx="8310725" cy="395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Historial: Git Log</a:t>
            </a:r>
            <a:endParaRPr/>
          </a:p>
        </p:txBody>
      </p:sp>
      <p:sp>
        <p:nvSpPr>
          <p:cNvPr id="351" name="Google Shape;351;p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53" name="Google Shape;35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19"/>
            <a:ext cx="9144000" cy="293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Modificamos el archivo: index.jsp y login.jsp</a:t>
            </a:r>
            <a:endParaRPr/>
          </a:p>
        </p:txBody>
      </p:sp>
      <p:sp>
        <p:nvSpPr>
          <p:cNvPr id="359" name="Google Shape;359;p4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61" name="Google Shape;36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125" y="1266176"/>
            <a:ext cx="4028475" cy="3271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1266181"/>
            <a:ext cx="4068674" cy="2174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Staging Area:, repositorio, GitHub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70" name="Google Shape;37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50" y="1029844"/>
            <a:ext cx="8520599" cy="3957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Para Clonar Proyecto: Git Clone + url. Clonando Proyecto de Sevillano</a:t>
            </a:r>
            <a:endParaRPr sz="2600"/>
          </a:p>
        </p:txBody>
      </p:sp>
      <p:sp>
        <p:nvSpPr>
          <p:cNvPr id="376" name="Google Shape;37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77" name="Google Shape;37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65055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43697"/>
            <a:ext cx="6505576" cy="2847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s"/>
              <a:t>¿Qué es un VCS?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(Español) Sistema Control de Versiones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Es un </a:t>
            </a:r>
            <a:r>
              <a:rPr b="1" lang="es" sz="2400"/>
              <a:t>Sistema </a:t>
            </a:r>
            <a:r>
              <a:rPr lang="es" sz="2400"/>
              <a:t>que registra los cambios realizados sobre un archivo o conjunto de archivos a lo largo del tiempo.</a:t>
            </a:r>
            <a:endParaRPr sz="2400"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… </a:t>
            </a:r>
            <a:r>
              <a:rPr lang="es"/>
              <a:t>Para Clonar Proyecto: Git Clone + url. Clonando Proyecto de Sevillano</a:t>
            </a:r>
            <a:endParaRPr/>
          </a:p>
        </p:txBody>
      </p:sp>
      <p:sp>
        <p:nvSpPr>
          <p:cNvPr id="384" name="Google Shape;38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85" name="Google Shape;38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50" y="1881250"/>
            <a:ext cx="794385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025" y="1565400"/>
            <a:ext cx="3721725" cy="18030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98" name="Google Shape;98;p17"/>
          <p:cNvCxnSpPr/>
          <p:nvPr/>
        </p:nvCxnSpPr>
        <p:spPr>
          <a:xfrm>
            <a:off x="4272525" y="2466938"/>
            <a:ext cx="1435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" name="Google Shape;99;p17"/>
          <p:cNvSpPr txBox="1"/>
          <p:nvPr/>
        </p:nvSpPr>
        <p:spPr>
          <a:xfrm>
            <a:off x="5806900" y="1319300"/>
            <a:ext cx="3195000" cy="22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de Control de Versiones Distribuido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Otros VCS</a:t>
            </a:r>
            <a:endParaRPr/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313" y="1387250"/>
            <a:ext cx="7155375" cy="319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Git</a:t>
            </a:r>
            <a:endParaRPr/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150" y="1399000"/>
            <a:ext cx="7187675" cy="319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7413600" y="7620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0650" y="216225"/>
            <a:ext cx="4984725" cy="45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1" name="Google Shape;131;p21"/>
          <p:cNvSpPr txBox="1"/>
          <p:nvPr>
            <p:ph type="title"/>
          </p:nvPr>
        </p:nvSpPr>
        <p:spPr>
          <a:xfrm>
            <a:off x="152625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Comandos útiles de la terminal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152625" y="583275"/>
            <a:ext cx="8868600" cy="45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533400" marR="76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cd</a:t>
            </a:r>
            <a:r>
              <a:rPr b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que nos permite movernos dentro de carpetas. 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cd .. 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podemos salir de las carpetas.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533400" marR="76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mkdir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para crear carpetas 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533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ls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vamos a ver las carpetas que tenemos creadas.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533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clear 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para limpiar la terminal . 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533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touch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nos permite crear archivos.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533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rm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para borrar archivos.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533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rm -rf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y el nombre de la carpeta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para borrar carpetas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s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VIM</a:t>
            </a:r>
            <a:r>
              <a:rPr lang="es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s" sz="2400">
                <a:solidFill>
                  <a:srgbClr val="273B47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(Editor de Archivos)</a:t>
            </a:r>
            <a:endParaRPr sz="2400"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76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s" sz="1800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i </a:t>
            </a:r>
            <a:r>
              <a:rPr lang="es" sz="1800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para poder insertar</a:t>
            </a:r>
            <a:endParaRPr sz="1800"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s" sz="1800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:wq </a:t>
            </a:r>
            <a:r>
              <a:rPr lang="es" sz="1800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para guardar y salir</a:t>
            </a:r>
            <a:endParaRPr b="1" sz="1800"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○"/>
            </a:pPr>
            <a:r>
              <a:rPr b="1" lang="es" sz="1800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q!</a:t>
            </a:r>
            <a:r>
              <a:rPr lang="es" sz="1800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para salir sin guardar</a:t>
            </a:r>
            <a:endParaRPr sz="1800"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