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GT Walsheim Pro" panose="020B0604020202020204" charset="0"/>
      <p:regular r:id="rId20"/>
    </p:embeddedFont>
    <p:embeddedFont>
      <p:font typeface="Mokoto" panose="020B0604020202020204" charset="0"/>
      <p:regular r:id="rId21"/>
    </p:embeddedFont>
    <p:embeddedFont>
      <p:font typeface="Montserrat" panose="00000500000000000000" pitchFamily="2" charset="0"/>
      <p:regular r:id="rId22"/>
    </p:embeddedFont>
    <p:embeddedFont>
      <p:font typeface="Montserrat Bold" panose="020B0604020202020204" charset="0"/>
      <p:regular r:id="rId23"/>
    </p:embeddedFont>
    <p:embeddedFont>
      <p:font typeface="Open Sans" panose="020B0606030504020204" pitchFamily="34" charset="0"/>
      <p:regular r:id="rId24"/>
    </p:embeddedFont>
    <p:embeddedFont>
      <p:font typeface="Open Sans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svg"/><Relationship Id="rId7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13689772" y="-131138"/>
            <a:ext cx="4755946" cy="1634316"/>
          </a:xfrm>
          <a:custGeom>
            <a:avLst/>
            <a:gdLst/>
            <a:ahLst/>
            <a:cxnLst/>
            <a:rect l="l" t="t" r="r" b="b"/>
            <a:pathLst>
              <a:path w="4755946" h="1634316">
                <a:moveTo>
                  <a:pt x="0" y="0"/>
                </a:moveTo>
                <a:lnTo>
                  <a:pt x="4755946" y="0"/>
                </a:lnTo>
                <a:lnTo>
                  <a:pt x="4755946" y="1634316"/>
                </a:lnTo>
                <a:lnTo>
                  <a:pt x="0" y="1634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-157718" y="8783822"/>
            <a:ext cx="4755946" cy="1634316"/>
          </a:xfrm>
          <a:custGeom>
            <a:avLst/>
            <a:gdLst/>
            <a:ahLst/>
            <a:cxnLst/>
            <a:rect l="l" t="t" r="r" b="b"/>
            <a:pathLst>
              <a:path w="4755946" h="1634316">
                <a:moveTo>
                  <a:pt x="0" y="0"/>
                </a:moveTo>
                <a:lnTo>
                  <a:pt x="4755946" y="0"/>
                </a:lnTo>
                <a:lnTo>
                  <a:pt x="4755946" y="1634316"/>
                </a:lnTo>
                <a:lnTo>
                  <a:pt x="0" y="1634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5524055" y="5517667"/>
            <a:ext cx="7239891" cy="34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315" dirty="0">
                <a:solidFill>
                  <a:srgbClr val="F0F4F1"/>
                </a:solidFill>
                <a:latin typeface="Montserrat"/>
                <a:ea typeface="Montserrat"/>
                <a:cs typeface="Montserrat"/>
                <a:sym typeface="Montserrat"/>
              </a:rPr>
              <a:t>PREPARED BY: SRIJANA BHUSAL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57627" y="3665344"/>
            <a:ext cx="15321675" cy="14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3"/>
              </a:lnSpc>
            </a:pPr>
            <a:r>
              <a:rPr lang="en-US" sz="4706">
                <a:solidFill>
                  <a:srgbClr val="F0F4F1"/>
                </a:solidFill>
                <a:latin typeface="Mokoto"/>
                <a:ea typeface="Mokoto"/>
                <a:cs typeface="Mokoto"/>
                <a:sym typeface="Mokoto"/>
              </a:rPr>
              <a:t>investment portfolio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2074689" y="5392712"/>
            <a:ext cx="6814367" cy="5389545"/>
          </a:xfrm>
          <a:custGeom>
            <a:avLst/>
            <a:gdLst/>
            <a:ahLst/>
            <a:cxnLst/>
            <a:rect l="l" t="t" r="r" b="b"/>
            <a:pathLst>
              <a:path w="6814367" h="5389545">
                <a:moveTo>
                  <a:pt x="0" y="0"/>
                </a:moveTo>
                <a:lnTo>
                  <a:pt x="6814368" y="0"/>
                </a:lnTo>
                <a:lnTo>
                  <a:pt x="6814368" y="5389545"/>
                </a:lnTo>
                <a:lnTo>
                  <a:pt x="0" y="5389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TextBox 4"/>
          <p:cNvSpPr txBox="1"/>
          <p:nvPr/>
        </p:nvSpPr>
        <p:spPr>
          <a:xfrm>
            <a:off x="6807554" y="1009650"/>
            <a:ext cx="4672892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Sensitivity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03705" y="1566443"/>
            <a:ext cx="3498993" cy="315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015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Binding Constraints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03705" y="3200127"/>
            <a:ext cx="3498993" cy="315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015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Reduced Cost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3705" y="4291657"/>
            <a:ext cx="3498993" cy="315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015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Shadow Prices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32495" y="6065168"/>
            <a:ext cx="6671948" cy="315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015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of changing risk and sector constraints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39952" y="2030771"/>
            <a:ext cx="9654897" cy="962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High-risk asset cap (15%) is binding; limits allocation to high-return assets.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Sector 1 &amp; 2 minimums (15%) are binding; restrict flexibility.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Minimum asset allocation (5%) forces investment in lower-performing assets.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62098" y="3514798"/>
            <a:ext cx="9751695" cy="63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All selected assets have reduced cost = 0 → optimal portfolio inclusion.</a:t>
            </a:r>
          </a:p>
          <a:p>
            <a:pPr marL="402651" lvl="1" indent="-201325" algn="just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Non-zero reduced cost (not observed) would indicate suboptimal investment.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684243" y="4569489"/>
            <a:ext cx="9707404" cy="128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High-risk cap: +0.0378 → loosening increases return significantly.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Sector 1 &amp; 2 minimums: Negative values → reducing them improves return.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Technology sector cap (40%): Slightly binding; raising it boosts return slightly.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Total investment constraint: Fully utilized; positive return contribution.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684243" y="6586243"/>
            <a:ext cx="8762643" cy="128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Relaxing risk cap → higher returns, more volatility.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Lowering sector minimums → reallocates to better-performing assets.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Increasing Tech cap → minor return gains.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Over-constraining sectors can suppress overall performance.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32495" y="8110497"/>
            <a:ext cx="6671948" cy="315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5"/>
              </a:lnSpc>
            </a:pPr>
            <a:r>
              <a:rPr lang="en-US" sz="2015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Reduction Strategies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800081" y="8635979"/>
            <a:ext cx="7680365" cy="1286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Reduce underperforming sector minimums (e.g., Sector 1, 2).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Slightly increase high-risk cap (e.g., from 15% to 20%).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Avoid minimum investments in low-return assets.</a:t>
            </a:r>
          </a:p>
          <a:p>
            <a:pPr marL="402651" lvl="1" indent="-201325" algn="l">
              <a:lnSpc>
                <a:spcPts val="2610"/>
              </a:lnSpc>
              <a:buFont typeface="Arial"/>
              <a:buChar char="•"/>
            </a:pPr>
            <a:r>
              <a:rPr lang="en-US" sz="1864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Balance flexibility with policy goals in sector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06755" cy="10287000"/>
            <a:chOff x="0" y="0"/>
            <a:chExt cx="1107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7952" cy="2709333"/>
            </a:xfrm>
            <a:custGeom>
              <a:avLst/>
              <a:gdLst/>
              <a:ahLst/>
              <a:cxnLst/>
              <a:rect l="l" t="t" r="r" b="b"/>
              <a:pathLst>
                <a:path w="1107952" h="2709333">
                  <a:moveTo>
                    <a:pt x="0" y="0"/>
                  </a:moveTo>
                  <a:lnTo>
                    <a:pt x="1107952" y="0"/>
                  </a:lnTo>
                  <a:lnTo>
                    <a:pt x="110795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66700"/>
              <a:ext cx="1107952" cy="297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663721" y="5613307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2308967" y="-2687171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2420751" y="1344859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20751" y="6112988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74099" y="599872"/>
            <a:ext cx="9353433" cy="42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799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 and Suggestions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50069" y="1735501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50069" y="5901705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Suggestions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31637" y="2234019"/>
            <a:ext cx="12727663" cy="3017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Achieved: The model maximized return to 0.0146, allocating investments optimally across 8 ASX-listed assets.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Asset Allocation: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Highest investment: ASX:SUN (35%), aligned with high return (0.014).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Lowest investments (5%): ASX:S12, S21, S32, S41—either lower return or constraint-limited.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Constraints Impact: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High-risk cap (S11 + S32 ≤ 15%) is fully utilized—binding constraint.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Sector minimums and individual asset minimums are mostly just met, suggesting tight constraint pressure.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Technology sector (S2) met the higher 20% minimum and stayed within the 40% cap.</a:t>
            </a:r>
          </a:p>
          <a:p>
            <a:pPr marL="363374" lvl="1" indent="-181687" algn="l">
              <a:lnSpc>
                <a:spcPts val="2108"/>
              </a:lnSpc>
              <a:buFont typeface="Arial"/>
              <a:buChar char="•"/>
            </a:pPr>
            <a:r>
              <a:rPr lang="en-US" sz="168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 Preference Reflected: Higher investments in low- to moderate-risk assets (e.g., CBA, SUN) support stable return.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31637" y="6499703"/>
            <a:ext cx="13632371" cy="3465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Relax high-risk cap (currently binding at 15%):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Slight increase (e.g., to 18%) could allow more investment in high-return PME (S11), boosting overall return.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Loosen sector minimums slightly: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Sectors like S1 and S3 have assets with relatively lower return. Reducing their minimums can free capital for higher-performing sectors.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Revisit 5% per-asset minimum: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 low-return assets (e.g., XRO/S21 at 0.003) are held due to minimums; relaxing this allows for better yield-focused allocation.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Review sector grouping logic: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Technology is capped at 40% and sits at 30%. If relaxed, could accommodate more of RUL (S22) which has a decent return (0.012).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Re-optimizing quarterly: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Given market volatility, periodic updates to the model can sustain optimal performance over time.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8787" y="1009650"/>
            <a:ext cx="6293286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ILP Algebraic Formulation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4134892" y="1885618"/>
            <a:ext cx="11664506" cy="8213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ILP Portfolio Mix 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b="1" spc="14">
              <a:solidFill>
                <a:srgbClr val="031D4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objective is to achieve the maximum overall return, by maximizing return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Maximizing Return R=∑(Return(i)​⋅Investment(i))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Maximize R=0.046S11+0.008S12+0.003S21+0.012S22+0.004S31+0.011S32+0.012S41+0.014S42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Subject to: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 Exactly 5 stocks must be chosen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S11+S12+S21+S22+S31+S32+S41+S42 = 5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4 investment sector must be selected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S11+S12 &gt;=1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S21+S22 &gt;=1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S31+S32 &gt;=1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S41+S42 &gt;=1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At most 1 stock can be in the riskiest group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S11+S32 &lt;=1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At least 2 must be in the least risky group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S31+S42 &gt;=2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An asset from R3 can be selected if an asset from R2 is selected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S11+S32-S12-S21-S22-S41 &lt;= 0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endParaRPr lang="en-US" sz="1758" spc="14">
              <a:solidFill>
                <a:srgbClr val="031D4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b="1" spc="1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Least and moderate risk groups should comprise at least 75% of the portfolio</a:t>
            </a:r>
          </a:p>
          <a:p>
            <a:pPr algn="l">
              <a:lnSpc>
                <a:spcPts val="2461"/>
              </a:lnSpc>
              <a:spcBef>
                <a:spcPct val="0"/>
              </a:spcBef>
            </a:pPr>
            <a:r>
              <a:rPr lang="en-US" sz="1758" spc="14">
                <a:solidFill>
                  <a:srgbClr val="031D49"/>
                </a:solidFill>
                <a:latin typeface="Montserrat"/>
                <a:ea typeface="Montserrat"/>
                <a:cs typeface="Montserrat"/>
                <a:sym typeface="Montserrat"/>
              </a:rPr>
              <a:t>S12+S21+S22+S31+S41+S42 &gt;=0.75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028700" y="1946018"/>
            <a:ext cx="16176330" cy="7602875"/>
          </a:xfrm>
          <a:custGeom>
            <a:avLst/>
            <a:gdLst/>
            <a:ahLst/>
            <a:cxnLst/>
            <a:rect l="l" t="t" r="r" b="b"/>
            <a:pathLst>
              <a:path w="16176330" h="7602875">
                <a:moveTo>
                  <a:pt x="0" y="0"/>
                </a:moveTo>
                <a:lnTo>
                  <a:pt x="16176330" y="0"/>
                </a:lnTo>
                <a:lnTo>
                  <a:pt x="16176330" y="7602875"/>
                </a:lnTo>
                <a:lnTo>
                  <a:pt x="0" y="76028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6807554" y="1009650"/>
            <a:ext cx="4672892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Optimal 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06755" cy="10287000"/>
            <a:chOff x="0" y="0"/>
            <a:chExt cx="1107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7952" cy="2709333"/>
            </a:xfrm>
            <a:custGeom>
              <a:avLst/>
              <a:gdLst/>
              <a:ahLst/>
              <a:cxnLst/>
              <a:rect l="l" t="t" r="r" b="b"/>
              <a:pathLst>
                <a:path w="1107952" h="2709333">
                  <a:moveTo>
                    <a:pt x="0" y="0"/>
                  </a:moveTo>
                  <a:lnTo>
                    <a:pt x="1107952" y="0"/>
                  </a:lnTo>
                  <a:lnTo>
                    <a:pt x="110795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66700"/>
              <a:ext cx="1107952" cy="297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663721" y="6277822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6" name="Freeform 6"/>
          <p:cNvSpPr/>
          <p:nvPr/>
        </p:nvSpPr>
        <p:spPr>
          <a:xfrm>
            <a:off x="12308967" y="-2687171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TextBox 7"/>
          <p:cNvSpPr txBox="1"/>
          <p:nvPr/>
        </p:nvSpPr>
        <p:spPr>
          <a:xfrm>
            <a:off x="2420751" y="1344859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20751" y="6704212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74099" y="599872"/>
            <a:ext cx="9353433" cy="42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799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 and Suggestions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50069" y="1735501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50069" y="7076850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Suggestions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31637" y="2234019"/>
            <a:ext cx="12727663" cy="3579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Return Achieved: 8.78%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Selected Stocks: PME, RUL, TLS, CBA, SUN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Sector Coverage: Technology, Industrials, Communications, Financials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 Allocation: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 High-Risk (PME)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Moderate-Risk (RUL, CBA)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 Least-Risk (TLS, SUN)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constraints fully satisfied, ensuring: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Portfolio safety (≥75% low/moderate risk)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Diversification (4 unique sectors)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 control (max 1 high-risk stock)</a:t>
            </a:r>
          </a:p>
          <a:p>
            <a:pPr marL="381542" lvl="1" indent="-190771" algn="l">
              <a:lnSpc>
                <a:spcPts val="2214"/>
              </a:lnSpc>
              <a:buFont typeface="Arial"/>
              <a:buChar char="•"/>
            </a:pPr>
            <a:r>
              <a:rPr lang="en-US" sz="17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Balanced portfolio with strong return and controlled exposure</a:t>
            </a:r>
          </a:p>
          <a:p>
            <a:pPr algn="l">
              <a:lnSpc>
                <a:spcPts val="2108"/>
              </a:lnSpc>
            </a:pPr>
            <a:endParaRPr lang="en-US" sz="1767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531637" y="7836202"/>
            <a:ext cx="13632371" cy="186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Increase Asset Pool: More stock options could allow better returns while satisfying constraints.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Updated Market Data: Reflect recent stock performance for more accurate modeling.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Scenario Testing: Test alternative cases (e.g., 6 stocks, 2 high-risk) to analyze trade-offs.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Risk-Adjusted Optimization: Explore Sharpe ratio or mean-variance approaches for refined balancing.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Realistic Constraints: Consider adding transaction costs, liquidity, or dividend yields.</a:t>
            </a:r>
          </a:p>
          <a:p>
            <a:pPr marL="369037" lvl="1" indent="-184518" algn="l">
              <a:lnSpc>
                <a:spcPts val="2141"/>
              </a:lnSpc>
              <a:buFont typeface="Arial"/>
              <a:buChar char="•"/>
            </a:pPr>
            <a:r>
              <a:rPr lang="en-US" sz="17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Compare with LP Model: Highlight differences in performance and allocation strategy.</a:t>
            </a:r>
          </a:p>
          <a:p>
            <a:pPr algn="l">
              <a:lnSpc>
                <a:spcPts val="2141"/>
              </a:lnSpc>
            </a:pPr>
            <a:endParaRPr lang="en-US" sz="170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34833" y="1489802"/>
            <a:ext cx="11652008" cy="8172692"/>
          </a:xfrm>
          <a:custGeom>
            <a:avLst/>
            <a:gdLst/>
            <a:ahLst/>
            <a:cxnLst/>
            <a:rect l="l" t="t" r="r" b="b"/>
            <a:pathLst>
              <a:path w="11652008" h="8172692">
                <a:moveTo>
                  <a:pt x="0" y="0"/>
                </a:moveTo>
                <a:lnTo>
                  <a:pt x="11652008" y="0"/>
                </a:lnTo>
                <a:lnTo>
                  <a:pt x="11652008" y="8172692"/>
                </a:lnTo>
                <a:lnTo>
                  <a:pt x="0" y="8172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TextBox 3"/>
          <p:cNvSpPr txBox="1"/>
          <p:nvPr/>
        </p:nvSpPr>
        <p:spPr>
          <a:xfrm>
            <a:off x="5598854" y="811530"/>
            <a:ext cx="7090291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LP Vs. ILP Optimization Model Comparisons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6529" y="1911283"/>
            <a:ext cx="15594942" cy="5536204"/>
          </a:xfrm>
          <a:custGeom>
            <a:avLst/>
            <a:gdLst/>
            <a:ahLst/>
            <a:cxnLst/>
            <a:rect l="l" t="t" r="r" b="b"/>
            <a:pathLst>
              <a:path w="15594942" h="5536204">
                <a:moveTo>
                  <a:pt x="0" y="0"/>
                </a:moveTo>
                <a:lnTo>
                  <a:pt x="15594942" y="0"/>
                </a:lnTo>
                <a:lnTo>
                  <a:pt x="15594942" y="5536204"/>
                </a:lnTo>
                <a:lnTo>
                  <a:pt x="0" y="55362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TextBox 3"/>
          <p:cNvSpPr txBox="1"/>
          <p:nvPr/>
        </p:nvSpPr>
        <p:spPr>
          <a:xfrm>
            <a:off x="5598854" y="811530"/>
            <a:ext cx="7090291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spc="1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LP Vs. ILP Optimization Model Comparisons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57195" y="2158197"/>
            <a:ext cx="15102105" cy="2734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4454" lvl="1" indent="-212227" algn="l">
              <a:lnSpc>
                <a:spcPts val="2752"/>
              </a:lnSpc>
              <a:buFont typeface="Arial"/>
              <a:buChar char="•"/>
            </a:pPr>
            <a:r>
              <a:rPr lang="en-US" sz="1965" spc="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LP Model: Provides flexibility in investment allocations but may result in unrealistic fractional stock investments. It offers a lower return compared to ILP.</a:t>
            </a:r>
          </a:p>
          <a:p>
            <a:pPr algn="l">
              <a:lnSpc>
                <a:spcPts val="2752"/>
              </a:lnSpc>
            </a:pPr>
            <a:endParaRPr lang="en-US" sz="1965" spc="1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4454" lvl="1" indent="-212227" algn="l">
              <a:lnSpc>
                <a:spcPts val="2752"/>
              </a:lnSpc>
              <a:buFont typeface="Arial"/>
              <a:buChar char="•"/>
            </a:pPr>
            <a:r>
              <a:rPr lang="en-US" sz="1965" spc="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ILP Model: Delivers higher returns by selecting whole stocks, adhering strictly to risk management constraints. It offers a more practical and realistic investment strategy.</a:t>
            </a:r>
          </a:p>
          <a:p>
            <a:pPr algn="l">
              <a:lnSpc>
                <a:spcPts val="2752"/>
              </a:lnSpc>
            </a:pPr>
            <a:endParaRPr lang="en-US" sz="1965" spc="1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24454" lvl="1" indent="-212227" algn="l">
              <a:lnSpc>
                <a:spcPts val="2752"/>
              </a:lnSpc>
              <a:buFont typeface="Arial"/>
              <a:buChar char="•"/>
            </a:pPr>
            <a:r>
              <a:rPr lang="en-US" sz="1965" spc="1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Recommendation: The ILP model is preferable for realistic and higher-return strategies, while the LP model may be suitable for scenarios requiring more flexible asset distribution.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816899" y="876300"/>
            <a:ext cx="2654201" cy="403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b="1" spc="19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36948" y="809523"/>
            <a:ext cx="9353433" cy="42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8"/>
              </a:lnSpc>
            </a:pPr>
            <a:r>
              <a:rPr lang="en-US" sz="2799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248648" y="1976100"/>
            <a:ext cx="12191812" cy="1692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Listcorp</a:t>
            </a: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(2024). Australian Stock Exchange (ASX) Listed Companies - </a:t>
            </a:r>
            <a:r>
              <a:rPr lang="en-US" sz="2400" spc="1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Listcorp</a:t>
            </a: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 Www.listcorp.com. https://www.listcorp.com/asx/sectors/</a:t>
            </a:r>
          </a:p>
          <a:p>
            <a:pPr algn="l">
              <a:lnSpc>
                <a:spcPts val="3359"/>
              </a:lnSpc>
            </a:pP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‌</a:t>
            </a:r>
          </a:p>
          <a:p>
            <a:pPr algn="l">
              <a:lnSpc>
                <a:spcPts val="3359"/>
              </a:lnSpc>
            </a:pPr>
            <a:endParaRPr lang="en-US" spc="1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48648" y="3489960"/>
            <a:ext cx="12191812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STOCKHISTORY function - Microsoft Support. (2020). Microsoft.com. https://support.microsoft.com/en-au/office/stockhistory-function-1ac8b5b3-5f62-4d94-8ab8-7504ec7239a8</a:t>
            </a:r>
          </a:p>
          <a:p>
            <a:pPr algn="l">
              <a:lnSpc>
                <a:spcPts val="3359"/>
              </a:lnSpc>
            </a:pP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‌</a:t>
            </a:r>
          </a:p>
          <a:p>
            <a:pPr algn="l">
              <a:lnSpc>
                <a:spcPts val="3359"/>
              </a:lnSpc>
            </a:pPr>
            <a:r>
              <a:rPr lang="en-US" sz="2400" spc="1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‌</a:t>
            </a:r>
          </a:p>
          <a:p>
            <a:pPr algn="l">
              <a:lnSpc>
                <a:spcPts val="3359"/>
              </a:lnSpc>
            </a:pPr>
            <a:endParaRPr lang="en-US" sz="2400" spc="1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206755" cy="10287000"/>
            <a:chOff x="0" y="0"/>
            <a:chExt cx="110795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7952" cy="2709333"/>
            </a:xfrm>
            <a:custGeom>
              <a:avLst/>
              <a:gdLst/>
              <a:ahLst/>
              <a:cxnLst/>
              <a:rect l="l" t="t" r="r" b="b"/>
              <a:pathLst>
                <a:path w="1107952" h="2709333">
                  <a:moveTo>
                    <a:pt x="0" y="0"/>
                  </a:moveTo>
                  <a:lnTo>
                    <a:pt x="1107952" y="0"/>
                  </a:lnTo>
                  <a:lnTo>
                    <a:pt x="110795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66700"/>
              <a:ext cx="1107952" cy="2976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2624280" y="3267907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6" name="AutoShape 6"/>
          <p:cNvSpPr/>
          <p:nvPr/>
        </p:nvSpPr>
        <p:spPr>
          <a:xfrm flipV="1">
            <a:off x="2624280" y="5358209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7" name="AutoShape 7"/>
          <p:cNvSpPr/>
          <p:nvPr/>
        </p:nvSpPr>
        <p:spPr>
          <a:xfrm flipV="1">
            <a:off x="2624280" y="7445081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12308967" y="-2687171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9"/>
          <p:cNvSpPr txBox="1"/>
          <p:nvPr/>
        </p:nvSpPr>
        <p:spPr>
          <a:xfrm>
            <a:off x="2184234" y="1809685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84234" y="3899987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4234" y="5986859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44937" y="1019175"/>
            <a:ext cx="9353433" cy="428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799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 of Content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44937" y="1898243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Preliminary Work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544937" y="3988545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LP Optimization Models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44937" y="6075417"/>
            <a:ext cx="457158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ILP Optimization Models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44937" y="2408097"/>
            <a:ext cx="7968859" cy="30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1699" spc="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stocks, sectors and risk groups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544937" y="4498399"/>
            <a:ext cx="7968859" cy="64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1699" spc="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Conceptual diagram, algebraic formulation, optimal solution, sensitivity analysis, interpretation and suggestions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44937" y="6585271"/>
            <a:ext cx="7968859" cy="309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1699" spc="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Agebraic formulation, optimal solution,  interpretation and suggestions</a:t>
            </a:r>
          </a:p>
        </p:txBody>
      </p:sp>
      <p:sp>
        <p:nvSpPr>
          <p:cNvPr id="19" name="AutoShape 19"/>
          <p:cNvSpPr/>
          <p:nvPr/>
        </p:nvSpPr>
        <p:spPr>
          <a:xfrm flipV="1">
            <a:off x="2624280" y="9693879"/>
            <a:ext cx="11274089" cy="0"/>
          </a:xfrm>
          <a:prstGeom prst="line">
            <a:avLst/>
          </a:prstGeom>
          <a:ln w="38100" cap="flat">
            <a:solidFill>
              <a:srgbClr val="8198CB">
                <a:alpha val="96863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20" name="TextBox 20"/>
          <p:cNvSpPr txBox="1"/>
          <p:nvPr/>
        </p:nvSpPr>
        <p:spPr>
          <a:xfrm>
            <a:off x="2184234" y="8235656"/>
            <a:ext cx="1387623" cy="114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42"/>
              </a:lnSpc>
            </a:pPr>
            <a:r>
              <a:rPr lang="en-US" sz="7296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44937" y="8324214"/>
            <a:ext cx="1049521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1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Optimization Results and Recommended Strategies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44937" y="8834068"/>
            <a:ext cx="7968859" cy="64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75"/>
              </a:lnSpc>
            </a:pPr>
            <a:r>
              <a:rPr lang="en-US" sz="1699" spc="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Summary table with model comparisons, preferred strategy and rationale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765" y="2964140"/>
            <a:ext cx="3516668" cy="479471"/>
            <a:chOff x="0" y="0"/>
            <a:chExt cx="1092579" cy="1489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2579" cy="148965"/>
            </a:xfrm>
            <a:custGeom>
              <a:avLst/>
              <a:gdLst/>
              <a:ahLst/>
              <a:cxnLst/>
              <a:rect l="l" t="t" r="r" b="b"/>
              <a:pathLst>
                <a:path w="1092579" h="148965">
                  <a:moveTo>
                    <a:pt x="15410" y="0"/>
                  </a:moveTo>
                  <a:lnTo>
                    <a:pt x="1077168" y="0"/>
                  </a:lnTo>
                  <a:cubicBezTo>
                    <a:pt x="1085679" y="0"/>
                    <a:pt x="1092579" y="6899"/>
                    <a:pt x="1092579" y="15410"/>
                  </a:cubicBezTo>
                  <a:lnTo>
                    <a:pt x="1092579" y="133554"/>
                  </a:lnTo>
                  <a:cubicBezTo>
                    <a:pt x="1092579" y="142065"/>
                    <a:pt x="1085679" y="148965"/>
                    <a:pt x="1077168" y="148965"/>
                  </a:cubicBezTo>
                  <a:lnTo>
                    <a:pt x="15410" y="148965"/>
                  </a:lnTo>
                  <a:cubicBezTo>
                    <a:pt x="6899" y="148965"/>
                    <a:pt x="0" y="142065"/>
                    <a:pt x="0" y="133554"/>
                  </a:cubicBezTo>
                  <a:lnTo>
                    <a:pt x="0" y="15410"/>
                  </a:lnTo>
                  <a:cubicBezTo>
                    <a:pt x="0" y="6899"/>
                    <a:pt x="6899" y="0"/>
                    <a:pt x="154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66700"/>
              <a:ext cx="1092579" cy="41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854089" y="2964140"/>
            <a:ext cx="3516668" cy="479471"/>
            <a:chOff x="0" y="0"/>
            <a:chExt cx="1092579" cy="1489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92579" cy="148965"/>
            </a:xfrm>
            <a:custGeom>
              <a:avLst/>
              <a:gdLst/>
              <a:ahLst/>
              <a:cxnLst/>
              <a:rect l="l" t="t" r="r" b="b"/>
              <a:pathLst>
                <a:path w="1092579" h="148965">
                  <a:moveTo>
                    <a:pt x="15410" y="0"/>
                  </a:moveTo>
                  <a:lnTo>
                    <a:pt x="1077168" y="0"/>
                  </a:lnTo>
                  <a:cubicBezTo>
                    <a:pt x="1085679" y="0"/>
                    <a:pt x="1092579" y="6899"/>
                    <a:pt x="1092579" y="15410"/>
                  </a:cubicBezTo>
                  <a:lnTo>
                    <a:pt x="1092579" y="133554"/>
                  </a:lnTo>
                  <a:cubicBezTo>
                    <a:pt x="1092579" y="142065"/>
                    <a:pt x="1085679" y="148965"/>
                    <a:pt x="1077168" y="148965"/>
                  </a:cubicBezTo>
                  <a:lnTo>
                    <a:pt x="15410" y="148965"/>
                  </a:lnTo>
                  <a:cubicBezTo>
                    <a:pt x="6899" y="148965"/>
                    <a:pt x="0" y="142065"/>
                    <a:pt x="0" y="133554"/>
                  </a:cubicBezTo>
                  <a:lnTo>
                    <a:pt x="0" y="15410"/>
                  </a:lnTo>
                  <a:cubicBezTo>
                    <a:pt x="0" y="6899"/>
                    <a:pt x="6899" y="0"/>
                    <a:pt x="154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266700"/>
              <a:ext cx="1092579" cy="41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25163" y="2964140"/>
            <a:ext cx="3516668" cy="479471"/>
            <a:chOff x="0" y="0"/>
            <a:chExt cx="1092579" cy="1489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92579" cy="148965"/>
            </a:xfrm>
            <a:custGeom>
              <a:avLst/>
              <a:gdLst/>
              <a:ahLst/>
              <a:cxnLst/>
              <a:rect l="l" t="t" r="r" b="b"/>
              <a:pathLst>
                <a:path w="1092579" h="148965">
                  <a:moveTo>
                    <a:pt x="15410" y="0"/>
                  </a:moveTo>
                  <a:lnTo>
                    <a:pt x="1077168" y="0"/>
                  </a:lnTo>
                  <a:cubicBezTo>
                    <a:pt x="1085679" y="0"/>
                    <a:pt x="1092579" y="6899"/>
                    <a:pt x="1092579" y="15410"/>
                  </a:cubicBezTo>
                  <a:lnTo>
                    <a:pt x="1092579" y="133554"/>
                  </a:lnTo>
                  <a:cubicBezTo>
                    <a:pt x="1092579" y="142065"/>
                    <a:pt x="1085679" y="148965"/>
                    <a:pt x="1077168" y="148965"/>
                  </a:cubicBezTo>
                  <a:lnTo>
                    <a:pt x="15410" y="148965"/>
                  </a:lnTo>
                  <a:cubicBezTo>
                    <a:pt x="6899" y="148965"/>
                    <a:pt x="0" y="142065"/>
                    <a:pt x="0" y="133554"/>
                  </a:cubicBezTo>
                  <a:lnTo>
                    <a:pt x="0" y="15410"/>
                  </a:lnTo>
                  <a:cubicBezTo>
                    <a:pt x="0" y="6899"/>
                    <a:pt x="6899" y="0"/>
                    <a:pt x="154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66700"/>
              <a:ext cx="1092579" cy="41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966540" y="1460650"/>
            <a:ext cx="12354920" cy="57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6"/>
              </a:lnSpc>
            </a:pPr>
            <a:r>
              <a:rPr lang="en-US" sz="3711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01. Preliminary Work</a:t>
            </a:r>
          </a:p>
        </p:txBody>
      </p:sp>
      <p:sp>
        <p:nvSpPr>
          <p:cNvPr id="12" name="Freeform 1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3" name="Freeform 13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grpSp>
        <p:nvGrpSpPr>
          <p:cNvPr id="14" name="Group 14"/>
          <p:cNvGrpSpPr/>
          <p:nvPr/>
        </p:nvGrpSpPr>
        <p:grpSpPr>
          <a:xfrm>
            <a:off x="13574296" y="2964140"/>
            <a:ext cx="3516668" cy="479471"/>
            <a:chOff x="0" y="0"/>
            <a:chExt cx="1092579" cy="14896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92579" cy="148965"/>
            </a:xfrm>
            <a:custGeom>
              <a:avLst/>
              <a:gdLst/>
              <a:ahLst/>
              <a:cxnLst/>
              <a:rect l="l" t="t" r="r" b="b"/>
              <a:pathLst>
                <a:path w="1092579" h="148965">
                  <a:moveTo>
                    <a:pt x="15410" y="0"/>
                  </a:moveTo>
                  <a:lnTo>
                    <a:pt x="1077168" y="0"/>
                  </a:lnTo>
                  <a:cubicBezTo>
                    <a:pt x="1085679" y="0"/>
                    <a:pt x="1092579" y="6899"/>
                    <a:pt x="1092579" y="15410"/>
                  </a:cubicBezTo>
                  <a:lnTo>
                    <a:pt x="1092579" y="133554"/>
                  </a:lnTo>
                  <a:cubicBezTo>
                    <a:pt x="1092579" y="142065"/>
                    <a:pt x="1085679" y="148965"/>
                    <a:pt x="1077168" y="148965"/>
                  </a:cubicBezTo>
                  <a:lnTo>
                    <a:pt x="15410" y="148965"/>
                  </a:lnTo>
                  <a:cubicBezTo>
                    <a:pt x="6899" y="148965"/>
                    <a:pt x="0" y="142065"/>
                    <a:pt x="0" y="133554"/>
                  </a:cubicBezTo>
                  <a:lnTo>
                    <a:pt x="0" y="15410"/>
                  </a:lnTo>
                  <a:cubicBezTo>
                    <a:pt x="0" y="6899"/>
                    <a:pt x="6899" y="0"/>
                    <a:pt x="154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66700"/>
              <a:ext cx="1092579" cy="41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990814" y="4076161"/>
            <a:ext cx="3060569" cy="1622870"/>
          </a:xfrm>
          <a:custGeom>
            <a:avLst/>
            <a:gdLst/>
            <a:ahLst/>
            <a:cxnLst/>
            <a:rect l="l" t="t" r="r" b="b"/>
            <a:pathLst>
              <a:path w="3060569" h="1622870">
                <a:moveTo>
                  <a:pt x="0" y="0"/>
                </a:moveTo>
                <a:lnTo>
                  <a:pt x="3060569" y="0"/>
                </a:lnTo>
                <a:lnTo>
                  <a:pt x="3060569" y="1622870"/>
                </a:lnTo>
                <a:lnTo>
                  <a:pt x="0" y="162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98" t="-46633" b="-46418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18" name="TextBox 18"/>
          <p:cNvSpPr txBox="1"/>
          <p:nvPr/>
        </p:nvSpPr>
        <p:spPr>
          <a:xfrm>
            <a:off x="583388" y="3013974"/>
            <a:ext cx="3875422" cy="32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1" spc="14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Care Sector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74712" y="3013974"/>
            <a:ext cx="3875422" cy="32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1" spc="14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Technology Sector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945786" y="3013974"/>
            <a:ext cx="3875422" cy="32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1" spc="14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Communication Sector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394919" y="3013974"/>
            <a:ext cx="3875422" cy="321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0"/>
              </a:lnSpc>
            </a:pPr>
            <a:r>
              <a:rPr lang="en-US" sz="1864" b="1" spc="14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Financials Sector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99068" y="7076256"/>
            <a:ext cx="7968859" cy="433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sz="2299" b="1" spc="2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Stock Selection basis: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74220" y="4310386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 Medicus (PME)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68463" y="5133975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Cochlear (COH)</a:t>
            </a:r>
          </a:p>
        </p:txBody>
      </p:sp>
      <p:sp>
        <p:nvSpPr>
          <p:cNvPr id="25" name="Freeform 25"/>
          <p:cNvSpPr/>
          <p:nvPr/>
        </p:nvSpPr>
        <p:spPr>
          <a:xfrm>
            <a:off x="4854089" y="4119886"/>
            <a:ext cx="3060569" cy="1622870"/>
          </a:xfrm>
          <a:custGeom>
            <a:avLst/>
            <a:gdLst/>
            <a:ahLst/>
            <a:cxnLst/>
            <a:rect l="l" t="t" r="r" b="b"/>
            <a:pathLst>
              <a:path w="3060569" h="1622870">
                <a:moveTo>
                  <a:pt x="0" y="0"/>
                </a:moveTo>
                <a:lnTo>
                  <a:pt x="3060569" y="0"/>
                </a:lnTo>
                <a:lnTo>
                  <a:pt x="3060569" y="1622870"/>
                </a:lnTo>
                <a:lnTo>
                  <a:pt x="0" y="162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98" t="-46633" b="-46418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6" name="TextBox 26"/>
          <p:cNvSpPr txBox="1"/>
          <p:nvPr/>
        </p:nvSpPr>
        <p:spPr>
          <a:xfrm>
            <a:off x="5912920" y="4367536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Xero (XRO)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41232" y="5187224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RPMGroups ( RUL)</a:t>
            </a:r>
          </a:p>
        </p:txBody>
      </p:sp>
      <p:sp>
        <p:nvSpPr>
          <p:cNvPr id="28" name="Freeform 28"/>
          <p:cNvSpPr/>
          <p:nvPr/>
        </p:nvSpPr>
        <p:spPr>
          <a:xfrm>
            <a:off x="9271573" y="4032437"/>
            <a:ext cx="3060569" cy="1622870"/>
          </a:xfrm>
          <a:custGeom>
            <a:avLst/>
            <a:gdLst/>
            <a:ahLst/>
            <a:cxnLst/>
            <a:rect l="l" t="t" r="r" b="b"/>
            <a:pathLst>
              <a:path w="3060569" h="1622870">
                <a:moveTo>
                  <a:pt x="0" y="0"/>
                </a:moveTo>
                <a:lnTo>
                  <a:pt x="3060569" y="0"/>
                </a:lnTo>
                <a:lnTo>
                  <a:pt x="3060569" y="1622870"/>
                </a:lnTo>
                <a:lnTo>
                  <a:pt x="0" y="162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98" t="-46633" b="-46418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9" name="TextBox 29"/>
          <p:cNvSpPr txBox="1"/>
          <p:nvPr/>
        </p:nvSpPr>
        <p:spPr>
          <a:xfrm>
            <a:off x="10368272" y="4266661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Telstra (TLS)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349222" y="5090251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Superloop (SLC)</a:t>
            </a:r>
          </a:p>
        </p:txBody>
      </p:sp>
      <p:sp>
        <p:nvSpPr>
          <p:cNvPr id="31" name="Freeform 31"/>
          <p:cNvSpPr/>
          <p:nvPr/>
        </p:nvSpPr>
        <p:spPr>
          <a:xfrm>
            <a:off x="13703463" y="4041962"/>
            <a:ext cx="3060569" cy="1622870"/>
          </a:xfrm>
          <a:custGeom>
            <a:avLst/>
            <a:gdLst/>
            <a:ahLst/>
            <a:cxnLst/>
            <a:rect l="l" t="t" r="r" b="b"/>
            <a:pathLst>
              <a:path w="3060569" h="1622870">
                <a:moveTo>
                  <a:pt x="0" y="0"/>
                </a:moveTo>
                <a:lnTo>
                  <a:pt x="3060569" y="0"/>
                </a:lnTo>
                <a:lnTo>
                  <a:pt x="3060569" y="1622870"/>
                </a:lnTo>
                <a:lnTo>
                  <a:pt x="0" y="162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598" t="-46633" b="-46418"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2" name="TextBox 32"/>
          <p:cNvSpPr txBox="1"/>
          <p:nvPr/>
        </p:nvSpPr>
        <p:spPr>
          <a:xfrm>
            <a:off x="14762294" y="4131582"/>
            <a:ext cx="2177163" cy="576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Commonwealth</a:t>
            </a:r>
          </a:p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(CBA)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818551" y="5108085"/>
            <a:ext cx="2177163" cy="281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61"/>
              </a:lnSpc>
            </a:pPr>
            <a:r>
              <a:rPr lang="en-US" sz="1500" b="1" spc="1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Suncorp (SUN)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911453" y="7652786"/>
            <a:ext cx="5023808" cy="31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 Different Sectors to diversify Portfolio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6911453" y="8135293"/>
            <a:ext cx="3875422" cy="31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 Stocks from each Groups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26395" y="8751567"/>
            <a:ext cx="5922058" cy="543703"/>
            <a:chOff x="0" y="0"/>
            <a:chExt cx="1559719" cy="1431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59719" cy="143198"/>
            </a:xfrm>
            <a:custGeom>
              <a:avLst/>
              <a:gdLst/>
              <a:ahLst/>
              <a:cxnLst/>
              <a:rect l="l" t="t" r="r" b="b"/>
              <a:pathLst>
                <a:path w="1559719" h="143198">
                  <a:moveTo>
                    <a:pt x="9151" y="0"/>
                  </a:moveTo>
                  <a:lnTo>
                    <a:pt x="1550568" y="0"/>
                  </a:lnTo>
                  <a:cubicBezTo>
                    <a:pt x="1552995" y="0"/>
                    <a:pt x="1555323" y="964"/>
                    <a:pt x="1557039" y="2680"/>
                  </a:cubicBezTo>
                  <a:cubicBezTo>
                    <a:pt x="1558755" y="4396"/>
                    <a:pt x="1559719" y="6724"/>
                    <a:pt x="1559719" y="9151"/>
                  </a:cubicBezTo>
                  <a:lnTo>
                    <a:pt x="1559719" y="134046"/>
                  </a:lnTo>
                  <a:cubicBezTo>
                    <a:pt x="1559719" y="139100"/>
                    <a:pt x="1555622" y="143198"/>
                    <a:pt x="1550568" y="143198"/>
                  </a:cubicBezTo>
                  <a:lnTo>
                    <a:pt x="9151" y="143198"/>
                  </a:lnTo>
                  <a:cubicBezTo>
                    <a:pt x="6724" y="143198"/>
                    <a:pt x="4396" y="142233"/>
                    <a:pt x="2680" y="140517"/>
                  </a:cubicBezTo>
                  <a:cubicBezTo>
                    <a:pt x="964" y="138801"/>
                    <a:pt x="0" y="136473"/>
                    <a:pt x="0" y="134046"/>
                  </a:cubicBezTo>
                  <a:lnTo>
                    <a:pt x="0" y="9151"/>
                  </a:lnTo>
                  <a:cubicBezTo>
                    <a:pt x="0" y="6724"/>
                    <a:pt x="964" y="4396"/>
                    <a:pt x="2680" y="2680"/>
                  </a:cubicBezTo>
                  <a:cubicBezTo>
                    <a:pt x="4396" y="964"/>
                    <a:pt x="6724" y="0"/>
                    <a:pt x="915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000">
                    <a:alpha val="100000"/>
                  </a:srgbClr>
                </a:gs>
                <a:gs pos="100000">
                  <a:srgbClr val="364CA2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AU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66700"/>
              <a:ext cx="1559719" cy="409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49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79377" y="493956"/>
            <a:ext cx="12354920" cy="578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6"/>
              </a:lnSpc>
            </a:pPr>
            <a:r>
              <a:rPr lang="en-US" sz="3711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Return and Risk</a:t>
            </a:r>
          </a:p>
        </p:txBody>
      </p:sp>
      <p:sp>
        <p:nvSpPr>
          <p:cNvPr id="6" name="Freeform 6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7" name="Freeform 7"/>
          <p:cNvSpPr/>
          <p:nvPr/>
        </p:nvSpPr>
        <p:spPr>
          <a:xfrm>
            <a:off x="2556191" y="1395238"/>
            <a:ext cx="13175617" cy="3178618"/>
          </a:xfrm>
          <a:custGeom>
            <a:avLst/>
            <a:gdLst/>
            <a:ahLst/>
            <a:cxnLst/>
            <a:rect l="l" t="t" r="r" b="b"/>
            <a:pathLst>
              <a:path w="13175617" h="3178618">
                <a:moveTo>
                  <a:pt x="0" y="0"/>
                </a:moveTo>
                <a:lnTo>
                  <a:pt x="13175618" y="0"/>
                </a:lnTo>
                <a:lnTo>
                  <a:pt x="13175618" y="3178617"/>
                </a:lnTo>
                <a:lnTo>
                  <a:pt x="0" y="3178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AU"/>
          </a:p>
        </p:txBody>
      </p:sp>
      <p:sp>
        <p:nvSpPr>
          <p:cNvPr id="8" name="Freeform 8"/>
          <p:cNvSpPr/>
          <p:nvPr/>
        </p:nvSpPr>
        <p:spPr>
          <a:xfrm>
            <a:off x="2986830" y="6711549"/>
            <a:ext cx="13201292" cy="1716168"/>
          </a:xfrm>
          <a:custGeom>
            <a:avLst/>
            <a:gdLst/>
            <a:ahLst/>
            <a:cxnLst/>
            <a:rect l="l" t="t" r="r" b="b"/>
            <a:pathLst>
              <a:path w="13201292" h="1716168">
                <a:moveTo>
                  <a:pt x="0" y="0"/>
                </a:moveTo>
                <a:lnTo>
                  <a:pt x="13201292" y="0"/>
                </a:lnTo>
                <a:lnTo>
                  <a:pt x="13201292" y="1716168"/>
                </a:lnTo>
                <a:lnTo>
                  <a:pt x="0" y="17161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extBox 9"/>
          <p:cNvSpPr txBox="1"/>
          <p:nvPr/>
        </p:nvSpPr>
        <p:spPr>
          <a:xfrm>
            <a:off x="6733845" y="8817197"/>
            <a:ext cx="627956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 spc="17">
                <a:solidFill>
                  <a:srgbClr val="F7F3F2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Risk Group Categorization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07075" y="4777720"/>
            <a:ext cx="6184360" cy="1609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R1 &lt; R2 &lt; R3 based on standard deviation (SD),</a:t>
            </a:r>
          </a:p>
          <a:p>
            <a:pPr algn="l">
              <a:lnSpc>
                <a:spcPts val="2610"/>
              </a:lnSpc>
            </a:pPr>
            <a:endParaRPr lang="en-US" sz="1864" b="1" spc="14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R1=  Sd &lt; 5%</a:t>
            </a:r>
          </a:p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R2 = 5% &lt; SD &lt;10%</a:t>
            </a:r>
          </a:p>
          <a:p>
            <a:pPr algn="l">
              <a:lnSpc>
                <a:spcPts val="2610"/>
              </a:lnSpc>
            </a:pPr>
            <a:r>
              <a:rPr lang="en-US" sz="1864" b="1" spc="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R3 = 10% &lt; SD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912976" y="6132049"/>
            <a:ext cx="7037466" cy="5565996"/>
          </a:xfrm>
          <a:custGeom>
            <a:avLst/>
            <a:gdLst/>
            <a:ahLst/>
            <a:cxnLst/>
            <a:rect l="l" t="t" r="r" b="b"/>
            <a:pathLst>
              <a:path w="7037466" h="5565996">
                <a:moveTo>
                  <a:pt x="0" y="0"/>
                </a:moveTo>
                <a:lnTo>
                  <a:pt x="7037466" y="0"/>
                </a:lnTo>
                <a:lnTo>
                  <a:pt x="7037466" y="5565996"/>
                </a:lnTo>
                <a:lnTo>
                  <a:pt x="0" y="5565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TextBox 3"/>
          <p:cNvSpPr txBox="1"/>
          <p:nvPr/>
        </p:nvSpPr>
        <p:spPr>
          <a:xfrm>
            <a:off x="5248958" y="138532"/>
            <a:ext cx="6766714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02. LP Conceptual Diagram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879674" y="2669750"/>
            <a:ext cx="905993" cy="564364"/>
            <a:chOff x="0" y="0"/>
            <a:chExt cx="1207991" cy="7524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15249" y="194232"/>
              <a:ext cx="355521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S11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36203" y="6132049"/>
            <a:ext cx="2066323" cy="1128729"/>
            <a:chOff x="0" y="0"/>
            <a:chExt cx="2755097" cy="15049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55097" cy="1504972"/>
            </a:xfrm>
            <a:custGeom>
              <a:avLst/>
              <a:gdLst/>
              <a:ahLst/>
              <a:cxnLst/>
              <a:rect l="l" t="t" r="r" b="b"/>
              <a:pathLst>
                <a:path w="2755097" h="1504972">
                  <a:moveTo>
                    <a:pt x="0" y="0"/>
                  </a:moveTo>
                  <a:lnTo>
                    <a:pt x="2755097" y="0"/>
                  </a:lnTo>
                  <a:lnTo>
                    <a:pt x="2755097" y="1504972"/>
                  </a:lnTo>
                  <a:lnTo>
                    <a:pt x="0" y="15049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233124" y="504025"/>
              <a:ext cx="2288849" cy="40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81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Maximize Return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248969" y="2677989"/>
            <a:ext cx="905993" cy="564364"/>
            <a:chOff x="0" y="0"/>
            <a:chExt cx="1207991" cy="752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391287" y="194232"/>
              <a:ext cx="403446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S12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16357" y="2686228"/>
            <a:ext cx="905993" cy="564364"/>
            <a:chOff x="0" y="0"/>
            <a:chExt cx="1207991" cy="752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391287" y="194232"/>
              <a:ext cx="403446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S21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983745" y="2694468"/>
            <a:ext cx="905993" cy="564364"/>
            <a:chOff x="0" y="0"/>
            <a:chExt cx="1207991" cy="752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367256" y="194232"/>
              <a:ext cx="451508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S22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8351133" y="2694468"/>
            <a:ext cx="905993" cy="564364"/>
            <a:chOff x="0" y="0"/>
            <a:chExt cx="1207991" cy="752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92317" y="194232"/>
              <a:ext cx="401386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S31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720429" y="2702707"/>
            <a:ext cx="905993" cy="564364"/>
            <a:chOff x="0" y="0"/>
            <a:chExt cx="1207991" cy="752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68354" y="194232"/>
              <a:ext cx="449311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S32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1087817" y="2710946"/>
            <a:ext cx="905993" cy="564364"/>
          </a:xfrm>
          <a:custGeom>
            <a:avLst/>
            <a:gdLst/>
            <a:ahLst/>
            <a:cxnLst/>
            <a:rect l="l" t="t" r="r" b="b"/>
            <a:pathLst>
              <a:path w="905993" h="564364">
                <a:moveTo>
                  <a:pt x="0" y="0"/>
                </a:moveTo>
                <a:lnTo>
                  <a:pt x="905993" y="0"/>
                </a:lnTo>
                <a:lnTo>
                  <a:pt x="905993" y="564364"/>
                </a:lnTo>
                <a:lnTo>
                  <a:pt x="0" y="5643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26" name="TextBox 26"/>
          <p:cNvSpPr txBox="1"/>
          <p:nvPr/>
        </p:nvSpPr>
        <p:spPr>
          <a:xfrm>
            <a:off x="11381282" y="2847095"/>
            <a:ext cx="302585" cy="27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9"/>
              </a:lnSpc>
            </a:pPr>
            <a:r>
              <a:rPr lang="en-US" sz="1557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S41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2455205" y="2719185"/>
            <a:ext cx="905993" cy="564364"/>
            <a:chOff x="0" y="0"/>
            <a:chExt cx="1207991" cy="7524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67256" y="194232"/>
              <a:ext cx="451508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S42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535927" y="3831863"/>
            <a:ext cx="1497136" cy="817810"/>
            <a:chOff x="0" y="0"/>
            <a:chExt cx="1996181" cy="109041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996181" cy="1090414"/>
            </a:xfrm>
            <a:custGeom>
              <a:avLst/>
              <a:gdLst/>
              <a:ahLst/>
              <a:cxnLst/>
              <a:rect l="l" t="t" r="r" b="b"/>
              <a:pathLst>
                <a:path w="1996181" h="1090414">
                  <a:moveTo>
                    <a:pt x="0" y="0"/>
                  </a:moveTo>
                  <a:lnTo>
                    <a:pt x="1996181" y="0"/>
                  </a:lnTo>
                  <a:lnTo>
                    <a:pt x="1996181" y="1090414"/>
                  </a:lnTo>
                  <a:lnTo>
                    <a:pt x="0" y="10904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28718" y="363382"/>
              <a:ext cx="1738745" cy="40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81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Asset Return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0718289" y="5515555"/>
            <a:ext cx="1812498" cy="990077"/>
            <a:chOff x="0" y="0"/>
            <a:chExt cx="2416665" cy="1320103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2416665" cy="1320103"/>
            </a:xfrm>
            <a:custGeom>
              <a:avLst/>
              <a:gdLst/>
              <a:ahLst/>
              <a:cxnLst/>
              <a:rect l="l" t="t" r="r" b="b"/>
              <a:pathLst>
                <a:path w="2416665" h="1320103">
                  <a:moveTo>
                    <a:pt x="0" y="0"/>
                  </a:moveTo>
                  <a:lnTo>
                    <a:pt x="2416665" y="0"/>
                  </a:lnTo>
                  <a:lnTo>
                    <a:pt x="2416665" y="1320103"/>
                  </a:lnTo>
                  <a:lnTo>
                    <a:pt x="0" y="1320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143828" y="438492"/>
              <a:ext cx="2129008" cy="40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81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Asset Allocated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7523320" y="4943903"/>
            <a:ext cx="1814053" cy="990927"/>
            <a:chOff x="0" y="0"/>
            <a:chExt cx="2418738" cy="132123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2418738" cy="1321235"/>
            </a:xfrm>
            <a:custGeom>
              <a:avLst/>
              <a:gdLst/>
              <a:ahLst/>
              <a:cxnLst/>
              <a:rect l="l" t="t" r="r" b="b"/>
              <a:pathLst>
                <a:path w="2418738" h="1321235">
                  <a:moveTo>
                    <a:pt x="0" y="0"/>
                  </a:moveTo>
                  <a:lnTo>
                    <a:pt x="2418738" y="0"/>
                  </a:lnTo>
                  <a:lnTo>
                    <a:pt x="2418738" y="1321235"/>
                  </a:lnTo>
                  <a:lnTo>
                    <a:pt x="0" y="1321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520520" y="461879"/>
              <a:ext cx="1168318" cy="40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81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SECTOR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7523320" y="6175602"/>
            <a:ext cx="1989553" cy="1086794"/>
            <a:chOff x="0" y="0"/>
            <a:chExt cx="2652738" cy="144905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2652738" cy="1449058"/>
            </a:xfrm>
            <a:custGeom>
              <a:avLst/>
              <a:gdLst/>
              <a:ahLst/>
              <a:cxnLst/>
              <a:rect l="l" t="t" r="r" b="b"/>
              <a:pathLst>
                <a:path w="2652738" h="1449058">
                  <a:moveTo>
                    <a:pt x="0" y="0"/>
                  </a:moveTo>
                  <a:lnTo>
                    <a:pt x="2652738" y="0"/>
                  </a:lnTo>
                  <a:lnTo>
                    <a:pt x="2652738" y="1449058"/>
                  </a:lnTo>
                  <a:lnTo>
                    <a:pt x="0" y="1449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69311" y="537542"/>
              <a:ext cx="2314116" cy="405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43"/>
                </a:lnSpc>
              </a:pPr>
              <a:r>
                <a:rPr lang="en-US" sz="181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RISK CATEGORY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3805326" y="3958586"/>
            <a:ext cx="905993" cy="564364"/>
            <a:chOff x="0" y="0"/>
            <a:chExt cx="1207991" cy="752486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467774" y="194232"/>
              <a:ext cx="250472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S1</a:t>
              </a:r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6320169" y="3958586"/>
            <a:ext cx="905993" cy="564364"/>
            <a:chOff x="0" y="0"/>
            <a:chExt cx="1207991" cy="752486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47" name="TextBox 47"/>
            <p:cNvSpPr txBox="1"/>
            <p:nvPr/>
          </p:nvSpPr>
          <p:spPr>
            <a:xfrm>
              <a:off x="443743" y="194232"/>
              <a:ext cx="298534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S2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9105269" y="3958586"/>
            <a:ext cx="905993" cy="564364"/>
            <a:chOff x="0" y="0"/>
            <a:chExt cx="1207991" cy="752486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50" name="TextBox 50"/>
            <p:cNvSpPr txBox="1"/>
            <p:nvPr/>
          </p:nvSpPr>
          <p:spPr>
            <a:xfrm>
              <a:off x="444773" y="194232"/>
              <a:ext cx="296474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S3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890369" y="3831863"/>
            <a:ext cx="905993" cy="564364"/>
            <a:chOff x="0" y="0"/>
            <a:chExt cx="1207991" cy="752486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53" name="TextBox 53"/>
            <p:cNvSpPr txBox="1"/>
            <p:nvPr/>
          </p:nvSpPr>
          <p:spPr>
            <a:xfrm>
              <a:off x="443743" y="194232"/>
              <a:ext cx="298534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S4</a:t>
              </a:r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6049396" y="8079427"/>
            <a:ext cx="905993" cy="564364"/>
            <a:chOff x="0" y="0"/>
            <a:chExt cx="1207991" cy="752486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56" name="TextBox 56"/>
            <p:cNvSpPr txBox="1"/>
            <p:nvPr/>
          </p:nvSpPr>
          <p:spPr>
            <a:xfrm>
              <a:off x="460359" y="194232"/>
              <a:ext cx="265302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R1</a:t>
              </a:r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8179318" y="8079427"/>
            <a:ext cx="905993" cy="564364"/>
            <a:chOff x="0" y="0"/>
            <a:chExt cx="1207991" cy="752486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59" name="TextBox 59"/>
            <p:cNvSpPr txBox="1"/>
            <p:nvPr/>
          </p:nvSpPr>
          <p:spPr>
            <a:xfrm>
              <a:off x="436396" y="194232"/>
              <a:ext cx="313227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R2</a:t>
              </a:r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9558265" y="8040802"/>
            <a:ext cx="905993" cy="564364"/>
            <a:chOff x="0" y="0"/>
            <a:chExt cx="1207991" cy="752486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1207991" cy="752486"/>
            </a:xfrm>
            <a:custGeom>
              <a:avLst/>
              <a:gdLst/>
              <a:ahLst/>
              <a:cxnLst/>
              <a:rect l="l" t="t" r="r" b="b"/>
              <a:pathLst>
                <a:path w="1207991" h="752486">
                  <a:moveTo>
                    <a:pt x="0" y="0"/>
                  </a:moveTo>
                  <a:lnTo>
                    <a:pt x="1207991" y="0"/>
                  </a:lnTo>
                  <a:lnTo>
                    <a:pt x="1207991" y="752486"/>
                  </a:lnTo>
                  <a:lnTo>
                    <a:pt x="0" y="752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62" name="TextBox 62"/>
            <p:cNvSpPr txBox="1"/>
            <p:nvPr/>
          </p:nvSpPr>
          <p:spPr>
            <a:xfrm>
              <a:off x="437426" y="194232"/>
              <a:ext cx="311167" cy="347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179"/>
                </a:lnSpc>
              </a:pPr>
              <a:r>
                <a:rPr lang="en-US" sz="155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R3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2810600" y="1751246"/>
            <a:ext cx="1044139" cy="570361"/>
            <a:chOff x="0" y="0"/>
            <a:chExt cx="1392186" cy="760482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65" name="TextBox 65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0.046</a:t>
              </a:r>
            </a:p>
          </p:txBody>
        </p:sp>
      </p:grpSp>
      <p:sp>
        <p:nvSpPr>
          <p:cNvPr id="66" name="AutoShape 66"/>
          <p:cNvSpPr/>
          <p:nvPr/>
        </p:nvSpPr>
        <p:spPr>
          <a:xfrm flipH="1">
            <a:off x="3332670" y="2247456"/>
            <a:ext cx="0" cy="42229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67" name="Group 67"/>
          <p:cNvGrpSpPr/>
          <p:nvPr/>
        </p:nvGrpSpPr>
        <p:grpSpPr>
          <a:xfrm>
            <a:off x="4110823" y="1766333"/>
            <a:ext cx="1044139" cy="570361"/>
            <a:chOff x="0" y="0"/>
            <a:chExt cx="1392186" cy="760482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69" name="TextBox 69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0.008</a:t>
              </a:r>
            </a:p>
          </p:txBody>
        </p:sp>
      </p:grpSp>
      <p:sp>
        <p:nvSpPr>
          <p:cNvPr id="70" name="AutoShape 70"/>
          <p:cNvSpPr/>
          <p:nvPr/>
        </p:nvSpPr>
        <p:spPr>
          <a:xfrm>
            <a:off x="4609445" y="2261787"/>
            <a:ext cx="9012" cy="4485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71" name="Group 71"/>
          <p:cNvGrpSpPr/>
          <p:nvPr/>
        </p:nvGrpSpPr>
        <p:grpSpPr>
          <a:xfrm>
            <a:off x="5550444" y="1789481"/>
            <a:ext cx="1044139" cy="570361"/>
            <a:chOff x="0" y="0"/>
            <a:chExt cx="1392186" cy="760482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73" name="TextBox 73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0.140.003</a:t>
              </a:r>
            </a:p>
          </p:txBody>
        </p:sp>
      </p:grpSp>
      <p:sp>
        <p:nvSpPr>
          <p:cNvPr id="74" name="AutoShape 74"/>
          <p:cNvSpPr/>
          <p:nvPr/>
        </p:nvSpPr>
        <p:spPr>
          <a:xfrm flipH="1">
            <a:off x="6049396" y="2284929"/>
            <a:ext cx="8352" cy="44853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75" name="Group 75"/>
          <p:cNvGrpSpPr/>
          <p:nvPr/>
        </p:nvGrpSpPr>
        <p:grpSpPr>
          <a:xfrm>
            <a:off x="6950789" y="1766333"/>
            <a:ext cx="1044139" cy="570361"/>
            <a:chOff x="0" y="0"/>
            <a:chExt cx="1392186" cy="760482"/>
          </a:xfrm>
        </p:grpSpPr>
        <p:sp>
          <p:nvSpPr>
            <p:cNvPr id="76" name="Freeform 76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77" name="TextBox 77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0.012</a:t>
              </a:r>
            </a:p>
          </p:txBody>
        </p:sp>
      </p:grpSp>
      <p:sp>
        <p:nvSpPr>
          <p:cNvPr id="78" name="AutoShape 78"/>
          <p:cNvSpPr/>
          <p:nvPr/>
        </p:nvSpPr>
        <p:spPr>
          <a:xfrm>
            <a:off x="7453917" y="2261742"/>
            <a:ext cx="0" cy="4486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79" name="Group 79"/>
          <p:cNvGrpSpPr/>
          <p:nvPr/>
        </p:nvGrpSpPr>
        <p:grpSpPr>
          <a:xfrm>
            <a:off x="8335609" y="1766288"/>
            <a:ext cx="1044139" cy="570361"/>
            <a:chOff x="0" y="0"/>
            <a:chExt cx="1392186" cy="760482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81" name="TextBox 81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0.004</a:t>
              </a:r>
            </a:p>
          </p:txBody>
        </p:sp>
      </p:grpSp>
      <p:sp>
        <p:nvSpPr>
          <p:cNvPr id="82" name="AutoShape 82"/>
          <p:cNvSpPr/>
          <p:nvPr/>
        </p:nvSpPr>
        <p:spPr>
          <a:xfrm>
            <a:off x="8838737" y="2261697"/>
            <a:ext cx="0" cy="4486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83" name="Group 83"/>
          <p:cNvGrpSpPr/>
          <p:nvPr/>
        </p:nvGrpSpPr>
        <p:grpSpPr>
          <a:xfrm>
            <a:off x="9635163" y="1766288"/>
            <a:ext cx="1044139" cy="570361"/>
            <a:chOff x="0" y="0"/>
            <a:chExt cx="1392186" cy="760482"/>
          </a:xfrm>
        </p:grpSpPr>
        <p:sp>
          <p:nvSpPr>
            <p:cNvPr id="84" name="Freeform 84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85" name="TextBox 85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0.011</a:t>
              </a:r>
            </a:p>
          </p:txBody>
        </p:sp>
      </p:grpSp>
      <p:sp>
        <p:nvSpPr>
          <p:cNvPr id="86" name="AutoShape 86"/>
          <p:cNvSpPr/>
          <p:nvPr/>
        </p:nvSpPr>
        <p:spPr>
          <a:xfrm>
            <a:off x="10138292" y="2261697"/>
            <a:ext cx="0" cy="4486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87" name="Group 87"/>
          <p:cNvGrpSpPr/>
          <p:nvPr/>
        </p:nvGrpSpPr>
        <p:grpSpPr>
          <a:xfrm>
            <a:off x="11018744" y="1766288"/>
            <a:ext cx="1044139" cy="570361"/>
            <a:chOff x="0" y="0"/>
            <a:chExt cx="1392186" cy="760482"/>
          </a:xfrm>
        </p:grpSpPr>
        <p:sp>
          <p:nvSpPr>
            <p:cNvPr id="88" name="Freeform 88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89" name="TextBox 89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0.012</a:t>
              </a:r>
            </a:p>
          </p:txBody>
        </p:sp>
      </p:grpSp>
      <p:sp>
        <p:nvSpPr>
          <p:cNvPr id="90" name="AutoShape 90"/>
          <p:cNvSpPr/>
          <p:nvPr/>
        </p:nvSpPr>
        <p:spPr>
          <a:xfrm>
            <a:off x="11521872" y="2261697"/>
            <a:ext cx="0" cy="4486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grpSp>
        <p:nvGrpSpPr>
          <p:cNvPr id="91" name="Group 91"/>
          <p:cNvGrpSpPr/>
          <p:nvPr/>
        </p:nvGrpSpPr>
        <p:grpSpPr>
          <a:xfrm>
            <a:off x="12400690" y="1750445"/>
            <a:ext cx="1044139" cy="570361"/>
            <a:chOff x="0" y="0"/>
            <a:chExt cx="1392186" cy="760482"/>
          </a:xfrm>
        </p:grpSpPr>
        <p:sp>
          <p:nvSpPr>
            <p:cNvPr id="92" name="Freeform 92"/>
            <p:cNvSpPr/>
            <p:nvPr/>
          </p:nvSpPr>
          <p:spPr>
            <a:xfrm>
              <a:off x="0" y="0"/>
              <a:ext cx="1392186" cy="760482"/>
            </a:xfrm>
            <a:custGeom>
              <a:avLst/>
              <a:gdLst/>
              <a:ahLst/>
              <a:cxnLst/>
              <a:rect l="l" t="t" r="r" b="b"/>
              <a:pathLst>
                <a:path w="1392186" h="760482">
                  <a:moveTo>
                    <a:pt x="0" y="0"/>
                  </a:moveTo>
                  <a:lnTo>
                    <a:pt x="1392186" y="0"/>
                  </a:lnTo>
                  <a:lnTo>
                    <a:pt x="1392186" y="760482"/>
                  </a:lnTo>
                  <a:lnTo>
                    <a:pt x="0" y="7604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93" name="TextBox 93"/>
            <p:cNvSpPr txBox="1"/>
            <p:nvPr/>
          </p:nvSpPr>
          <p:spPr>
            <a:xfrm>
              <a:off x="89771" y="251428"/>
              <a:ext cx="1212644" cy="2844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773"/>
                </a:lnSpc>
              </a:pPr>
              <a:r>
                <a:rPr lang="en-US" sz="1266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0.014</a:t>
              </a:r>
            </a:p>
          </p:txBody>
        </p:sp>
      </p:grpSp>
      <p:sp>
        <p:nvSpPr>
          <p:cNvPr id="94" name="AutoShape 94"/>
          <p:cNvSpPr/>
          <p:nvPr/>
        </p:nvSpPr>
        <p:spPr>
          <a:xfrm>
            <a:off x="12903819" y="2245854"/>
            <a:ext cx="0" cy="4486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95" name="AutoShape 95"/>
          <p:cNvSpPr/>
          <p:nvPr/>
        </p:nvSpPr>
        <p:spPr>
          <a:xfrm>
            <a:off x="12460309" y="6147717"/>
            <a:ext cx="1401307" cy="4564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96" name="AutoShape 96"/>
          <p:cNvSpPr/>
          <p:nvPr/>
        </p:nvSpPr>
        <p:spPr>
          <a:xfrm>
            <a:off x="14171397" y="4652203"/>
            <a:ext cx="226194" cy="145632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97" name="AutoShape 97"/>
          <p:cNvSpPr/>
          <p:nvPr/>
        </p:nvSpPr>
        <p:spPr>
          <a:xfrm>
            <a:off x="9310608" y="5340934"/>
            <a:ext cx="1401307" cy="4564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98" name="AutoShape 98"/>
          <p:cNvSpPr/>
          <p:nvPr/>
        </p:nvSpPr>
        <p:spPr>
          <a:xfrm flipV="1">
            <a:off x="9451652" y="6238174"/>
            <a:ext cx="1373280" cy="5349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99" name="AutoShape 99"/>
          <p:cNvSpPr/>
          <p:nvPr/>
        </p:nvSpPr>
        <p:spPr>
          <a:xfrm flipV="1">
            <a:off x="6751410" y="7275005"/>
            <a:ext cx="1127719" cy="94883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0" name="AutoShape 100"/>
          <p:cNvSpPr/>
          <p:nvPr/>
        </p:nvSpPr>
        <p:spPr>
          <a:xfrm flipH="1" flipV="1">
            <a:off x="8615081" y="7162750"/>
            <a:ext cx="34468" cy="9160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1" name="AutoShape 101"/>
          <p:cNvSpPr/>
          <p:nvPr/>
        </p:nvSpPr>
        <p:spPr>
          <a:xfrm flipH="1" flipV="1">
            <a:off x="9150424" y="7125014"/>
            <a:ext cx="661872" cy="95379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2" name="AutoShape 102"/>
          <p:cNvSpPr/>
          <p:nvPr/>
        </p:nvSpPr>
        <p:spPr>
          <a:xfrm>
            <a:off x="4637997" y="4294713"/>
            <a:ext cx="2885324" cy="114465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3" name="AutoShape 103"/>
          <p:cNvSpPr/>
          <p:nvPr/>
        </p:nvSpPr>
        <p:spPr>
          <a:xfrm>
            <a:off x="6989643" y="4433126"/>
            <a:ext cx="533677" cy="10062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4" name="AutoShape 104"/>
          <p:cNvSpPr/>
          <p:nvPr/>
        </p:nvSpPr>
        <p:spPr>
          <a:xfrm flipH="1">
            <a:off x="9056956" y="4347198"/>
            <a:ext cx="404538" cy="7482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5" name="AutoShape 105"/>
          <p:cNvSpPr/>
          <p:nvPr/>
        </p:nvSpPr>
        <p:spPr>
          <a:xfrm flipH="1">
            <a:off x="9310604" y="4114045"/>
            <a:ext cx="2579765" cy="107514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6" name="AutoShape 106"/>
          <p:cNvSpPr/>
          <p:nvPr/>
        </p:nvSpPr>
        <p:spPr>
          <a:xfrm>
            <a:off x="3386972" y="3235506"/>
            <a:ext cx="871350" cy="72308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7" name="AutoShape 107"/>
          <p:cNvSpPr/>
          <p:nvPr/>
        </p:nvSpPr>
        <p:spPr>
          <a:xfrm>
            <a:off x="6069354" y="3250593"/>
            <a:ext cx="579776" cy="7025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8" name="AutoShape 108"/>
          <p:cNvSpPr/>
          <p:nvPr/>
        </p:nvSpPr>
        <p:spPr>
          <a:xfrm>
            <a:off x="8781399" y="3261523"/>
            <a:ext cx="657921" cy="7422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09" name="AutoShape 109"/>
          <p:cNvSpPr/>
          <p:nvPr/>
        </p:nvSpPr>
        <p:spPr>
          <a:xfrm>
            <a:off x="11534204" y="3237054"/>
            <a:ext cx="657921" cy="7422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0" name="AutoShape 110"/>
          <p:cNvSpPr/>
          <p:nvPr/>
        </p:nvSpPr>
        <p:spPr>
          <a:xfrm flipH="1">
            <a:off x="4347572" y="3242354"/>
            <a:ext cx="354394" cy="7521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1" name="AutoShape 111"/>
          <p:cNvSpPr/>
          <p:nvPr/>
        </p:nvSpPr>
        <p:spPr>
          <a:xfrm flipH="1">
            <a:off x="6902469" y="3241075"/>
            <a:ext cx="354394" cy="7604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2" name="AutoShape 112"/>
          <p:cNvSpPr/>
          <p:nvPr/>
        </p:nvSpPr>
        <p:spPr>
          <a:xfrm flipH="1">
            <a:off x="9735365" y="3268484"/>
            <a:ext cx="354394" cy="7604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3" name="AutoShape 113"/>
          <p:cNvSpPr/>
          <p:nvPr/>
        </p:nvSpPr>
        <p:spPr>
          <a:xfrm flipH="1">
            <a:off x="12619165" y="3211960"/>
            <a:ext cx="354394" cy="7604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4" name="TextBox 114"/>
          <p:cNvSpPr txBox="1"/>
          <p:nvPr/>
        </p:nvSpPr>
        <p:spPr>
          <a:xfrm>
            <a:off x="10381178" y="8664183"/>
            <a:ext cx="337111" cy="44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2596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&lt;=</a:t>
            </a:r>
          </a:p>
        </p:txBody>
      </p:sp>
      <p:grpSp>
        <p:nvGrpSpPr>
          <p:cNvPr id="115" name="Group 115"/>
          <p:cNvGrpSpPr/>
          <p:nvPr/>
        </p:nvGrpSpPr>
        <p:grpSpPr>
          <a:xfrm>
            <a:off x="9812296" y="9259325"/>
            <a:ext cx="1407295" cy="1070781"/>
            <a:chOff x="0" y="0"/>
            <a:chExt cx="1876394" cy="1427708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1876394" cy="1427708"/>
            </a:xfrm>
            <a:custGeom>
              <a:avLst/>
              <a:gdLst/>
              <a:ahLst/>
              <a:cxnLst/>
              <a:rect l="l" t="t" r="r" b="b"/>
              <a:pathLst>
                <a:path w="1876394" h="1427708">
                  <a:moveTo>
                    <a:pt x="0" y="0"/>
                  </a:moveTo>
                  <a:lnTo>
                    <a:pt x="1876394" y="0"/>
                  </a:lnTo>
                  <a:lnTo>
                    <a:pt x="1876394" y="1427708"/>
                  </a:lnTo>
                  <a:lnTo>
                    <a:pt x="0" y="1427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9645" r="-19645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17" name="TextBox 117"/>
            <p:cNvSpPr txBox="1"/>
            <p:nvPr/>
          </p:nvSpPr>
          <p:spPr>
            <a:xfrm>
              <a:off x="120994" y="339290"/>
              <a:ext cx="1634406" cy="785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0"/>
                </a:lnSpc>
              </a:pPr>
              <a:r>
                <a:rPr lang="en-US" sz="170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15% of portfolio</a:t>
              </a:r>
            </a:p>
          </p:txBody>
        </p:sp>
      </p:grpSp>
      <p:sp>
        <p:nvSpPr>
          <p:cNvPr id="118" name="AutoShape 118"/>
          <p:cNvSpPr/>
          <p:nvPr/>
        </p:nvSpPr>
        <p:spPr>
          <a:xfrm>
            <a:off x="10011262" y="8605167"/>
            <a:ext cx="504682" cy="65415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19" name="TextBox 119"/>
          <p:cNvSpPr txBox="1"/>
          <p:nvPr/>
        </p:nvSpPr>
        <p:spPr>
          <a:xfrm>
            <a:off x="6566955" y="8705726"/>
            <a:ext cx="164348" cy="44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2596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&gt;</a:t>
            </a:r>
          </a:p>
        </p:txBody>
      </p:sp>
      <p:grpSp>
        <p:nvGrpSpPr>
          <p:cNvPr id="120" name="Group 120"/>
          <p:cNvGrpSpPr/>
          <p:nvPr/>
        </p:nvGrpSpPr>
        <p:grpSpPr>
          <a:xfrm>
            <a:off x="5589587" y="9269391"/>
            <a:ext cx="1407295" cy="768735"/>
            <a:chOff x="0" y="0"/>
            <a:chExt cx="1876394" cy="1024980"/>
          </a:xfrm>
        </p:grpSpPr>
        <p:sp>
          <p:nvSpPr>
            <p:cNvPr id="121" name="Freeform 121"/>
            <p:cNvSpPr/>
            <p:nvPr/>
          </p:nvSpPr>
          <p:spPr>
            <a:xfrm>
              <a:off x="0" y="0"/>
              <a:ext cx="1876394" cy="1024980"/>
            </a:xfrm>
            <a:custGeom>
              <a:avLst/>
              <a:gdLst/>
              <a:ahLst/>
              <a:cxnLst/>
              <a:rect l="l" t="t" r="r" b="b"/>
              <a:pathLst>
                <a:path w="1876394" h="1024980">
                  <a:moveTo>
                    <a:pt x="0" y="0"/>
                  </a:moveTo>
                  <a:lnTo>
                    <a:pt x="1876394" y="0"/>
                  </a:lnTo>
                  <a:lnTo>
                    <a:pt x="1876394" y="1024980"/>
                  </a:lnTo>
                  <a:lnTo>
                    <a:pt x="0" y="1024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22" name="TextBox 122"/>
            <p:cNvSpPr txBox="1"/>
            <p:nvPr/>
          </p:nvSpPr>
          <p:spPr>
            <a:xfrm>
              <a:off x="120994" y="339290"/>
              <a:ext cx="1634406" cy="383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0"/>
                </a:lnSpc>
              </a:pPr>
              <a:r>
                <a:rPr lang="en-US" sz="170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R1 + R2</a:t>
              </a:r>
            </a:p>
          </p:txBody>
        </p:sp>
      </p:grpSp>
      <p:sp>
        <p:nvSpPr>
          <p:cNvPr id="123" name="AutoShape 123"/>
          <p:cNvSpPr/>
          <p:nvPr/>
        </p:nvSpPr>
        <p:spPr>
          <a:xfrm flipH="1">
            <a:off x="6293235" y="8643791"/>
            <a:ext cx="209158" cy="6256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24" name="AutoShape 124"/>
          <p:cNvSpPr/>
          <p:nvPr/>
        </p:nvSpPr>
        <p:spPr>
          <a:xfrm flipH="1">
            <a:off x="6996883" y="8599546"/>
            <a:ext cx="1342246" cy="105421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25" name="AutoShape 125"/>
          <p:cNvSpPr/>
          <p:nvPr/>
        </p:nvSpPr>
        <p:spPr>
          <a:xfrm flipH="1">
            <a:off x="6996883" y="8473028"/>
            <a:ext cx="2667854" cy="118073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26" name="AutoShape 126"/>
          <p:cNvSpPr/>
          <p:nvPr/>
        </p:nvSpPr>
        <p:spPr>
          <a:xfrm>
            <a:off x="3386972" y="1128209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27" name="AutoShape 127"/>
          <p:cNvSpPr/>
          <p:nvPr/>
        </p:nvSpPr>
        <p:spPr>
          <a:xfrm>
            <a:off x="4609481" y="1127773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28" name="AutoShape 128"/>
          <p:cNvSpPr/>
          <p:nvPr/>
        </p:nvSpPr>
        <p:spPr>
          <a:xfrm>
            <a:off x="6090460" y="1128644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29" name="AutoShape 129"/>
          <p:cNvSpPr/>
          <p:nvPr/>
        </p:nvSpPr>
        <p:spPr>
          <a:xfrm>
            <a:off x="7456120" y="1127338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0" name="AutoShape 130"/>
          <p:cNvSpPr/>
          <p:nvPr/>
        </p:nvSpPr>
        <p:spPr>
          <a:xfrm>
            <a:off x="8856684" y="1147031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1" name="AutoShape 131"/>
          <p:cNvSpPr/>
          <p:nvPr/>
        </p:nvSpPr>
        <p:spPr>
          <a:xfrm>
            <a:off x="10083899" y="1048185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2" name="AutoShape 132"/>
          <p:cNvSpPr/>
          <p:nvPr/>
        </p:nvSpPr>
        <p:spPr>
          <a:xfrm>
            <a:off x="11564878" y="1049055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3" name="AutoShape 133"/>
          <p:cNvSpPr/>
          <p:nvPr/>
        </p:nvSpPr>
        <p:spPr>
          <a:xfrm>
            <a:off x="12930538" y="1047749"/>
            <a:ext cx="17952" cy="7399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4" name="AutoShape 134"/>
          <p:cNvSpPr/>
          <p:nvPr/>
        </p:nvSpPr>
        <p:spPr>
          <a:xfrm flipV="1">
            <a:off x="3404924" y="1047749"/>
            <a:ext cx="10456692" cy="9884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AU"/>
          </a:p>
        </p:txBody>
      </p:sp>
      <p:sp>
        <p:nvSpPr>
          <p:cNvPr id="135" name="AutoShape 135"/>
          <p:cNvSpPr/>
          <p:nvPr/>
        </p:nvSpPr>
        <p:spPr>
          <a:xfrm>
            <a:off x="13879568" y="1049055"/>
            <a:ext cx="404927" cy="278280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36" name="TextBox 136"/>
          <p:cNvSpPr txBox="1"/>
          <p:nvPr/>
        </p:nvSpPr>
        <p:spPr>
          <a:xfrm>
            <a:off x="4469441" y="4499324"/>
            <a:ext cx="337111" cy="44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2596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&lt;=</a:t>
            </a:r>
          </a:p>
        </p:txBody>
      </p:sp>
      <p:grpSp>
        <p:nvGrpSpPr>
          <p:cNvPr id="137" name="Group 137"/>
          <p:cNvGrpSpPr/>
          <p:nvPr/>
        </p:nvGrpSpPr>
        <p:grpSpPr>
          <a:xfrm>
            <a:off x="3407175" y="4873013"/>
            <a:ext cx="1407295" cy="1070781"/>
            <a:chOff x="0" y="0"/>
            <a:chExt cx="1876394" cy="1427708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1876394" cy="1427708"/>
            </a:xfrm>
            <a:custGeom>
              <a:avLst/>
              <a:gdLst/>
              <a:ahLst/>
              <a:cxnLst/>
              <a:rect l="l" t="t" r="r" b="b"/>
              <a:pathLst>
                <a:path w="1876394" h="1427708">
                  <a:moveTo>
                    <a:pt x="0" y="0"/>
                  </a:moveTo>
                  <a:lnTo>
                    <a:pt x="1876394" y="0"/>
                  </a:lnTo>
                  <a:lnTo>
                    <a:pt x="1876394" y="1427708"/>
                  </a:lnTo>
                  <a:lnTo>
                    <a:pt x="0" y="1427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9645" r="-19645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39" name="TextBox 139"/>
            <p:cNvSpPr txBox="1"/>
            <p:nvPr/>
          </p:nvSpPr>
          <p:spPr>
            <a:xfrm>
              <a:off x="120994" y="339290"/>
              <a:ext cx="1634406" cy="7857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390"/>
                </a:lnSpc>
              </a:pPr>
              <a:r>
                <a:rPr lang="en-US" sz="1707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15% of portfolio</a:t>
              </a:r>
            </a:p>
          </p:txBody>
        </p:sp>
      </p:grpSp>
      <p:sp>
        <p:nvSpPr>
          <p:cNvPr id="140" name="AutoShape 140"/>
          <p:cNvSpPr/>
          <p:nvPr/>
        </p:nvSpPr>
        <p:spPr>
          <a:xfrm flipH="1">
            <a:off x="4110823" y="4522951"/>
            <a:ext cx="147499" cy="35006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41" name="TextBox 141"/>
          <p:cNvSpPr txBox="1"/>
          <p:nvPr/>
        </p:nvSpPr>
        <p:spPr>
          <a:xfrm>
            <a:off x="6203721" y="3781194"/>
            <a:ext cx="232896" cy="305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1"/>
              </a:lnSpc>
            </a:pPr>
            <a:r>
              <a:rPr lang="en-US" sz="1793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&lt;=</a:t>
            </a:r>
          </a:p>
        </p:txBody>
      </p:sp>
      <p:grpSp>
        <p:nvGrpSpPr>
          <p:cNvPr id="142" name="Group 142"/>
          <p:cNvGrpSpPr/>
          <p:nvPr/>
        </p:nvGrpSpPr>
        <p:grpSpPr>
          <a:xfrm>
            <a:off x="5079286" y="3603499"/>
            <a:ext cx="972242" cy="739758"/>
            <a:chOff x="0" y="0"/>
            <a:chExt cx="1296322" cy="986344"/>
          </a:xfrm>
        </p:grpSpPr>
        <p:sp>
          <p:nvSpPr>
            <p:cNvPr id="143" name="Freeform 143"/>
            <p:cNvSpPr/>
            <p:nvPr/>
          </p:nvSpPr>
          <p:spPr>
            <a:xfrm>
              <a:off x="0" y="0"/>
              <a:ext cx="1296322" cy="986344"/>
            </a:xfrm>
            <a:custGeom>
              <a:avLst/>
              <a:gdLst/>
              <a:ahLst/>
              <a:cxnLst/>
              <a:rect l="l" t="t" r="r" b="b"/>
              <a:pathLst>
                <a:path w="1296322" h="986344">
                  <a:moveTo>
                    <a:pt x="0" y="0"/>
                  </a:moveTo>
                  <a:lnTo>
                    <a:pt x="1296322" y="0"/>
                  </a:lnTo>
                  <a:lnTo>
                    <a:pt x="1296322" y="986344"/>
                  </a:lnTo>
                  <a:lnTo>
                    <a:pt x="0" y="986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9645" r="-19645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44" name="TextBox 144"/>
            <p:cNvSpPr txBox="1"/>
            <p:nvPr/>
          </p:nvSpPr>
          <p:spPr>
            <a:xfrm>
              <a:off x="83590" y="222623"/>
              <a:ext cx="1129143" cy="55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1"/>
                </a:lnSpc>
              </a:pPr>
              <a:r>
                <a:rPr lang="en-US" sz="1179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20% of portfolio</a:t>
              </a:r>
            </a:p>
          </p:txBody>
        </p:sp>
      </p:grpSp>
      <p:grpSp>
        <p:nvGrpSpPr>
          <p:cNvPr id="145" name="Group 145"/>
          <p:cNvGrpSpPr/>
          <p:nvPr/>
        </p:nvGrpSpPr>
        <p:grpSpPr>
          <a:xfrm>
            <a:off x="7592772" y="3554955"/>
            <a:ext cx="972242" cy="739758"/>
            <a:chOff x="0" y="0"/>
            <a:chExt cx="1296322" cy="986344"/>
          </a:xfrm>
        </p:grpSpPr>
        <p:sp>
          <p:nvSpPr>
            <p:cNvPr id="146" name="Freeform 146"/>
            <p:cNvSpPr/>
            <p:nvPr/>
          </p:nvSpPr>
          <p:spPr>
            <a:xfrm>
              <a:off x="0" y="0"/>
              <a:ext cx="1296322" cy="986344"/>
            </a:xfrm>
            <a:custGeom>
              <a:avLst/>
              <a:gdLst/>
              <a:ahLst/>
              <a:cxnLst/>
              <a:rect l="l" t="t" r="r" b="b"/>
              <a:pathLst>
                <a:path w="1296322" h="986344">
                  <a:moveTo>
                    <a:pt x="0" y="0"/>
                  </a:moveTo>
                  <a:lnTo>
                    <a:pt x="1296322" y="0"/>
                  </a:lnTo>
                  <a:lnTo>
                    <a:pt x="1296322" y="986344"/>
                  </a:lnTo>
                  <a:lnTo>
                    <a:pt x="0" y="986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9645" r="-19645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47" name="TextBox 147"/>
            <p:cNvSpPr txBox="1"/>
            <p:nvPr/>
          </p:nvSpPr>
          <p:spPr>
            <a:xfrm>
              <a:off x="83590" y="222623"/>
              <a:ext cx="1129143" cy="55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1"/>
                </a:lnSpc>
              </a:pPr>
              <a:r>
                <a:rPr lang="en-US" sz="1179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15% of portfolio</a:t>
              </a:r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10312477" y="3374287"/>
            <a:ext cx="972242" cy="739758"/>
            <a:chOff x="0" y="0"/>
            <a:chExt cx="1296322" cy="986344"/>
          </a:xfrm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1296322" cy="986344"/>
            </a:xfrm>
            <a:custGeom>
              <a:avLst/>
              <a:gdLst/>
              <a:ahLst/>
              <a:cxnLst/>
              <a:rect l="l" t="t" r="r" b="b"/>
              <a:pathLst>
                <a:path w="1296322" h="986344">
                  <a:moveTo>
                    <a:pt x="0" y="0"/>
                  </a:moveTo>
                  <a:lnTo>
                    <a:pt x="1296322" y="0"/>
                  </a:lnTo>
                  <a:lnTo>
                    <a:pt x="1296322" y="986344"/>
                  </a:lnTo>
                  <a:lnTo>
                    <a:pt x="0" y="986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19645" r="-19645"/>
              </a:stretch>
            </a:blipFill>
          </p:spPr>
          <p:txBody>
            <a:bodyPr/>
            <a:lstStyle/>
            <a:p>
              <a:endParaRPr lang="en-AU"/>
            </a:p>
          </p:txBody>
        </p:sp>
        <p:sp>
          <p:nvSpPr>
            <p:cNvPr id="150" name="TextBox 150"/>
            <p:cNvSpPr txBox="1"/>
            <p:nvPr/>
          </p:nvSpPr>
          <p:spPr>
            <a:xfrm>
              <a:off x="83590" y="222623"/>
              <a:ext cx="1129143" cy="5546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51"/>
                </a:lnSpc>
              </a:pPr>
              <a:r>
                <a:rPr lang="en-US" sz="1179">
                  <a:solidFill>
                    <a:srgbClr val="031D49"/>
                  </a:solidFill>
                  <a:latin typeface="GT Walsheim Pro"/>
                  <a:ea typeface="GT Walsheim Pro"/>
                  <a:cs typeface="GT Walsheim Pro"/>
                  <a:sym typeface="GT Walsheim Pro"/>
                </a:rPr>
                <a:t>15% of portfolio</a:t>
              </a:r>
            </a:p>
          </p:txBody>
        </p:sp>
      </p:grpSp>
      <p:sp>
        <p:nvSpPr>
          <p:cNvPr id="151" name="AutoShape 151"/>
          <p:cNvSpPr/>
          <p:nvPr/>
        </p:nvSpPr>
        <p:spPr>
          <a:xfrm flipH="1" flipV="1">
            <a:off x="6069721" y="3845239"/>
            <a:ext cx="250448" cy="3955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2" name="AutoShape 152"/>
          <p:cNvSpPr/>
          <p:nvPr/>
        </p:nvSpPr>
        <p:spPr>
          <a:xfrm flipH="1" flipV="1">
            <a:off x="8566376" y="3784320"/>
            <a:ext cx="538893" cy="45644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3" name="AutoShape 153"/>
          <p:cNvSpPr/>
          <p:nvPr/>
        </p:nvSpPr>
        <p:spPr>
          <a:xfrm flipH="1" flipV="1">
            <a:off x="11262404" y="3567996"/>
            <a:ext cx="627965" cy="546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AU"/>
          </a:p>
        </p:txBody>
      </p:sp>
      <p:sp>
        <p:nvSpPr>
          <p:cNvPr id="154" name="TextBox 154"/>
          <p:cNvSpPr txBox="1"/>
          <p:nvPr/>
        </p:nvSpPr>
        <p:spPr>
          <a:xfrm>
            <a:off x="8813313" y="3702258"/>
            <a:ext cx="337111" cy="44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2596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&lt;=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1553258" y="3497805"/>
            <a:ext cx="337111" cy="444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4"/>
              </a:lnSpc>
            </a:pPr>
            <a:r>
              <a:rPr lang="en-US" sz="2596">
                <a:solidFill>
                  <a:srgbClr val="031D49"/>
                </a:solidFill>
                <a:latin typeface="GT Walsheim Pro"/>
                <a:ea typeface="GT Walsheim Pro"/>
                <a:cs typeface="GT Walsheim Pro"/>
                <a:sym typeface="GT Walsheim Pro"/>
              </a:rPr>
              <a:t>&lt;=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8787" y="1009650"/>
            <a:ext cx="6293286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LP Algebraic Formulation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2911860" y="1764104"/>
            <a:ext cx="14347440" cy="848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LP Portfolio Mix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objective is to achieve the maximum overall return, by maximizing return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Maximizing Return R=∑(Return(i)​⋅Investment(i))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Maximize R=0.046S11+0.008S12+0.003S21+0.012S22+0.004S31+0.011S32+0.012S41+0.014S42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Subject to: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 Investment in the high-risk assets shouldn’t exceed 15% of the portfolio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R3 (High Risk ≤ 15%)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S11+S32≤0.15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The lowest-risk assets should receive the highest allocation of investments compared to all other risk categories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R1 (Lowest Risk ≥ R2, R3)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S31+S42≥S11+S32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S31+S42≥S12+S21+S22+S41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 Each sector must have a minimum of 15% invested, one sector that you choose (Technology) to have a minimum of 20% invested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S1, S3, S4 &gt;= 0.15, S2&gt;=0.20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S11+S12 &gt;=0.15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S31+S32&gt;=0.15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S41+S42&gt;=0.15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S21+S22&gt;=0.20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 minimum investment in each asset should be 5%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Sij &gt;=0.05, (i=1,2, j=1,2)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S11 &gt;=0.05, S12 &gt;=0.05, S21 &gt;=0.05, S22 &gt;=0.05, S31 &gt;=0.05, S32 &gt;=0.05, S41 &gt;=0.05, S42 &gt;=0.05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5. Any sector cannot exceed 40%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S11+S12 &lt;=0.4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S21+S22 &lt;=0.4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S31+S32 &lt;=0.4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S41+S42 &lt;=0.4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endParaRPr lang="en-US" sz="1368">
              <a:solidFill>
                <a:srgbClr val="031D4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 b="1">
                <a:solidFill>
                  <a:srgbClr val="031D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6. Total investement = 100%</a:t>
            </a:r>
          </a:p>
          <a:p>
            <a:pPr algn="l">
              <a:lnSpc>
                <a:spcPts val="1916"/>
              </a:lnSpc>
              <a:spcBef>
                <a:spcPct val="0"/>
              </a:spcBef>
            </a:pPr>
            <a:r>
              <a:rPr lang="en-US" sz="1368">
                <a:solidFill>
                  <a:srgbClr val="031D49"/>
                </a:solidFill>
                <a:latin typeface="Open Sans"/>
                <a:ea typeface="Open Sans"/>
                <a:cs typeface="Open Sans"/>
                <a:sym typeface="Open Sans"/>
              </a:rPr>
              <a:t>S11+S12+S21+S22+S31+S32+S41+S42 =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3192698" y="1857405"/>
            <a:ext cx="12982284" cy="8000333"/>
          </a:xfrm>
          <a:custGeom>
            <a:avLst/>
            <a:gdLst/>
            <a:ahLst/>
            <a:cxnLst/>
            <a:rect l="l" t="t" r="r" b="b"/>
            <a:pathLst>
              <a:path w="12982284" h="8000333">
                <a:moveTo>
                  <a:pt x="0" y="0"/>
                </a:moveTo>
                <a:lnTo>
                  <a:pt x="12982284" y="0"/>
                </a:lnTo>
                <a:lnTo>
                  <a:pt x="12982284" y="8000332"/>
                </a:lnTo>
                <a:lnTo>
                  <a:pt x="0" y="80003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6807554" y="1009650"/>
            <a:ext cx="4672892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Optimal Solution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TextBox 4"/>
          <p:cNvSpPr txBox="1"/>
          <p:nvPr/>
        </p:nvSpPr>
        <p:spPr>
          <a:xfrm>
            <a:off x="6807554" y="1009650"/>
            <a:ext cx="4672892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Optimal Solution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017" y="1817773"/>
            <a:ext cx="8016041" cy="7481907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768936" y="5086350"/>
            <a:ext cx="2844999" cy="505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4"/>
              </a:lnSpc>
              <a:spcBef>
                <a:spcPct val="0"/>
              </a:spcBef>
            </a:pPr>
            <a:r>
              <a:rPr lang="en-US" sz="3024" b="1" spc="24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Return:  1.46%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91436" y="-2704304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8" y="0"/>
                </a:lnTo>
                <a:lnTo>
                  <a:pt x="8135728" y="6434621"/>
                </a:lnTo>
                <a:lnTo>
                  <a:pt x="0" y="6434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3" name="Freeform 3"/>
          <p:cNvSpPr/>
          <p:nvPr/>
        </p:nvSpPr>
        <p:spPr>
          <a:xfrm>
            <a:off x="-3279035" y="6331582"/>
            <a:ext cx="8135728" cy="6434622"/>
          </a:xfrm>
          <a:custGeom>
            <a:avLst/>
            <a:gdLst/>
            <a:ahLst/>
            <a:cxnLst/>
            <a:rect l="l" t="t" r="r" b="b"/>
            <a:pathLst>
              <a:path w="8135728" h="6434622">
                <a:moveTo>
                  <a:pt x="0" y="0"/>
                </a:moveTo>
                <a:lnTo>
                  <a:pt x="8135729" y="0"/>
                </a:lnTo>
                <a:lnTo>
                  <a:pt x="8135729" y="6434622"/>
                </a:lnTo>
                <a:lnTo>
                  <a:pt x="0" y="643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4" name="Freeform 4"/>
          <p:cNvSpPr/>
          <p:nvPr/>
        </p:nvSpPr>
        <p:spPr>
          <a:xfrm>
            <a:off x="1537250" y="1746746"/>
            <a:ext cx="15213501" cy="8025122"/>
          </a:xfrm>
          <a:custGeom>
            <a:avLst/>
            <a:gdLst/>
            <a:ahLst/>
            <a:cxnLst/>
            <a:rect l="l" t="t" r="r" b="b"/>
            <a:pathLst>
              <a:path w="15213501" h="8025122">
                <a:moveTo>
                  <a:pt x="0" y="0"/>
                </a:moveTo>
                <a:lnTo>
                  <a:pt x="15213500" y="0"/>
                </a:lnTo>
                <a:lnTo>
                  <a:pt x="15213500" y="8025122"/>
                </a:lnTo>
                <a:lnTo>
                  <a:pt x="0" y="8025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5" name="TextBox 5"/>
          <p:cNvSpPr txBox="1"/>
          <p:nvPr/>
        </p:nvSpPr>
        <p:spPr>
          <a:xfrm>
            <a:off x="6807554" y="1009650"/>
            <a:ext cx="4672892" cy="566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0"/>
              </a:lnSpc>
            </a:pPr>
            <a:r>
              <a:rPr lang="en-US" sz="3600" b="1">
                <a:solidFill>
                  <a:srgbClr val="031D4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Sensitivity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1560</Words>
  <Application>Microsoft Office PowerPoint</Application>
  <PresentationFormat>Custom</PresentationFormat>
  <Paragraphs>233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Montserrat Bold</vt:lpstr>
      <vt:lpstr>Mokoto</vt:lpstr>
      <vt:lpstr>Open Sans</vt:lpstr>
      <vt:lpstr>Montserrat</vt:lpstr>
      <vt:lpstr>Arial</vt:lpstr>
      <vt:lpstr>GT Walsheim Pro</vt:lpstr>
      <vt:lpstr>Open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Bhusal_Srijana_224417348_MIS775</dc:title>
  <cp:lastModifiedBy>SRIJANA BHUSAL</cp:lastModifiedBy>
  <cp:revision>3</cp:revision>
  <dcterms:created xsi:type="dcterms:W3CDTF">2006-08-16T00:00:00Z</dcterms:created>
  <dcterms:modified xsi:type="dcterms:W3CDTF">2025-07-09T11:26:34Z</dcterms:modified>
  <dc:identifier>DAGkFSKesVo</dc:identifier>
</cp:coreProperties>
</file>