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8" d="100"/>
          <a:sy n="98" d="100"/>
        </p:scale>
        <p:origin x="9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1EC496-E60F-4E01-AA44-431DBAF83262}"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319334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EC496-E60F-4E01-AA44-431DBAF83262}"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45635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EC496-E60F-4E01-AA44-431DBAF83262}"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1765711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EC496-E60F-4E01-AA44-431DBAF83262}"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A961-C820-4CE8-B208-65546CAC08E6}" type="slidenum">
              <a:rPr lang="en-IN" smtClean="0"/>
              <a:t>‹#›</a:t>
            </a:fld>
            <a:endParaRPr lang="en-IN"/>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865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EC496-E60F-4E01-AA44-431DBAF83262}"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4123499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1EC496-E60F-4E01-AA44-431DBAF83262}" type="datetimeFigureOut">
              <a:rPr lang="en-IN" smtClean="0"/>
              <a:t>03-03-2022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1988841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1EC496-E60F-4E01-AA44-431DBAF83262}" type="datetimeFigureOut">
              <a:rPr lang="en-IN" smtClean="0"/>
              <a:t>03-03-2022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32455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EC496-E60F-4E01-AA44-431DBAF83262}"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219632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EC496-E60F-4E01-AA44-431DBAF83262}"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157622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1EC496-E60F-4E01-AA44-431DBAF83262}"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380483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EC496-E60F-4E01-AA44-431DBAF83262}"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415653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EC496-E60F-4E01-AA44-431DBAF83262}"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205356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1EC496-E60F-4E01-AA44-431DBAF83262}" type="datetimeFigureOut">
              <a:rPr lang="en-IN" smtClean="0"/>
              <a:t>03-03-2022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321067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1EC496-E60F-4E01-AA44-431DBAF83262}" type="datetimeFigureOut">
              <a:rPr lang="en-IN" smtClean="0"/>
              <a:t>03-03-2022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10828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EC496-E60F-4E01-AA44-431DBAF83262}" type="datetimeFigureOut">
              <a:rPr lang="en-IN" smtClean="0"/>
              <a:t>03-03-2022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428403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1EC496-E60F-4E01-AA44-431DBAF83262}"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363032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1EC496-E60F-4E01-AA44-431DBAF83262}"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A961-C820-4CE8-B208-65546CAC08E6}" type="slidenum">
              <a:rPr lang="en-IN" smtClean="0"/>
              <a:t>‹#›</a:t>
            </a:fld>
            <a:endParaRPr lang="en-IN"/>
          </a:p>
        </p:txBody>
      </p:sp>
    </p:spTree>
    <p:extLst>
      <p:ext uri="{BB962C8B-B14F-4D97-AF65-F5344CB8AC3E}">
        <p14:creationId xmlns:p14="http://schemas.microsoft.com/office/powerpoint/2010/main" val="177638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1EC496-E60F-4E01-AA44-431DBAF83262}" type="datetimeFigureOut">
              <a:rPr lang="en-IN" smtClean="0"/>
              <a:t>03-03-2022</a:t>
            </a:fld>
            <a:endParaRPr lang="en-IN"/>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384A961-C820-4CE8-B208-65546CAC08E6}" type="slidenum">
              <a:rPr lang="en-IN" smtClean="0"/>
              <a:t>‹#›</a:t>
            </a:fld>
            <a:endParaRPr lang="en-IN"/>
          </a:p>
        </p:txBody>
      </p:sp>
    </p:spTree>
    <p:extLst>
      <p:ext uri="{BB962C8B-B14F-4D97-AF65-F5344CB8AC3E}">
        <p14:creationId xmlns:p14="http://schemas.microsoft.com/office/powerpoint/2010/main" val="27288331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7650-521E-44A6-ABF2-6E39E6B6CB8D}"/>
              </a:ext>
            </a:extLst>
          </p:cNvPr>
          <p:cNvSpPr>
            <a:spLocks noGrp="1"/>
          </p:cNvSpPr>
          <p:nvPr>
            <p:ph type="ctrTitle"/>
          </p:nvPr>
        </p:nvSpPr>
        <p:spPr>
          <a:xfrm>
            <a:off x="-234462" y="3426614"/>
            <a:ext cx="7408985" cy="343450"/>
          </a:xfrm>
        </p:spPr>
        <p:txBody>
          <a:bodyPr>
            <a:normAutofit fontScale="90000"/>
          </a:bodyPr>
          <a:lstStyle/>
          <a:p>
            <a:r>
              <a:rPr lang="en-IN" dirty="0"/>
              <a:t>MATLAB PROJECT ON </a:t>
            </a:r>
            <a:br>
              <a:rPr lang="en-IN" dirty="0"/>
            </a:br>
            <a:r>
              <a:rPr lang="en-IN" dirty="0"/>
              <a:t>EDGE DETECTION</a:t>
            </a:r>
          </a:p>
        </p:txBody>
      </p:sp>
      <p:sp>
        <p:nvSpPr>
          <p:cNvPr id="3" name="Subtitle 2">
            <a:extLst>
              <a:ext uri="{FF2B5EF4-FFF2-40B4-BE49-F238E27FC236}">
                <a16:creationId xmlns:a16="http://schemas.microsoft.com/office/drawing/2014/main" id="{6768AD2A-AD94-4B47-86C0-5E03C8EB4F1A}"/>
              </a:ext>
            </a:extLst>
          </p:cNvPr>
          <p:cNvSpPr>
            <a:spLocks noGrp="1"/>
          </p:cNvSpPr>
          <p:nvPr>
            <p:ph type="subTitle" idx="1"/>
          </p:nvPr>
        </p:nvSpPr>
        <p:spPr/>
        <p:txBody>
          <a:bodyPr/>
          <a:lstStyle/>
          <a:p>
            <a:r>
              <a:rPr lang="en-IN" dirty="0"/>
              <a:t> </a:t>
            </a:r>
          </a:p>
        </p:txBody>
      </p:sp>
      <p:pic>
        <p:nvPicPr>
          <p:cNvPr id="4" name="Picture 3">
            <a:extLst>
              <a:ext uri="{FF2B5EF4-FFF2-40B4-BE49-F238E27FC236}">
                <a16:creationId xmlns:a16="http://schemas.microsoft.com/office/drawing/2014/main" id="{3898FBD1-2033-421F-B53E-1EB00D7523A9}"/>
              </a:ext>
            </a:extLst>
          </p:cNvPr>
          <p:cNvPicPr>
            <a:picLocks noChangeAspect="1"/>
          </p:cNvPicPr>
          <p:nvPr/>
        </p:nvPicPr>
        <p:blipFill>
          <a:blip r:embed="rId2"/>
          <a:stretch>
            <a:fillRect/>
          </a:stretch>
        </p:blipFill>
        <p:spPr>
          <a:xfrm>
            <a:off x="6971323" y="1930819"/>
            <a:ext cx="2086708" cy="1997912"/>
          </a:xfrm>
          <a:prstGeom prst="rect">
            <a:avLst/>
          </a:prstGeom>
        </p:spPr>
      </p:pic>
    </p:spTree>
    <p:extLst>
      <p:ext uri="{BB962C8B-B14F-4D97-AF65-F5344CB8AC3E}">
        <p14:creationId xmlns:p14="http://schemas.microsoft.com/office/powerpoint/2010/main" val="437304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B223B-48B8-4275-87FB-309149A46056}"/>
              </a:ext>
            </a:extLst>
          </p:cNvPr>
          <p:cNvSpPr txBox="1"/>
          <p:nvPr/>
        </p:nvSpPr>
        <p:spPr>
          <a:xfrm>
            <a:off x="2348523" y="0"/>
            <a:ext cx="4572000" cy="6555705"/>
          </a:xfrm>
          <a:prstGeom prst="rect">
            <a:avLst/>
          </a:prstGeom>
          <a:noFill/>
        </p:spPr>
        <p:txBody>
          <a:bodyPr wrap="square">
            <a:spAutoFit/>
          </a:bodyPr>
          <a:lstStyle/>
          <a:p>
            <a:pPr fontAlgn="base" latinLnBrk="1">
              <a:lnSpc>
                <a:spcPct val="107000"/>
              </a:lnSpc>
              <a:spcAft>
                <a:spcPts val="800"/>
              </a:spcAft>
            </a:pPr>
            <a:r>
              <a:rPr lang="en-US" sz="2400" b="1" dirty="0">
                <a:solidFill>
                  <a:schemeClr val="accent1"/>
                </a:solidFill>
                <a:effectLst/>
                <a:latin typeface="Arial" panose="020B0604020202020204" pitchFamily="34" charset="0"/>
                <a:ea typeface="Calibri" panose="020F0502020204030204" pitchFamily="34" charset="0"/>
                <a:cs typeface="Times New Roman" panose="02020603050405020304" pitchFamily="18" charset="0"/>
              </a:rPr>
              <a:t>          THE CODE:</a:t>
            </a:r>
            <a:endParaRPr lang="en-IN"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pPr>
            <a:r>
              <a:rPr lang="en-IN" sz="2400" spc="10" dirty="0">
                <a:effectLst/>
                <a:latin typeface="Arial" panose="020B060402020202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I=double(</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imread</a:t>
            </a:r>
            <a:r>
              <a:rPr lang="en-US" sz="1800" dirty="0">
                <a:effectLst/>
                <a:latin typeface="Arial" panose="020B0604020202020204" pitchFamily="34" charset="0"/>
                <a:ea typeface="Calibri" panose="020F0502020204030204" pitchFamily="34" charset="0"/>
                <a:cs typeface="Times New Roman" panose="02020603050405020304" pitchFamily="18" charset="0"/>
              </a:rPr>
              <a:t>('image.jpg'));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In=I;</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mask1=[1, 0, -1;1, 0, -1;1, 0,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mask2=[1, 1, 1;0, 0, 0;-1, -1,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mask3=[0, -1, -1;1, 0, -1;1, 1,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mask4=[1, 1, 0;1, 0, -1;0, -1,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mask1=</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flipud</a:t>
            </a:r>
            <a:r>
              <a:rPr lang="en-US" sz="1800" dirty="0">
                <a:effectLst/>
                <a:latin typeface="Arial" panose="020B0604020202020204" pitchFamily="34" charset="0"/>
                <a:ea typeface="Calibri" panose="020F0502020204030204" pitchFamily="34" charset="0"/>
                <a:cs typeface="Times New Roman" panose="02020603050405020304" pitchFamily="18" charset="0"/>
              </a:rPr>
              <a:t>(mask1);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mask1=</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fliplr</a:t>
            </a:r>
            <a:r>
              <a:rPr lang="en-US" sz="1800" dirty="0">
                <a:effectLst/>
                <a:latin typeface="Arial" panose="020B0604020202020204" pitchFamily="34" charset="0"/>
                <a:ea typeface="Calibri" panose="020F0502020204030204" pitchFamily="34" charset="0"/>
                <a:cs typeface="Times New Roman" panose="02020603050405020304" pitchFamily="18" charset="0"/>
              </a:rPr>
              <a:t>(mask1);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mask2=</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flipud</a:t>
            </a:r>
            <a:r>
              <a:rPr lang="en-US" sz="1800" dirty="0">
                <a:effectLst/>
                <a:latin typeface="Arial" panose="020B0604020202020204" pitchFamily="34" charset="0"/>
                <a:ea typeface="Calibri" panose="020F0502020204030204" pitchFamily="34" charset="0"/>
                <a:cs typeface="Times New Roman" panose="02020603050405020304" pitchFamily="18" charset="0"/>
              </a:rPr>
              <a:t>(mask2);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mask2=</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fliplr</a:t>
            </a:r>
            <a:r>
              <a:rPr lang="en-US" sz="1800" dirty="0">
                <a:effectLst/>
                <a:latin typeface="Arial" panose="020B0604020202020204" pitchFamily="34" charset="0"/>
                <a:ea typeface="Calibri" panose="020F0502020204030204" pitchFamily="34" charset="0"/>
                <a:cs typeface="Times New Roman" panose="02020603050405020304" pitchFamily="18" charset="0"/>
              </a:rPr>
              <a:t>(mask2);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mask3=</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flipud</a:t>
            </a:r>
            <a:r>
              <a:rPr lang="en-US" sz="1800" dirty="0">
                <a:effectLst/>
                <a:latin typeface="Arial" panose="020B0604020202020204" pitchFamily="34" charset="0"/>
                <a:ea typeface="Calibri" panose="020F0502020204030204" pitchFamily="34" charset="0"/>
                <a:cs typeface="Times New Roman" panose="02020603050405020304" pitchFamily="18" charset="0"/>
              </a:rPr>
              <a:t>(mask3);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mask3=</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fliplr</a:t>
            </a:r>
            <a:r>
              <a:rPr lang="en-US" sz="1800" dirty="0">
                <a:effectLst/>
                <a:latin typeface="Arial" panose="020B0604020202020204" pitchFamily="34" charset="0"/>
                <a:ea typeface="Calibri" panose="020F0502020204030204" pitchFamily="34" charset="0"/>
                <a:cs typeface="Times New Roman" panose="02020603050405020304" pitchFamily="18" charset="0"/>
              </a:rPr>
              <a:t>(mask3);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mask4=</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flipud</a:t>
            </a:r>
            <a:r>
              <a:rPr lang="en-US" sz="1800" dirty="0">
                <a:effectLst/>
                <a:latin typeface="Arial" panose="020B0604020202020204" pitchFamily="34" charset="0"/>
                <a:ea typeface="Calibri" panose="020F0502020204030204" pitchFamily="34" charset="0"/>
                <a:cs typeface="Times New Roman" panose="02020603050405020304" pitchFamily="18" charset="0"/>
              </a:rPr>
              <a:t>(mask4)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683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622DA-A4EB-422A-9DEE-18B637057EDC}"/>
              </a:ext>
            </a:extLst>
          </p:cNvPr>
          <p:cNvSpPr txBox="1"/>
          <p:nvPr/>
        </p:nvSpPr>
        <p:spPr>
          <a:xfrm>
            <a:off x="1637320" y="214963"/>
            <a:ext cx="6123357" cy="5161221"/>
          </a:xfrm>
          <a:prstGeom prst="rect">
            <a:avLst/>
          </a:prstGeom>
          <a:noFill/>
        </p:spPr>
        <p:txBody>
          <a:bodyPr wrap="square">
            <a:spAutoFit/>
          </a:bodyPr>
          <a:lstStyle/>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mask4=</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fliplr</a:t>
            </a:r>
            <a:r>
              <a:rPr lang="en-US" sz="1800" dirty="0">
                <a:effectLst/>
                <a:latin typeface="Arial" panose="020B0604020202020204" pitchFamily="34" charset="0"/>
                <a:ea typeface="Calibri" panose="020F0502020204030204" pitchFamily="34" charset="0"/>
                <a:cs typeface="Times New Roman" panose="02020603050405020304" pitchFamily="18" charset="0"/>
              </a:rPr>
              <a:t>(mask4);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for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a:t>
            </a:r>
            <a:r>
              <a:rPr lang="en-US" sz="1800" dirty="0">
                <a:effectLst/>
                <a:latin typeface="Arial" panose="020B0604020202020204" pitchFamily="34" charset="0"/>
                <a:ea typeface="Calibri" panose="020F0502020204030204" pitchFamily="34" charset="0"/>
                <a:cs typeface="Times New Roman" panose="02020603050405020304" pitchFamily="18" charset="0"/>
              </a:rPr>
              <a:t>=2:size(I, 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for j=2:size(I, 2)-1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neighbour_matrix1=mask1.*In(i-1:i+1, j-1:j+1);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avg_value1=sum(neighbour_matrix1(:));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neighbour_matrix2=mask2.*In(i-1:i+1, j-1:j+1);</a:t>
            </a: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avg_value2=sum(neighbour_matrix2(:));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neighbour_matrix3=mask3.*In(i-1:i+1, j-1:j+1);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avg_value3=sum(neighbour_matrix3(:));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053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C734E1-BBEA-426F-B7AC-5BCFA69D26A8}"/>
              </a:ext>
            </a:extLst>
          </p:cNvPr>
          <p:cNvSpPr txBox="1"/>
          <p:nvPr/>
        </p:nvSpPr>
        <p:spPr>
          <a:xfrm>
            <a:off x="1484922" y="1156677"/>
            <a:ext cx="7049477" cy="3560975"/>
          </a:xfrm>
          <a:prstGeom prst="rect">
            <a:avLst/>
          </a:prstGeom>
          <a:noFill/>
        </p:spPr>
        <p:txBody>
          <a:bodyPr wrap="square">
            <a:spAutoFit/>
          </a:bodyPr>
          <a:lstStyle/>
          <a:p>
            <a:pP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neighbour_matrix4=mask4.*In(i-1:i+1, j-1:j+1);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avg_value4=sum(neighbour_matrix4(:));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%using max function for detection of final edges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I(</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a:t>
            </a:r>
            <a:r>
              <a:rPr lang="en-US" sz="1800" dirty="0">
                <a:effectLst/>
                <a:latin typeface="Arial" panose="020B0604020202020204" pitchFamily="34" charset="0"/>
                <a:ea typeface="Calibri" panose="020F0502020204030204" pitchFamily="34" charset="0"/>
                <a:cs typeface="Times New Roman" panose="02020603050405020304" pitchFamily="18" charset="0"/>
              </a:rPr>
              <a:t>, j)=max([avg_value1, avg_value2, avg_value3, </a:t>
            </a:r>
          </a:p>
          <a:p>
            <a:pPr lvl="1">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t>
            </a:r>
            <a:r>
              <a:rPr lang="en-US" dirty="0">
                <a:effectLst/>
                <a:latin typeface="Arial" panose="020B0604020202020204" pitchFamily="34" charset="0"/>
                <a:ea typeface="Calibri" panose="020F0502020204030204" pitchFamily="34" charset="0"/>
                <a:cs typeface="Times New Roman" panose="02020603050405020304" pitchFamily="18" charset="0"/>
              </a:rPr>
              <a:t>avg_value4]);</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figure, </a:t>
            </a:r>
            <a:r>
              <a:rPr lang="en-US" sz="1800" dirty="0" err="1">
                <a:effectLst/>
                <a:latin typeface="Arial" panose="020B0604020202020204" pitchFamily="34" charset="0"/>
                <a:ea typeface="Calibri" panose="020F0502020204030204" pitchFamily="34" charset="0"/>
              </a:rPr>
              <a:t>imshow</a:t>
            </a:r>
            <a:r>
              <a:rPr lang="en-US" sz="1800" dirty="0">
                <a:effectLst/>
                <a:latin typeface="Arial" panose="020B0604020202020204" pitchFamily="34" charset="0"/>
                <a:ea typeface="Calibri" panose="020F0502020204030204" pitchFamily="34" charset="0"/>
              </a:rPr>
              <a:t>(uint8(I))</a:t>
            </a:r>
            <a:endParaRPr lang="en-IN" dirty="0"/>
          </a:p>
        </p:txBody>
      </p:sp>
    </p:spTree>
    <p:extLst>
      <p:ext uri="{BB962C8B-B14F-4D97-AF65-F5344CB8AC3E}">
        <p14:creationId xmlns:p14="http://schemas.microsoft.com/office/powerpoint/2010/main" val="404238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F5FD36-7B27-44AE-AF3E-918CA4905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455" y="1242649"/>
            <a:ext cx="7245552" cy="4556366"/>
          </a:xfrm>
          <a:prstGeom prst="rect">
            <a:avLst/>
          </a:prstGeom>
        </p:spPr>
      </p:pic>
    </p:spTree>
    <p:extLst>
      <p:ext uri="{BB962C8B-B14F-4D97-AF65-F5344CB8AC3E}">
        <p14:creationId xmlns:p14="http://schemas.microsoft.com/office/powerpoint/2010/main" val="58568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AD4AE-DCDD-48AB-BFA6-8A8D949B8CB3}"/>
              </a:ext>
            </a:extLst>
          </p:cNvPr>
          <p:cNvPicPr>
            <a:picLocks noChangeAspect="1"/>
          </p:cNvPicPr>
          <p:nvPr/>
        </p:nvPicPr>
        <p:blipFill>
          <a:blip r:embed="rId2"/>
          <a:stretch>
            <a:fillRect/>
          </a:stretch>
        </p:blipFill>
        <p:spPr>
          <a:xfrm>
            <a:off x="1078609" y="1320800"/>
            <a:ext cx="7123842" cy="4001477"/>
          </a:xfrm>
          <a:prstGeom prst="rect">
            <a:avLst/>
          </a:prstGeom>
        </p:spPr>
      </p:pic>
    </p:spTree>
    <p:extLst>
      <p:ext uri="{BB962C8B-B14F-4D97-AF65-F5344CB8AC3E}">
        <p14:creationId xmlns:p14="http://schemas.microsoft.com/office/powerpoint/2010/main" val="97947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6A9AA5-E4EA-4BA2-B936-FB091FA7C3CE}"/>
              </a:ext>
            </a:extLst>
          </p:cNvPr>
          <p:cNvPicPr>
            <a:picLocks noChangeAspect="1"/>
          </p:cNvPicPr>
          <p:nvPr/>
        </p:nvPicPr>
        <p:blipFill>
          <a:blip r:embed="rId2"/>
          <a:stretch>
            <a:fillRect/>
          </a:stretch>
        </p:blipFill>
        <p:spPr>
          <a:xfrm>
            <a:off x="1519063" y="350710"/>
            <a:ext cx="4428446" cy="2487467"/>
          </a:xfrm>
          <a:prstGeom prst="rect">
            <a:avLst/>
          </a:prstGeom>
        </p:spPr>
      </p:pic>
      <p:pic>
        <p:nvPicPr>
          <p:cNvPr id="3" name="Picture 2">
            <a:extLst>
              <a:ext uri="{FF2B5EF4-FFF2-40B4-BE49-F238E27FC236}">
                <a16:creationId xmlns:a16="http://schemas.microsoft.com/office/drawing/2014/main" id="{85470B8D-3DCA-4684-BA03-E07F3DEB5ABD}"/>
              </a:ext>
            </a:extLst>
          </p:cNvPr>
          <p:cNvPicPr>
            <a:picLocks noChangeAspect="1"/>
          </p:cNvPicPr>
          <p:nvPr/>
        </p:nvPicPr>
        <p:blipFill>
          <a:blip r:embed="rId3"/>
          <a:stretch>
            <a:fillRect/>
          </a:stretch>
        </p:blipFill>
        <p:spPr>
          <a:xfrm>
            <a:off x="1519063" y="3288323"/>
            <a:ext cx="5730737" cy="3218967"/>
          </a:xfrm>
          <a:prstGeom prst="rect">
            <a:avLst/>
          </a:prstGeom>
        </p:spPr>
      </p:pic>
    </p:spTree>
    <p:extLst>
      <p:ext uri="{BB962C8B-B14F-4D97-AF65-F5344CB8AC3E}">
        <p14:creationId xmlns:p14="http://schemas.microsoft.com/office/powerpoint/2010/main" val="159339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F4CED1-809E-4B68-832D-580F637AB421}"/>
              </a:ext>
            </a:extLst>
          </p:cNvPr>
          <p:cNvPicPr>
            <a:picLocks noChangeAspect="1"/>
          </p:cNvPicPr>
          <p:nvPr/>
        </p:nvPicPr>
        <p:blipFill>
          <a:blip r:embed="rId2"/>
          <a:stretch>
            <a:fillRect/>
          </a:stretch>
        </p:blipFill>
        <p:spPr>
          <a:xfrm>
            <a:off x="1051944" y="1031632"/>
            <a:ext cx="7099501" cy="4835186"/>
          </a:xfrm>
          <a:prstGeom prst="rect">
            <a:avLst/>
          </a:prstGeom>
        </p:spPr>
      </p:pic>
    </p:spTree>
    <p:extLst>
      <p:ext uri="{BB962C8B-B14F-4D97-AF65-F5344CB8AC3E}">
        <p14:creationId xmlns:p14="http://schemas.microsoft.com/office/powerpoint/2010/main" val="325076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98D3E-9119-434F-B5B8-402F7F0F634D}"/>
              </a:ext>
            </a:extLst>
          </p:cNvPr>
          <p:cNvSpPr txBox="1"/>
          <p:nvPr/>
        </p:nvSpPr>
        <p:spPr>
          <a:xfrm>
            <a:off x="1129901" y="336063"/>
            <a:ext cx="6599514" cy="6187078"/>
          </a:xfrm>
          <a:prstGeom prst="rect">
            <a:avLst/>
          </a:prstGeom>
          <a:noFill/>
        </p:spPr>
        <p:txBody>
          <a:bodyPr wrap="square">
            <a:spAutoFit/>
          </a:bodyPr>
          <a:lstStyle/>
          <a:p>
            <a:pPr>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dirty="0">
                <a:solidFill>
                  <a:schemeClr val="accent1"/>
                </a:solidFill>
                <a:effectLst/>
                <a:latin typeface="Century" panose="02040604050505020304" pitchFamily="18" charset="0"/>
                <a:ea typeface="Calibri" panose="020F0502020204030204" pitchFamily="34" charset="0"/>
                <a:cs typeface="Times New Roman" panose="02020603050405020304" pitchFamily="18" charset="0"/>
              </a:rPr>
              <a:t>ACKNOWLEDGEMENT</a:t>
            </a:r>
            <a:endParaRPr lang="en-IN" sz="2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We have taken efforts in this project. However, it would not have been possible without the kind support and help of many individuals. We would like to extend our sincere thanks to all of them. First and foremost, we would like to thank Prof. Ankur Gupta (Director) Model Institute of Engineering and Technology (MIET) Jammu, and Prof. (Dr.) Ashok Kumar Dean (Academics) and Head of Department.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As special gratitude we give to our mentor Mrs. Gurpreet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Shiveta</a:t>
            </a:r>
            <a:r>
              <a:rPr lang="en-US" sz="1800" dirty="0">
                <a:effectLst/>
                <a:latin typeface="Arial" panose="020B0604020202020204" pitchFamily="34" charset="0"/>
                <a:ea typeface="Calibri" panose="020F0502020204030204" pitchFamily="34" charset="0"/>
                <a:cs typeface="Times New Roman" panose="02020603050405020304" pitchFamily="18" charset="0"/>
              </a:rPr>
              <a:t> Mam whose contribution in stimulating suggestions and encouragement which helped us to writing this report. Lastly, we would like to thank our respected parents who always encouraged us and taught us to think and workout innovatively whatsoever be the feel of life.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US" b="1" dirty="0">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88697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B90D31-BB49-4179-BF12-DCF85A6A3FCA}"/>
              </a:ext>
            </a:extLst>
          </p:cNvPr>
          <p:cNvSpPr/>
          <p:nvPr/>
        </p:nvSpPr>
        <p:spPr>
          <a:xfrm>
            <a:off x="1093885" y="310104"/>
            <a:ext cx="6034024"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Our team members-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461E806C-D444-49E4-93F8-1301D2DA4DAB}"/>
              </a:ext>
            </a:extLst>
          </p:cNvPr>
          <p:cNvSpPr txBox="1"/>
          <p:nvPr/>
        </p:nvSpPr>
        <p:spPr>
          <a:xfrm>
            <a:off x="1739470" y="2414954"/>
            <a:ext cx="5576277" cy="2367956"/>
          </a:xfrm>
          <a:prstGeom prst="rect">
            <a:avLst/>
          </a:prstGeom>
          <a:noFill/>
        </p:spPr>
        <p:txBody>
          <a:bodyPr wrap="square">
            <a:spAutoFit/>
          </a:bodyPr>
          <a:lstStyle/>
          <a:p>
            <a:pPr>
              <a:lnSpc>
                <a:spcPct val="107000"/>
              </a:lnSpc>
              <a:spcAft>
                <a:spcPts val="800"/>
              </a:spcAft>
            </a:pPr>
            <a:r>
              <a:rPr lang="en-US" b="1" dirty="0">
                <a:solidFill>
                  <a:schemeClr val="accent2"/>
                </a:solidFill>
                <a:latin typeface="Century" panose="02040604050505020304" pitchFamily="18" charset="0"/>
                <a:ea typeface="Calibri" panose="020F0502020204030204" pitchFamily="34" charset="0"/>
                <a:cs typeface="Times New Roman" panose="02020603050405020304" pitchFamily="18" charset="0"/>
              </a:rPr>
              <a:t>    NAME </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b="1" dirty="0">
                <a:solidFill>
                  <a:schemeClr val="accent2"/>
                </a:solidFill>
                <a:effectLst/>
                <a:latin typeface="Century" panose="02040604050505020304" pitchFamily="18" charset="0"/>
                <a:ea typeface="Calibri" panose="020F0502020204030204" pitchFamily="34" charset="0"/>
                <a:cs typeface="Times New Roman" panose="02020603050405020304" pitchFamily="18" charset="0"/>
              </a:rPr>
              <a:t>ROLL NO</a:t>
            </a:r>
            <a:r>
              <a:rPr lang="en-US"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Shriya</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Manhas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2020a3r009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Simran Choudhary           2020a3t016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Mehak                               2020a3r007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entury" panose="02040604050505020304" pitchFamily="18" charset="0"/>
                <a:ea typeface="Calibri" panose="020F0502020204030204" pitchFamily="34" charset="0"/>
                <a:cs typeface="Times New Roman" panose="02020603050405020304" pitchFamily="18" charset="0"/>
              </a:rPr>
              <a:t>Rupali Sharma                  2020a3r012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Mitali</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Abrol</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2020a3r010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181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8E8E0-25B6-4E6F-AAD7-7758E171BC44}"/>
              </a:ext>
            </a:extLst>
          </p:cNvPr>
          <p:cNvSpPr txBox="1"/>
          <p:nvPr/>
        </p:nvSpPr>
        <p:spPr>
          <a:xfrm>
            <a:off x="1836616" y="1649046"/>
            <a:ext cx="5044831" cy="3332964"/>
          </a:xfrm>
          <a:prstGeom prst="rect">
            <a:avLst/>
          </a:prstGeom>
          <a:noFill/>
        </p:spPr>
        <p:txBody>
          <a:bodyPr wrap="square">
            <a:spAutoFit/>
          </a:bodyPr>
          <a:lstStyle/>
          <a:p>
            <a:pPr>
              <a:lnSpc>
                <a:spcPct val="107000"/>
              </a:lnSpc>
              <a:spcAft>
                <a:spcPts val="800"/>
              </a:spcAft>
            </a:pPr>
            <a:r>
              <a:rPr lang="en-US" sz="32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CONTENT</a:t>
            </a:r>
          </a:p>
          <a:p>
            <a:pPr>
              <a:lnSpc>
                <a:spcPct val="107000"/>
              </a:lnSpc>
              <a:spcAft>
                <a:spcPts val="800"/>
              </a:spcAft>
            </a:pPr>
            <a:endParaRPr lang="en-IN"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Abstract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Process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Code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Output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References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610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4B498-241F-4436-BE71-5A52CFE84974}"/>
              </a:ext>
            </a:extLst>
          </p:cNvPr>
          <p:cNvSpPr txBox="1"/>
          <p:nvPr/>
        </p:nvSpPr>
        <p:spPr>
          <a:xfrm>
            <a:off x="2286000" y="-1132379"/>
            <a:ext cx="4572000" cy="373757"/>
          </a:xfrm>
          <a:prstGeom prst="rect">
            <a:avLst/>
          </a:prstGeom>
          <a:noFill/>
        </p:spPr>
        <p:txBody>
          <a:bodyPr wrap="square">
            <a:spAutoFit/>
          </a:bodyPr>
          <a:lstStyle/>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9500A44-B8FD-4223-8E7B-8B392CBAEF1E}"/>
              </a:ext>
            </a:extLst>
          </p:cNvPr>
          <p:cNvSpPr txBox="1"/>
          <p:nvPr/>
        </p:nvSpPr>
        <p:spPr>
          <a:xfrm>
            <a:off x="2504831" y="749946"/>
            <a:ext cx="4572000" cy="4604017"/>
          </a:xfrm>
          <a:prstGeom prst="rect">
            <a:avLst/>
          </a:prstGeom>
          <a:noFill/>
        </p:spPr>
        <p:txBody>
          <a:bodyPr wrap="square">
            <a:spAutoFit/>
          </a:bodyPr>
          <a:lstStyle/>
          <a:p>
            <a:pPr>
              <a:lnSpc>
                <a:spcPct val="107000"/>
              </a:lnSpc>
              <a:spcAft>
                <a:spcPts val="800"/>
              </a:spcAft>
            </a:pPr>
            <a:r>
              <a:rPr lang="en-US" sz="2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ABSTRACT</a:t>
            </a:r>
          </a:p>
          <a:p>
            <a:pP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Edge detection is an image processing technique for finding the boundaries of objects within images. It works by detecting discontinuities in brightness. Edge detection is used for image segmentation and data extraction in areas such as image processing, computer vision, and machine vision.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Common edge detection algorithms include Sobel, Canny, Prewitt, Roberts, and fuzzy logic methods.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68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4DA05-DCA2-4457-822E-9348A815A76F}"/>
              </a:ext>
            </a:extLst>
          </p:cNvPr>
          <p:cNvSpPr txBox="1"/>
          <p:nvPr/>
        </p:nvSpPr>
        <p:spPr>
          <a:xfrm>
            <a:off x="2286000" y="541381"/>
            <a:ext cx="4572000" cy="5779146"/>
          </a:xfrm>
          <a:prstGeom prst="rect">
            <a:avLst/>
          </a:prstGeom>
          <a:noFill/>
        </p:spPr>
        <p:txBody>
          <a:bodyPr wrap="square">
            <a:spAutoFit/>
          </a:bodyPr>
          <a:lstStyle/>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For edge detection in this project, we take the help of convolution: Convolution = I * m where I is the image, m is the mask and * is convolutional operator. To perform convolution on an image following steps are required: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Flip the mask horizontally and then vertically. This will result in 180-degree rotation of an image.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1. Slide the mask onto the image such that every pixel in the image coincides with the center of the mask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atleast</a:t>
            </a:r>
            <a:r>
              <a:rPr lang="en-US" sz="1800" dirty="0">
                <a:effectLst/>
                <a:latin typeface="Arial" panose="020B0604020202020204" pitchFamily="34" charset="0"/>
                <a:ea typeface="Calibri" panose="020F0502020204030204" pitchFamily="34" charset="0"/>
                <a:cs typeface="Times New Roman" panose="02020603050405020304" pitchFamily="18" charset="0"/>
              </a:rPr>
              <a:t> once.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2. Multiply the corresponding elements with the pixel values below it and then add them.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3.Repeat this procedure until all pixel values of the image have been calculated for </a:t>
            </a:r>
            <a:r>
              <a:rPr lang="en-US" sz="1800" dirty="0" err="1">
                <a:effectLst/>
                <a:latin typeface="Arial" panose="020B0604020202020204" pitchFamily="34" charset="0"/>
                <a:ea typeface="Calibri" panose="020F0502020204030204" pitchFamily="34" charset="0"/>
              </a:rPr>
              <a:t>updation</a:t>
            </a:r>
            <a:r>
              <a:rPr lang="en-US" sz="1800" dirty="0">
                <a:effectLst/>
                <a:latin typeface="Arial" panose="020B0604020202020204" pitchFamily="34" charset="0"/>
                <a:ea typeface="Calibri" panose="020F0502020204030204" pitchFamily="34" charset="0"/>
              </a:rPr>
              <a:t>.</a:t>
            </a:r>
            <a:endParaRPr lang="en-IN" dirty="0"/>
          </a:p>
        </p:txBody>
      </p:sp>
    </p:spTree>
    <p:extLst>
      <p:ext uri="{BB962C8B-B14F-4D97-AF65-F5344CB8AC3E}">
        <p14:creationId xmlns:p14="http://schemas.microsoft.com/office/powerpoint/2010/main" val="5644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A1E6D3-3ECD-4543-8F59-B1F465768939}"/>
              </a:ext>
            </a:extLst>
          </p:cNvPr>
          <p:cNvSpPr txBox="1"/>
          <p:nvPr/>
        </p:nvSpPr>
        <p:spPr>
          <a:xfrm>
            <a:off x="2286000" y="73304"/>
            <a:ext cx="4572000" cy="6217536"/>
          </a:xfrm>
          <a:prstGeom prst="rect">
            <a:avLst/>
          </a:prstGeom>
          <a:noFill/>
        </p:spPr>
        <p:txBody>
          <a:bodyPr wrap="square">
            <a:spAutoFit/>
          </a:bodyPr>
          <a:lstStyle/>
          <a:p>
            <a:pPr>
              <a:lnSpc>
                <a:spcPct val="107000"/>
              </a:lnSpc>
              <a:spcAft>
                <a:spcPts val="800"/>
              </a:spcAft>
            </a:pPr>
            <a:r>
              <a:rPr lang="en-US" sz="2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INTRODUCTION:</a:t>
            </a:r>
            <a:endParaRPr lang="en-IN"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Edge detection is an image processing technique for finding the boundaries of objects within images. It works by detecting discontinuities in brightness. Edge detection is used for image segmentation and data extraction in areas such as image processing, computer vision, and machine vision.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b="1" spc="10" dirty="0">
                <a:solidFill>
                  <a:srgbClr val="FFC000"/>
                </a:solidFill>
                <a:latin typeface="Arial" panose="020B0604020202020204" pitchFamily="34" charset="0"/>
                <a:ea typeface="Times New Roman" panose="02020603050405020304" pitchFamily="18" charset="0"/>
                <a:cs typeface="Times New Roman" panose="02020603050405020304" pitchFamily="18" charset="0"/>
              </a:rPr>
              <a:t>Approach :</a:t>
            </a:r>
            <a:r>
              <a:rPr lang="en-IN" sz="2400" b="1" u="none" strike="noStrike" spc="10" dirty="0">
                <a:solidFill>
                  <a:srgbClr val="FFC000"/>
                </a:solidFill>
                <a:effectLst/>
                <a:latin typeface="Arial" panose="020B0604020202020204" pitchFamily="34" charset="0"/>
                <a:ea typeface="Times New Roman" panose="02020603050405020304" pitchFamily="18" charset="0"/>
                <a:cs typeface="Times New Roman" panose="02020603050405020304" pitchFamily="18" charset="0"/>
              </a:rPr>
              <a:t> </a:t>
            </a:r>
          </a:p>
          <a:p>
            <a:pPr fontAlgn="base">
              <a:lnSpc>
                <a:spcPct val="107000"/>
              </a:lnSpc>
              <a:spcAft>
                <a:spcPts val="800"/>
              </a:spcAft>
            </a:pPr>
            <a:br>
              <a:rPr lang="en-IN" sz="2400" u="sng"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For edge detection, we take the help of convolution: Convolution = I * m where </a:t>
            </a:r>
            <a:r>
              <a:rPr lang="en-IN" sz="1800" i="1" spc="10" dirty="0">
                <a:effectLst/>
                <a:latin typeface="Arial" panose="020B0604020202020204" pitchFamily="34" charset="0"/>
                <a:ea typeface="Times New Roman" panose="02020603050405020304" pitchFamily="18" charset="0"/>
                <a:cs typeface="Times New Roman" panose="02020603050405020304" pitchFamily="18" charset="0"/>
              </a:rPr>
              <a:t>I</a:t>
            </a: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 is the image, m is the mask and * is convolutional operator. To perform convolution on an image following steps are required: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273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75564-5AFC-4B45-B25A-D827EC7762D6}"/>
              </a:ext>
            </a:extLst>
          </p:cNvPr>
          <p:cNvSpPr txBox="1"/>
          <p:nvPr/>
        </p:nvSpPr>
        <p:spPr>
          <a:xfrm>
            <a:off x="2117969" y="913113"/>
            <a:ext cx="4740031" cy="3941528"/>
          </a:xfrm>
          <a:prstGeom prst="rect">
            <a:avLst/>
          </a:prstGeom>
          <a:noFill/>
        </p:spPr>
        <p:txBody>
          <a:bodyPr wrap="square">
            <a:spAutoFit/>
          </a:bodyPr>
          <a:lstStyle/>
          <a:p>
            <a:pPr marL="342900" lvl="0" indent="-342900" fontAlgn="base">
              <a:lnSpc>
                <a:spcPct val="107000"/>
              </a:lnSpc>
              <a:spcAft>
                <a:spcPts val="800"/>
              </a:spcAft>
              <a:buFont typeface="+mj-lt"/>
              <a:buAutoNum type="arabicPeriod"/>
              <a:tabLst>
                <a:tab pos="457200" algn="l"/>
              </a:tabLst>
            </a:pP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Flip the mask horizontally and then vertically. This will result in 180-degree rotation of an image.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Slide the mask onto the image such that every pixel in the image coincides with the centre of the mask at least once.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Multiply the corresponding elements with the pixel values below it and then add them.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Repeat this procedure until all pixel values of the image have been calculated for </a:t>
            </a:r>
            <a:r>
              <a:rPr lang="en-IN" sz="1800" spc="10" dirty="0" err="1">
                <a:effectLst/>
                <a:latin typeface="Arial" panose="020B0604020202020204" pitchFamily="34" charset="0"/>
                <a:ea typeface="Times New Roman" panose="02020603050405020304" pitchFamily="18" charset="0"/>
                <a:cs typeface="Times New Roman" panose="02020603050405020304" pitchFamily="18" charset="0"/>
              </a:rPr>
              <a:t>updation</a:t>
            </a:r>
            <a:r>
              <a:rPr lang="en-IN" sz="180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354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EC79F9-4FA0-4189-9FB6-B931EA10A24C}"/>
              </a:ext>
            </a:extLst>
          </p:cNvPr>
          <p:cNvSpPr>
            <a:spLocks noChangeArrowheads="1"/>
          </p:cNvSpPr>
          <p:nvPr/>
        </p:nvSpPr>
        <p:spPr bwMode="auto">
          <a:xfrm>
            <a:off x="2196122" y="1947092"/>
            <a:ext cx="50174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Arial" panose="020B0604020202020204" pitchFamily="34" charset="0"/>
                <a:ea typeface="Calibri" panose="020F050202020403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0230C64-021D-4D3B-823F-8363F0BFBBC7}"/>
              </a:ext>
            </a:extLst>
          </p:cNvPr>
          <p:cNvSpPr txBox="1"/>
          <p:nvPr/>
        </p:nvSpPr>
        <p:spPr>
          <a:xfrm>
            <a:off x="1572845" y="529861"/>
            <a:ext cx="5083908" cy="5599225"/>
          </a:xfrm>
          <a:prstGeom prst="rect">
            <a:avLst/>
          </a:prstGeom>
          <a:noFill/>
        </p:spPr>
        <p:txBody>
          <a:bodyPr wrap="square">
            <a:spAutoFit/>
          </a:bodyPr>
          <a:lstStyle/>
          <a:p>
            <a:pPr marL="685800" fontAlgn="base">
              <a:lnSpc>
                <a:spcPct val="107000"/>
              </a:lnSpc>
              <a:spcAft>
                <a:spcPts val="800"/>
              </a:spcAft>
            </a:pP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750"/>
              </a:spcAft>
            </a:pP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Now, we will take 3×3 mask for the same.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spc="10" dirty="0">
                <a:effectLst/>
                <a:latin typeface="Arial" panose="020B0604020202020204" pitchFamily="34" charset="0"/>
                <a:ea typeface="Times New Roman" panose="02020603050405020304" pitchFamily="18" charset="0"/>
              </a:rPr>
              <a:t>3×3 Mask for vertical edges : [1, 0, -1; 1, 0, -1; 1, 0, -1]</a:t>
            </a:r>
          </a:p>
          <a:p>
            <a:pPr marL="285750" indent="-285750">
              <a:buFont typeface="Arial" panose="020B0604020202020204" pitchFamily="34" charset="0"/>
              <a:buChar char="•"/>
            </a:pPr>
            <a:br>
              <a:rPr lang="en-IN" sz="1800" spc="10" dirty="0">
                <a:effectLst/>
                <a:latin typeface="Arial" panose="020B0604020202020204" pitchFamily="34" charset="0"/>
                <a:ea typeface="Times New Roman" panose="02020603050405020304" pitchFamily="18" charset="0"/>
              </a:rPr>
            </a:br>
            <a:r>
              <a:rPr lang="en-IN" sz="1800" spc="10" dirty="0">
                <a:effectLst/>
                <a:latin typeface="Arial" panose="020B0604020202020204" pitchFamily="34" charset="0"/>
                <a:ea typeface="Times New Roman" panose="02020603050405020304" pitchFamily="18" charset="0"/>
              </a:rPr>
              <a:t>3×3 Mask for horizontal edges : [1, 0, -1; 1, 0, -1; 1, 0, -1]</a:t>
            </a:r>
          </a:p>
          <a:p>
            <a:pPr marL="285750" indent="-285750">
              <a:buFont typeface="Arial" panose="020B0604020202020204" pitchFamily="34" charset="0"/>
              <a:buChar char="•"/>
            </a:pPr>
            <a:br>
              <a:rPr lang="en-IN" sz="1800" spc="10" dirty="0">
                <a:effectLst/>
                <a:latin typeface="Arial" panose="020B0604020202020204" pitchFamily="34" charset="0"/>
                <a:ea typeface="Times New Roman" panose="02020603050405020304" pitchFamily="18" charset="0"/>
              </a:rPr>
            </a:br>
            <a:r>
              <a:rPr lang="en-IN" sz="1800" spc="10" dirty="0">
                <a:effectLst/>
                <a:latin typeface="Arial" panose="020B0604020202020204" pitchFamily="34" charset="0"/>
                <a:ea typeface="Times New Roman" panose="02020603050405020304" pitchFamily="18" charset="0"/>
              </a:rPr>
              <a:t>3×3 Mask for principal diagonal edges : [1, 0, -1; 1, 0, -1; 1, 0, -1]</a:t>
            </a:r>
          </a:p>
          <a:p>
            <a:pPr marL="285750" indent="-285750">
              <a:buFont typeface="Arial" panose="020B0604020202020204" pitchFamily="34" charset="0"/>
              <a:buChar char="•"/>
            </a:pPr>
            <a:endParaRPr lang="en-IN" sz="1800" spc="10" dirty="0">
              <a:effectLs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800" spc="10" dirty="0">
                <a:effectLst/>
                <a:latin typeface="Arial" panose="020B0604020202020204" pitchFamily="34" charset="0"/>
                <a:ea typeface="Times New Roman" panose="02020603050405020304" pitchFamily="18" charset="0"/>
                <a:cs typeface="Times New Roman" panose="02020603050405020304" pitchFamily="18" charset="0"/>
              </a:rPr>
              <a:t>3×3 Mask for secondary diagonal edges : [1, 0, -1; 1, 0, -1; 1, 0, -1]</a:t>
            </a:r>
          </a:p>
          <a:p>
            <a:endParaRPr lang="en-IN" sz="1800" spc="10" dirty="0">
              <a:solidFill>
                <a:srgbClr val="000000"/>
              </a:solidFill>
              <a:effectLst/>
              <a:latin typeface="Arial" panose="020B0604020202020204" pitchFamily="34" charset="0"/>
              <a:ea typeface="Calibri" panose="020F0502020204030204" pitchFamily="34" charset="0"/>
            </a:endParaRPr>
          </a:p>
          <a:p>
            <a:r>
              <a:rPr lang="en-IN" sz="1800" spc="10" dirty="0">
                <a:effectLst/>
                <a:latin typeface="Arial" panose="020B0604020202020204" pitchFamily="34" charset="0"/>
                <a:ea typeface="Calibri" panose="020F0502020204030204" pitchFamily="34" charset="0"/>
              </a:rPr>
              <a:t>We’ll find these edges separately and finally combine them using</a:t>
            </a:r>
            <a:r>
              <a:rPr lang="en-IN" spc="10" dirty="0">
                <a:solidFill>
                  <a:srgbClr val="000000"/>
                </a:solidFill>
                <a:latin typeface="Arial" panose="020B0604020202020204" pitchFamily="34" charset="0"/>
                <a:ea typeface="Calibri" panose="020F0502020204030204" pitchFamily="34" charset="0"/>
              </a:rPr>
              <a:t> </a:t>
            </a:r>
            <a:r>
              <a:rPr lang="en-IN" spc="10" dirty="0">
                <a:latin typeface="Arial" panose="020B0604020202020204" pitchFamily="34" charset="0"/>
                <a:ea typeface="Calibri" panose="020F0502020204030204" pitchFamily="34" charset="0"/>
              </a:rPr>
              <a:t>max function or mean function but max function is more accurate for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1571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71</TotalTime>
  <Words>1050</Words>
  <Application>Microsoft Office PowerPoint</Application>
  <PresentationFormat>On-screen Show (4:3)</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Calisto MT</vt:lpstr>
      <vt:lpstr>Century</vt:lpstr>
      <vt:lpstr>Wingdings 2</vt:lpstr>
      <vt:lpstr>Slate</vt:lpstr>
      <vt:lpstr>MATLAB PROJECT ON  EDGE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PROJECT ON  EDGE DETECTION</dc:title>
  <dc:creator>rupali</dc:creator>
  <cp:lastModifiedBy>rupali</cp:lastModifiedBy>
  <cp:revision>1</cp:revision>
  <dcterms:created xsi:type="dcterms:W3CDTF">2022-03-03T13:13:53Z</dcterms:created>
  <dcterms:modified xsi:type="dcterms:W3CDTF">2022-03-03T14:25:32Z</dcterms:modified>
</cp:coreProperties>
</file>