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3" r:id="rId7"/>
    <p:sldId id="264" r:id="rId8"/>
    <p:sldId id="265" r:id="rId9"/>
    <p:sldId id="262" r:id="rId10"/>
    <p:sldId id="276" r:id="rId11"/>
    <p:sldId id="269" r:id="rId12"/>
    <p:sldId id="259" r:id="rId13"/>
    <p:sldId id="270" r:id="rId14"/>
    <p:sldId id="266" r:id="rId15"/>
    <p:sldId id="267" r:id="rId16"/>
    <p:sldId id="268" r:id="rId17"/>
    <p:sldId id="277" r:id="rId18"/>
    <p:sldId id="258" r:id="rId19"/>
    <p:sldId id="260" r:id="rId20"/>
    <p:sldId id="261" r:id="rId21"/>
    <p:sldId id="272" r:id="rId22"/>
    <p:sldId id="271"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526FB-DB2B-3331-B438-02EF17C9781F}" v="854" dt="2025-07-28T16:02:12.449"/>
    <p1510:client id="{E61BAF55-89AA-4C85-F1FD-9FE84E37741F}" v="826" dt="2025-07-28T01:33:10.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027A6-9D70-4006-B6D5-5AF463837652}" type="doc">
      <dgm:prSet loTypeId="urn:microsoft.com/office/officeart/2005/8/layout/bProcess2" loCatId="process" qsTypeId="urn:microsoft.com/office/officeart/2005/8/quickstyle/simple1" qsCatId="simple" csTypeId="urn:microsoft.com/office/officeart/2005/8/colors/colorful1" csCatId="colorful"/>
      <dgm:spPr/>
      <dgm:t>
        <a:bodyPr/>
        <a:lstStyle/>
        <a:p>
          <a:endParaRPr lang="en-US"/>
        </a:p>
      </dgm:t>
    </dgm:pt>
    <dgm:pt modelId="{5B817FD8-CE5E-4234-8A77-2D57FA0A4CF4}">
      <dgm:prSet/>
      <dgm:spPr/>
      <dgm:t>
        <a:bodyPr/>
        <a:lstStyle/>
        <a:p>
          <a:r>
            <a:rPr lang="en-US"/>
            <a:t>Today, high stakes contact centers, especially in financial services; customer expectations, compliance, and cost challenges are rising simultaneously. </a:t>
          </a:r>
        </a:p>
      </dgm:t>
    </dgm:pt>
    <dgm:pt modelId="{926D603B-DD90-4929-BDCB-CAE104B807BF}" type="parTrans" cxnId="{90106504-2006-4D9F-AB1E-37AB62DF1B0E}">
      <dgm:prSet/>
      <dgm:spPr/>
      <dgm:t>
        <a:bodyPr/>
        <a:lstStyle/>
        <a:p>
          <a:endParaRPr lang="en-US"/>
        </a:p>
      </dgm:t>
    </dgm:pt>
    <dgm:pt modelId="{75B09B70-636A-4F57-BAD4-31DA6A9CB9AA}" type="sibTrans" cxnId="{90106504-2006-4D9F-AB1E-37AB62DF1B0E}">
      <dgm:prSet/>
      <dgm:spPr/>
      <dgm:t>
        <a:bodyPr/>
        <a:lstStyle/>
        <a:p>
          <a:endParaRPr lang="en-US"/>
        </a:p>
      </dgm:t>
    </dgm:pt>
    <dgm:pt modelId="{320CEB18-9703-402F-B70C-9176CA6A40D1}">
      <dgm:prSet/>
      <dgm:spPr/>
      <dgm:t>
        <a:bodyPr/>
        <a:lstStyle/>
        <a:p>
          <a:r>
            <a:rPr lang="en-US"/>
            <a:t>Our platform will address all three using Generative AI and AI Agents to automate tasks, assist other agents, and deliver smarter decisions across every platform.</a:t>
          </a:r>
        </a:p>
      </dgm:t>
    </dgm:pt>
    <dgm:pt modelId="{74D8BEFE-297C-40D4-94C1-6C3113C33953}" type="parTrans" cxnId="{2CCFFB51-7794-4F26-91DB-7A8F2FECC1EE}">
      <dgm:prSet/>
      <dgm:spPr/>
      <dgm:t>
        <a:bodyPr/>
        <a:lstStyle/>
        <a:p>
          <a:endParaRPr lang="en-US"/>
        </a:p>
      </dgm:t>
    </dgm:pt>
    <dgm:pt modelId="{0524AF07-7DFE-49AB-979E-47163C01E04E}" type="sibTrans" cxnId="{2CCFFB51-7794-4F26-91DB-7A8F2FECC1EE}">
      <dgm:prSet/>
      <dgm:spPr/>
      <dgm:t>
        <a:bodyPr/>
        <a:lstStyle/>
        <a:p>
          <a:endParaRPr lang="en-US"/>
        </a:p>
      </dgm:t>
    </dgm:pt>
    <dgm:pt modelId="{68BABB40-AC3B-4C0E-9CC0-E717BC139CCD}" type="pres">
      <dgm:prSet presAssocID="{164027A6-9D70-4006-B6D5-5AF463837652}" presName="diagram" presStyleCnt="0">
        <dgm:presLayoutVars>
          <dgm:dir/>
          <dgm:resizeHandles/>
        </dgm:presLayoutVars>
      </dgm:prSet>
      <dgm:spPr/>
    </dgm:pt>
    <dgm:pt modelId="{65687D51-1AC3-42A1-AA2F-BB17BB7168D1}" type="pres">
      <dgm:prSet presAssocID="{5B817FD8-CE5E-4234-8A77-2D57FA0A4CF4}" presName="firstNode" presStyleLbl="node1" presStyleIdx="0" presStyleCnt="2">
        <dgm:presLayoutVars>
          <dgm:bulletEnabled val="1"/>
        </dgm:presLayoutVars>
      </dgm:prSet>
      <dgm:spPr/>
    </dgm:pt>
    <dgm:pt modelId="{4B3F4DE1-2253-429A-B149-73B1E1E4B82E}" type="pres">
      <dgm:prSet presAssocID="{75B09B70-636A-4F57-BAD4-31DA6A9CB9AA}" presName="sibTrans" presStyleLbl="sibTrans2D1" presStyleIdx="0" presStyleCnt="1"/>
      <dgm:spPr/>
    </dgm:pt>
    <dgm:pt modelId="{C5FA7ABA-7F1F-48F6-BACD-1278F845E85A}" type="pres">
      <dgm:prSet presAssocID="{320CEB18-9703-402F-B70C-9176CA6A40D1}" presName="lastNode" presStyleLbl="node1" presStyleIdx="1" presStyleCnt="2">
        <dgm:presLayoutVars>
          <dgm:bulletEnabled val="1"/>
        </dgm:presLayoutVars>
      </dgm:prSet>
      <dgm:spPr/>
    </dgm:pt>
  </dgm:ptLst>
  <dgm:cxnLst>
    <dgm:cxn modelId="{90106504-2006-4D9F-AB1E-37AB62DF1B0E}" srcId="{164027A6-9D70-4006-B6D5-5AF463837652}" destId="{5B817FD8-CE5E-4234-8A77-2D57FA0A4CF4}" srcOrd="0" destOrd="0" parTransId="{926D603B-DD90-4929-BDCB-CAE104B807BF}" sibTransId="{75B09B70-636A-4F57-BAD4-31DA6A9CB9AA}"/>
    <dgm:cxn modelId="{4CC7D52D-FC69-4CAF-A6C2-D3FEE34A2EE2}" type="presOf" srcId="{5B817FD8-CE5E-4234-8A77-2D57FA0A4CF4}" destId="{65687D51-1AC3-42A1-AA2F-BB17BB7168D1}" srcOrd="0" destOrd="0" presId="urn:microsoft.com/office/officeart/2005/8/layout/bProcess2"/>
    <dgm:cxn modelId="{D4C7C267-6728-4358-9305-3EA03F5FF5A6}" type="presOf" srcId="{164027A6-9D70-4006-B6D5-5AF463837652}" destId="{68BABB40-AC3B-4C0E-9CC0-E717BC139CCD}" srcOrd="0" destOrd="0" presId="urn:microsoft.com/office/officeart/2005/8/layout/bProcess2"/>
    <dgm:cxn modelId="{2CCFFB51-7794-4F26-91DB-7A8F2FECC1EE}" srcId="{164027A6-9D70-4006-B6D5-5AF463837652}" destId="{320CEB18-9703-402F-B70C-9176CA6A40D1}" srcOrd="1" destOrd="0" parTransId="{74D8BEFE-297C-40D4-94C1-6C3113C33953}" sibTransId="{0524AF07-7DFE-49AB-979E-47163C01E04E}"/>
    <dgm:cxn modelId="{DB83677F-076F-46CD-AF0C-56C0042AF396}" type="presOf" srcId="{75B09B70-636A-4F57-BAD4-31DA6A9CB9AA}" destId="{4B3F4DE1-2253-429A-B149-73B1E1E4B82E}" srcOrd="0" destOrd="0" presId="urn:microsoft.com/office/officeart/2005/8/layout/bProcess2"/>
    <dgm:cxn modelId="{4E8E5E8D-B186-4A01-9031-562A4D14C97A}" type="presOf" srcId="{320CEB18-9703-402F-B70C-9176CA6A40D1}" destId="{C5FA7ABA-7F1F-48F6-BACD-1278F845E85A}" srcOrd="0" destOrd="0" presId="urn:microsoft.com/office/officeart/2005/8/layout/bProcess2"/>
    <dgm:cxn modelId="{48920ADA-068E-415D-89BE-1E82FD8DE99C}" type="presParOf" srcId="{68BABB40-AC3B-4C0E-9CC0-E717BC139CCD}" destId="{65687D51-1AC3-42A1-AA2F-BB17BB7168D1}" srcOrd="0" destOrd="0" presId="urn:microsoft.com/office/officeart/2005/8/layout/bProcess2"/>
    <dgm:cxn modelId="{7C2E1F9A-DE89-4F55-82D5-B8043640E31C}" type="presParOf" srcId="{68BABB40-AC3B-4C0E-9CC0-E717BC139CCD}" destId="{4B3F4DE1-2253-429A-B149-73B1E1E4B82E}" srcOrd="1" destOrd="0" presId="urn:microsoft.com/office/officeart/2005/8/layout/bProcess2"/>
    <dgm:cxn modelId="{0A477C9B-B567-4854-B893-9CC4E8CB1C3A}" type="presParOf" srcId="{68BABB40-AC3B-4C0E-9CC0-E717BC139CCD}" destId="{C5FA7ABA-7F1F-48F6-BACD-1278F845E85A}"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358500-77B6-4FEB-B8D3-B5786E00E74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EC1F600-3947-43FA-A806-029CC3DB6B10}">
      <dgm:prSet/>
      <dgm:spPr/>
      <dgm:t>
        <a:bodyPr/>
        <a:lstStyle/>
        <a:p>
          <a:r>
            <a:rPr lang="en-US"/>
            <a:t>AUTOMATION: HOW CAN WE REDUCE AGENT CALL TIME?</a:t>
          </a:r>
        </a:p>
      </dgm:t>
    </dgm:pt>
    <dgm:pt modelId="{4D02BF55-D7BE-42BD-B1ED-CA0B8F6F2775}" type="parTrans" cxnId="{5889C784-B864-4DC6-9069-4E27181F254A}">
      <dgm:prSet/>
      <dgm:spPr/>
      <dgm:t>
        <a:bodyPr/>
        <a:lstStyle/>
        <a:p>
          <a:endParaRPr lang="en-US"/>
        </a:p>
      </dgm:t>
    </dgm:pt>
    <dgm:pt modelId="{06B6AB31-C418-4055-9825-C89E0F6F8921}" type="sibTrans" cxnId="{5889C784-B864-4DC6-9069-4E27181F254A}">
      <dgm:prSet/>
      <dgm:spPr/>
      <dgm:t>
        <a:bodyPr/>
        <a:lstStyle/>
        <a:p>
          <a:endParaRPr lang="en-US"/>
        </a:p>
      </dgm:t>
    </dgm:pt>
    <dgm:pt modelId="{71E79412-8E5D-4C0C-9CC6-CEF3D952F556}">
      <dgm:prSet/>
      <dgm:spPr/>
      <dgm:t>
        <a:bodyPr/>
        <a:lstStyle/>
        <a:p>
          <a:r>
            <a:rPr lang="en-US"/>
            <a:t>CUSTOMER EXPERIENCE: CAN WE IMPROVE NPS AND FIRST CONTACT RESOLUTION?</a:t>
          </a:r>
        </a:p>
      </dgm:t>
    </dgm:pt>
    <dgm:pt modelId="{D5DB399F-8145-45AC-B386-100465004B30}" type="parTrans" cxnId="{C830D912-B58A-4EBA-8862-961FAF07C2BE}">
      <dgm:prSet/>
      <dgm:spPr/>
      <dgm:t>
        <a:bodyPr/>
        <a:lstStyle/>
        <a:p>
          <a:endParaRPr lang="en-US"/>
        </a:p>
      </dgm:t>
    </dgm:pt>
    <dgm:pt modelId="{93FAF192-C218-4EC3-A597-4224DDFE918A}" type="sibTrans" cxnId="{C830D912-B58A-4EBA-8862-961FAF07C2BE}">
      <dgm:prSet/>
      <dgm:spPr/>
      <dgm:t>
        <a:bodyPr/>
        <a:lstStyle/>
        <a:p>
          <a:endParaRPr lang="en-US"/>
        </a:p>
      </dgm:t>
    </dgm:pt>
    <dgm:pt modelId="{8C7A07FA-4544-4038-AD6D-91762BDCFEC0}">
      <dgm:prSet/>
      <dgm:spPr/>
      <dgm:t>
        <a:bodyPr/>
        <a:lstStyle/>
        <a:p>
          <a:r>
            <a:rPr lang="en-US"/>
            <a:t>RISK &amp; COMPLIANCE: CAN WE ENSURE PRIVACY, SECURITY, AND AVOID HALLUCINATIONS?</a:t>
          </a:r>
        </a:p>
      </dgm:t>
    </dgm:pt>
    <dgm:pt modelId="{AFFA2BE1-3BA5-4154-8627-87FAF2E1FA09}" type="parTrans" cxnId="{6050156C-8BCA-4AB7-841C-A486DB829E28}">
      <dgm:prSet/>
      <dgm:spPr/>
      <dgm:t>
        <a:bodyPr/>
        <a:lstStyle/>
        <a:p>
          <a:endParaRPr lang="en-US"/>
        </a:p>
      </dgm:t>
    </dgm:pt>
    <dgm:pt modelId="{A549BBBF-954A-431C-A7E0-147AEC3373C4}" type="sibTrans" cxnId="{6050156C-8BCA-4AB7-841C-A486DB829E28}">
      <dgm:prSet/>
      <dgm:spPr/>
      <dgm:t>
        <a:bodyPr/>
        <a:lstStyle/>
        <a:p>
          <a:endParaRPr lang="en-US"/>
        </a:p>
      </dgm:t>
    </dgm:pt>
    <dgm:pt modelId="{EE7B2C08-08EE-456A-BEC4-3D4EAD933A31}">
      <dgm:prSet/>
      <dgm:spPr/>
      <dgm:t>
        <a:bodyPr/>
        <a:lstStyle/>
        <a:p>
          <a:r>
            <a:rPr lang="en-US"/>
            <a:t>DATA &amp; ANALYTICS: CAN WE TRACK CSAT SENTIMENT OR FRAUD/INTENT IN REAL TIME?</a:t>
          </a:r>
        </a:p>
      </dgm:t>
    </dgm:pt>
    <dgm:pt modelId="{66E80114-F4EB-41A6-AFC7-FB404CB6BC8B}" type="parTrans" cxnId="{D5877298-4974-4234-B5B7-C3B8701953C6}">
      <dgm:prSet/>
      <dgm:spPr/>
      <dgm:t>
        <a:bodyPr/>
        <a:lstStyle/>
        <a:p>
          <a:endParaRPr lang="en-US"/>
        </a:p>
      </dgm:t>
    </dgm:pt>
    <dgm:pt modelId="{4B8F5862-7593-417C-8DB6-390F08242654}" type="sibTrans" cxnId="{D5877298-4974-4234-B5B7-C3B8701953C6}">
      <dgm:prSet/>
      <dgm:spPr/>
      <dgm:t>
        <a:bodyPr/>
        <a:lstStyle/>
        <a:p>
          <a:endParaRPr lang="en-US"/>
        </a:p>
      </dgm:t>
    </dgm:pt>
    <dgm:pt modelId="{FFD95EB4-ACF7-4F66-AF64-8E2A2187DADA}">
      <dgm:prSet/>
      <dgm:spPr/>
      <dgm:t>
        <a:bodyPr/>
        <a:lstStyle/>
        <a:p>
          <a:r>
            <a:rPr lang="en-US"/>
            <a:t>SCALABILITY &amp; FLEXIBILITY: WILL THIS WORK WITH OUR CLOUD/ON PREM INFRA?</a:t>
          </a:r>
        </a:p>
      </dgm:t>
    </dgm:pt>
    <dgm:pt modelId="{D28ED9DB-A3A4-4277-9708-725B562DEAC6}" type="parTrans" cxnId="{32946D41-C79E-4FA3-B399-2906ADD347DB}">
      <dgm:prSet/>
      <dgm:spPr/>
      <dgm:t>
        <a:bodyPr/>
        <a:lstStyle/>
        <a:p>
          <a:endParaRPr lang="en-US"/>
        </a:p>
      </dgm:t>
    </dgm:pt>
    <dgm:pt modelId="{1C801686-C005-4505-A4C6-1A56A7F65CCE}" type="sibTrans" cxnId="{32946D41-C79E-4FA3-B399-2906ADD347DB}">
      <dgm:prSet/>
      <dgm:spPr/>
      <dgm:t>
        <a:bodyPr/>
        <a:lstStyle/>
        <a:p>
          <a:endParaRPr lang="en-US"/>
        </a:p>
      </dgm:t>
    </dgm:pt>
    <dgm:pt modelId="{9DBA31CE-60C7-44A7-B92D-D5D1C799B558}">
      <dgm:prSet/>
      <dgm:spPr/>
      <dgm:t>
        <a:bodyPr/>
        <a:lstStyle/>
        <a:p>
          <a:r>
            <a:rPr lang="en-US"/>
            <a:t>HUMAN AUGMENTATION: HOW TO MAKE AI MORE COMPLIANT AND FASTER?</a:t>
          </a:r>
        </a:p>
      </dgm:t>
    </dgm:pt>
    <dgm:pt modelId="{E6B80672-2DA5-4E07-8452-763189A25BF6}" type="parTrans" cxnId="{D656A29F-E7CD-4BD0-B3A5-AA0FDE191180}">
      <dgm:prSet/>
      <dgm:spPr/>
      <dgm:t>
        <a:bodyPr/>
        <a:lstStyle/>
        <a:p>
          <a:endParaRPr lang="en-US"/>
        </a:p>
      </dgm:t>
    </dgm:pt>
    <dgm:pt modelId="{3FEC3816-11C3-487B-B70B-253F7FB73D5F}" type="sibTrans" cxnId="{D656A29F-E7CD-4BD0-B3A5-AA0FDE191180}">
      <dgm:prSet/>
      <dgm:spPr/>
      <dgm:t>
        <a:bodyPr/>
        <a:lstStyle/>
        <a:p>
          <a:endParaRPr lang="en-US"/>
        </a:p>
      </dgm:t>
    </dgm:pt>
    <dgm:pt modelId="{B3B40F59-B10F-4B48-938E-FF58E74F055C}" type="pres">
      <dgm:prSet presAssocID="{1F358500-77B6-4FEB-B8D3-B5786E00E746}" presName="diagram" presStyleCnt="0">
        <dgm:presLayoutVars>
          <dgm:dir/>
          <dgm:resizeHandles val="exact"/>
        </dgm:presLayoutVars>
      </dgm:prSet>
      <dgm:spPr/>
    </dgm:pt>
    <dgm:pt modelId="{B49DDEC5-AD86-4A1B-9A99-E816C3A59C36}" type="pres">
      <dgm:prSet presAssocID="{8EC1F600-3947-43FA-A806-029CC3DB6B10}" presName="node" presStyleLbl="node1" presStyleIdx="0" presStyleCnt="6">
        <dgm:presLayoutVars>
          <dgm:bulletEnabled val="1"/>
        </dgm:presLayoutVars>
      </dgm:prSet>
      <dgm:spPr/>
    </dgm:pt>
    <dgm:pt modelId="{78B38E27-E5E9-4228-8EBF-08BE10220713}" type="pres">
      <dgm:prSet presAssocID="{06B6AB31-C418-4055-9825-C89E0F6F8921}" presName="sibTrans" presStyleCnt="0"/>
      <dgm:spPr/>
    </dgm:pt>
    <dgm:pt modelId="{32B88310-4EAE-47DF-AE0C-D819FFED3BEA}" type="pres">
      <dgm:prSet presAssocID="{71E79412-8E5D-4C0C-9CC6-CEF3D952F556}" presName="node" presStyleLbl="node1" presStyleIdx="1" presStyleCnt="6">
        <dgm:presLayoutVars>
          <dgm:bulletEnabled val="1"/>
        </dgm:presLayoutVars>
      </dgm:prSet>
      <dgm:spPr/>
    </dgm:pt>
    <dgm:pt modelId="{43B14869-4BC8-4379-B60C-C2631A979BF7}" type="pres">
      <dgm:prSet presAssocID="{93FAF192-C218-4EC3-A597-4224DDFE918A}" presName="sibTrans" presStyleCnt="0"/>
      <dgm:spPr/>
    </dgm:pt>
    <dgm:pt modelId="{21DB08CD-10D6-4325-A777-74329A99E3D0}" type="pres">
      <dgm:prSet presAssocID="{8C7A07FA-4544-4038-AD6D-91762BDCFEC0}" presName="node" presStyleLbl="node1" presStyleIdx="2" presStyleCnt="6">
        <dgm:presLayoutVars>
          <dgm:bulletEnabled val="1"/>
        </dgm:presLayoutVars>
      </dgm:prSet>
      <dgm:spPr/>
    </dgm:pt>
    <dgm:pt modelId="{ECC1021B-559C-422C-9734-E5A3E70B5AF5}" type="pres">
      <dgm:prSet presAssocID="{A549BBBF-954A-431C-A7E0-147AEC3373C4}" presName="sibTrans" presStyleCnt="0"/>
      <dgm:spPr/>
    </dgm:pt>
    <dgm:pt modelId="{1F719C20-6FFC-477A-826A-00FEC7ACE46E}" type="pres">
      <dgm:prSet presAssocID="{EE7B2C08-08EE-456A-BEC4-3D4EAD933A31}" presName="node" presStyleLbl="node1" presStyleIdx="3" presStyleCnt="6">
        <dgm:presLayoutVars>
          <dgm:bulletEnabled val="1"/>
        </dgm:presLayoutVars>
      </dgm:prSet>
      <dgm:spPr/>
    </dgm:pt>
    <dgm:pt modelId="{C5D0EE7A-19D0-4207-B7C2-0759E3961B2C}" type="pres">
      <dgm:prSet presAssocID="{4B8F5862-7593-417C-8DB6-390F08242654}" presName="sibTrans" presStyleCnt="0"/>
      <dgm:spPr/>
    </dgm:pt>
    <dgm:pt modelId="{B89FE9CE-E593-408A-860A-EF2789B27F4F}" type="pres">
      <dgm:prSet presAssocID="{FFD95EB4-ACF7-4F66-AF64-8E2A2187DADA}" presName="node" presStyleLbl="node1" presStyleIdx="4" presStyleCnt="6">
        <dgm:presLayoutVars>
          <dgm:bulletEnabled val="1"/>
        </dgm:presLayoutVars>
      </dgm:prSet>
      <dgm:spPr/>
    </dgm:pt>
    <dgm:pt modelId="{B79AC903-BCF4-4E4D-B875-4CF13092DA49}" type="pres">
      <dgm:prSet presAssocID="{1C801686-C005-4505-A4C6-1A56A7F65CCE}" presName="sibTrans" presStyleCnt="0"/>
      <dgm:spPr/>
    </dgm:pt>
    <dgm:pt modelId="{2725D5BD-B35D-4633-9A9D-963C2DC722BA}" type="pres">
      <dgm:prSet presAssocID="{9DBA31CE-60C7-44A7-B92D-D5D1C799B558}" presName="node" presStyleLbl="node1" presStyleIdx="5" presStyleCnt="6">
        <dgm:presLayoutVars>
          <dgm:bulletEnabled val="1"/>
        </dgm:presLayoutVars>
      </dgm:prSet>
      <dgm:spPr/>
    </dgm:pt>
  </dgm:ptLst>
  <dgm:cxnLst>
    <dgm:cxn modelId="{C830D912-B58A-4EBA-8862-961FAF07C2BE}" srcId="{1F358500-77B6-4FEB-B8D3-B5786E00E746}" destId="{71E79412-8E5D-4C0C-9CC6-CEF3D952F556}" srcOrd="1" destOrd="0" parTransId="{D5DB399F-8145-45AC-B386-100465004B30}" sibTransId="{93FAF192-C218-4EC3-A597-4224DDFE918A}"/>
    <dgm:cxn modelId="{807DBF1C-6A66-455A-B784-AE72CEAA1691}" type="presOf" srcId="{71E79412-8E5D-4C0C-9CC6-CEF3D952F556}" destId="{32B88310-4EAE-47DF-AE0C-D819FFED3BEA}" srcOrd="0" destOrd="0" presId="urn:microsoft.com/office/officeart/2005/8/layout/default"/>
    <dgm:cxn modelId="{32946D41-C79E-4FA3-B399-2906ADD347DB}" srcId="{1F358500-77B6-4FEB-B8D3-B5786E00E746}" destId="{FFD95EB4-ACF7-4F66-AF64-8E2A2187DADA}" srcOrd="4" destOrd="0" parTransId="{D28ED9DB-A3A4-4277-9708-725B562DEAC6}" sibTransId="{1C801686-C005-4505-A4C6-1A56A7F65CCE}"/>
    <dgm:cxn modelId="{EC96B764-B75D-4905-962F-1D5621127946}" type="presOf" srcId="{FFD95EB4-ACF7-4F66-AF64-8E2A2187DADA}" destId="{B89FE9CE-E593-408A-860A-EF2789B27F4F}" srcOrd="0" destOrd="0" presId="urn:microsoft.com/office/officeart/2005/8/layout/default"/>
    <dgm:cxn modelId="{1D3F1C69-561D-4A76-8939-667177D3D1E8}" type="presOf" srcId="{EE7B2C08-08EE-456A-BEC4-3D4EAD933A31}" destId="{1F719C20-6FFC-477A-826A-00FEC7ACE46E}" srcOrd="0" destOrd="0" presId="urn:microsoft.com/office/officeart/2005/8/layout/default"/>
    <dgm:cxn modelId="{6050156C-8BCA-4AB7-841C-A486DB829E28}" srcId="{1F358500-77B6-4FEB-B8D3-B5786E00E746}" destId="{8C7A07FA-4544-4038-AD6D-91762BDCFEC0}" srcOrd="2" destOrd="0" parTransId="{AFFA2BE1-3BA5-4154-8627-87FAF2E1FA09}" sibTransId="{A549BBBF-954A-431C-A7E0-147AEC3373C4}"/>
    <dgm:cxn modelId="{72CBB356-64A5-4D0D-9290-060579554A9E}" type="presOf" srcId="{9DBA31CE-60C7-44A7-B92D-D5D1C799B558}" destId="{2725D5BD-B35D-4633-9A9D-963C2DC722BA}" srcOrd="0" destOrd="0" presId="urn:microsoft.com/office/officeart/2005/8/layout/default"/>
    <dgm:cxn modelId="{78DE9384-07AF-461A-BA07-77EFD6C3C274}" type="presOf" srcId="{1F358500-77B6-4FEB-B8D3-B5786E00E746}" destId="{B3B40F59-B10F-4B48-938E-FF58E74F055C}" srcOrd="0" destOrd="0" presId="urn:microsoft.com/office/officeart/2005/8/layout/default"/>
    <dgm:cxn modelId="{5889C784-B864-4DC6-9069-4E27181F254A}" srcId="{1F358500-77B6-4FEB-B8D3-B5786E00E746}" destId="{8EC1F600-3947-43FA-A806-029CC3DB6B10}" srcOrd="0" destOrd="0" parTransId="{4D02BF55-D7BE-42BD-B1ED-CA0B8F6F2775}" sibTransId="{06B6AB31-C418-4055-9825-C89E0F6F8921}"/>
    <dgm:cxn modelId="{61069294-EBBF-4161-8A4B-1472DA34E5D2}" type="presOf" srcId="{8C7A07FA-4544-4038-AD6D-91762BDCFEC0}" destId="{21DB08CD-10D6-4325-A777-74329A99E3D0}" srcOrd="0" destOrd="0" presId="urn:microsoft.com/office/officeart/2005/8/layout/default"/>
    <dgm:cxn modelId="{D5877298-4974-4234-B5B7-C3B8701953C6}" srcId="{1F358500-77B6-4FEB-B8D3-B5786E00E746}" destId="{EE7B2C08-08EE-456A-BEC4-3D4EAD933A31}" srcOrd="3" destOrd="0" parTransId="{66E80114-F4EB-41A6-AFC7-FB404CB6BC8B}" sibTransId="{4B8F5862-7593-417C-8DB6-390F08242654}"/>
    <dgm:cxn modelId="{D656A29F-E7CD-4BD0-B3A5-AA0FDE191180}" srcId="{1F358500-77B6-4FEB-B8D3-B5786E00E746}" destId="{9DBA31CE-60C7-44A7-B92D-D5D1C799B558}" srcOrd="5" destOrd="0" parTransId="{E6B80672-2DA5-4E07-8452-763189A25BF6}" sibTransId="{3FEC3816-11C3-487B-B70B-253F7FB73D5F}"/>
    <dgm:cxn modelId="{AE8ACEA4-0CBC-4E09-9E75-BB52363F9B8B}" type="presOf" srcId="{8EC1F600-3947-43FA-A806-029CC3DB6B10}" destId="{B49DDEC5-AD86-4A1B-9A99-E816C3A59C36}" srcOrd="0" destOrd="0" presId="urn:microsoft.com/office/officeart/2005/8/layout/default"/>
    <dgm:cxn modelId="{9FFB8301-7BDE-45F4-B580-C832B8AB6825}" type="presParOf" srcId="{B3B40F59-B10F-4B48-938E-FF58E74F055C}" destId="{B49DDEC5-AD86-4A1B-9A99-E816C3A59C36}" srcOrd="0" destOrd="0" presId="urn:microsoft.com/office/officeart/2005/8/layout/default"/>
    <dgm:cxn modelId="{115B1D76-CA95-40AC-89A9-77746A0D75E4}" type="presParOf" srcId="{B3B40F59-B10F-4B48-938E-FF58E74F055C}" destId="{78B38E27-E5E9-4228-8EBF-08BE10220713}" srcOrd="1" destOrd="0" presId="urn:microsoft.com/office/officeart/2005/8/layout/default"/>
    <dgm:cxn modelId="{475E9715-F5F1-45E8-9663-7749EBEB8B45}" type="presParOf" srcId="{B3B40F59-B10F-4B48-938E-FF58E74F055C}" destId="{32B88310-4EAE-47DF-AE0C-D819FFED3BEA}" srcOrd="2" destOrd="0" presId="urn:microsoft.com/office/officeart/2005/8/layout/default"/>
    <dgm:cxn modelId="{FD914DB2-48F9-413F-ACFE-F372E817D8AF}" type="presParOf" srcId="{B3B40F59-B10F-4B48-938E-FF58E74F055C}" destId="{43B14869-4BC8-4379-B60C-C2631A979BF7}" srcOrd="3" destOrd="0" presId="urn:microsoft.com/office/officeart/2005/8/layout/default"/>
    <dgm:cxn modelId="{A5AC9711-E6B2-4827-A766-564537E4C8D0}" type="presParOf" srcId="{B3B40F59-B10F-4B48-938E-FF58E74F055C}" destId="{21DB08CD-10D6-4325-A777-74329A99E3D0}" srcOrd="4" destOrd="0" presId="urn:microsoft.com/office/officeart/2005/8/layout/default"/>
    <dgm:cxn modelId="{058CFEE0-B1AA-412D-A355-BAE347D03B89}" type="presParOf" srcId="{B3B40F59-B10F-4B48-938E-FF58E74F055C}" destId="{ECC1021B-559C-422C-9734-E5A3E70B5AF5}" srcOrd="5" destOrd="0" presId="urn:microsoft.com/office/officeart/2005/8/layout/default"/>
    <dgm:cxn modelId="{0C85FEBC-05FE-41B4-9E4C-6EBC38B46F35}" type="presParOf" srcId="{B3B40F59-B10F-4B48-938E-FF58E74F055C}" destId="{1F719C20-6FFC-477A-826A-00FEC7ACE46E}" srcOrd="6" destOrd="0" presId="urn:microsoft.com/office/officeart/2005/8/layout/default"/>
    <dgm:cxn modelId="{2B2739F2-C99B-48E4-AA00-74502124854F}" type="presParOf" srcId="{B3B40F59-B10F-4B48-938E-FF58E74F055C}" destId="{C5D0EE7A-19D0-4207-B7C2-0759E3961B2C}" srcOrd="7" destOrd="0" presId="urn:microsoft.com/office/officeart/2005/8/layout/default"/>
    <dgm:cxn modelId="{E74E7623-CA87-4F63-BB0D-091354753574}" type="presParOf" srcId="{B3B40F59-B10F-4B48-938E-FF58E74F055C}" destId="{B89FE9CE-E593-408A-860A-EF2789B27F4F}" srcOrd="8" destOrd="0" presId="urn:microsoft.com/office/officeart/2005/8/layout/default"/>
    <dgm:cxn modelId="{A00EB509-058D-4FE1-A4C4-F675FD066F87}" type="presParOf" srcId="{B3B40F59-B10F-4B48-938E-FF58E74F055C}" destId="{B79AC903-BCF4-4E4D-B875-4CF13092DA49}" srcOrd="9" destOrd="0" presId="urn:microsoft.com/office/officeart/2005/8/layout/default"/>
    <dgm:cxn modelId="{18C2A0A5-4CDB-42EB-85AC-964DB3F8C075}" type="presParOf" srcId="{B3B40F59-B10F-4B48-938E-FF58E74F055C}" destId="{2725D5BD-B35D-4633-9A9D-963C2DC722B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0730BC-7E45-4869-9A88-242BF33DA12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88B187-5DDB-4269-942C-41143441A7DD}">
      <dgm:prSet/>
      <dgm:spPr/>
      <dgm:t>
        <a:bodyPr/>
        <a:lstStyle/>
        <a:p>
          <a:pPr>
            <a:defRPr b="1"/>
          </a:pPr>
          <a:r>
            <a:rPr lang="en-US"/>
            <a:t>Commonwealth Bank (CBA) - AI Handling  </a:t>
          </a:r>
        </a:p>
      </dgm:t>
    </dgm:pt>
    <dgm:pt modelId="{293337BA-875A-4449-9436-672BC08B42DE}" type="parTrans" cxnId="{5A37155A-9A98-4D3D-A1F3-0BE040A33864}">
      <dgm:prSet/>
      <dgm:spPr/>
      <dgm:t>
        <a:bodyPr/>
        <a:lstStyle/>
        <a:p>
          <a:endParaRPr lang="en-US"/>
        </a:p>
      </dgm:t>
    </dgm:pt>
    <dgm:pt modelId="{F2DBC84A-1697-4F88-8722-355EEF7DA03C}" type="sibTrans" cxnId="{5A37155A-9A98-4D3D-A1F3-0BE040A33864}">
      <dgm:prSet/>
      <dgm:spPr/>
      <dgm:t>
        <a:bodyPr/>
        <a:lstStyle/>
        <a:p>
          <a:endParaRPr lang="en-US"/>
        </a:p>
      </dgm:t>
    </dgm:pt>
    <dgm:pt modelId="{976BA553-9DEE-4E49-8411-ED2A187FACC8}">
      <dgm:prSet/>
      <dgm:spPr/>
      <dgm:t>
        <a:bodyPr/>
        <a:lstStyle/>
        <a:p>
          <a:r>
            <a:rPr lang="en-US"/>
            <a:t>In Australia's largest bank, they deployed, and AI powered chat and voice agents to process ~50,000 inquiries daily. </a:t>
          </a:r>
        </a:p>
      </dgm:t>
    </dgm:pt>
    <dgm:pt modelId="{FF87AB4F-DDA1-4505-B425-86AF0F55EA2E}" type="parTrans" cxnId="{81823E49-C127-4A1D-A30D-94E49B63226F}">
      <dgm:prSet/>
      <dgm:spPr/>
      <dgm:t>
        <a:bodyPr/>
        <a:lstStyle/>
        <a:p>
          <a:endParaRPr lang="en-US"/>
        </a:p>
      </dgm:t>
    </dgm:pt>
    <dgm:pt modelId="{8306828E-8A1D-435B-BB03-7E45DA439A6E}" type="sibTrans" cxnId="{81823E49-C127-4A1D-A30D-94E49B63226F}">
      <dgm:prSet/>
      <dgm:spPr/>
      <dgm:t>
        <a:bodyPr/>
        <a:lstStyle/>
        <a:p>
          <a:endParaRPr lang="en-US"/>
        </a:p>
      </dgm:t>
    </dgm:pt>
    <dgm:pt modelId="{20373032-256A-4A39-A991-E94E63E8D48D}">
      <dgm:prSet/>
      <dgm:spPr/>
      <dgm:t>
        <a:bodyPr/>
        <a:lstStyle/>
        <a:p>
          <a:r>
            <a:rPr lang="en-US"/>
            <a:t>They also used context-aware, grounded conversations to resolve routine issues instantly, this frees agents for other complex tasks.</a:t>
          </a:r>
        </a:p>
      </dgm:t>
    </dgm:pt>
    <dgm:pt modelId="{D614FB48-4CE4-4A5D-9872-198C74EDD7E8}" type="parTrans" cxnId="{4E2B3E57-8225-4E0E-A505-B1194BF0D01B}">
      <dgm:prSet/>
      <dgm:spPr/>
      <dgm:t>
        <a:bodyPr/>
        <a:lstStyle/>
        <a:p>
          <a:endParaRPr lang="en-US"/>
        </a:p>
      </dgm:t>
    </dgm:pt>
    <dgm:pt modelId="{1648DBEE-B676-4FDF-A4B7-185B7076ACE6}" type="sibTrans" cxnId="{4E2B3E57-8225-4E0E-A505-B1194BF0D01B}">
      <dgm:prSet/>
      <dgm:spPr/>
      <dgm:t>
        <a:bodyPr/>
        <a:lstStyle/>
        <a:p>
          <a:endParaRPr lang="en-US"/>
        </a:p>
      </dgm:t>
    </dgm:pt>
    <dgm:pt modelId="{39AB4937-35E2-4762-B5CF-15DEEF06C8C1}">
      <dgm:prSet/>
      <dgm:spPr/>
      <dgm:t>
        <a:bodyPr/>
        <a:lstStyle/>
        <a:p>
          <a:pPr>
            <a:defRPr b="1"/>
          </a:pPr>
          <a:r>
            <a:rPr lang="en-US"/>
            <a:t>NatWest &amp; Openai</a:t>
          </a:r>
        </a:p>
      </dgm:t>
    </dgm:pt>
    <dgm:pt modelId="{D2E9C0CC-574D-4EB6-A319-4D4D26BDF75D}" type="parTrans" cxnId="{A5AED79A-B7DC-4013-818C-2920AEA3E762}">
      <dgm:prSet/>
      <dgm:spPr/>
      <dgm:t>
        <a:bodyPr/>
        <a:lstStyle/>
        <a:p>
          <a:endParaRPr lang="en-US"/>
        </a:p>
      </dgm:t>
    </dgm:pt>
    <dgm:pt modelId="{8B9675A3-F166-4B7B-8FFE-21998B7906EB}" type="sibTrans" cxnId="{A5AED79A-B7DC-4013-818C-2920AEA3E762}">
      <dgm:prSet/>
      <dgm:spPr/>
      <dgm:t>
        <a:bodyPr/>
        <a:lstStyle/>
        <a:p>
          <a:endParaRPr lang="en-US"/>
        </a:p>
      </dgm:t>
    </dgm:pt>
    <dgm:pt modelId="{C87F48A8-C8EF-4639-8DCF-193974EF2FD8}">
      <dgm:prSet/>
      <dgm:spPr/>
      <dgm:t>
        <a:bodyPr/>
        <a:lstStyle/>
        <a:p>
          <a:r>
            <a:rPr lang="en-US"/>
            <a:t>The Uk NatWest partnered with open ai to enhance their "Cora" chatbot and internal support assistant. The initiative was to improve digital fraud reporting capabilities.</a:t>
          </a:r>
        </a:p>
      </dgm:t>
    </dgm:pt>
    <dgm:pt modelId="{A625F0EA-F7A4-4E78-963D-17EE5435E86C}" type="parTrans" cxnId="{2721B3C2-580F-4731-9A25-B536EFC8DDB7}">
      <dgm:prSet/>
      <dgm:spPr/>
      <dgm:t>
        <a:bodyPr/>
        <a:lstStyle/>
        <a:p>
          <a:endParaRPr lang="en-US"/>
        </a:p>
      </dgm:t>
    </dgm:pt>
    <dgm:pt modelId="{69B5CFE3-0DBA-4AF6-823A-B20AFF94609F}" type="sibTrans" cxnId="{2721B3C2-580F-4731-9A25-B536EFC8DDB7}">
      <dgm:prSet/>
      <dgm:spPr/>
      <dgm:t>
        <a:bodyPr/>
        <a:lstStyle/>
        <a:p>
          <a:endParaRPr lang="en-US"/>
        </a:p>
      </dgm:t>
    </dgm:pt>
    <dgm:pt modelId="{0FD1533C-8CC9-4A7A-A220-7F6B87EB06EF}">
      <dgm:prSet/>
      <dgm:spPr/>
      <dgm:t>
        <a:bodyPr/>
        <a:lstStyle/>
        <a:p>
          <a:r>
            <a:rPr lang="en-US"/>
            <a:t>This resulted in 150% increase customer satisfaction, and a decline in advisor hand offs. </a:t>
          </a:r>
        </a:p>
      </dgm:t>
    </dgm:pt>
    <dgm:pt modelId="{C45B7913-53A0-4D8B-83D8-14BF42CE29C9}" type="parTrans" cxnId="{5803C22A-1443-438A-B457-B64FD89EAF0D}">
      <dgm:prSet/>
      <dgm:spPr/>
      <dgm:t>
        <a:bodyPr/>
        <a:lstStyle/>
        <a:p>
          <a:endParaRPr lang="en-US"/>
        </a:p>
      </dgm:t>
    </dgm:pt>
    <dgm:pt modelId="{21BEFFB8-9BE7-4FAE-A3A3-34411D4A6FAE}" type="sibTrans" cxnId="{5803C22A-1443-438A-B457-B64FD89EAF0D}">
      <dgm:prSet/>
      <dgm:spPr/>
      <dgm:t>
        <a:bodyPr/>
        <a:lstStyle/>
        <a:p>
          <a:endParaRPr lang="en-US"/>
        </a:p>
      </dgm:t>
    </dgm:pt>
    <dgm:pt modelId="{761A702B-63F7-4DF0-AC05-7EB36AF62A42}" type="pres">
      <dgm:prSet presAssocID="{400730BC-7E45-4869-9A88-242BF33DA12C}" presName="root" presStyleCnt="0">
        <dgm:presLayoutVars>
          <dgm:dir/>
          <dgm:resizeHandles val="exact"/>
        </dgm:presLayoutVars>
      </dgm:prSet>
      <dgm:spPr/>
    </dgm:pt>
    <dgm:pt modelId="{12C7F757-1343-45CF-873B-1D2AC406C340}" type="pres">
      <dgm:prSet presAssocID="{5688B187-5DDB-4269-942C-41143441A7DD}" presName="compNode" presStyleCnt="0"/>
      <dgm:spPr/>
    </dgm:pt>
    <dgm:pt modelId="{52D1BA40-110E-4761-951B-50C0519F88C8}" type="pres">
      <dgm:prSet presAssocID="{5688B187-5DDB-4269-942C-41143441A7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A8100196-9C74-4919-9638-B6C66612CF0D}" type="pres">
      <dgm:prSet presAssocID="{5688B187-5DDB-4269-942C-41143441A7DD}" presName="iconSpace" presStyleCnt="0"/>
      <dgm:spPr/>
    </dgm:pt>
    <dgm:pt modelId="{E8AF2D31-7635-485C-B001-6A4B21075D07}" type="pres">
      <dgm:prSet presAssocID="{5688B187-5DDB-4269-942C-41143441A7DD}" presName="parTx" presStyleLbl="revTx" presStyleIdx="0" presStyleCnt="4">
        <dgm:presLayoutVars>
          <dgm:chMax val="0"/>
          <dgm:chPref val="0"/>
        </dgm:presLayoutVars>
      </dgm:prSet>
      <dgm:spPr/>
    </dgm:pt>
    <dgm:pt modelId="{5000A74E-A4F0-4FCB-BD87-5B27B56E379B}" type="pres">
      <dgm:prSet presAssocID="{5688B187-5DDB-4269-942C-41143441A7DD}" presName="txSpace" presStyleCnt="0"/>
      <dgm:spPr/>
    </dgm:pt>
    <dgm:pt modelId="{7242E3DD-D476-4F6F-BEB8-B381F5ABE6D3}" type="pres">
      <dgm:prSet presAssocID="{5688B187-5DDB-4269-942C-41143441A7DD}" presName="desTx" presStyleLbl="revTx" presStyleIdx="1" presStyleCnt="4">
        <dgm:presLayoutVars/>
      </dgm:prSet>
      <dgm:spPr/>
    </dgm:pt>
    <dgm:pt modelId="{97BC7197-9B09-421F-8090-CACFD38F8695}" type="pres">
      <dgm:prSet presAssocID="{F2DBC84A-1697-4F88-8722-355EEF7DA03C}" presName="sibTrans" presStyleCnt="0"/>
      <dgm:spPr/>
    </dgm:pt>
    <dgm:pt modelId="{04669F0B-B541-4714-8418-8E5056F70D3E}" type="pres">
      <dgm:prSet presAssocID="{39AB4937-35E2-4762-B5CF-15DEEF06C8C1}" presName="compNode" presStyleCnt="0"/>
      <dgm:spPr/>
    </dgm:pt>
    <dgm:pt modelId="{8F1D5431-32D6-40F9-A258-E18DC96DD01D}" type="pres">
      <dgm:prSet presAssocID="{39AB4937-35E2-4762-B5CF-15DEEF06C8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18CA086D-E388-4254-BFD4-317A07EF9DD4}" type="pres">
      <dgm:prSet presAssocID="{39AB4937-35E2-4762-B5CF-15DEEF06C8C1}" presName="iconSpace" presStyleCnt="0"/>
      <dgm:spPr/>
    </dgm:pt>
    <dgm:pt modelId="{9D150121-8D05-41B2-9A62-A7A88EAEEA76}" type="pres">
      <dgm:prSet presAssocID="{39AB4937-35E2-4762-B5CF-15DEEF06C8C1}" presName="parTx" presStyleLbl="revTx" presStyleIdx="2" presStyleCnt="4">
        <dgm:presLayoutVars>
          <dgm:chMax val="0"/>
          <dgm:chPref val="0"/>
        </dgm:presLayoutVars>
      </dgm:prSet>
      <dgm:spPr/>
    </dgm:pt>
    <dgm:pt modelId="{31430299-2BB6-44E9-A2A5-CB179E22C6EF}" type="pres">
      <dgm:prSet presAssocID="{39AB4937-35E2-4762-B5CF-15DEEF06C8C1}" presName="txSpace" presStyleCnt="0"/>
      <dgm:spPr/>
    </dgm:pt>
    <dgm:pt modelId="{F004150D-D496-4F56-96B9-1ED1F9FFA2A1}" type="pres">
      <dgm:prSet presAssocID="{39AB4937-35E2-4762-B5CF-15DEEF06C8C1}" presName="desTx" presStyleLbl="revTx" presStyleIdx="3" presStyleCnt="4">
        <dgm:presLayoutVars/>
      </dgm:prSet>
      <dgm:spPr/>
    </dgm:pt>
  </dgm:ptLst>
  <dgm:cxnLst>
    <dgm:cxn modelId="{1D5F3E01-9C44-47BF-BC3B-A38776AB9BF2}" type="presOf" srcId="{0FD1533C-8CC9-4A7A-A220-7F6B87EB06EF}" destId="{F004150D-D496-4F56-96B9-1ED1F9FFA2A1}" srcOrd="0" destOrd="1" presId="urn:microsoft.com/office/officeart/2018/2/layout/IconLabelDescriptionList"/>
    <dgm:cxn modelId="{5803C22A-1443-438A-B457-B64FD89EAF0D}" srcId="{39AB4937-35E2-4762-B5CF-15DEEF06C8C1}" destId="{0FD1533C-8CC9-4A7A-A220-7F6B87EB06EF}" srcOrd="1" destOrd="0" parTransId="{C45B7913-53A0-4D8B-83D8-14BF42CE29C9}" sibTransId="{21BEFFB8-9BE7-4FAE-A3A3-34411D4A6FAE}"/>
    <dgm:cxn modelId="{51D40D38-D41B-40A6-92C9-48B0B5B81BE2}" type="presOf" srcId="{976BA553-9DEE-4E49-8411-ED2A187FACC8}" destId="{7242E3DD-D476-4F6F-BEB8-B381F5ABE6D3}" srcOrd="0" destOrd="0" presId="urn:microsoft.com/office/officeart/2018/2/layout/IconLabelDescriptionList"/>
    <dgm:cxn modelId="{5F35D047-17EE-4C1C-AE42-BC346E6F4D8D}" type="presOf" srcId="{39AB4937-35E2-4762-B5CF-15DEEF06C8C1}" destId="{9D150121-8D05-41B2-9A62-A7A88EAEEA76}" srcOrd="0" destOrd="0" presId="urn:microsoft.com/office/officeart/2018/2/layout/IconLabelDescriptionList"/>
    <dgm:cxn modelId="{81823E49-C127-4A1D-A30D-94E49B63226F}" srcId="{5688B187-5DDB-4269-942C-41143441A7DD}" destId="{976BA553-9DEE-4E49-8411-ED2A187FACC8}" srcOrd="0" destOrd="0" parTransId="{FF87AB4F-DDA1-4505-B425-86AF0F55EA2E}" sibTransId="{8306828E-8A1D-435B-BB03-7E45DA439A6E}"/>
    <dgm:cxn modelId="{D8C32E50-7813-407E-894F-8CC16CE77C9A}" type="presOf" srcId="{20373032-256A-4A39-A991-E94E63E8D48D}" destId="{7242E3DD-D476-4F6F-BEB8-B381F5ABE6D3}" srcOrd="0" destOrd="1" presId="urn:microsoft.com/office/officeart/2018/2/layout/IconLabelDescriptionList"/>
    <dgm:cxn modelId="{ED3A5555-15D4-4445-A0B5-DC9BC4EA2C46}" type="presOf" srcId="{400730BC-7E45-4869-9A88-242BF33DA12C}" destId="{761A702B-63F7-4DF0-AC05-7EB36AF62A42}" srcOrd="0" destOrd="0" presId="urn:microsoft.com/office/officeart/2018/2/layout/IconLabelDescriptionList"/>
    <dgm:cxn modelId="{4E2B3E57-8225-4E0E-A505-B1194BF0D01B}" srcId="{5688B187-5DDB-4269-942C-41143441A7DD}" destId="{20373032-256A-4A39-A991-E94E63E8D48D}" srcOrd="1" destOrd="0" parTransId="{D614FB48-4CE4-4A5D-9872-198C74EDD7E8}" sibTransId="{1648DBEE-B676-4FDF-A4B7-185B7076ACE6}"/>
    <dgm:cxn modelId="{63B3D157-EC66-4072-AB78-2ED201E13C4F}" type="presOf" srcId="{5688B187-5DDB-4269-942C-41143441A7DD}" destId="{E8AF2D31-7635-485C-B001-6A4B21075D07}" srcOrd="0" destOrd="0" presId="urn:microsoft.com/office/officeart/2018/2/layout/IconLabelDescriptionList"/>
    <dgm:cxn modelId="{5A37155A-9A98-4D3D-A1F3-0BE040A33864}" srcId="{400730BC-7E45-4869-9A88-242BF33DA12C}" destId="{5688B187-5DDB-4269-942C-41143441A7DD}" srcOrd="0" destOrd="0" parTransId="{293337BA-875A-4449-9436-672BC08B42DE}" sibTransId="{F2DBC84A-1697-4F88-8722-355EEF7DA03C}"/>
    <dgm:cxn modelId="{A5AED79A-B7DC-4013-818C-2920AEA3E762}" srcId="{400730BC-7E45-4869-9A88-242BF33DA12C}" destId="{39AB4937-35E2-4762-B5CF-15DEEF06C8C1}" srcOrd="1" destOrd="0" parTransId="{D2E9C0CC-574D-4EB6-A319-4D4D26BDF75D}" sibTransId="{8B9675A3-F166-4B7B-8FFE-21998B7906EB}"/>
    <dgm:cxn modelId="{45E60EA1-C195-4BDF-9258-DFC493AB96F3}" type="presOf" srcId="{C87F48A8-C8EF-4639-8DCF-193974EF2FD8}" destId="{F004150D-D496-4F56-96B9-1ED1F9FFA2A1}" srcOrd="0" destOrd="0" presId="urn:microsoft.com/office/officeart/2018/2/layout/IconLabelDescriptionList"/>
    <dgm:cxn modelId="{2721B3C2-580F-4731-9A25-B536EFC8DDB7}" srcId="{39AB4937-35E2-4762-B5CF-15DEEF06C8C1}" destId="{C87F48A8-C8EF-4639-8DCF-193974EF2FD8}" srcOrd="0" destOrd="0" parTransId="{A625F0EA-F7A4-4E78-963D-17EE5435E86C}" sibTransId="{69B5CFE3-0DBA-4AF6-823A-B20AFF94609F}"/>
    <dgm:cxn modelId="{E222B73E-BB3D-44E0-A319-60A5F01D91E1}" type="presParOf" srcId="{761A702B-63F7-4DF0-AC05-7EB36AF62A42}" destId="{12C7F757-1343-45CF-873B-1D2AC406C340}" srcOrd="0" destOrd="0" presId="urn:microsoft.com/office/officeart/2018/2/layout/IconLabelDescriptionList"/>
    <dgm:cxn modelId="{AEBB16A3-716C-4D07-B2F3-9B00FC8D7F1D}" type="presParOf" srcId="{12C7F757-1343-45CF-873B-1D2AC406C340}" destId="{52D1BA40-110E-4761-951B-50C0519F88C8}" srcOrd="0" destOrd="0" presId="urn:microsoft.com/office/officeart/2018/2/layout/IconLabelDescriptionList"/>
    <dgm:cxn modelId="{2606FE97-8637-47EF-9BE6-1C0DAD6455BE}" type="presParOf" srcId="{12C7F757-1343-45CF-873B-1D2AC406C340}" destId="{A8100196-9C74-4919-9638-B6C66612CF0D}" srcOrd="1" destOrd="0" presId="urn:microsoft.com/office/officeart/2018/2/layout/IconLabelDescriptionList"/>
    <dgm:cxn modelId="{49C87049-FFC7-450F-A924-96955A99D490}" type="presParOf" srcId="{12C7F757-1343-45CF-873B-1D2AC406C340}" destId="{E8AF2D31-7635-485C-B001-6A4B21075D07}" srcOrd="2" destOrd="0" presId="urn:microsoft.com/office/officeart/2018/2/layout/IconLabelDescriptionList"/>
    <dgm:cxn modelId="{AC7CCA18-F33E-4375-A264-8FE9BA7C34BD}" type="presParOf" srcId="{12C7F757-1343-45CF-873B-1D2AC406C340}" destId="{5000A74E-A4F0-4FCB-BD87-5B27B56E379B}" srcOrd="3" destOrd="0" presId="urn:microsoft.com/office/officeart/2018/2/layout/IconLabelDescriptionList"/>
    <dgm:cxn modelId="{F6008E99-42D5-4BEB-9BE0-49450614C7C8}" type="presParOf" srcId="{12C7F757-1343-45CF-873B-1D2AC406C340}" destId="{7242E3DD-D476-4F6F-BEB8-B381F5ABE6D3}" srcOrd="4" destOrd="0" presId="urn:microsoft.com/office/officeart/2018/2/layout/IconLabelDescriptionList"/>
    <dgm:cxn modelId="{34792058-7F9D-47BC-9CC0-2FDABE62A026}" type="presParOf" srcId="{761A702B-63F7-4DF0-AC05-7EB36AF62A42}" destId="{97BC7197-9B09-421F-8090-CACFD38F8695}" srcOrd="1" destOrd="0" presId="urn:microsoft.com/office/officeart/2018/2/layout/IconLabelDescriptionList"/>
    <dgm:cxn modelId="{D6D1937C-11C2-4B56-93C9-CA50B5188F24}" type="presParOf" srcId="{761A702B-63F7-4DF0-AC05-7EB36AF62A42}" destId="{04669F0B-B541-4714-8418-8E5056F70D3E}" srcOrd="2" destOrd="0" presId="urn:microsoft.com/office/officeart/2018/2/layout/IconLabelDescriptionList"/>
    <dgm:cxn modelId="{F7FC009B-B4CF-4E6F-8386-C3B3EFFB90AC}" type="presParOf" srcId="{04669F0B-B541-4714-8418-8E5056F70D3E}" destId="{8F1D5431-32D6-40F9-A258-E18DC96DD01D}" srcOrd="0" destOrd="0" presId="urn:microsoft.com/office/officeart/2018/2/layout/IconLabelDescriptionList"/>
    <dgm:cxn modelId="{FD9AB5DA-1EFC-42F5-BED8-1224ADB33330}" type="presParOf" srcId="{04669F0B-B541-4714-8418-8E5056F70D3E}" destId="{18CA086D-E388-4254-BFD4-317A07EF9DD4}" srcOrd="1" destOrd="0" presId="urn:microsoft.com/office/officeart/2018/2/layout/IconLabelDescriptionList"/>
    <dgm:cxn modelId="{AA44D7C9-E22C-40B8-B149-DEDFCD7F94E4}" type="presParOf" srcId="{04669F0B-B541-4714-8418-8E5056F70D3E}" destId="{9D150121-8D05-41B2-9A62-A7A88EAEEA76}" srcOrd="2" destOrd="0" presId="urn:microsoft.com/office/officeart/2018/2/layout/IconLabelDescriptionList"/>
    <dgm:cxn modelId="{F7FC3BEF-76A6-46A9-8226-966F4219697F}" type="presParOf" srcId="{04669F0B-B541-4714-8418-8E5056F70D3E}" destId="{31430299-2BB6-44E9-A2A5-CB179E22C6EF}" srcOrd="3" destOrd="0" presId="urn:microsoft.com/office/officeart/2018/2/layout/IconLabelDescriptionList"/>
    <dgm:cxn modelId="{188A9CFF-9409-4708-A193-C0E8BB064FAF}" type="presParOf" srcId="{04669F0B-B541-4714-8418-8E5056F70D3E}" destId="{F004150D-D496-4F56-96B9-1ED1F9FFA2A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87D51-1AC3-42A1-AA2F-BB17BB7168D1}">
      <dsp:nvSpPr>
        <dsp:cNvPr id="0" name=""/>
        <dsp:cNvSpPr/>
      </dsp:nvSpPr>
      <dsp:spPr>
        <a:xfrm>
          <a:off x="228107" y="2079"/>
          <a:ext cx="4188645" cy="4188645"/>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Today, high stakes contact centers, especially in financial services; customer expectations, compliance, and cost challenges are rising simultaneously. </a:t>
          </a:r>
        </a:p>
      </dsp:txBody>
      <dsp:txXfrm>
        <a:off x="841520" y="615492"/>
        <a:ext cx="2961819" cy="2961819"/>
      </dsp:txXfrm>
    </dsp:sp>
    <dsp:sp modelId="{4B3F4DE1-2253-429A-B149-73B1E1E4B82E}">
      <dsp:nvSpPr>
        <dsp:cNvPr id="0" name=""/>
        <dsp:cNvSpPr/>
      </dsp:nvSpPr>
      <dsp:spPr>
        <a:xfrm rot="5400000">
          <a:off x="4762316" y="1541406"/>
          <a:ext cx="1466025" cy="1109991"/>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FA7ABA-7F1F-48F6-BACD-1278F845E85A}">
      <dsp:nvSpPr>
        <dsp:cNvPr id="0" name=""/>
        <dsp:cNvSpPr/>
      </dsp:nvSpPr>
      <dsp:spPr>
        <a:xfrm>
          <a:off x="6511075" y="2079"/>
          <a:ext cx="4188645" cy="4188645"/>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Our platform will address all three using Generative AI and AI Agents to automate tasks, assist other agents, and deliver smarter decisions across every platform.</a:t>
          </a:r>
        </a:p>
      </dsp:txBody>
      <dsp:txXfrm>
        <a:off x="7124488" y="615492"/>
        <a:ext cx="2961819" cy="296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DDEC5-AD86-4A1B-9A99-E816C3A59C36}">
      <dsp:nvSpPr>
        <dsp:cNvPr id="0" name=""/>
        <dsp:cNvSpPr/>
      </dsp:nvSpPr>
      <dsp:spPr>
        <a:xfrm>
          <a:off x="0"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AUTOMATION: HOW CAN WE REDUCE AGENT CALL TIME?</a:t>
          </a:r>
        </a:p>
      </dsp:txBody>
      <dsp:txXfrm>
        <a:off x="0" y="39687"/>
        <a:ext cx="3286125" cy="1971675"/>
      </dsp:txXfrm>
    </dsp:sp>
    <dsp:sp modelId="{32B88310-4EAE-47DF-AE0C-D819FFED3BEA}">
      <dsp:nvSpPr>
        <dsp:cNvPr id="0" name=""/>
        <dsp:cNvSpPr/>
      </dsp:nvSpPr>
      <dsp:spPr>
        <a:xfrm>
          <a:off x="3614737" y="39687"/>
          <a:ext cx="3286125" cy="1971675"/>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CUSTOMER EXPERIENCE: CAN WE IMPROVE NPS AND FIRST CONTACT RESOLUTION?</a:t>
          </a:r>
        </a:p>
      </dsp:txBody>
      <dsp:txXfrm>
        <a:off x="3614737" y="39687"/>
        <a:ext cx="3286125" cy="1971675"/>
      </dsp:txXfrm>
    </dsp:sp>
    <dsp:sp modelId="{21DB08CD-10D6-4325-A777-74329A99E3D0}">
      <dsp:nvSpPr>
        <dsp:cNvPr id="0" name=""/>
        <dsp:cNvSpPr/>
      </dsp:nvSpPr>
      <dsp:spPr>
        <a:xfrm>
          <a:off x="7229475" y="39687"/>
          <a:ext cx="3286125" cy="1971675"/>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RISK &amp; COMPLIANCE: CAN WE ENSURE PRIVACY, SECURITY, AND AVOID HALLUCINATIONS?</a:t>
          </a:r>
        </a:p>
      </dsp:txBody>
      <dsp:txXfrm>
        <a:off x="7229475" y="39687"/>
        <a:ext cx="3286125" cy="1971675"/>
      </dsp:txXfrm>
    </dsp:sp>
    <dsp:sp modelId="{1F719C20-6FFC-477A-826A-00FEC7ACE46E}">
      <dsp:nvSpPr>
        <dsp:cNvPr id="0" name=""/>
        <dsp:cNvSpPr/>
      </dsp:nvSpPr>
      <dsp:spPr>
        <a:xfrm>
          <a:off x="0" y="2339975"/>
          <a:ext cx="3286125" cy="1971675"/>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&amp; ANALYTICS: CAN WE TRACK CSAT SENTIMENT OR FRAUD/INTENT IN REAL TIME?</a:t>
          </a:r>
        </a:p>
      </dsp:txBody>
      <dsp:txXfrm>
        <a:off x="0" y="2339975"/>
        <a:ext cx="3286125" cy="1971675"/>
      </dsp:txXfrm>
    </dsp:sp>
    <dsp:sp modelId="{B89FE9CE-E593-408A-860A-EF2789B27F4F}">
      <dsp:nvSpPr>
        <dsp:cNvPr id="0" name=""/>
        <dsp:cNvSpPr/>
      </dsp:nvSpPr>
      <dsp:spPr>
        <a:xfrm>
          <a:off x="3614737" y="2339975"/>
          <a:ext cx="3286125" cy="1971675"/>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SCALABILITY &amp; FLEXIBILITY: WILL THIS WORK WITH OUR CLOUD/ON PREM INFRA?</a:t>
          </a:r>
        </a:p>
      </dsp:txBody>
      <dsp:txXfrm>
        <a:off x="3614737" y="2339975"/>
        <a:ext cx="3286125" cy="1971675"/>
      </dsp:txXfrm>
    </dsp:sp>
    <dsp:sp modelId="{2725D5BD-B35D-4633-9A9D-963C2DC722BA}">
      <dsp:nvSpPr>
        <dsp:cNvPr id="0" name=""/>
        <dsp:cNvSpPr/>
      </dsp:nvSpPr>
      <dsp:spPr>
        <a:xfrm>
          <a:off x="7229475" y="2339975"/>
          <a:ext cx="3286125" cy="197167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HUMAN AUGMENTATION: HOW TO MAKE AI MORE COMPLIANT AND FASTER?</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1BA40-110E-4761-951B-50C0519F88C8}">
      <dsp:nvSpPr>
        <dsp:cNvPr id="0" name=""/>
        <dsp:cNvSpPr/>
      </dsp:nvSpPr>
      <dsp:spPr>
        <a:xfrm>
          <a:off x="366267" y="132258"/>
          <a:ext cx="1510523" cy="1295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F2D31-7635-485C-B001-6A4B21075D07}">
      <dsp:nvSpPr>
        <dsp:cNvPr id="0" name=""/>
        <dsp:cNvSpPr/>
      </dsp:nvSpPr>
      <dsp:spPr>
        <a:xfrm>
          <a:off x="366267" y="1559309"/>
          <a:ext cx="4315781" cy="555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Commonwealth Bank (CBA) - AI Handling  </a:t>
          </a:r>
        </a:p>
      </dsp:txBody>
      <dsp:txXfrm>
        <a:off x="366267" y="1559309"/>
        <a:ext cx="4315781" cy="555227"/>
      </dsp:txXfrm>
    </dsp:sp>
    <dsp:sp modelId="{7242E3DD-D476-4F6F-BEB8-B381F5ABE6D3}">
      <dsp:nvSpPr>
        <dsp:cNvPr id="0" name=""/>
        <dsp:cNvSpPr/>
      </dsp:nvSpPr>
      <dsp:spPr>
        <a:xfrm>
          <a:off x="366267" y="2175708"/>
          <a:ext cx="4315781" cy="125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In Australia's largest bank, they deployed, and AI powered chat and voice agents to process ~50,000 inquiries daily. </a:t>
          </a:r>
        </a:p>
        <a:p>
          <a:pPr marL="0" lvl="0" indent="0" algn="l" defTabSz="622300">
            <a:lnSpc>
              <a:spcPct val="90000"/>
            </a:lnSpc>
            <a:spcBef>
              <a:spcPct val="0"/>
            </a:spcBef>
            <a:spcAft>
              <a:spcPct val="35000"/>
            </a:spcAft>
            <a:buNone/>
          </a:pPr>
          <a:r>
            <a:rPr lang="en-US" sz="1400" kern="1200"/>
            <a:t>They also used context-aware, grounded conversations to resolve routine issues instantly, this frees agents for other complex tasks.</a:t>
          </a:r>
        </a:p>
      </dsp:txBody>
      <dsp:txXfrm>
        <a:off x="366267" y="2175708"/>
        <a:ext cx="4315781" cy="1258192"/>
      </dsp:txXfrm>
    </dsp:sp>
    <dsp:sp modelId="{8F1D5431-32D6-40F9-A258-E18DC96DD01D}">
      <dsp:nvSpPr>
        <dsp:cNvPr id="0" name=""/>
        <dsp:cNvSpPr/>
      </dsp:nvSpPr>
      <dsp:spPr>
        <a:xfrm>
          <a:off x="5437310" y="132258"/>
          <a:ext cx="1510523" cy="1295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50121-8D05-41B2-9A62-A7A88EAEEA76}">
      <dsp:nvSpPr>
        <dsp:cNvPr id="0" name=""/>
        <dsp:cNvSpPr/>
      </dsp:nvSpPr>
      <dsp:spPr>
        <a:xfrm>
          <a:off x="5437310" y="1559309"/>
          <a:ext cx="4315781" cy="555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NatWest &amp; Openai</a:t>
          </a:r>
        </a:p>
      </dsp:txBody>
      <dsp:txXfrm>
        <a:off x="5437310" y="1559309"/>
        <a:ext cx="4315781" cy="555227"/>
      </dsp:txXfrm>
    </dsp:sp>
    <dsp:sp modelId="{F004150D-D496-4F56-96B9-1ED1F9FFA2A1}">
      <dsp:nvSpPr>
        <dsp:cNvPr id="0" name=""/>
        <dsp:cNvSpPr/>
      </dsp:nvSpPr>
      <dsp:spPr>
        <a:xfrm>
          <a:off x="5437310" y="2175708"/>
          <a:ext cx="4315781" cy="125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The Uk NatWest partnered with open ai to enhance their "Cora" chatbot and internal support assistant. The initiative was to improve digital fraud reporting capabilities.</a:t>
          </a:r>
        </a:p>
        <a:p>
          <a:pPr marL="0" lvl="0" indent="0" algn="l" defTabSz="622300">
            <a:lnSpc>
              <a:spcPct val="90000"/>
            </a:lnSpc>
            <a:spcBef>
              <a:spcPct val="0"/>
            </a:spcBef>
            <a:spcAft>
              <a:spcPct val="35000"/>
            </a:spcAft>
            <a:buNone/>
          </a:pPr>
          <a:r>
            <a:rPr lang="en-US" sz="1400" kern="1200"/>
            <a:t>This resulted in 150% increase customer satisfaction, and a decline in advisor hand offs. </a:t>
          </a:r>
        </a:p>
      </dsp:txBody>
      <dsp:txXfrm>
        <a:off x="5437310" y="2175708"/>
        <a:ext cx="4315781" cy="125819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2:40.636"/>
    </inkml:context>
    <inkml:brush xml:id="br0">
      <inkml:brushProperty name="width" value="0.05" units="cm"/>
      <inkml:brushProperty name="height" value="0.05" units="cm"/>
      <inkml:brushProperty name="color" value="#FFFFFF"/>
    </inkml:brush>
  </inkml:definitions>
  <inkml:trace contextRef="#ctx0" brushRef="#br0">16828 9525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6"/>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7"/>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8"/>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9"/>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6:07.64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6:13.62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6:30.568"/>
    </inkml:context>
    <inkml:brush xml:id="br0">
      <inkml:brushProperty name="width" value="0.035" units="cm"/>
      <inkml:brushProperty name="height" value="0.03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6:34.698"/>
    </inkml:context>
    <inkml:brush xml:id="br0">
      <inkml:brushProperty name="width" value="0.035" units="cm"/>
      <inkml:brushProperty name="height" value="0.035" units="cm"/>
      <inkml:brushProperty name="color" value="#FFFFFF"/>
    </inkml:brush>
  </inkml:definitions>
  <inkml:trace contextRef="#ctx0" brushRef="#br0">0 15 24575,'0'0'0,"3"0"0,2 0 0,4 0 0,2 0 0,2 0 0,3 0 0,2 0 0,0-2 0,-1-2 0,-1 1 0,0 1 0,-1 0 0,-1 1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6:49.01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47:28.55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78"/>
    </inkml:context>
    <inkml:brush xml:id="br0">
      <inkml:brushProperty name="width" value="0.05" units="cm"/>
      <inkml:brushProperty name="height" value="0.05" units="cm"/>
      <inkml:brushProperty name="color" value="#FFFFFF"/>
    </inkml:brush>
  </inkml:definitions>
  <inkml:trace contextRef="#ctx0" brushRef="#br0">16404 9366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79"/>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0"/>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1"/>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2"/>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3"/>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4"/>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26T06:43:09.985"/>
    </inkml:context>
    <inkml:brush xml:id="br0">
      <inkml:brushProperty name="width" value="0.05" units="cm"/>
      <inkml:brushProperty name="height" value="0.05" units="cm"/>
      <inkml:brushProperty name="color" value="#FFFFFF"/>
    </inkml:brush>
  </inkml:definitions>
  <inkml:trace contextRef="#ctx0" brushRef="#br0">16387 9349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B974E-C7B6-4F0F-B6F9-813C2CF7D59A}"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F2C50-0E52-4195-9D38-540241EB0187}" type="slidenum">
              <a:rPr lang="en-US" smtClean="0"/>
              <a:t>‹#›</a:t>
            </a:fld>
            <a:endParaRPr lang="en-US"/>
          </a:p>
        </p:txBody>
      </p:sp>
    </p:spTree>
    <p:extLst>
      <p:ext uri="{BB962C8B-B14F-4D97-AF65-F5344CB8AC3E}">
        <p14:creationId xmlns:p14="http://schemas.microsoft.com/office/powerpoint/2010/main" val="49372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64A6415-F68E-4410-A12F-70125DE89836}" type="slidenum">
              <a:rPr lang="en-IN" smtClean="0"/>
              <a:t>16</a:t>
            </a:fld>
            <a:endParaRPr lang="en-IN"/>
          </a:p>
        </p:txBody>
      </p:sp>
    </p:spTree>
    <p:extLst>
      <p:ext uri="{BB962C8B-B14F-4D97-AF65-F5344CB8AC3E}">
        <p14:creationId xmlns:p14="http://schemas.microsoft.com/office/powerpoint/2010/main" val="179235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8377-6274-8471-1B17-0ACCAC4C5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131C4-5C3B-5FEE-BB6F-A0AEEFCF4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B4097-779F-073E-C578-C8D6DBCFA213}"/>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17C9BEFE-4946-E072-6361-53F6960A5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FFA33-1714-F201-ED0E-B5646F350D82}"/>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346983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3B40-25EA-20FB-1CAD-D9BB6EDEA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D4A37-0F8D-CACB-FBC1-32534C0557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0CD8B-078E-DEE9-2D3A-17561FB38849}"/>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FB62D031-FB85-73AA-A075-5BB2707A5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8A98F-3E6A-6AEB-8E6B-7423234ED70C}"/>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426690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6DACF-EA44-D5FC-9F0F-6A180FEF4B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7234D-18A9-99E3-CC68-080623CA2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D32BE-6269-86E9-BF8E-5D5F67A72986}"/>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C6681343-FCDC-4AD3-59E6-95828FD3F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CAD5D-E8B7-9F5E-4365-EEADF77459B3}"/>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159334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8C2B-36B9-7198-406F-D988D0502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F37DB-381C-9E81-E9EF-0C6CF6D6A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1E846-A8F7-5DB8-DBCA-5B7EB2945B05}"/>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55C064F1-A9F2-FD36-1D17-5014E9A7D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2B755-C95A-1F58-183A-71E985A4402B}"/>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360775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8F90-CFF8-9F4A-73C6-639E52106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60C758-16FE-4CFE-122A-249A9D9F95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D7E75F-4E35-7D77-CB11-AE2AECCD2F68}"/>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9CD64413-44D9-A821-E6D0-FD4655D6B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84F11-F62D-1E8F-E23C-F4DDDA90DBFE}"/>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273226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0B49-8BBB-810B-D6B3-C835F124E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DB493-A532-219A-3950-6BFD5BCFE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19E86-C6B4-B818-5DEE-B225AF96C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8D2D0-D706-1A71-E995-0F982CB70CDA}"/>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6" name="Footer Placeholder 5">
            <a:extLst>
              <a:ext uri="{FF2B5EF4-FFF2-40B4-BE49-F238E27FC236}">
                <a16:creationId xmlns:a16="http://schemas.microsoft.com/office/drawing/2014/main" id="{736BD057-F13A-D04E-FAAB-93EB3D5CC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01728-596A-C851-2E4A-B61589E1963A}"/>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123254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13CE-2097-D40A-47DC-E9A6FF76B2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A4D48-73AA-D870-60BF-DB8E96B05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EEA2C-4459-CA75-7E82-528CD72FE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1EF7B5-55C6-3B71-EAD7-228ACF6B5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CC3D0-41A4-5CE3-57EB-F03A282C5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112BB-DBCF-45CE-C812-5B0FE338BDFF}"/>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8" name="Footer Placeholder 7">
            <a:extLst>
              <a:ext uri="{FF2B5EF4-FFF2-40B4-BE49-F238E27FC236}">
                <a16:creationId xmlns:a16="http://schemas.microsoft.com/office/drawing/2014/main" id="{83CEEB27-1584-A104-CA2A-33A59C12D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3D34B3-AFEB-ADC7-3969-41FC5D312C20}"/>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58564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81CA-758B-E7BD-1026-8E372006C8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D4F05-C03E-ED08-0176-420D30933BF2}"/>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4" name="Footer Placeholder 3">
            <a:extLst>
              <a:ext uri="{FF2B5EF4-FFF2-40B4-BE49-F238E27FC236}">
                <a16:creationId xmlns:a16="http://schemas.microsoft.com/office/drawing/2014/main" id="{B37C182E-2D3C-A5D4-8B97-E5ECB38264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E71C9-6155-77A5-185D-154304184683}"/>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354760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7F6BC-43DB-3893-D0B3-244B002F8199}"/>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3" name="Footer Placeholder 2">
            <a:extLst>
              <a:ext uri="{FF2B5EF4-FFF2-40B4-BE49-F238E27FC236}">
                <a16:creationId xmlns:a16="http://schemas.microsoft.com/office/drawing/2014/main" id="{E42F21E5-CD6B-14E5-CDA9-2BAF374C6A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639E0F-1DAC-26CC-1D8A-31213714BEFC}"/>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313965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472D-FAB0-C4BC-C1BC-7C27A203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6152CD-6E56-2444-6257-886188A0D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67D941-387E-A116-0596-B2B9AC97B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87019-58ED-53F5-9104-7205C984DE54}"/>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6" name="Footer Placeholder 5">
            <a:extLst>
              <a:ext uri="{FF2B5EF4-FFF2-40B4-BE49-F238E27FC236}">
                <a16:creationId xmlns:a16="http://schemas.microsoft.com/office/drawing/2014/main" id="{40224623-7013-8B3B-EE1E-83E477AF1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7C346-5F22-FCB3-DBD7-E3248AFA91FD}"/>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41834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95B6-1C7D-1E18-28EC-E73ED8BC9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B478E-A494-1229-427B-E6D3A1F07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90E18-B838-5056-8DE1-E330DC825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55C29-F010-079D-391A-D5F54D3CB1CC}"/>
              </a:ext>
            </a:extLst>
          </p:cNvPr>
          <p:cNvSpPr>
            <a:spLocks noGrp="1"/>
          </p:cNvSpPr>
          <p:nvPr>
            <p:ph type="dt" sz="half" idx="10"/>
          </p:nvPr>
        </p:nvSpPr>
        <p:spPr/>
        <p:txBody>
          <a:bodyPr/>
          <a:lstStyle/>
          <a:p>
            <a:fld id="{7D3FEE71-88BA-416D-A53B-5ED642CC0FE1}" type="datetimeFigureOut">
              <a:rPr lang="en-US" smtClean="0"/>
              <a:t>7/28/2025</a:t>
            </a:fld>
            <a:endParaRPr lang="en-US"/>
          </a:p>
        </p:txBody>
      </p:sp>
      <p:sp>
        <p:nvSpPr>
          <p:cNvPr id="6" name="Footer Placeholder 5">
            <a:extLst>
              <a:ext uri="{FF2B5EF4-FFF2-40B4-BE49-F238E27FC236}">
                <a16:creationId xmlns:a16="http://schemas.microsoft.com/office/drawing/2014/main" id="{E8420604-2259-52A2-9AB1-607E10609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89865-6823-501D-AB84-967B52FD71C8}"/>
              </a:ext>
            </a:extLst>
          </p:cNvPr>
          <p:cNvSpPr>
            <a:spLocks noGrp="1"/>
          </p:cNvSpPr>
          <p:nvPr>
            <p:ph type="sldNum" sz="quarter" idx="12"/>
          </p:nvPr>
        </p:nvSpPr>
        <p:spPr/>
        <p:txBody>
          <a:bodyPr/>
          <a:lstStyle/>
          <a:p>
            <a:fld id="{CDEA4B65-B66D-4DCE-A1F9-68739CA12F8E}" type="slidenum">
              <a:rPr lang="en-US" smtClean="0"/>
              <a:t>‹#›</a:t>
            </a:fld>
            <a:endParaRPr lang="en-US"/>
          </a:p>
        </p:txBody>
      </p:sp>
    </p:spTree>
    <p:extLst>
      <p:ext uri="{BB962C8B-B14F-4D97-AF65-F5344CB8AC3E}">
        <p14:creationId xmlns:p14="http://schemas.microsoft.com/office/powerpoint/2010/main" val="63403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1422A-1166-EFFA-7B98-6A0DA846D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8C7FB8-E46B-7EBE-9C83-CBB200796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9DC79-67CB-8BB4-09D0-FC20878F1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3FEE71-88BA-416D-A53B-5ED642CC0FE1}" type="datetimeFigureOut">
              <a:rPr lang="en-US" smtClean="0"/>
              <a:t>7/28/2025</a:t>
            </a:fld>
            <a:endParaRPr lang="en-US"/>
          </a:p>
        </p:txBody>
      </p:sp>
      <p:sp>
        <p:nvSpPr>
          <p:cNvPr id="5" name="Footer Placeholder 4">
            <a:extLst>
              <a:ext uri="{FF2B5EF4-FFF2-40B4-BE49-F238E27FC236}">
                <a16:creationId xmlns:a16="http://schemas.microsoft.com/office/drawing/2014/main" id="{2C36C141-03DE-679B-2DB9-43D453F8C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741847-9609-0E50-854E-4043081B9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EA4B65-B66D-4DCE-A1F9-68739CA12F8E}" type="slidenum">
              <a:rPr lang="en-US" smtClean="0"/>
              <a:t>‹#›</a:t>
            </a:fld>
            <a:endParaRPr lang="en-US"/>
          </a:p>
        </p:txBody>
      </p:sp>
    </p:spTree>
    <p:extLst>
      <p:ext uri="{BB962C8B-B14F-4D97-AF65-F5344CB8AC3E}">
        <p14:creationId xmlns:p14="http://schemas.microsoft.com/office/powerpoint/2010/main" val="180061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customXml" Target="../ink/ink1.xml"/><Relationship Id="rId26" Type="http://schemas.openxmlformats.org/officeDocument/2006/relationships/customXml" Target="../ink/ink8.xml"/><Relationship Id="rId39" Type="http://schemas.openxmlformats.org/officeDocument/2006/relationships/customXml" Target="../ink/ink18.xml"/><Relationship Id="rId21" Type="http://schemas.openxmlformats.org/officeDocument/2006/relationships/customXml" Target="../ink/ink3.xml"/><Relationship Id="rId34" Type="http://schemas.openxmlformats.org/officeDocument/2006/relationships/customXml" Target="../ink/ink15.xml"/><Relationship Id="rId7" Type="http://schemas.openxmlformats.org/officeDocument/2006/relationships/image" Target="../media/image13.png"/><Relationship Id="rId2" Type="http://schemas.openxmlformats.org/officeDocument/2006/relationships/image" Target="../media/image8.jpeg"/><Relationship Id="rId16" Type="http://schemas.openxmlformats.org/officeDocument/2006/relationships/image" Target="../media/image22.png"/><Relationship Id="rId20" Type="http://schemas.openxmlformats.org/officeDocument/2006/relationships/customXml" Target="../ink/ink2.xml"/><Relationship Id="rId29" Type="http://schemas.openxmlformats.org/officeDocument/2006/relationships/customXml" Target="../ink/ink11.xml"/><Relationship Id="rId41" Type="http://schemas.openxmlformats.org/officeDocument/2006/relationships/customXml" Target="../ink/ink1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jpeg"/><Relationship Id="rId24" Type="http://schemas.openxmlformats.org/officeDocument/2006/relationships/customXml" Target="../ink/ink6.xml"/><Relationship Id="rId32" Type="http://schemas.openxmlformats.org/officeDocument/2006/relationships/customXml" Target="../ink/ink14.xml"/><Relationship Id="rId37" Type="http://schemas.openxmlformats.org/officeDocument/2006/relationships/customXml" Target="../ink/ink17.xml"/><Relationship Id="rId40" Type="http://schemas.openxmlformats.org/officeDocument/2006/relationships/image" Target="../media/image22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customXml" Target="../ink/ink5.xml"/><Relationship Id="rId28" Type="http://schemas.openxmlformats.org/officeDocument/2006/relationships/customXml" Target="../ink/ink10.xml"/><Relationship Id="rId36" Type="http://schemas.openxmlformats.org/officeDocument/2006/relationships/image" Target="../media/image200.png"/><Relationship Id="rId10" Type="http://schemas.openxmlformats.org/officeDocument/2006/relationships/image" Target="../media/image16.png"/><Relationship Id="rId19" Type="http://schemas.openxmlformats.org/officeDocument/2006/relationships/image" Target="../media/image180.png"/><Relationship Id="rId31" Type="http://schemas.openxmlformats.org/officeDocument/2006/relationships/customXml" Target="../ink/ink13.xml"/><Relationship Id="rId4" Type="http://schemas.openxmlformats.org/officeDocument/2006/relationships/image" Target="../media/image10.jpe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customXml" Target="../ink/ink4.xml"/><Relationship Id="rId27" Type="http://schemas.openxmlformats.org/officeDocument/2006/relationships/customXml" Target="../ink/ink9.xml"/><Relationship Id="rId30" Type="http://schemas.openxmlformats.org/officeDocument/2006/relationships/customXml" Target="../ink/ink12.xml"/><Relationship Id="rId35" Type="http://schemas.openxmlformats.org/officeDocument/2006/relationships/customXml" Target="../ink/ink16.xml"/><Relationship Id="rId8" Type="http://schemas.openxmlformats.org/officeDocument/2006/relationships/image" Target="../media/image14.png"/><Relationship Id="rId3" Type="http://schemas.openxmlformats.org/officeDocument/2006/relationships/image" Target="../media/image9.jpe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customXml" Target="../ink/ink7.xml"/><Relationship Id="rId33" Type="http://schemas.openxmlformats.org/officeDocument/2006/relationships/image" Target="../media/image190.png"/><Relationship Id="rId38"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374F-FF11-7325-73C6-0B928EA71AC7}"/>
              </a:ext>
            </a:extLst>
          </p:cNvPr>
          <p:cNvSpPr>
            <a:spLocks noGrp="1"/>
          </p:cNvSpPr>
          <p:nvPr>
            <p:ph type="ctrTitle"/>
          </p:nvPr>
        </p:nvSpPr>
        <p:spPr>
          <a:xfrm>
            <a:off x="1524000" y="2117196"/>
            <a:ext cx="9144000" cy="2387600"/>
          </a:xfrm>
        </p:spPr>
        <p:txBody>
          <a:bodyPr>
            <a:normAutofit fontScale="90000"/>
          </a:bodyPr>
          <a:lstStyle/>
          <a:p>
            <a:r>
              <a:rPr lang="en-US">
                <a:solidFill>
                  <a:srgbClr val="0070C0"/>
                </a:solidFill>
              </a:rPr>
              <a:t>AI &amp; Analytics Capabilities Deck – Contact Center Community</a:t>
            </a:r>
          </a:p>
        </p:txBody>
      </p:sp>
    </p:spTree>
    <p:extLst>
      <p:ext uri="{BB962C8B-B14F-4D97-AF65-F5344CB8AC3E}">
        <p14:creationId xmlns:p14="http://schemas.microsoft.com/office/powerpoint/2010/main" val="329738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C8277A-ECBD-0971-3F09-8B98E9322357}"/>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Real World Continued:</a:t>
            </a:r>
          </a:p>
        </p:txBody>
      </p:sp>
      <p:sp>
        <p:nvSpPr>
          <p:cNvPr id="3" name="Content Placeholder 2">
            <a:extLst>
              <a:ext uri="{FF2B5EF4-FFF2-40B4-BE49-F238E27FC236}">
                <a16:creationId xmlns:a16="http://schemas.microsoft.com/office/drawing/2014/main" id="{68874AD8-0EAF-66B2-634A-147A08616A64}"/>
              </a:ext>
            </a:extLst>
          </p:cNvPr>
          <p:cNvSpPr>
            <a:spLocks noGrp="1"/>
          </p:cNvSpPr>
          <p:nvPr>
            <p:ph idx="1"/>
          </p:nvPr>
        </p:nvSpPr>
        <p:spPr>
          <a:xfrm>
            <a:off x="6095999" y="882315"/>
            <a:ext cx="5254754" cy="5294647"/>
          </a:xfrm>
        </p:spPr>
        <p:txBody>
          <a:bodyPr vert="horz" lIns="91440" tIns="45720" rIns="91440" bIns="45720" rtlCol="0">
            <a:normAutofit/>
          </a:bodyPr>
          <a:lstStyle/>
          <a:p>
            <a:r>
              <a:rPr lang="en-US" sz="2000"/>
              <a:t>Morgan Stanley- Advisor tools Power by OpenAI</a:t>
            </a:r>
          </a:p>
          <a:p>
            <a:pPr lvl="1">
              <a:buFont typeface="Courier New" panose="020B0604020202020204" pitchFamily="34" charset="0"/>
              <a:buChar char="o"/>
            </a:pPr>
            <a:r>
              <a:rPr lang="en-US" sz="2000"/>
              <a:t>Morgan Stanley deployed AI in the Morgan Stanley assistant for financial advisors, this gives access to a searchable library of over 100 internal research documents.</a:t>
            </a:r>
          </a:p>
          <a:p>
            <a:pPr lvl="1">
              <a:buFont typeface="Courier New" panose="020B0604020202020204" pitchFamily="34" charset="0"/>
              <a:buChar char="o"/>
            </a:pPr>
            <a:r>
              <a:rPr lang="en-US" sz="2000"/>
              <a:t>Launched AI @ THE MS Debrief this automatically transcribed client meetings, highlighted the key points, then drafted follow up emails and logged them into a CRM. This saved Morgan Stanley 30 minutes per advisor. </a:t>
            </a:r>
          </a:p>
          <a:p>
            <a:pPr lvl="1">
              <a:buFont typeface="Courier New" panose="020B0604020202020204" pitchFamily="34" charset="0"/>
              <a:buChar char="o"/>
            </a:pPr>
            <a:r>
              <a:rPr lang="en-US" sz="2000"/>
              <a:t>Finally, then built a robost AI evals framework to ensure qaulity, compliance, and explainability, this is critical for government components such as banks.</a:t>
            </a:r>
          </a:p>
        </p:txBody>
      </p:sp>
    </p:spTree>
    <p:extLst>
      <p:ext uri="{BB962C8B-B14F-4D97-AF65-F5344CB8AC3E}">
        <p14:creationId xmlns:p14="http://schemas.microsoft.com/office/powerpoint/2010/main" val="301917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6A737-4EAD-6847-95B0-9E88E825E663}"/>
              </a:ext>
            </a:extLst>
          </p:cNvPr>
          <p:cNvSpPr>
            <a:spLocks noGrp="1"/>
          </p:cNvSpPr>
          <p:nvPr>
            <p:ph type="title"/>
          </p:nvPr>
        </p:nvSpPr>
        <p:spPr>
          <a:xfrm>
            <a:off x="1171074" y="1396686"/>
            <a:ext cx="3240506" cy="4064628"/>
          </a:xfrm>
        </p:spPr>
        <p:txBody>
          <a:bodyPr>
            <a:normAutofit/>
          </a:bodyPr>
          <a:lstStyle/>
          <a:p>
            <a:r>
              <a:rPr lang="en-US">
                <a:solidFill>
                  <a:srgbClr val="FFFFFF"/>
                </a:solidFill>
              </a:rPr>
              <a:t>Tech Stacks examples: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99E1E9-C433-E7D6-C4B2-D0E8AB8CFDCC}"/>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dirty="0"/>
              <a:t>AWS:</a:t>
            </a:r>
          </a:p>
          <a:p>
            <a:pPr lvl="1">
              <a:buFont typeface="Courier New" panose="020B0604020202020204" pitchFamily="34" charset="0"/>
              <a:buChar char="o"/>
            </a:pPr>
            <a:r>
              <a:rPr lang="en-US" dirty="0"/>
              <a:t> Connect: For voice chat and routing.</a:t>
            </a:r>
            <a:endParaRPr lang="en-US"/>
          </a:p>
          <a:p>
            <a:pPr lvl="1">
              <a:buFont typeface="Courier New" panose="020B0604020202020204" pitchFamily="34" charset="0"/>
              <a:buChar char="o"/>
            </a:pPr>
            <a:r>
              <a:rPr lang="en-US" dirty="0"/>
              <a:t>Lex or Comprehend: For intent recognition.</a:t>
            </a:r>
            <a:endParaRPr lang="en-US"/>
          </a:p>
          <a:p>
            <a:pPr lvl="1">
              <a:buFont typeface="Courier New" panose="020B0604020202020204" pitchFamily="34" charset="0"/>
              <a:buChar char="o"/>
            </a:pPr>
            <a:r>
              <a:rPr lang="en-US" dirty="0"/>
              <a:t>Bedrock + OpenSearch: For secure explainable LLM with private data.</a:t>
            </a:r>
            <a:endParaRPr lang="en-US"/>
          </a:p>
          <a:p>
            <a:pPr lvl="1">
              <a:buFont typeface="Courier New" panose="020B0604020202020204" pitchFamily="34" charset="0"/>
              <a:buChar char="o"/>
            </a:pPr>
            <a:r>
              <a:rPr lang="en-US" dirty="0"/>
              <a:t>Lambda + S3 + Kendra + </a:t>
            </a:r>
            <a:r>
              <a:rPr lang="en-US" dirty="0" err="1"/>
              <a:t>Gaurdrails</a:t>
            </a:r>
            <a:r>
              <a:rPr lang="en-US" dirty="0"/>
              <a:t>: For full orchestration and safety.</a:t>
            </a:r>
            <a:endParaRPr lang="en-US"/>
          </a:p>
        </p:txBody>
      </p:sp>
    </p:spTree>
    <p:extLst>
      <p:ext uri="{BB962C8B-B14F-4D97-AF65-F5344CB8AC3E}">
        <p14:creationId xmlns:p14="http://schemas.microsoft.com/office/powerpoint/2010/main" val="112798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3459EF-0D85-71B7-DC38-01FF3CA77A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A60A3-A333-5C25-D8B4-979CC684BD04}"/>
              </a:ext>
            </a:extLst>
          </p:cNvPr>
          <p:cNvSpPr>
            <a:spLocks noGrp="1"/>
          </p:cNvSpPr>
          <p:nvPr>
            <p:ph type="title"/>
          </p:nvPr>
        </p:nvSpPr>
        <p:spPr>
          <a:xfrm>
            <a:off x="1171074" y="1396686"/>
            <a:ext cx="3240506" cy="4064628"/>
          </a:xfrm>
        </p:spPr>
        <p:txBody>
          <a:bodyPr>
            <a:normAutofit/>
          </a:bodyPr>
          <a:lstStyle/>
          <a:p>
            <a:r>
              <a:rPr lang="en-US">
                <a:solidFill>
                  <a:srgbClr val="FFFFFF"/>
                </a:solidFill>
              </a:rPr>
              <a:t>Tech Stacks examples: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2281B24-11FF-6882-C162-9E1982C7513F}"/>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dirty="0"/>
              <a:t>GCP:</a:t>
            </a:r>
          </a:p>
          <a:p>
            <a:pPr lvl="1">
              <a:buFont typeface="Courier New" panose="020B0604020202020204" pitchFamily="34" charset="0"/>
              <a:buChar char="o"/>
            </a:pPr>
            <a:r>
              <a:rPr lang="en-US" dirty="0"/>
              <a:t>Dialog CX: For conversational flows.</a:t>
            </a:r>
            <a:endParaRPr lang="en-US"/>
          </a:p>
          <a:p>
            <a:pPr lvl="1">
              <a:buFont typeface="Courier New" panose="020B0604020202020204" pitchFamily="34" charset="0"/>
              <a:buChar char="o"/>
            </a:pPr>
            <a:r>
              <a:rPr lang="en-US" dirty="0"/>
              <a:t>Vertex AI / Matching Engine: This is for a grounded ai and adding in vector search.</a:t>
            </a:r>
            <a:endParaRPr lang="en-US"/>
          </a:p>
          <a:p>
            <a:pPr lvl="1">
              <a:buFont typeface="Courier New" panose="020B0604020202020204" pitchFamily="34" charset="0"/>
              <a:buChar char="o"/>
            </a:pPr>
            <a:r>
              <a:rPr lang="en-US" dirty="0"/>
              <a:t>CCAI Insights: Real-time dashboards and transcripts.</a:t>
            </a:r>
            <a:endParaRPr lang="en-US"/>
          </a:p>
        </p:txBody>
      </p:sp>
    </p:spTree>
    <p:extLst>
      <p:ext uri="{BB962C8B-B14F-4D97-AF65-F5344CB8AC3E}">
        <p14:creationId xmlns:p14="http://schemas.microsoft.com/office/powerpoint/2010/main" val="380672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5EDAFE-7238-015B-CA26-C245E0337A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9EB36-7EB0-852E-B2DB-B3F679B15542}"/>
              </a:ext>
            </a:extLst>
          </p:cNvPr>
          <p:cNvSpPr>
            <a:spLocks noGrp="1"/>
          </p:cNvSpPr>
          <p:nvPr>
            <p:ph type="title"/>
          </p:nvPr>
        </p:nvSpPr>
        <p:spPr>
          <a:xfrm>
            <a:off x="1171074" y="1396686"/>
            <a:ext cx="3240506" cy="4064628"/>
          </a:xfrm>
        </p:spPr>
        <p:txBody>
          <a:bodyPr>
            <a:normAutofit/>
          </a:bodyPr>
          <a:lstStyle/>
          <a:p>
            <a:r>
              <a:rPr lang="en-US">
                <a:solidFill>
                  <a:srgbClr val="FFFFFF"/>
                </a:solidFill>
              </a:rPr>
              <a:t>Tech Stacks examples: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F35993-F3B2-8E1A-1282-CEA43199E2E7}"/>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dirty="0"/>
              <a:t>Azure / Hybrid / On-Prem:</a:t>
            </a:r>
          </a:p>
          <a:p>
            <a:pPr lvl="1">
              <a:buFont typeface="Courier New" panose="020B0604020202020204" pitchFamily="34" charset="0"/>
              <a:buChar char="o"/>
            </a:pPr>
            <a:r>
              <a:rPr lang="en-US" dirty="0"/>
              <a:t>Azure OpenAI: Using GPT-4 in the tenant and for modeling.</a:t>
            </a:r>
            <a:endParaRPr lang="en-US"/>
          </a:p>
          <a:p>
            <a:pPr lvl="1">
              <a:buFont typeface="Courier New" panose="020B0604020202020204" pitchFamily="34" charset="0"/>
              <a:buChar char="o"/>
            </a:pPr>
            <a:r>
              <a:rPr lang="en-US" dirty="0"/>
              <a:t>Vertex AI / Matching Engine: This is for a grounded ai and adding in vector search.</a:t>
            </a:r>
            <a:endParaRPr lang="en-US"/>
          </a:p>
          <a:p>
            <a:pPr lvl="1">
              <a:buFont typeface="Courier New" panose="020B0604020202020204" pitchFamily="34" charset="0"/>
              <a:buChar char="o"/>
            </a:pPr>
            <a:r>
              <a:rPr lang="en-US" dirty="0"/>
              <a:t>CCAI Insights: Real-time dashboards and transcripts.</a:t>
            </a:r>
            <a:endParaRPr lang="en-US"/>
          </a:p>
        </p:txBody>
      </p:sp>
    </p:spTree>
    <p:extLst>
      <p:ext uri="{BB962C8B-B14F-4D97-AF65-F5344CB8AC3E}">
        <p14:creationId xmlns:p14="http://schemas.microsoft.com/office/powerpoint/2010/main" val="48749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CB52E-A366-0E8F-7ABB-C4648CC759D1}"/>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rPr>
              <a:t>Core Features: Delivering the Full Stack for Contact Centers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EC011CA-3C55-6334-B543-0C0095F4845F}"/>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1700">
                <a:solidFill>
                  <a:schemeClr val="tx1">
                    <a:alpha val="80000"/>
                  </a:schemeClr>
                </a:solidFill>
              </a:rPr>
              <a:t>Voice AI Agent</a:t>
            </a:r>
          </a:p>
          <a:p>
            <a:pPr lvl="1">
              <a:buFont typeface="Courier New" panose="020B0604020202020204" pitchFamily="34" charset="0"/>
              <a:buChar char="o"/>
            </a:pPr>
            <a:r>
              <a:rPr lang="en-US" sz="1700">
                <a:solidFill>
                  <a:schemeClr val="tx1">
                    <a:alpha val="80000"/>
                  </a:schemeClr>
                </a:solidFill>
              </a:rPr>
              <a:t> Automate routine tasks using real time, speech aware bots</a:t>
            </a:r>
          </a:p>
          <a:p>
            <a:r>
              <a:rPr lang="en-US" sz="1700">
                <a:solidFill>
                  <a:schemeClr val="tx1">
                    <a:alpha val="80000"/>
                  </a:schemeClr>
                </a:solidFill>
              </a:rPr>
              <a:t>Agent Assist</a:t>
            </a:r>
          </a:p>
          <a:p>
            <a:pPr lvl="1">
              <a:buFont typeface="Courier New" panose="020B0604020202020204" pitchFamily="34" charset="0"/>
              <a:buChar char="o"/>
            </a:pPr>
            <a:r>
              <a:rPr lang="en-US" sz="1700">
                <a:solidFill>
                  <a:schemeClr val="tx1">
                    <a:alpha val="80000"/>
                  </a:schemeClr>
                </a:solidFill>
              </a:rPr>
              <a:t>Give live agent prompts, data fetches, and next-best-action support</a:t>
            </a:r>
          </a:p>
          <a:p>
            <a:r>
              <a:rPr lang="en-US" sz="1700">
                <a:solidFill>
                  <a:schemeClr val="tx1">
                    <a:alpha val="80000"/>
                  </a:schemeClr>
                </a:solidFill>
              </a:rPr>
              <a:t>Sentiment Analytics</a:t>
            </a:r>
          </a:p>
          <a:p>
            <a:pPr lvl="1">
              <a:buFont typeface="Courier New" panose="020B0604020202020204" pitchFamily="34" charset="0"/>
              <a:buChar char="o"/>
            </a:pPr>
            <a:r>
              <a:rPr lang="en-US" sz="1700">
                <a:solidFill>
                  <a:schemeClr val="tx1">
                    <a:alpha val="80000"/>
                  </a:schemeClr>
                </a:solidFill>
              </a:rPr>
              <a:t>Understand tone, frustration, urgency the route accordingly</a:t>
            </a:r>
          </a:p>
          <a:p>
            <a:r>
              <a:rPr lang="en-US" sz="1700">
                <a:solidFill>
                  <a:schemeClr val="tx1">
                    <a:alpha val="80000"/>
                  </a:schemeClr>
                </a:solidFill>
              </a:rPr>
              <a:t>RAG Workflows</a:t>
            </a:r>
          </a:p>
          <a:p>
            <a:pPr lvl="1">
              <a:buFont typeface="Courier New" panose="020B0604020202020204" pitchFamily="34" charset="0"/>
              <a:buChar char="o"/>
            </a:pPr>
            <a:r>
              <a:rPr lang="en-US" sz="1700">
                <a:solidFill>
                  <a:schemeClr val="tx1">
                    <a:alpha val="80000"/>
                  </a:schemeClr>
                </a:solidFill>
              </a:rPr>
              <a:t>Retrieve documents and client info to ground LLM responses</a:t>
            </a:r>
          </a:p>
          <a:p>
            <a:r>
              <a:rPr lang="en-US" sz="1700">
                <a:solidFill>
                  <a:schemeClr val="tx1">
                    <a:alpha val="80000"/>
                  </a:schemeClr>
                </a:solidFill>
              </a:rPr>
              <a:t>Auto Summarization</a:t>
            </a:r>
          </a:p>
          <a:p>
            <a:pPr lvl="1">
              <a:buFont typeface="Courier New" panose="020B0604020202020204" pitchFamily="34" charset="0"/>
              <a:buChar char="o"/>
            </a:pPr>
            <a:r>
              <a:rPr lang="en-US" sz="1700">
                <a:solidFill>
                  <a:schemeClr val="tx1">
                    <a:alpha val="80000"/>
                  </a:schemeClr>
                </a:solidFill>
              </a:rPr>
              <a:t>Genrate call notes, follow ups, and CRM logs instantly</a:t>
            </a:r>
          </a:p>
          <a:p>
            <a:r>
              <a:rPr lang="en-US" sz="1700">
                <a:solidFill>
                  <a:schemeClr val="tx1">
                    <a:alpha val="80000"/>
                  </a:schemeClr>
                </a:solidFill>
              </a:rPr>
              <a:t>Compliance Guardrails</a:t>
            </a:r>
          </a:p>
          <a:p>
            <a:pPr lvl="1">
              <a:buFont typeface="Courier New" panose="020B0604020202020204" pitchFamily="34" charset="0"/>
              <a:buChar char="o"/>
            </a:pPr>
            <a:r>
              <a:rPr lang="en-US" sz="1700">
                <a:solidFill>
                  <a:schemeClr val="tx1">
                    <a:alpha val="80000"/>
                  </a:schemeClr>
                </a:solidFill>
              </a:rPr>
              <a:t>Ensure responses are filtered and auditable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3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269B432-D5EA-5012-6BC9-06FF3464D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16" t="3636" r="-751" b="415"/>
          <a:stretch>
            <a:fillRect/>
          </a:stretch>
        </p:blipFill>
        <p:spPr bwMode="auto">
          <a:xfrm>
            <a:off x="13656" y="260440"/>
            <a:ext cx="12016696" cy="65969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04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0A538AA-BFE9-7F33-DF0B-27E71C773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0" y="2950027"/>
            <a:ext cx="509246" cy="4898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66AFAA-4491-30B6-D2E0-54FB3A312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0" y="2163536"/>
            <a:ext cx="509246" cy="489857"/>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28">
            <a:extLst>
              <a:ext uri="{FF2B5EF4-FFF2-40B4-BE49-F238E27FC236}">
                <a16:creationId xmlns:a16="http://schemas.microsoft.com/office/drawing/2014/main" id="{DF7D4C78-9E26-12C3-2A4D-A46121253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843" y="146442"/>
            <a:ext cx="527453" cy="470806"/>
          </a:xfrm>
          <a:prstGeom prst="rect">
            <a:avLst/>
          </a:prstGeom>
          <a:noFill/>
          <a:extLst>
            <a:ext uri="{909E8E84-426E-40DD-AFC4-6F175D3DCCD1}">
              <a14:hiddenFill xmlns:a14="http://schemas.microsoft.com/office/drawing/2010/main">
                <a:solidFill>
                  <a:srgbClr val="FFFFFF"/>
                </a:solidFill>
              </a14:hiddenFill>
            </a:ext>
          </a:extLst>
        </p:spPr>
      </p:pic>
      <p:cxnSp>
        <p:nvCxnSpPr>
          <p:cNvPr id="1137" name="Connector: Elbow 1136">
            <a:extLst>
              <a:ext uri="{FF2B5EF4-FFF2-40B4-BE49-F238E27FC236}">
                <a16:creationId xmlns:a16="http://schemas.microsoft.com/office/drawing/2014/main" id="{F41F67F0-8E54-AA91-B29F-11CD3C26400C}"/>
              </a:ext>
            </a:extLst>
          </p:cNvPr>
          <p:cNvCxnSpPr>
            <a:cxnSpLocks/>
          </p:cNvCxnSpPr>
          <p:nvPr/>
        </p:nvCxnSpPr>
        <p:spPr>
          <a:xfrm flipV="1">
            <a:off x="7476428" y="1370476"/>
            <a:ext cx="317743" cy="1281822"/>
          </a:xfrm>
          <a:prstGeom prst="bentConnector2">
            <a:avLst/>
          </a:prstGeom>
          <a:ln w="6350">
            <a:solidFill>
              <a:schemeClr val="bg2">
                <a:lumMod val="25000"/>
              </a:schemeClr>
            </a:solidFill>
          </a:ln>
        </p:spPr>
        <p:style>
          <a:lnRef idx="2">
            <a:schemeClr val="accent1"/>
          </a:lnRef>
          <a:fillRef idx="0">
            <a:schemeClr val="accent1"/>
          </a:fillRef>
          <a:effectRef idx="1">
            <a:schemeClr val="accent1"/>
          </a:effectRef>
          <a:fontRef idx="minor">
            <a:schemeClr val="tx1"/>
          </a:fontRef>
        </p:style>
      </p:cxnSp>
      <p:cxnSp>
        <p:nvCxnSpPr>
          <p:cNvPr id="1139" name="Connector: Elbow 1138">
            <a:extLst>
              <a:ext uri="{FF2B5EF4-FFF2-40B4-BE49-F238E27FC236}">
                <a16:creationId xmlns:a16="http://schemas.microsoft.com/office/drawing/2014/main" id="{FD9F2F65-DADA-C35D-7F63-1CE4CB2FEE6F}"/>
              </a:ext>
            </a:extLst>
          </p:cNvPr>
          <p:cNvCxnSpPr>
            <a:cxnSpLocks/>
            <a:endCxn id="16" idx="0"/>
          </p:cNvCxnSpPr>
          <p:nvPr/>
        </p:nvCxnSpPr>
        <p:spPr>
          <a:xfrm>
            <a:off x="4718206" y="2020804"/>
            <a:ext cx="969601" cy="375153"/>
          </a:xfrm>
          <a:prstGeom prst="bentConnector2">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41" name="Straight Arrow Connector 1140">
            <a:extLst>
              <a:ext uri="{FF2B5EF4-FFF2-40B4-BE49-F238E27FC236}">
                <a16:creationId xmlns:a16="http://schemas.microsoft.com/office/drawing/2014/main" id="{97506D39-7418-145A-A712-4DC70F75A1A9}"/>
              </a:ext>
            </a:extLst>
          </p:cNvPr>
          <p:cNvCxnSpPr>
            <a:cxnSpLocks/>
          </p:cNvCxnSpPr>
          <p:nvPr/>
        </p:nvCxnSpPr>
        <p:spPr>
          <a:xfrm flipV="1">
            <a:off x="5966847" y="2652032"/>
            <a:ext cx="687853" cy="1361"/>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45" name="Connector: Elbow 1144">
            <a:extLst>
              <a:ext uri="{FF2B5EF4-FFF2-40B4-BE49-F238E27FC236}">
                <a16:creationId xmlns:a16="http://schemas.microsoft.com/office/drawing/2014/main" id="{CB73F3CA-9F42-D469-C424-45EC97360C19}"/>
              </a:ext>
            </a:extLst>
          </p:cNvPr>
          <p:cNvCxnSpPr>
            <a:stCxn id="1026" idx="3"/>
          </p:cNvCxnSpPr>
          <p:nvPr/>
        </p:nvCxnSpPr>
        <p:spPr>
          <a:xfrm flipV="1">
            <a:off x="565546" y="2890155"/>
            <a:ext cx="486118" cy="304801"/>
          </a:xfrm>
          <a:prstGeom prst="bent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47" name="Connector: Elbow 1146">
            <a:extLst>
              <a:ext uri="{FF2B5EF4-FFF2-40B4-BE49-F238E27FC236}">
                <a16:creationId xmlns:a16="http://schemas.microsoft.com/office/drawing/2014/main" id="{78402401-8DCC-A903-A8CC-40376EF16659}"/>
              </a:ext>
            </a:extLst>
          </p:cNvPr>
          <p:cNvCxnSpPr>
            <a:stCxn id="1028" idx="3"/>
          </p:cNvCxnSpPr>
          <p:nvPr/>
        </p:nvCxnSpPr>
        <p:spPr>
          <a:xfrm>
            <a:off x="466156" y="2408465"/>
            <a:ext cx="618637" cy="279677"/>
          </a:xfrm>
          <a:prstGeom prst="bent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183" name="Picture 6">
            <a:extLst>
              <a:ext uri="{FF2B5EF4-FFF2-40B4-BE49-F238E27FC236}">
                <a16:creationId xmlns:a16="http://schemas.microsoft.com/office/drawing/2014/main" id="{D19EEB07-CF3D-4E44-C39B-FFFC024FD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2411" y="1119524"/>
            <a:ext cx="481429" cy="511981"/>
          </a:xfrm>
          <a:prstGeom prst="rect">
            <a:avLst/>
          </a:prstGeom>
          <a:noFill/>
          <a:extLst>
            <a:ext uri="{909E8E84-426E-40DD-AFC4-6F175D3DCCD1}">
              <a14:hiddenFill xmlns:a14="http://schemas.microsoft.com/office/drawing/2010/main">
                <a:solidFill>
                  <a:srgbClr val="FFFFFF"/>
                </a:solidFill>
              </a14:hiddenFill>
            </a:ext>
          </a:extLst>
        </p:spPr>
      </p:pic>
      <p:pic>
        <p:nvPicPr>
          <p:cNvPr id="1217" name="Picture 6">
            <a:extLst>
              <a:ext uri="{FF2B5EF4-FFF2-40B4-BE49-F238E27FC236}">
                <a16:creationId xmlns:a16="http://schemas.microsoft.com/office/drawing/2014/main" id="{385DA1A7-4748-F35A-89B1-A71069B48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64" y="5220399"/>
            <a:ext cx="509246" cy="541563"/>
          </a:xfrm>
          <a:prstGeom prst="rect">
            <a:avLst/>
          </a:prstGeom>
          <a:noFill/>
          <a:extLst>
            <a:ext uri="{909E8E84-426E-40DD-AFC4-6F175D3DCCD1}">
              <a14:hiddenFill xmlns:a14="http://schemas.microsoft.com/office/drawing/2010/main">
                <a:solidFill>
                  <a:srgbClr val="FFFFFF"/>
                </a:solidFill>
              </a14:hiddenFill>
            </a:ext>
          </a:extLst>
        </p:spPr>
      </p:pic>
      <p:pic>
        <p:nvPicPr>
          <p:cNvPr id="1222" name="Picture 1221" descr="A yellow background with white arrows&#10;&#10;AI-generated content may be incorrect.">
            <a:extLst>
              <a:ext uri="{FF2B5EF4-FFF2-40B4-BE49-F238E27FC236}">
                <a16:creationId xmlns:a16="http://schemas.microsoft.com/office/drawing/2014/main" id="{A6284150-20D6-C4E0-53FC-DB2CADE0774B}"/>
              </a:ext>
            </a:extLst>
          </p:cNvPr>
          <p:cNvPicPr>
            <a:picLocks noChangeAspect="1"/>
          </p:cNvPicPr>
          <p:nvPr/>
        </p:nvPicPr>
        <p:blipFill>
          <a:blip r:embed="rId6"/>
          <a:stretch>
            <a:fillRect/>
          </a:stretch>
        </p:blipFill>
        <p:spPr>
          <a:xfrm>
            <a:off x="9801734" y="5329250"/>
            <a:ext cx="507739" cy="462643"/>
          </a:xfrm>
          <a:prstGeom prst="rect">
            <a:avLst/>
          </a:prstGeom>
        </p:spPr>
      </p:pic>
      <p:pic>
        <p:nvPicPr>
          <p:cNvPr id="1254" name="Picture 6">
            <a:extLst>
              <a:ext uri="{FF2B5EF4-FFF2-40B4-BE49-F238E27FC236}">
                <a16:creationId xmlns:a16="http://schemas.microsoft.com/office/drawing/2014/main" id="{FE08614E-4F09-EB20-BB97-3F84591E6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637" y="1801585"/>
            <a:ext cx="509246" cy="541563"/>
          </a:xfrm>
          <a:prstGeom prst="rect">
            <a:avLst/>
          </a:prstGeom>
          <a:noFill/>
          <a:extLst>
            <a:ext uri="{909E8E84-426E-40DD-AFC4-6F175D3DCCD1}">
              <a14:hiddenFill xmlns:a14="http://schemas.microsoft.com/office/drawing/2010/main">
                <a:solidFill>
                  <a:srgbClr val="FFFFFF"/>
                </a:solidFill>
              </a14:hiddenFill>
            </a:ext>
          </a:extLst>
        </p:spPr>
      </p:pic>
      <p:pic>
        <p:nvPicPr>
          <p:cNvPr id="1257" name="Picture 8">
            <a:extLst>
              <a:ext uri="{FF2B5EF4-FFF2-40B4-BE49-F238E27FC236}">
                <a16:creationId xmlns:a16="http://schemas.microsoft.com/office/drawing/2014/main" id="{56CCE26B-5C57-89F4-EA39-EFED0CFB47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9981" y="1107121"/>
            <a:ext cx="481429" cy="526710"/>
          </a:xfrm>
          <a:prstGeom prst="rect">
            <a:avLst/>
          </a:prstGeom>
          <a:noFill/>
          <a:extLst>
            <a:ext uri="{909E8E84-426E-40DD-AFC4-6F175D3DCCD1}">
              <a14:hiddenFill xmlns:a14="http://schemas.microsoft.com/office/drawing/2010/main">
                <a:solidFill>
                  <a:srgbClr val="FFFFFF"/>
                </a:solidFill>
              </a14:hiddenFill>
            </a:ext>
          </a:extLst>
        </p:spPr>
      </p:pic>
      <p:pic>
        <p:nvPicPr>
          <p:cNvPr id="1258" name="Picture 8">
            <a:extLst>
              <a:ext uri="{FF2B5EF4-FFF2-40B4-BE49-F238E27FC236}">
                <a16:creationId xmlns:a16="http://schemas.microsoft.com/office/drawing/2014/main" id="{66424D24-2041-9600-0870-6D50B130D2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0588" y="68378"/>
            <a:ext cx="527453" cy="54886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33614DF-80C1-F2E2-04B9-47C835624FF6}"/>
              </a:ext>
            </a:extLst>
          </p:cNvPr>
          <p:cNvCxnSpPr/>
          <p:nvPr/>
        </p:nvCxnSpPr>
        <p:spPr>
          <a:xfrm>
            <a:off x="319508" y="4291719"/>
            <a:ext cx="11539036" cy="16577"/>
          </a:xfrm>
          <a:prstGeom prst="straightConnector1">
            <a:avLst/>
          </a:prstGeom>
          <a:ln w="28575">
            <a:solidFill>
              <a:schemeClr val="bg1">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C4DCD38-6979-0FDB-6BC3-B9637CF5B168}"/>
              </a:ext>
            </a:extLst>
          </p:cNvPr>
          <p:cNvCxnSpPr/>
          <p:nvPr/>
        </p:nvCxnSpPr>
        <p:spPr>
          <a:xfrm flipV="1">
            <a:off x="319990" y="6782916"/>
            <a:ext cx="11536984" cy="9254"/>
          </a:xfrm>
          <a:prstGeom prst="straightConnector1">
            <a:avLst/>
          </a:prstGeom>
          <a:ln w="28575">
            <a:solidFill>
              <a:schemeClr val="bg1">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BD0BCE5-E896-09D6-82D4-E3D55D3AA1F2}"/>
              </a:ext>
            </a:extLst>
          </p:cNvPr>
          <p:cNvCxnSpPr/>
          <p:nvPr/>
        </p:nvCxnSpPr>
        <p:spPr>
          <a:xfrm flipH="1">
            <a:off x="250786" y="4294899"/>
            <a:ext cx="4627" cy="2458043"/>
          </a:xfrm>
          <a:prstGeom prst="straightConnector1">
            <a:avLst/>
          </a:prstGeom>
          <a:ln w="28575">
            <a:solidFill>
              <a:schemeClr val="bg1">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FB238D6-6416-4112-300E-52DEDB478820}"/>
              </a:ext>
            </a:extLst>
          </p:cNvPr>
          <p:cNvCxnSpPr/>
          <p:nvPr/>
        </p:nvCxnSpPr>
        <p:spPr>
          <a:xfrm>
            <a:off x="11912297" y="4281984"/>
            <a:ext cx="8289" cy="2488017"/>
          </a:xfrm>
          <a:prstGeom prst="straightConnector1">
            <a:avLst/>
          </a:prstGeom>
          <a:ln w="28575">
            <a:solidFill>
              <a:schemeClr val="bg1">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CF993B6A-1317-EB68-6854-D469D3306971}"/>
              </a:ext>
            </a:extLst>
          </p:cNvPr>
          <p:cNvCxnSpPr>
            <a:cxnSpLocks/>
          </p:cNvCxnSpPr>
          <p:nvPr/>
        </p:nvCxnSpPr>
        <p:spPr>
          <a:xfrm flipV="1">
            <a:off x="2460162" y="2018317"/>
            <a:ext cx="627475" cy="812345"/>
          </a:xfrm>
          <a:prstGeom prst="bentConnector3">
            <a:avLst/>
          </a:prstGeom>
          <a:ln w="635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A5C6D1C8-B354-B966-4601-02BF9544B698}"/>
              </a:ext>
            </a:extLst>
          </p:cNvPr>
          <p:cNvPicPr>
            <a:picLocks noChangeAspect="1"/>
          </p:cNvPicPr>
          <p:nvPr/>
        </p:nvPicPr>
        <p:blipFill>
          <a:blip r:embed="rId8"/>
          <a:stretch>
            <a:fillRect/>
          </a:stretch>
        </p:blipFill>
        <p:spPr>
          <a:xfrm>
            <a:off x="5433537" y="2395957"/>
            <a:ext cx="508539" cy="553096"/>
          </a:xfrm>
          <a:prstGeom prst="rect">
            <a:avLst/>
          </a:prstGeom>
        </p:spPr>
      </p:pic>
      <p:pic>
        <p:nvPicPr>
          <p:cNvPr id="18" name="Picture 17">
            <a:extLst>
              <a:ext uri="{FF2B5EF4-FFF2-40B4-BE49-F238E27FC236}">
                <a16:creationId xmlns:a16="http://schemas.microsoft.com/office/drawing/2014/main" id="{02483786-DFD6-1673-A949-63A7DE470532}"/>
              </a:ext>
            </a:extLst>
          </p:cNvPr>
          <p:cNvPicPr>
            <a:picLocks noChangeAspect="1"/>
          </p:cNvPicPr>
          <p:nvPr/>
        </p:nvPicPr>
        <p:blipFill>
          <a:blip r:embed="rId8"/>
          <a:stretch>
            <a:fillRect/>
          </a:stretch>
        </p:blipFill>
        <p:spPr>
          <a:xfrm>
            <a:off x="5342050" y="1074780"/>
            <a:ext cx="515008" cy="601471"/>
          </a:xfrm>
          <a:prstGeom prst="rect">
            <a:avLst/>
          </a:prstGeom>
        </p:spPr>
      </p:pic>
      <p:pic>
        <p:nvPicPr>
          <p:cNvPr id="21" name="Picture 20" descr="A yellow background with white arrows&#10;&#10;AI-generated content may be incorrect.">
            <a:extLst>
              <a:ext uri="{FF2B5EF4-FFF2-40B4-BE49-F238E27FC236}">
                <a16:creationId xmlns:a16="http://schemas.microsoft.com/office/drawing/2014/main" id="{47C91E75-3B5B-FF67-A410-3B31CC3AABB4}"/>
              </a:ext>
            </a:extLst>
          </p:cNvPr>
          <p:cNvPicPr>
            <a:picLocks noChangeAspect="1"/>
          </p:cNvPicPr>
          <p:nvPr/>
        </p:nvPicPr>
        <p:blipFill>
          <a:blip r:embed="rId6"/>
          <a:stretch>
            <a:fillRect/>
          </a:stretch>
        </p:blipFill>
        <p:spPr>
          <a:xfrm>
            <a:off x="1882831" y="2579912"/>
            <a:ext cx="507739" cy="462643"/>
          </a:xfrm>
          <a:prstGeom prst="rect">
            <a:avLst/>
          </a:prstGeom>
        </p:spPr>
      </p:pic>
      <p:pic>
        <p:nvPicPr>
          <p:cNvPr id="2" name="Picture 1">
            <a:extLst>
              <a:ext uri="{FF2B5EF4-FFF2-40B4-BE49-F238E27FC236}">
                <a16:creationId xmlns:a16="http://schemas.microsoft.com/office/drawing/2014/main" id="{5495BD41-BD09-DC4D-FE75-DA2A7F8F8FA7}"/>
              </a:ext>
            </a:extLst>
          </p:cNvPr>
          <p:cNvPicPr>
            <a:picLocks noChangeAspect="1"/>
          </p:cNvPicPr>
          <p:nvPr/>
        </p:nvPicPr>
        <p:blipFill>
          <a:blip r:embed="rId8"/>
          <a:stretch>
            <a:fillRect/>
          </a:stretch>
        </p:blipFill>
        <p:spPr>
          <a:xfrm>
            <a:off x="4217485" y="1781890"/>
            <a:ext cx="508539" cy="553096"/>
          </a:xfrm>
          <a:prstGeom prst="rect">
            <a:avLst/>
          </a:prstGeom>
        </p:spPr>
      </p:pic>
      <p:pic>
        <p:nvPicPr>
          <p:cNvPr id="3" name="Picture 2">
            <a:extLst>
              <a:ext uri="{FF2B5EF4-FFF2-40B4-BE49-F238E27FC236}">
                <a16:creationId xmlns:a16="http://schemas.microsoft.com/office/drawing/2014/main" id="{7AF7956B-7AC3-6144-9B16-C011DAE7F264}"/>
              </a:ext>
            </a:extLst>
          </p:cNvPr>
          <p:cNvPicPr>
            <a:picLocks noChangeAspect="1"/>
          </p:cNvPicPr>
          <p:nvPr/>
        </p:nvPicPr>
        <p:blipFill>
          <a:blip r:embed="rId9"/>
          <a:stretch>
            <a:fillRect/>
          </a:stretch>
        </p:blipFill>
        <p:spPr>
          <a:xfrm>
            <a:off x="6321660" y="6189860"/>
            <a:ext cx="508540" cy="508540"/>
          </a:xfrm>
          <a:prstGeom prst="rect">
            <a:avLst/>
          </a:prstGeom>
        </p:spPr>
      </p:pic>
      <p:pic>
        <p:nvPicPr>
          <p:cNvPr id="4" name="Picture 6">
            <a:extLst>
              <a:ext uri="{FF2B5EF4-FFF2-40B4-BE49-F238E27FC236}">
                <a16:creationId xmlns:a16="http://schemas.microsoft.com/office/drawing/2014/main" id="{27A36E88-AFD3-EEA7-CA33-F7C706902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246" y="2555796"/>
            <a:ext cx="481429" cy="51198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97B1CE4A-AF19-72AD-95E1-BB7FA946956E}"/>
              </a:ext>
            </a:extLst>
          </p:cNvPr>
          <p:cNvCxnSpPr>
            <a:stCxn id="4" idx="3"/>
            <a:endCxn id="21" idx="1"/>
          </p:cNvCxnSpPr>
          <p:nvPr/>
        </p:nvCxnSpPr>
        <p:spPr>
          <a:xfrm flipV="1">
            <a:off x="1535675" y="2811234"/>
            <a:ext cx="347156" cy="55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C7DAAC36-B8E0-72E2-7CA2-E100A3559460}"/>
              </a:ext>
            </a:extLst>
          </p:cNvPr>
          <p:cNvCxnSpPr>
            <a:stCxn id="2" idx="0"/>
            <a:endCxn id="18" idx="1"/>
          </p:cNvCxnSpPr>
          <p:nvPr/>
        </p:nvCxnSpPr>
        <p:spPr>
          <a:xfrm rot="5400000" flipH="1" flipV="1">
            <a:off x="4703715" y="1143556"/>
            <a:ext cx="406374" cy="870295"/>
          </a:xfrm>
          <a:prstGeom prst="bentConnector2">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5F7D774D-38E2-747F-8671-ACD54E5FA034}"/>
              </a:ext>
            </a:extLst>
          </p:cNvPr>
          <p:cNvPicPr>
            <a:picLocks noChangeAspect="1"/>
          </p:cNvPicPr>
          <p:nvPr/>
        </p:nvPicPr>
        <p:blipFill>
          <a:blip r:embed="rId8"/>
          <a:stretch>
            <a:fillRect/>
          </a:stretch>
        </p:blipFill>
        <p:spPr>
          <a:xfrm>
            <a:off x="9084385" y="1100115"/>
            <a:ext cx="508539" cy="553096"/>
          </a:xfrm>
          <a:prstGeom prst="rect">
            <a:avLst/>
          </a:prstGeom>
        </p:spPr>
      </p:pic>
      <p:cxnSp>
        <p:nvCxnSpPr>
          <p:cNvPr id="36" name="Straight Arrow Connector 35">
            <a:extLst>
              <a:ext uri="{FF2B5EF4-FFF2-40B4-BE49-F238E27FC236}">
                <a16:creationId xmlns:a16="http://schemas.microsoft.com/office/drawing/2014/main" id="{D324A67B-8949-E4B5-3B1A-9ED17B6C3659}"/>
              </a:ext>
            </a:extLst>
          </p:cNvPr>
          <p:cNvCxnSpPr>
            <a:stCxn id="18" idx="3"/>
            <a:endCxn id="1257" idx="1"/>
          </p:cNvCxnSpPr>
          <p:nvPr/>
        </p:nvCxnSpPr>
        <p:spPr>
          <a:xfrm flipV="1">
            <a:off x="5857058" y="1370476"/>
            <a:ext cx="1052923" cy="5040"/>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E12B32D-F025-3D60-3B48-FFFC2797FCDC}"/>
              </a:ext>
            </a:extLst>
          </p:cNvPr>
          <p:cNvCxnSpPr>
            <a:stCxn id="1257" idx="3"/>
            <a:endCxn id="1183" idx="1"/>
          </p:cNvCxnSpPr>
          <p:nvPr/>
        </p:nvCxnSpPr>
        <p:spPr>
          <a:xfrm>
            <a:off x="7391410" y="1370476"/>
            <a:ext cx="751001" cy="5039"/>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411DDB8-FB94-0637-572A-4A31977B3679}"/>
              </a:ext>
            </a:extLst>
          </p:cNvPr>
          <p:cNvCxnSpPr>
            <a:stCxn id="1183" idx="3"/>
            <a:endCxn id="24" idx="1"/>
          </p:cNvCxnSpPr>
          <p:nvPr/>
        </p:nvCxnSpPr>
        <p:spPr>
          <a:xfrm>
            <a:off x="8623840" y="1375515"/>
            <a:ext cx="460545" cy="1148"/>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43" name="Picture 42">
            <a:extLst>
              <a:ext uri="{FF2B5EF4-FFF2-40B4-BE49-F238E27FC236}">
                <a16:creationId xmlns:a16="http://schemas.microsoft.com/office/drawing/2014/main" id="{5BC6E22A-2F2D-629A-084B-708B605DFA56}"/>
              </a:ext>
            </a:extLst>
          </p:cNvPr>
          <p:cNvPicPr>
            <a:picLocks noChangeAspect="1"/>
          </p:cNvPicPr>
          <p:nvPr/>
        </p:nvPicPr>
        <p:blipFill>
          <a:blip r:embed="rId8"/>
          <a:stretch>
            <a:fillRect/>
          </a:stretch>
        </p:blipFill>
        <p:spPr>
          <a:xfrm>
            <a:off x="10928749" y="209351"/>
            <a:ext cx="508539" cy="553096"/>
          </a:xfrm>
          <a:prstGeom prst="rect">
            <a:avLst/>
          </a:prstGeom>
        </p:spPr>
      </p:pic>
      <p:pic>
        <p:nvPicPr>
          <p:cNvPr id="44" name="Picture 43">
            <a:extLst>
              <a:ext uri="{FF2B5EF4-FFF2-40B4-BE49-F238E27FC236}">
                <a16:creationId xmlns:a16="http://schemas.microsoft.com/office/drawing/2014/main" id="{4DFF7DE8-D2F4-2722-F46C-DE93ACD338F5}"/>
              </a:ext>
            </a:extLst>
          </p:cNvPr>
          <p:cNvPicPr>
            <a:picLocks noChangeAspect="1"/>
          </p:cNvPicPr>
          <p:nvPr/>
        </p:nvPicPr>
        <p:blipFill>
          <a:blip r:embed="rId8"/>
          <a:stretch>
            <a:fillRect/>
          </a:stretch>
        </p:blipFill>
        <p:spPr>
          <a:xfrm>
            <a:off x="10928749" y="1083330"/>
            <a:ext cx="508539" cy="553096"/>
          </a:xfrm>
          <a:prstGeom prst="rect">
            <a:avLst/>
          </a:prstGeom>
        </p:spPr>
      </p:pic>
      <p:pic>
        <p:nvPicPr>
          <p:cNvPr id="45" name="Picture 44">
            <a:extLst>
              <a:ext uri="{FF2B5EF4-FFF2-40B4-BE49-F238E27FC236}">
                <a16:creationId xmlns:a16="http://schemas.microsoft.com/office/drawing/2014/main" id="{5519D855-03B7-FCAE-BA14-CF79D218883D}"/>
              </a:ext>
            </a:extLst>
          </p:cNvPr>
          <p:cNvPicPr>
            <a:picLocks noChangeAspect="1"/>
          </p:cNvPicPr>
          <p:nvPr/>
        </p:nvPicPr>
        <p:blipFill>
          <a:blip r:embed="rId8"/>
          <a:stretch>
            <a:fillRect/>
          </a:stretch>
        </p:blipFill>
        <p:spPr>
          <a:xfrm>
            <a:off x="10928749" y="2034715"/>
            <a:ext cx="508539" cy="553096"/>
          </a:xfrm>
          <a:prstGeom prst="rect">
            <a:avLst/>
          </a:prstGeom>
        </p:spPr>
      </p:pic>
      <p:cxnSp>
        <p:nvCxnSpPr>
          <p:cNvPr id="51" name="Straight Arrow Connector 50">
            <a:extLst>
              <a:ext uri="{FF2B5EF4-FFF2-40B4-BE49-F238E27FC236}">
                <a16:creationId xmlns:a16="http://schemas.microsoft.com/office/drawing/2014/main" id="{B8AF2575-972B-EAE0-48F3-9FFC5DF2AB45}"/>
              </a:ext>
            </a:extLst>
          </p:cNvPr>
          <p:cNvCxnSpPr>
            <a:cxnSpLocks/>
            <a:stCxn id="24" idx="3"/>
          </p:cNvCxnSpPr>
          <p:nvPr/>
        </p:nvCxnSpPr>
        <p:spPr>
          <a:xfrm flipV="1">
            <a:off x="9592924" y="1370764"/>
            <a:ext cx="1335825" cy="5899"/>
          </a:xfrm>
          <a:prstGeom prst="straightConnector1">
            <a:avLst/>
          </a:prstGeom>
          <a:ln w="635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C25B64DA-E047-F6A7-04F3-CA8B8D8CABE2}"/>
              </a:ext>
            </a:extLst>
          </p:cNvPr>
          <p:cNvPicPr>
            <a:picLocks noChangeAspect="1"/>
          </p:cNvPicPr>
          <p:nvPr/>
        </p:nvPicPr>
        <p:blipFill>
          <a:blip r:embed="rId8"/>
          <a:stretch>
            <a:fillRect/>
          </a:stretch>
        </p:blipFill>
        <p:spPr>
          <a:xfrm>
            <a:off x="4455632" y="509086"/>
            <a:ext cx="515008" cy="601471"/>
          </a:xfrm>
          <a:prstGeom prst="rect">
            <a:avLst/>
          </a:prstGeom>
        </p:spPr>
      </p:pic>
      <p:cxnSp>
        <p:nvCxnSpPr>
          <p:cNvPr id="56" name="Connector: Elbow 55">
            <a:extLst>
              <a:ext uri="{FF2B5EF4-FFF2-40B4-BE49-F238E27FC236}">
                <a16:creationId xmlns:a16="http://schemas.microsoft.com/office/drawing/2014/main" id="{0FA6EB07-1A80-BD36-B589-A6E9AC8A3F6A}"/>
              </a:ext>
            </a:extLst>
          </p:cNvPr>
          <p:cNvCxnSpPr>
            <a:stCxn id="1061" idx="3"/>
            <a:endCxn id="54" idx="0"/>
          </p:cNvCxnSpPr>
          <p:nvPr/>
        </p:nvCxnSpPr>
        <p:spPr>
          <a:xfrm>
            <a:off x="2654296" y="381845"/>
            <a:ext cx="2058840" cy="127241"/>
          </a:xfrm>
          <a:prstGeom prst="bentConnector2">
            <a:avLst/>
          </a:prstGeom>
          <a:ln w="635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DEE131DD-4440-1DF5-1BD0-56A44CAF118F}"/>
              </a:ext>
            </a:extLst>
          </p:cNvPr>
          <p:cNvCxnSpPr>
            <a:cxnSpLocks/>
          </p:cNvCxnSpPr>
          <p:nvPr/>
        </p:nvCxnSpPr>
        <p:spPr>
          <a:xfrm rot="10800000" flipV="1">
            <a:off x="4713136" y="244097"/>
            <a:ext cx="3177452" cy="166273"/>
          </a:xfrm>
          <a:prstGeom prst="bentConnector2">
            <a:avLst/>
          </a:prstGeom>
          <a:ln w="635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73AEC0D5-D2A9-C3C3-E291-6CC2D094D676}"/>
              </a:ext>
            </a:extLst>
          </p:cNvPr>
          <p:cNvCxnSpPr>
            <a:endCxn id="54" idx="1"/>
          </p:cNvCxnSpPr>
          <p:nvPr/>
        </p:nvCxnSpPr>
        <p:spPr>
          <a:xfrm flipV="1">
            <a:off x="2709856" y="809822"/>
            <a:ext cx="1745776" cy="220388"/>
          </a:xfrm>
          <a:prstGeom prst="bentConnector3">
            <a:avLst/>
          </a:prstGeom>
          <a:ln w="6350">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7" name="Picture 8">
            <a:extLst>
              <a:ext uri="{FF2B5EF4-FFF2-40B4-BE49-F238E27FC236}">
                <a16:creationId xmlns:a16="http://schemas.microsoft.com/office/drawing/2014/main" id="{1D5FECD8-2FEE-9E6C-E2A9-71CA07BE3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979" y="5214612"/>
            <a:ext cx="464070" cy="5160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59AB2026-4F1F-EA51-629A-931FC24C11D5}"/>
              </a:ext>
            </a:extLst>
          </p:cNvPr>
          <p:cNvCxnSpPr>
            <a:stCxn id="45" idx="1"/>
            <a:endCxn id="43" idx="1"/>
          </p:cNvCxnSpPr>
          <p:nvPr/>
        </p:nvCxnSpPr>
        <p:spPr>
          <a:xfrm rot="10800000">
            <a:off x="10928749" y="485899"/>
            <a:ext cx="12700" cy="1825364"/>
          </a:xfrm>
          <a:prstGeom prst="bentConnector3">
            <a:avLst>
              <a:gd name="adj1" fmla="val 5571425"/>
            </a:avLst>
          </a:prstGeom>
          <a:ln w="6350">
            <a:solidFill>
              <a:schemeClr val="bg2">
                <a:lumMod val="2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5" name="Picture 4" descr="Apple WWDC21 updates - ManageEngine Mobile Device Manager Plus">
            <a:extLst>
              <a:ext uri="{FF2B5EF4-FFF2-40B4-BE49-F238E27FC236}">
                <a16:creationId xmlns:a16="http://schemas.microsoft.com/office/drawing/2014/main" id="{8FE78B84-7E8D-F9AD-53D3-833A5C9D5359}"/>
              </a:ext>
            </a:extLst>
          </p:cNvPr>
          <p:cNvPicPr>
            <a:picLocks noChangeAspect="1"/>
          </p:cNvPicPr>
          <p:nvPr/>
        </p:nvPicPr>
        <p:blipFill>
          <a:blip r:embed="rId10"/>
          <a:stretch>
            <a:fillRect/>
          </a:stretch>
        </p:blipFill>
        <p:spPr>
          <a:xfrm>
            <a:off x="1871945" y="3532304"/>
            <a:ext cx="537125" cy="577172"/>
          </a:xfrm>
          <a:prstGeom prst="rect">
            <a:avLst/>
          </a:prstGeom>
        </p:spPr>
      </p:pic>
      <p:cxnSp>
        <p:nvCxnSpPr>
          <p:cNvPr id="11" name="Straight Arrow Connector 10">
            <a:extLst>
              <a:ext uri="{FF2B5EF4-FFF2-40B4-BE49-F238E27FC236}">
                <a16:creationId xmlns:a16="http://schemas.microsoft.com/office/drawing/2014/main" id="{B4F23E1A-2DC2-12F6-8547-A322FF7D09F4}"/>
              </a:ext>
            </a:extLst>
          </p:cNvPr>
          <p:cNvCxnSpPr>
            <a:cxnSpLocks/>
            <a:stCxn id="21" idx="2"/>
            <a:endCxn id="5" idx="0"/>
          </p:cNvCxnSpPr>
          <p:nvPr/>
        </p:nvCxnSpPr>
        <p:spPr>
          <a:xfrm>
            <a:off x="2136701" y="3042555"/>
            <a:ext cx="3807" cy="489749"/>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12" descr="Apple WWDC21 updates - ManageEngine Mobile Device Manager Plus">
            <a:extLst>
              <a:ext uri="{FF2B5EF4-FFF2-40B4-BE49-F238E27FC236}">
                <a16:creationId xmlns:a16="http://schemas.microsoft.com/office/drawing/2014/main" id="{63C3EC8A-2020-7C22-663B-55DECC15CFCE}"/>
              </a:ext>
            </a:extLst>
          </p:cNvPr>
          <p:cNvPicPr>
            <a:picLocks noChangeAspect="1"/>
          </p:cNvPicPr>
          <p:nvPr/>
        </p:nvPicPr>
        <p:blipFill>
          <a:blip r:embed="rId10"/>
          <a:stretch>
            <a:fillRect/>
          </a:stretch>
        </p:blipFill>
        <p:spPr>
          <a:xfrm>
            <a:off x="3743583" y="3554106"/>
            <a:ext cx="537125" cy="577172"/>
          </a:xfrm>
          <a:prstGeom prst="rect">
            <a:avLst/>
          </a:prstGeom>
        </p:spPr>
      </p:pic>
      <p:cxnSp>
        <p:nvCxnSpPr>
          <p:cNvPr id="30" name="Straight Arrow Connector 29">
            <a:extLst>
              <a:ext uri="{FF2B5EF4-FFF2-40B4-BE49-F238E27FC236}">
                <a16:creationId xmlns:a16="http://schemas.microsoft.com/office/drawing/2014/main" id="{8F087B2A-6838-C241-EB03-14E1760215E6}"/>
              </a:ext>
            </a:extLst>
          </p:cNvPr>
          <p:cNvCxnSpPr>
            <a:cxnSpLocks/>
            <a:endCxn id="5" idx="3"/>
          </p:cNvCxnSpPr>
          <p:nvPr/>
        </p:nvCxnSpPr>
        <p:spPr>
          <a:xfrm flipH="1">
            <a:off x="2409070" y="3820890"/>
            <a:ext cx="1274646"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8">
            <a:extLst>
              <a:ext uri="{FF2B5EF4-FFF2-40B4-BE49-F238E27FC236}">
                <a16:creationId xmlns:a16="http://schemas.microsoft.com/office/drawing/2014/main" id="{0F334AA9-A293-9EFC-6036-8DECC666A9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017" y="791946"/>
            <a:ext cx="481429" cy="5267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a:extLst>
              <a:ext uri="{FF2B5EF4-FFF2-40B4-BE49-F238E27FC236}">
                <a16:creationId xmlns:a16="http://schemas.microsoft.com/office/drawing/2014/main" id="{A6BBA5F7-A907-81C6-281D-7438313C66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9141" y="4490539"/>
            <a:ext cx="481429" cy="52671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onnector: Elbow 36">
            <a:extLst>
              <a:ext uri="{FF2B5EF4-FFF2-40B4-BE49-F238E27FC236}">
                <a16:creationId xmlns:a16="http://schemas.microsoft.com/office/drawing/2014/main" id="{A69E9F78-555E-09BF-8156-21435B87C933}"/>
              </a:ext>
            </a:extLst>
          </p:cNvPr>
          <p:cNvCxnSpPr>
            <a:stCxn id="5" idx="2"/>
            <a:endCxn id="34" idx="0"/>
          </p:cNvCxnSpPr>
          <p:nvPr/>
        </p:nvCxnSpPr>
        <p:spPr>
          <a:xfrm rot="16200000" flipH="1">
            <a:off x="2234651" y="4015333"/>
            <a:ext cx="381063" cy="569348"/>
          </a:xfrm>
          <a:prstGeom prst="bent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3946DB4F-22F4-96C3-CE83-EBA80FED4343}"/>
              </a:ext>
            </a:extLst>
          </p:cNvPr>
          <p:cNvCxnSpPr>
            <a:cxnSpLocks/>
            <a:endCxn id="34" idx="1"/>
          </p:cNvCxnSpPr>
          <p:nvPr/>
        </p:nvCxnSpPr>
        <p:spPr>
          <a:xfrm rot="16200000" flipH="1">
            <a:off x="1171548" y="3456301"/>
            <a:ext cx="1699900" cy="895286"/>
          </a:xfrm>
          <a:prstGeom prst="bentConnector2">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53" name="Picture 52">
            <a:extLst>
              <a:ext uri="{FF2B5EF4-FFF2-40B4-BE49-F238E27FC236}">
                <a16:creationId xmlns:a16="http://schemas.microsoft.com/office/drawing/2014/main" id="{D24CB5EC-4EEB-5106-9574-4420AD13AE3E}"/>
              </a:ext>
            </a:extLst>
          </p:cNvPr>
          <p:cNvPicPr>
            <a:picLocks noChangeAspect="1"/>
          </p:cNvPicPr>
          <p:nvPr/>
        </p:nvPicPr>
        <p:blipFill>
          <a:blip r:embed="rId8"/>
          <a:stretch>
            <a:fillRect/>
          </a:stretch>
        </p:blipFill>
        <p:spPr>
          <a:xfrm>
            <a:off x="3603463" y="4472970"/>
            <a:ext cx="508539" cy="553096"/>
          </a:xfrm>
          <a:prstGeom prst="rect">
            <a:avLst/>
          </a:prstGeom>
        </p:spPr>
      </p:pic>
      <p:cxnSp>
        <p:nvCxnSpPr>
          <p:cNvPr id="57" name="Straight Arrow Connector 56">
            <a:extLst>
              <a:ext uri="{FF2B5EF4-FFF2-40B4-BE49-F238E27FC236}">
                <a16:creationId xmlns:a16="http://schemas.microsoft.com/office/drawing/2014/main" id="{2819F791-BC39-2B7F-B253-2DAE3E552019}"/>
              </a:ext>
            </a:extLst>
          </p:cNvPr>
          <p:cNvCxnSpPr>
            <a:stCxn id="34" idx="3"/>
            <a:endCxn id="53" idx="1"/>
          </p:cNvCxnSpPr>
          <p:nvPr/>
        </p:nvCxnSpPr>
        <p:spPr>
          <a:xfrm flipV="1">
            <a:off x="2950570" y="4749518"/>
            <a:ext cx="652893" cy="437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449A7087-C58E-6C10-BCCC-0D33886317D2}"/>
              </a:ext>
            </a:extLst>
          </p:cNvPr>
          <p:cNvCxnSpPr>
            <a:stCxn id="53" idx="0"/>
          </p:cNvCxnSpPr>
          <p:nvPr/>
        </p:nvCxnSpPr>
        <p:spPr>
          <a:xfrm rot="16200000" flipV="1">
            <a:off x="2854128" y="3469365"/>
            <a:ext cx="363495" cy="1643716"/>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8">
            <a:extLst>
              <a:ext uri="{FF2B5EF4-FFF2-40B4-BE49-F238E27FC236}">
                <a16:creationId xmlns:a16="http://schemas.microsoft.com/office/drawing/2014/main" id="{232A9FFD-7832-5D7E-67F2-41041727CB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5454" y="5235252"/>
            <a:ext cx="481429" cy="52671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a:extLst>
              <a:ext uri="{FF2B5EF4-FFF2-40B4-BE49-F238E27FC236}">
                <a16:creationId xmlns:a16="http://schemas.microsoft.com/office/drawing/2014/main" id="{0D6CAD45-3A5E-4F10-984C-8AF7A8E457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345" y="6060008"/>
            <a:ext cx="481429" cy="52671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Connector: Elbow 34">
            <a:extLst>
              <a:ext uri="{FF2B5EF4-FFF2-40B4-BE49-F238E27FC236}">
                <a16:creationId xmlns:a16="http://schemas.microsoft.com/office/drawing/2014/main" id="{BB1EF09A-B9F2-4D88-20A4-65C4BFD22521}"/>
              </a:ext>
            </a:extLst>
          </p:cNvPr>
          <p:cNvCxnSpPr>
            <a:stCxn id="34" idx="2"/>
            <a:endCxn id="31" idx="1"/>
          </p:cNvCxnSpPr>
          <p:nvPr/>
        </p:nvCxnSpPr>
        <p:spPr>
          <a:xfrm rot="16200000" flipH="1">
            <a:off x="2269543" y="5457561"/>
            <a:ext cx="1306114" cy="425489"/>
          </a:xfrm>
          <a:prstGeom prst="bentConnector2">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B706EA7-31C0-3152-F61E-16871C7A9635}"/>
              </a:ext>
            </a:extLst>
          </p:cNvPr>
          <p:cNvCxnSpPr>
            <a:endCxn id="28" idx="1"/>
          </p:cNvCxnSpPr>
          <p:nvPr/>
        </p:nvCxnSpPr>
        <p:spPr>
          <a:xfrm>
            <a:off x="2695446" y="5498607"/>
            <a:ext cx="420008" cy="0"/>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81DE7F1-8508-3D00-CF51-B081B9248638}"/>
              </a:ext>
            </a:extLst>
          </p:cNvPr>
          <p:cNvCxnSpPr>
            <a:stCxn id="28" idx="3"/>
            <a:endCxn id="1217" idx="1"/>
          </p:cNvCxnSpPr>
          <p:nvPr/>
        </p:nvCxnSpPr>
        <p:spPr>
          <a:xfrm flipV="1">
            <a:off x="3596883" y="5491181"/>
            <a:ext cx="1324381" cy="7426"/>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49" name="Picture 48">
            <a:extLst>
              <a:ext uri="{FF2B5EF4-FFF2-40B4-BE49-F238E27FC236}">
                <a16:creationId xmlns:a16="http://schemas.microsoft.com/office/drawing/2014/main" id="{1F42C2A7-8C1B-CAF0-0993-0B2867AEAC43}"/>
              </a:ext>
            </a:extLst>
          </p:cNvPr>
          <p:cNvPicPr>
            <a:picLocks noChangeAspect="1"/>
          </p:cNvPicPr>
          <p:nvPr/>
        </p:nvPicPr>
        <p:blipFill>
          <a:blip r:embed="rId8"/>
          <a:stretch>
            <a:fillRect/>
          </a:stretch>
        </p:blipFill>
        <p:spPr>
          <a:xfrm>
            <a:off x="3924330" y="6049122"/>
            <a:ext cx="508539" cy="553096"/>
          </a:xfrm>
          <a:prstGeom prst="rect">
            <a:avLst/>
          </a:prstGeom>
        </p:spPr>
      </p:pic>
      <p:pic>
        <p:nvPicPr>
          <p:cNvPr id="50" name="Picture 8">
            <a:extLst>
              <a:ext uri="{FF2B5EF4-FFF2-40B4-BE49-F238E27FC236}">
                <a16:creationId xmlns:a16="http://schemas.microsoft.com/office/drawing/2014/main" id="{D49B7390-B700-C1A1-D7E5-58A959B2B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172" y="6087194"/>
            <a:ext cx="481429" cy="526710"/>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Arrow Connector 61">
            <a:extLst>
              <a:ext uri="{FF2B5EF4-FFF2-40B4-BE49-F238E27FC236}">
                <a16:creationId xmlns:a16="http://schemas.microsoft.com/office/drawing/2014/main" id="{F3293E0E-97ED-D8FB-FF2E-178BB6F068C9}"/>
              </a:ext>
            </a:extLst>
          </p:cNvPr>
          <p:cNvCxnSpPr>
            <a:stCxn id="31" idx="3"/>
            <a:endCxn id="49" idx="1"/>
          </p:cNvCxnSpPr>
          <p:nvPr/>
        </p:nvCxnSpPr>
        <p:spPr>
          <a:xfrm>
            <a:off x="3616774" y="6323363"/>
            <a:ext cx="307556" cy="2307"/>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5" name="Straight Arrow Connector 1024">
            <a:extLst>
              <a:ext uri="{FF2B5EF4-FFF2-40B4-BE49-F238E27FC236}">
                <a16:creationId xmlns:a16="http://schemas.microsoft.com/office/drawing/2014/main" id="{D497708D-33CA-6B27-6BD2-F5656091D570}"/>
              </a:ext>
            </a:extLst>
          </p:cNvPr>
          <p:cNvCxnSpPr>
            <a:cxnSpLocks/>
            <a:endCxn id="50" idx="1"/>
          </p:cNvCxnSpPr>
          <p:nvPr/>
        </p:nvCxnSpPr>
        <p:spPr>
          <a:xfrm>
            <a:off x="4531600" y="6350549"/>
            <a:ext cx="403572"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3" name="Straight Arrow Connector 1032">
            <a:extLst>
              <a:ext uri="{FF2B5EF4-FFF2-40B4-BE49-F238E27FC236}">
                <a16:creationId xmlns:a16="http://schemas.microsoft.com/office/drawing/2014/main" id="{65F6537C-E3B7-D885-E9DD-CD98F01061F9}"/>
              </a:ext>
            </a:extLst>
          </p:cNvPr>
          <p:cNvCxnSpPr>
            <a:stCxn id="50" idx="0"/>
            <a:endCxn id="1217" idx="2"/>
          </p:cNvCxnSpPr>
          <p:nvPr/>
        </p:nvCxnSpPr>
        <p:spPr>
          <a:xfrm flipV="1">
            <a:off x="5175887" y="5761962"/>
            <a:ext cx="0" cy="325232"/>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9" name="Connector: Elbow 1038">
            <a:extLst>
              <a:ext uri="{FF2B5EF4-FFF2-40B4-BE49-F238E27FC236}">
                <a16:creationId xmlns:a16="http://schemas.microsoft.com/office/drawing/2014/main" id="{4E83AB0B-CD3A-1BFF-5543-690F10C7FF9D}"/>
              </a:ext>
            </a:extLst>
          </p:cNvPr>
          <p:cNvCxnSpPr>
            <a:cxnSpLocks/>
            <a:stCxn id="1217" idx="3"/>
            <a:endCxn id="52" idx="1"/>
          </p:cNvCxnSpPr>
          <p:nvPr/>
        </p:nvCxnSpPr>
        <p:spPr>
          <a:xfrm flipV="1">
            <a:off x="5430510" y="4788841"/>
            <a:ext cx="908101" cy="702340"/>
          </a:xfrm>
          <a:prstGeom prst="bentConnector3">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040" name="Picture 1039" descr="Apple WWDC21 updates - ManageEngine Mobile Device Manager Plus">
            <a:extLst>
              <a:ext uri="{FF2B5EF4-FFF2-40B4-BE49-F238E27FC236}">
                <a16:creationId xmlns:a16="http://schemas.microsoft.com/office/drawing/2014/main" id="{3B37F9B7-FAB5-7841-5B13-1D7AB7A9AD1F}"/>
              </a:ext>
            </a:extLst>
          </p:cNvPr>
          <p:cNvPicPr>
            <a:picLocks noChangeAspect="1"/>
          </p:cNvPicPr>
          <p:nvPr/>
        </p:nvPicPr>
        <p:blipFill>
          <a:blip r:embed="rId10"/>
          <a:stretch>
            <a:fillRect/>
          </a:stretch>
        </p:blipFill>
        <p:spPr>
          <a:xfrm>
            <a:off x="6316422" y="5405779"/>
            <a:ext cx="508540" cy="546456"/>
          </a:xfrm>
          <a:prstGeom prst="rect">
            <a:avLst/>
          </a:prstGeom>
        </p:spPr>
      </p:pic>
      <p:cxnSp>
        <p:nvCxnSpPr>
          <p:cNvPr id="1048" name="Straight Arrow Connector 1047">
            <a:extLst>
              <a:ext uri="{FF2B5EF4-FFF2-40B4-BE49-F238E27FC236}">
                <a16:creationId xmlns:a16="http://schemas.microsoft.com/office/drawing/2014/main" id="{E4300B70-68E4-0BFD-4265-5CCAB343890B}"/>
              </a:ext>
            </a:extLst>
          </p:cNvPr>
          <p:cNvCxnSpPr>
            <a:cxnSpLocks/>
            <a:stCxn id="1040" idx="0"/>
            <a:endCxn id="52" idx="2"/>
          </p:cNvCxnSpPr>
          <p:nvPr/>
        </p:nvCxnSpPr>
        <p:spPr>
          <a:xfrm flipH="1" flipV="1">
            <a:off x="6564386" y="5017248"/>
            <a:ext cx="6306" cy="38853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53" name="Picture 8">
            <a:extLst>
              <a:ext uri="{FF2B5EF4-FFF2-40B4-BE49-F238E27FC236}">
                <a16:creationId xmlns:a16="http://schemas.microsoft.com/office/drawing/2014/main" id="{E8F16961-83F0-E546-AB16-4DAE4E92F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7480" y="4755541"/>
            <a:ext cx="481429" cy="52671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8">
            <a:extLst>
              <a:ext uri="{FF2B5EF4-FFF2-40B4-BE49-F238E27FC236}">
                <a16:creationId xmlns:a16="http://schemas.microsoft.com/office/drawing/2014/main" id="{FCFBB745-D86C-8C3C-4AAC-C3447985D4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4252" y="6010192"/>
            <a:ext cx="481429" cy="52671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6">
            <a:extLst>
              <a:ext uri="{FF2B5EF4-FFF2-40B4-BE49-F238E27FC236}">
                <a16:creationId xmlns:a16="http://schemas.microsoft.com/office/drawing/2014/main" id="{351D559D-3366-164A-E9D3-A00FC8D1F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845" y="5283665"/>
            <a:ext cx="509246" cy="541563"/>
          </a:xfrm>
          <a:prstGeom prst="rect">
            <a:avLst/>
          </a:prstGeom>
          <a:noFill/>
          <a:extLst>
            <a:ext uri="{909E8E84-426E-40DD-AFC4-6F175D3DCCD1}">
              <a14:hiddenFill xmlns:a14="http://schemas.microsoft.com/office/drawing/2010/main">
                <a:solidFill>
                  <a:srgbClr val="FFFFFF"/>
                </a:solidFill>
              </a14:hiddenFill>
            </a:ext>
          </a:extLst>
        </p:spPr>
      </p:pic>
      <p:cxnSp>
        <p:nvCxnSpPr>
          <p:cNvPr id="1057" name="Connector: Elbow 1056">
            <a:extLst>
              <a:ext uri="{FF2B5EF4-FFF2-40B4-BE49-F238E27FC236}">
                <a16:creationId xmlns:a16="http://schemas.microsoft.com/office/drawing/2014/main" id="{B1988F9B-F913-0BA9-23BB-3E8D033590C3}"/>
              </a:ext>
            </a:extLst>
          </p:cNvPr>
          <p:cNvCxnSpPr>
            <a:cxnSpLocks/>
            <a:stCxn id="52" idx="3"/>
            <a:endCxn id="1053" idx="1"/>
          </p:cNvCxnSpPr>
          <p:nvPr/>
        </p:nvCxnSpPr>
        <p:spPr>
          <a:xfrm>
            <a:off x="6790160" y="4788841"/>
            <a:ext cx="927320" cy="230055"/>
          </a:xfrm>
          <a:prstGeom prst="bentConnector3">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59" name="Connector: Elbow 1058">
            <a:extLst>
              <a:ext uri="{FF2B5EF4-FFF2-40B4-BE49-F238E27FC236}">
                <a16:creationId xmlns:a16="http://schemas.microsoft.com/office/drawing/2014/main" id="{EF871D9D-05A5-A95C-7851-A80F01513DA8}"/>
              </a:ext>
            </a:extLst>
          </p:cNvPr>
          <p:cNvCxnSpPr>
            <a:cxnSpLocks/>
            <a:stCxn id="1053" idx="3"/>
            <a:endCxn id="1055" idx="0"/>
          </p:cNvCxnSpPr>
          <p:nvPr/>
        </p:nvCxnSpPr>
        <p:spPr>
          <a:xfrm>
            <a:off x="8198909" y="5018896"/>
            <a:ext cx="895559" cy="264769"/>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3" name="Connector: Elbow 1062">
            <a:extLst>
              <a:ext uri="{FF2B5EF4-FFF2-40B4-BE49-F238E27FC236}">
                <a16:creationId xmlns:a16="http://schemas.microsoft.com/office/drawing/2014/main" id="{27C43787-A60B-0352-9DA3-502AAE1E12FE}"/>
              </a:ext>
            </a:extLst>
          </p:cNvPr>
          <p:cNvCxnSpPr>
            <a:stCxn id="1054" idx="3"/>
            <a:endCxn id="1055" idx="2"/>
          </p:cNvCxnSpPr>
          <p:nvPr/>
        </p:nvCxnSpPr>
        <p:spPr>
          <a:xfrm flipV="1">
            <a:off x="8215681" y="5825228"/>
            <a:ext cx="878787" cy="448319"/>
          </a:xfrm>
          <a:prstGeom prst="bentConnector2">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7" name="Straight Arrow Connector 1066">
            <a:extLst>
              <a:ext uri="{FF2B5EF4-FFF2-40B4-BE49-F238E27FC236}">
                <a16:creationId xmlns:a16="http://schemas.microsoft.com/office/drawing/2014/main" id="{4D68746A-B369-CF63-DD65-B2881E710968}"/>
              </a:ext>
            </a:extLst>
          </p:cNvPr>
          <p:cNvCxnSpPr>
            <a:stCxn id="1055" idx="3"/>
            <a:endCxn id="1222" idx="1"/>
          </p:cNvCxnSpPr>
          <p:nvPr/>
        </p:nvCxnSpPr>
        <p:spPr>
          <a:xfrm>
            <a:off x="9349091" y="5554447"/>
            <a:ext cx="452643" cy="6125"/>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69" name="Picture 1068">
            <a:extLst>
              <a:ext uri="{FF2B5EF4-FFF2-40B4-BE49-F238E27FC236}">
                <a16:creationId xmlns:a16="http://schemas.microsoft.com/office/drawing/2014/main" id="{3A3E54D3-37ED-0565-2B1E-B47338571B2C}"/>
              </a:ext>
            </a:extLst>
          </p:cNvPr>
          <p:cNvPicPr>
            <a:picLocks noChangeAspect="1"/>
          </p:cNvPicPr>
          <p:nvPr/>
        </p:nvPicPr>
        <p:blipFill>
          <a:blip r:embed="rId8"/>
          <a:stretch>
            <a:fillRect/>
          </a:stretch>
        </p:blipFill>
        <p:spPr>
          <a:xfrm>
            <a:off x="9482145" y="6220187"/>
            <a:ext cx="508539" cy="553096"/>
          </a:xfrm>
          <a:prstGeom prst="rect">
            <a:avLst/>
          </a:prstGeom>
        </p:spPr>
      </p:pic>
      <p:cxnSp>
        <p:nvCxnSpPr>
          <p:cNvPr id="1071" name="Connector: Elbow 1070">
            <a:extLst>
              <a:ext uri="{FF2B5EF4-FFF2-40B4-BE49-F238E27FC236}">
                <a16:creationId xmlns:a16="http://schemas.microsoft.com/office/drawing/2014/main" id="{46D3C014-A971-5543-AFBC-DEEB2E2A2EA3}"/>
              </a:ext>
            </a:extLst>
          </p:cNvPr>
          <p:cNvCxnSpPr>
            <a:stCxn id="1222" idx="2"/>
            <a:endCxn id="1069" idx="0"/>
          </p:cNvCxnSpPr>
          <p:nvPr/>
        </p:nvCxnSpPr>
        <p:spPr>
          <a:xfrm rot="5400000">
            <a:off x="9681863" y="5846446"/>
            <a:ext cx="428294" cy="319189"/>
          </a:xfrm>
          <a:prstGeom prst="bentConnector3">
            <a:avLst>
              <a:gd name="adj1" fmla="val 27125"/>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74" name="Picture 1073">
            <a:extLst>
              <a:ext uri="{FF2B5EF4-FFF2-40B4-BE49-F238E27FC236}">
                <a16:creationId xmlns:a16="http://schemas.microsoft.com/office/drawing/2014/main" id="{FA48B043-4CA3-EF8D-F265-DA916A56BE8D}"/>
              </a:ext>
            </a:extLst>
          </p:cNvPr>
          <p:cNvPicPr>
            <a:picLocks noChangeAspect="1"/>
          </p:cNvPicPr>
          <p:nvPr/>
        </p:nvPicPr>
        <p:blipFill>
          <a:blip r:embed="rId8"/>
          <a:stretch>
            <a:fillRect/>
          </a:stretch>
        </p:blipFill>
        <p:spPr>
          <a:xfrm>
            <a:off x="10420210" y="6161169"/>
            <a:ext cx="508539" cy="553096"/>
          </a:xfrm>
          <a:prstGeom prst="rect">
            <a:avLst/>
          </a:prstGeom>
        </p:spPr>
      </p:pic>
      <p:pic>
        <p:nvPicPr>
          <p:cNvPr id="1075" name="Picture 1074">
            <a:extLst>
              <a:ext uri="{FF2B5EF4-FFF2-40B4-BE49-F238E27FC236}">
                <a16:creationId xmlns:a16="http://schemas.microsoft.com/office/drawing/2014/main" id="{E34422BA-20AC-261E-E701-710AF6B8334B}"/>
              </a:ext>
            </a:extLst>
          </p:cNvPr>
          <p:cNvPicPr>
            <a:picLocks noChangeAspect="1"/>
          </p:cNvPicPr>
          <p:nvPr/>
        </p:nvPicPr>
        <p:blipFill>
          <a:blip r:embed="rId8"/>
          <a:stretch>
            <a:fillRect/>
          </a:stretch>
        </p:blipFill>
        <p:spPr>
          <a:xfrm>
            <a:off x="11092599" y="5773790"/>
            <a:ext cx="508539" cy="553096"/>
          </a:xfrm>
          <a:prstGeom prst="rect">
            <a:avLst/>
          </a:prstGeom>
        </p:spPr>
      </p:pic>
      <p:cxnSp>
        <p:nvCxnSpPr>
          <p:cNvPr id="1077" name="Connector: Elbow 1076">
            <a:extLst>
              <a:ext uri="{FF2B5EF4-FFF2-40B4-BE49-F238E27FC236}">
                <a16:creationId xmlns:a16="http://schemas.microsoft.com/office/drawing/2014/main" id="{5621E9CD-BBAA-C9C7-0734-E4A5E7F05EEA}"/>
              </a:ext>
            </a:extLst>
          </p:cNvPr>
          <p:cNvCxnSpPr>
            <a:cxnSpLocks/>
            <a:stCxn id="1074" idx="1"/>
          </p:cNvCxnSpPr>
          <p:nvPr/>
        </p:nvCxnSpPr>
        <p:spPr>
          <a:xfrm rot="10800000">
            <a:off x="10193768" y="5808961"/>
            <a:ext cx="226442" cy="628756"/>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83" name="Straight Connector 1082">
            <a:extLst>
              <a:ext uri="{FF2B5EF4-FFF2-40B4-BE49-F238E27FC236}">
                <a16:creationId xmlns:a16="http://schemas.microsoft.com/office/drawing/2014/main" id="{D18ED24C-86AC-89ED-F175-2552B3A16A2E}"/>
              </a:ext>
            </a:extLst>
          </p:cNvPr>
          <p:cNvCxnSpPr>
            <a:cxnSpLocks/>
            <a:stCxn id="1075" idx="1"/>
          </p:cNvCxnSpPr>
          <p:nvPr/>
        </p:nvCxnSpPr>
        <p:spPr>
          <a:xfrm flipH="1">
            <a:off x="10177660" y="6050338"/>
            <a:ext cx="914939"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pic>
        <p:nvPicPr>
          <p:cNvPr id="1086" name="Picture 8">
            <a:extLst>
              <a:ext uri="{FF2B5EF4-FFF2-40B4-BE49-F238E27FC236}">
                <a16:creationId xmlns:a16="http://schemas.microsoft.com/office/drawing/2014/main" id="{7049FE59-2E2A-5957-BF30-11593D4891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9954" y="4327693"/>
            <a:ext cx="464070" cy="516034"/>
          </a:xfrm>
          <a:prstGeom prst="rect">
            <a:avLst/>
          </a:prstGeom>
          <a:noFill/>
          <a:extLst>
            <a:ext uri="{909E8E84-426E-40DD-AFC4-6F175D3DCCD1}">
              <a14:hiddenFill xmlns:a14="http://schemas.microsoft.com/office/drawing/2010/main">
                <a:solidFill>
                  <a:srgbClr val="FFFFFF"/>
                </a:solidFill>
              </a14:hiddenFill>
            </a:ext>
          </a:extLst>
        </p:spPr>
      </p:pic>
      <p:cxnSp>
        <p:nvCxnSpPr>
          <p:cNvPr id="1089" name="Straight Arrow Connector 1088">
            <a:extLst>
              <a:ext uri="{FF2B5EF4-FFF2-40B4-BE49-F238E27FC236}">
                <a16:creationId xmlns:a16="http://schemas.microsoft.com/office/drawing/2014/main" id="{11F2AA08-47FD-3C17-E967-30841A5679F0}"/>
              </a:ext>
            </a:extLst>
          </p:cNvPr>
          <p:cNvCxnSpPr>
            <a:cxnSpLocks/>
            <a:stCxn id="3" idx="0"/>
            <a:endCxn id="1040" idx="2"/>
          </p:cNvCxnSpPr>
          <p:nvPr/>
        </p:nvCxnSpPr>
        <p:spPr>
          <a:xfrm flipH="1" flipV="1">
            <a:off x="6570692" y="5952235"/>
            <a:ext cx="5238" cy="237625"/>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93" name="Picture 1092" descr="A yellow background with white arrows&#10;&#10;AI-generated content may be incorrect.">
            <a:extLst>
              <a:ext uri="{FF2B5EF4-FFF2-40B4-BE49-F238E27FC236}">
                <a16:creationId xmlns:a16="http://schemas.microsoft.com/office/drawing/2014/main" id="{C16C3C77-1A7A-F07A-8A3D-67877CE679EF}"/>
              </a:ext>
            </a:extLst>
          </p:cNvPr>
          <p:cNvPicPr>
            <a:picLocks noChangeAspect="1"/>
          </p:cNvPicPr>
          <p:nvPr/>
        </p:nvPicPr>
        <p:blipFill>
          <a:blip r:embed="rId6"/>
          <a:stretch>
            <a:fillRect/>
          </a:stretch>
        </p:blipFill>
        <p:spPr>
          <a:xfrm>
            <a:off x="10110406" y="4401220"/>
            <a:ext cx="507739" cy="462643"/>
          </a:xfrm>
          <a:prstGeom prst="rect">
            <a:avLst/>
          </a:prstGeom>
        </p:spPr>
      </p:pic>
      <p:cxnSp>
        <p:nvCxnSpPr>
          <p:cNvPr id="1097" name="Connector: Elbow 1096">
            <a:extLst>
              <a:ext uri="{FF2B5EF4-FFF2-40B4-BE49-F238E27FC236}">
                <a16:creationId xmlns:a16="http://schemas.microsoft.com/office/drawing/2014/main" id="{C7ECBD41-5EB6-6D48-D179-6E7F46C162A5}"/>
              </a:ext>
            </a:extLst>
          </p:cNvPr>
          <p:cNvCxnSpPr>
            <a:endCxn id="1093" idx="0"/>
          </p:cNvCxnSpPr>
          <p:nvPr/>
        </p:nvCxnSpPr>
        <p:spPr>
          <a:xfrm rot="16200000" flipH="1">
            <a:off x="9859624" y="3896568"/>
            <a:ext cx="31053" cy="978250"/>
          </a:xfrm>
          <a:prstGeom prst="bentConnector3">
            <a:avLst>
              <a:gd name="adj1" fmla="val -73616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00" name="Connector: Elbow 1099">
            <a:extLst>
              <a:ext uri="{FF2B5EF4-FFF2-40B4-BE49-F238E27FC236}">
                <a16:creationId xmlns:a16="http://schemas.microsoft.com/office/drawing/2014/main" id="{E2977D06-1667-F59A-18A6-737B078697E8}"/>
              </a:ext>
            </a:extLst>
          </p:cNvPr>
          <p:cNvCxnSpPr>
            <a:stCxn id="1222" idx="3"/>
            <a:endCxn id="27" idx="1"/>
          </p:cNvCxnSpPr>
          <p:nvPr/>
        </p:nvCxnSpPr>
        <p:spPr>
          <a:xfrm flipV="1">
            <a:off x="10309473" y="5472629"/>
            <a:ext cx="980506" cy="87943"/>
          </a:xfrm>
          <a:prstGeom prst="bent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03" name="Connector: Elbow 1102">
            <a:extLst>
              <a:ext uri="{FF2B5EF4-FFF2-40B4-BE49-F238E27FC236}">
                <a16:creationId xmlns:a16="http://schemas.microsoft.com/office/drawing/2014/main" id="{08CCE4CB-7BA5-1A37-8B8E-CDE4EEF6195D}"/>
              </a:ext>
            </a:extLst>
          </p:cNvPr>
          <p:cNvCxnSpPr>
            <a:cxnSpLocks/>
          </p:cNvCxnSpPr>
          <p:nvPr/>
        </p:nvCxnSpPr>
        <p:spPr>
          <a:xfrm>
            <a:off x="9252716" y="5749408"/>
            <a:ext cx="483698" cy="261383"/>
          </a:xfrm>
          <a:prstGeom prst="bentConnector3">
            <a:avLst>
              <a:gd name="adj1" fmla="val 50000"/>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descr="Node Blockchain Images – Browse 46,823 Stock Photos, Vectors, and Video | Adobe Stock">
            <a:extLst>
              <a:ext uri="{FF2B5EF4-FFF2-40B4-BE49-F238E27FC236}">
                <a16:creationId xmlns:a16="http://schemas.microsoft.com/office/drawing/2014/main" id="{CA1E2400-5A16-7EF7-F0BB-216B0E2339A6}"/>
              </a:ext>
            </a:extLst>
          </p:cNvPr>
          <p:cNvPicPr>
            <a:picLocks noChangeAspect="1"/>
          </p:cNvPicPr>
          <p:nvPr/>
        </p:nvPicPr>
        <p:blipFill>
          <a:blip r:embed="rId11"/>
          <a:stretch>
            <a:fillRect/>
          </a:stretch>
        </p:blipFill>
        <p:spPr>
          <a:xfrm>
            <a:off x="8109760" y="4346297"/>
            <a:ext cx="537125" cy="563614"/>
          </a:xfrm>
          <a:prstGeom prst="flowChartConnector">
            <a:avLst/>
          </a:prstGeom>
        </p:spPr>
      </p:pic>
      <p:pic>
        <p:nvPicPr>
          <p:cNvPr id="22" name="Picture 21" descr="A black shield with a check mark&#10;&#10;AI-generated content may be incorrect.">
            <a:extLst>
              <a:ext uri="{FF2B5EF4-FFF2-40B4-BE49-F238E27FC236}">
                <a16:creationId xmlns:a16="http://schemas.microsoft.com/office/drawing/2014/main" id="{1C4ABDCE-DA85-2340-B2C9-EB7CE0EA83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4792" y="3428070"/>
            <a:ext cx="950807" cy="823603"/>
          </a:xfrm>
          <a:prstGeom prst="rect">
            <a:avLst/>
          </a:prstGeom>
        </p:spPr>
      </p:pic>
      <p:cxnSp>
        <p:nvCxnSpPr>
          <p:cNvPr id="1118" name="Straight Arrow Connector 1117">
            <a:extLst>
              <a:ext uri="{FF2B5EF4-FFF2-40B4-BE49-F238E27FC236}">
                <a16:creationId xmlns:a16="http://schemas.microsoft.com/office/drawing/2014/main" id="{4C4C90F6-F49E-6F30-6B7A-5A865BEEF0AF}"/>
              </a:ext>
            </a:extLst>
          </p:cNvPr>
          <p:cNvCxnSpPr>
            <a:cxnSpLocks/>
          </p:cNvCxnSpPr>
          <p:nvPr/>
        </p:nvCxnSpPr>
        <p:spPr>
          <a:xfrm flipH="1">
            <a:off x="4332369" y="3839872"/>
            <a:ext cx="1086152" cy="282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119" name="Picture 1118">
            <a:extLst>
              <a:ext uri="{FF2B5EF4-FFF2-40B4-BE49-F238E27FC236}">
                <a16:creationId xmlns:a16="http://schemas.microsoft.com/office/drawing/2014/main" id="{80CE1250-9C98-8CA2-F287-E13CE2DD2E61}"/>
              </a:ext>
            </a:extLst>
          </p:cNvPr>
          <p:cNvPicPr>
            <a:picLocks noChangeAspect="1"/>
          </p:cNvPicPr>
          <p:nvPr/>
        </p:nvPicPr>
        <p:blipFill>
          <a:blip r:embed="rId8"/>
          <a:stretch>
            <a:fillRect/>
          </a:stretch>
        </p:blipFill>
        <p:spPr>
          <a:xfrm>
            <a:off x="6783853" y="3537352"/>
            <a:ext cx="508539" cy="553096"/>
          </a:xfrm>
          <a:prstGeom prst="rect">
            <a:avLst/>
          </a:prstGeom>
        </p:spPr>
      </p:pic>
      <p:cxnSp>
        <p:nvCxnSpPr>
          <p:cNvPr id="1121" name="Straight Arrow Connector 1120">
            <a:extLst>
              <a:ext uri="{FF2B5EF4-FFF2-40B4-BE49-F238E27FC236}">
                <a16:creationId xmlns:a16="http://schemas.microsoft.com/office/drawing/2014/main" id="{F2864D47-3D91-6732-95C8-4AE56B2F10D2}"/>
              </a:ext>
            </a:extLst>
          </p:cNvPr>
          <p:cNvCxnSpPr>
            <a:cxnSpLocks/>
          </p:cNvCxnSpPr>
          <p:nvPr/>
        </p:nvCxnSpPr>
        <p:spPr>
          <a:xfrm flipH="1" flipV="1">
            <a:off x="5968956" y="3826957"/>
            <a:ext cx="776151" cy="136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9" name="Straight Arrow Connector 1128">
            <a:extLst>
              <a:ext uri="{FF2B5EF4-FFF2-40B4-BE49-F238E27FC236}">
                <a16:creationId xmlns:a16="http://schemas.microsoft.com/office/drawing/2014/main" id="{412B9AA5-670F-AB20-8000-D834C3E651D4}"/>
              </a:ext>
            </a:extLst>
          </p:cNvPr>
          <p:cNvCxnSpPr>
            <a:endCxn id="1119" idx="0"/>
          </p:cNvCxnSpPr>
          <p:nvPr/>
        </p:nvCxnSpPr>
        <p:spPr>
          <a:xfrm>
            <a:off x="7032171" y="3320087"/>
            <a:ext cx="5952" cy="217265"/>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024" name="Picture 1023" descr="A black and white image of a network&#10;&#10;AI-generated content may be incorrect.">
            <a:extLst>
              <a:ext uri="{FF2B5EF4-FFF2-40B4-BE49-F238E27FC236}">
                <a16:creationId xmlns:a16="http://schemas.microsoft.com/office/drawing/2014/main" id="{07E6E72B-AD74-66E9-3096-584E768596D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77099" y="4890315"/>
            <a:ext cx="533786" cy="462642"/>
          </a:xfrm>
          <a:prstGeom prst="rect">
            <a:avLst/>
          </a:prstGeom>
        </p:spPr>
      </p:pic>
      <p:cxnSp>
        <p:nvCxnSpPr>
          <p:cNvPr id="14" name="Connector: Elbow 13">
            <a:extLst>
              <a:ext uri="{FF2B5EF4-FFF2-40B4-BE49-F238E27FC236}">
                <a16:creationId xmlns:a16="http://schemas.microsoft.com/office/drawing/2014/main" id="{B96414E1-664D-2CD0-8FD9-109FDCB62311}"/>
              </a:ext>
            </a:extLst>
          </p:cNvPr>
          <p:cNvCxnSpPr>
            <a:cxnSpLocks/>
            <a:stCxn id="1024" idx="0"/>
            <a:endCxn id="1086" idx="1"/>
          </p:cNvCxnSpPr>
          <p:nvPr/>
        </p:nvCxnSpPr>
        <p:spPr>
          <a:xfrm rot="5400000" flipH="1" flipV="1">
            <a:off x="10859671" y="4570032"/>
            <a:ext cx="304605" cy="335962"/>
          </a:xfrm>
          <a:prstGeom prst="bentConnector2">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7AE931C-E4ED-AFD2-2CF5-D69D55D90F31}"/>
              </a:ext>
            </a:extLst>
          </p:cNvPr>
          <p:cNvCxnSpPr>
            <a:cxnSpLocks/>
          </p:cNvCxnSpPr>
          <p:nvPr/>
        </p:nvCxnSpPr>
        <p:spPr>
          <a:xfrm rot="10800000">
            <a:off x="10345371" y="4905935"/>
            <a:ext cx="212823" cy="168440"/>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2EADDEC3-D6BA-5F38-0074-3D929F1A8AA2}"/>
              </a:ext>
            </a:extLst>
          </p:cNvPr>
          <p:cNvCxnSpPr>
            <a:cxnSpLocks/>
            <a:stCxn id="27" idx="0"/>
            <a:endCxn id="1024" idx="3"/>
          </p:cNvCxnSpPr>
          <p:nvPr/>
        </p:nvCxnSpPr>
        <p:spPr>
          <a:xfrm rot="16200000" flipV="1">
            <a:off x="11269962" y="4962559"/>
            <a:ext cx="92976" cy="411129"/>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8" name="Picture 2" descr="Ingestion - Free ui icons">
            <a:extLst>
              <a:ext uri="{FF2B5EF4-FFF2-40B4-BE49-F238E27FC236}">
                <a16:creationId xmlns:a16="http://schemas.microsoft.com/office/drawing/2014/main" id="{5E2BA496-5D4E-D689-C18D-637E350A8F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54121" y="589138"/>
            <a:ext cx="473139" cy="42517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1B761A5A-C917-82B0-DBC5-7F14D98FB2FC}"/>
              </a:ext>
            </a:extLst>
          </p:cNvPr>
          <p:cNvCxnSpPr>
            <a:cxnSpLocks/>
          </p:cNvCxnSpPr>
          <p:nvPr/>
        </p:nvCxnSpPr>
        <p:spPr>
          <a:xfrm>
            <a:off x="10502626" y="205801"/>
            <a:ext cx="0" cy="2265465"/>
          </a:xfrm>
          <a:prstGeom prst="straightConnector1">
            <a:avLst/>
          </a:prstGeom>
          <a:ln w="5715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46C5B002-76D0-4E7F-F49C-609343689D60}"/>
              </a:ext>
            </a:extLst>
          </p:cNvPr>
          <p:cNvCxnSpPr>
            <a:stCxn id="54" idx="3"/>
            <a:endCxn id="38" idx="1"/>
          </p:cNvCxnSpPr>
          <p:nvPr/>
        </p:nvCxnSpPr>
        <p:spPr>
          <a:xfrm flipV="1">
            <a:off x="4970640" y="801728"/>
            <a:ext cx="1083481" cy="8094"/>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7" name="Connector: Elbow 1026">
            <a:extLst>
              <a:ext uri="{FF2B5EF4-FFF2-40B4-BE49-F238E27FC236}">
                <a16:creationId xmlns:a16="http://schemas.microsoft.com/office/drawing/2014/main" id="{AFFF1626-D3C4-D3F4-2B2B-BDE51C6DB47E}"/>
              </a:ext>
            </a:extLst>
          </p:cNvPr>
          <p:cNvCxnSpPr>
            <a:stCxn id="38" idx="3"/>
            <a:endCxn id="1257" idx="0"/>
          </p:cNvCxnSpPr>
          <p:nvPr/>
        </p:nvCxnSpPr>
        <p:spPr>
          <a:xfrm>
            <a:off x="6527260" y="801728"/>
            <a:ext cx="602880" cy="228482"/>
          </a:xfrm>
          <a:prstGeom prst="bentConnector3">
            <a:avLst>
              <a:gd name="adj1" fmla="val 100557"/>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4" name="Connector: Elbow 1033">
            <a:extLst>
              <a:ext uri="{FF2B5EF4-FFF2-40B4-BE49-F238E27FC236}">
                <a16:creationId xmlns:a16="http://schemas.microsoft.com/office/drawing/2014/main" id="{BBABA776-988A-54D2-F756-C9CEE9566080}"/>
              </a:ext>
            </a:extLst>
          </p:cNvPr>
          <p:cNvCxnSpPr>
            <a:cxnSpLocks/>
          </p:cNvCxnSpPr>
          <p:nvPr/>
        </p:nvCxnSpPr>
        <p:spPr>
          <a:xfrm rot="10800000">
            <a:off x="4713136" y="381846"/>
            <a:ext cx="3869842" cy="426553"/>
          </a:xfrm>
          <a:prstGeom prst="bentConnector3">
            <a:avLst>
              <a:gd name="adj1" fmla="val 33122"/>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B85BCEA1-BCFA-57CB-22DA-D5E480AC4EDF}"/>
              </a:ext>
            </a:extLst>
          </p:cNvPr>
          <p:cNvCxnSpPr>
            <a:cxnSpLocks/>
          </p:cNvCxnSpPr>
          <p:nvPr/>
        </p:nvCxnSpPr>
        <p:spPr>
          <a:xfrm>
            <a:off x="4949066" y="1135699"/>
            <a:ext cx="3042" cy="1913180"/>
          </a:xfrm>
          <a:prstGeom prst="straightConnector1">
            <a:avLst/>
          </a:prstGeom>
          <a:ln w="57150">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038" name="Straight Arrow Connector 1037">
            <a:extLst>
              <a:ext uri="{FF2B5EF4-FFF2-40B4-BE49-F238E27FC236}">
                <a16:creationId xmlns:a16="http://schemas.microsoft.com/office/drawing/2014/main" id="{0E04E1CC-81E6-3FA0-D506-F7071618664B}"/>
              </a:ext>
            </a:extLst>
          </p:cNvPr>
          <p:cNvCxnSpPr>
            <a:cxnSpLocks/>
          </p:cNvCxnSpPr>
          <p:nvPr/>
        </p:nvCxnSpPr>
        <p:spPr>
          <a:xfrm>
            <a:off x="3592577" y="2025465"/>
            <a:ext cx="634741" cy="0"/>
          </a:xfrm>
          <a:prstGeom prst="straightConnector1">
            <a:avLst/>
          </a:prstGeom>
          <a:ln w="635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2" name="Straight Arrow Connector 1041">
            <a:extLst>
              <a:ext uri="{FF2B5EF4-FFF2-40B4-BE49-F238E27FC236}">
                <a16:creationId xmlns:a16="http://schemas.microsoft.com/office/drawing/2014/main" id="{690AF61D-B1D3-CD7B-687C-CBB020954247}"/>
              </a:ext>
            </a:extLst>
          </p:cNvPr>
          <p:cNvCxnSpPr>
            <a:endCxn id="17" idx="6"/>
          </p:cNvCxnSpPr>
          <p:nvPr/>
        </p:nvCxnSpPr>
        <p:spPr>
          <a:xfrm flipH="1" flipV="1">
            <a:off x="8646885" y="4628104"/>
            <a:ext cx="447583" cy="288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44" name="Straight Arrow Connector 1043">
            <a:extLst>
              <a:ext uri="{FF2B5EF4-FFF2-40B4-BE49-F238E27FC236}">
                <a16:creationId xmlns:a16="http://schemas.microsoft.com/office/drawing/2014/main" id="{E4CD7149-7B5E-3E62-AD2E-F42D22B7B819}"/>
              </a:ext>
            </a:extLst>
          </p:cNvPr>
          <p:cNvCxnSpPr>
            <a:stCxn id="1093" idx="1"/>
          </p:cNvCxnSpPr>
          <p:nvPr/>
        </p:nvCxnSpPr>
        <p:spPr>
          <a:xfrm flipH="1" flipV="1">
            <a:off x="9677584" y="4630990"/>
            <a:ext cx="432822" cy="1552"/>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65FE6F06-0F1B-6238-73EA-AC812F944168}"/>
              </a:ext>
            </a:extLst>
          </p:cNvPr>
          <p:cNvCxnSpPr/>
          <p:nvPr/>
        </p:nvCxnSpPr>
        <p:spPr>
          <a:xfrm>
            <a:off x="1573855" y="3067777"/>
            <a:ext cx="298090"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pic>
        <p:nvPicPr>
          <p:cNvPr id="1060" name="Picture 1059" descr="A blue and black logo&#10;&#10;AI-generated content may be incorrect.">
            <a:extLst>
              <a:ext uri="{FF2B5EF4-FFF2-40B4-BE49-F238E27FC236}">
                <a16:creationId xmlns:a16="http://schemas.microsoft.com/office/drawing/2014/main" id="{12C17EE4-FF80-B57D-BD58-FE601410E16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94912" y="513228"/>
            <a:ext cx="774130" cy="676912"/>
          </a:xfrm>
          <a:prstGeom prst="rect">
            <a:avLst/>
          </a:prstGeom>
        </p:spPr>
      </p:pic>
      <p:pic>
        <p:nvPicPr>
          <p:cNvPr id="7" name="Picture 6">
            <a:extLst>
              <a:ext uri="{FF2B5EF4-FFF2-40B4-BE49-F238E27FC236}">
                <a16:creationId xmlns:a16="http://schemas.microsoft.com/office/drawing/2014/main" id="{6ED02939-DD49-58C9-623C-D7BC23F41D17}"/>
              </a:ext>
            </a:extLst>
          </p:cNvPr>
          <p:cNvPicPr>
            <a:picLocks noChangeAspect="1"/>
          </p:cNvPicPr>
          <p:nvPr/>
        </p:nvPicPr>
        <p:blipFill>
          <a:blip r:embed="rId16"/>
          <a:stretch>
            <a:fillRect/>
          </a:stretch>
        </p:blipFill>
        <p:spPr>
          <a:xfrm>
            <a:off x="6741342" y="2258493"/>
            <a:ext cx="689279" cy="788377"/>
          </a:xfrm>
          <a:prstGeom prst="rect">
            <a:avLst/>
          </a:prstGeom>
        </p:spPr>
      </p:pic>
      <p:pic>
        <p:nvPicPr>
          <p:cNvPr id="52" name="Picture 51">
            <a:extLst>
              <a:ext uri="{FF2B5EF4-FFF2-40B4-BE49-F238E27FC236}">
                <a16:creationId xmlns:a16="http://schemas.microsoft.com/office/drawing/2014/main" id="{CF8F010D-86A0-E0A2-34CD-E353112CEABB}"/>
              </a:ext>
            </a:extLst>
          </p:cNvPr>
          <p:cNvPicPr>
            <a:picLocks noChangeAspect="1"/>
          </p:cNvPicPr>
          <p:nvPr/>
        </p:nvPicPr>
        <p:blipFill>
          <a:blip r:embed="rId17"/>
          <a:stretch>
            <a:fillRect/>
          </a:stretch>
        </p:blipFill>
        <p:spPr>
          <a:xfrm>
            <a:off x="6338611" y="4560433"/>
            <a:ext cx="451549" cy="456815"/>
          </a:xfrm>
          <a:prstGeom prst="rect">
            <a:avLst/>
          </a:prstGeom>
        </p:spPr>
      </p:pic>
      <p:pic>
        <p:nvPicPr>
          <p:cNvPr id="19" name="Picture 18">
            <a:extLst>
              <a:ext uri="{FF2B5EF4-FFF2-40B4-BE49-F238E27FC236}">
                <a16:creationId xmlns:a16="http://schemas.microsoft.com/office/drawing/2014/main" id="{F7C85765-EC22-9A92-6A58-96CCEE9A6318}"/>
              </a:ext>
            </a:extLst>
          </p:cNvPr>
          <p:cNvPicPr>
            <a:picLocks noChangeAspect="1"/>
          </p:cNvPicPr>
          <p:nvPr/>
        </p:nvPicPr>
        <p:blipFill>
          <a:blip r:embed="rId17"/>
          <a:stretch>
            <a:fillRect/>
          </a:stretch>
        </p:blipFill>
        <p:spPr>
          <a:xfrm>
            <a:off x="9164470" y="4351853"/>
            <a:ext cx="519733" cy="464517"/>
          </a:xfrm>
          <a:prstGeom prst="rect">
            <a:avLst/>
          </a:prstGeom>
        </p:spPr>
      </p:pic>
      <p:cxnSp>
        <p:nvCxnSpPr>
          <p:cNvPr id="1064" name="Connector: Elbow 1063">
            <a:extLst>
              <a:ext uri="{FF2B5EF4-FFF2-40B4-BE49-F238E27FC236}">
                <a16:creationId xmlns:a16="http://schemas.microsoft.com/office/drawing/2014/main" id="{5B92150B-3C97-1E4F-9B4F-BA86998C869D}"/>
              </a:ext>
            </a:extLst>
          </p:cNvPr>
          <p:cNvCxnSpPr>
            <a:stCxn id="2" idx="2"/>
            <a:endCxn id="45" idx="2"/>
          </p:cNvCxnSpPr>
          <p:nvPr/>
        </p:nvCxnSpPr>
        <p:spPr>
          <a:xfrm rot="16200000" flipH="1">
            <a:off x="7700975" y="-894234"/>
            <a:ext cx="252825" cy="6711264"/>
          </a:xfrm>
          <a:prstGeom prst="bentConnector3">
            <a:avLst>
              <a:gd name="adj1" fmla="val 392783"/>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8" name="Connector: Elbow 1067">
            <a:extLst>
              <a:ext uri="{FF2B5EF4-FFF2-40B4-BE49-F238E27FC236}">
                <a16:creationId xmlns:a16="http://schemas.microsoft.com/office/drawing/2014/main" id="{62EF272E-00EF-2AB0-687B-0CA527347C2B}"/>
              </a:ext>
            </a:extLst>
          </p:cNvPr>
          <p:cNvCxnSpPr>
            <a:stCxn id="17" idx="0"/>
            <a:endCxn id="1119" idx="3"/>
          </p:cNvCxnSpPr>
          <p:nvPr/>
        </p:nvCxnSpPr>
        <p:spPr>
          <a:xfrm rot="16200000" flipV="1">
            <a:off x="7569160" y="3537133"/>
            <a:ext cx="532397" cy="1085931"/>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F59F4F8-156C-6DED-AEEC-CB985EBDDCB4}"/>
              </a:ext>
            </a:extLst>
          </p:cNvPr>
          <p:cNvSpPr txBox="1"/>
          <p:nvPr/>
        </p:nvSpPr>
        <p:spPr>
          <a:xfrm>
            <a:off x="826788" y="2393644"/>
            <a:ext cx="265636" cy="323165"/>
          </a:xfrm>
          <a:prstGeom prst="rect">
            <a:avLst/>
          </a:prstGeom>
          <a:noFill/>
        </p:spPr>
        <p:txBody>
          <a:bodyPr wrap="square" rtlCol="0">
            <a:spAutoFit/>
          </a:bodyPr>
          <a:lstStyle/>
          <a:p>
            <a:r>
              <a:rPr lang="en-US" sz="1500"/>
              <a:t>1</a:t>
            </a:r>
            <a:endParaRPr lang="en-IN" sz="1500"/>
          </a:p>
        </p:txBody>
      </p:sp>
      <p:sp>
        <p:nvSpPr>
          <p:cNvPr id="61" name="TextBox 60">
            <a:extLst>
              <a:ext uri="{FF2B5EF4-FFF2-40B4-BE49-F238E27FC236}">
                <a16:creationId xmlns:a16="http://schemas.microsoft.com/office/drawing/2014/main" id="{683A9051-BC1E-231C-B2F1-C4BF994ECBA4}"/>
              </a:ext>
            </a:extLst>
          </p:cNvPr>
          <p:cNvSpPr txBox="1"/>
          <p:nvPr/>
        </p:nvSpPr>
        <p:spPr>
          <a:xfrm>
            <a:off x="323106" y="107263"/>
            <a:ext cx="344397" cy="646331"/>
          </a:xfrm>
          <a:prstGeom prst="rect">
            <a:avLst/>
          </a:prstGeom>
          <a:noFill/>
        </p:spPr>
        <p:txBody>
          <a:bodyPr wrap="square" rtlCol="0">
            <a:spAutoFit/>
          </a:bodyPr>
          <a:lstStyle/>
          <a:p>
            <a:endParaRPr lang="en-IN"/>
          </a:p>
          <a:p>
            <a:endParaRPr lang="en-IN"/>
          </a:p>
        </p:txBody>
      </p:sp>
      <p:sp>
        <p:nvSpPr>
          <p:cNvPr id="1031" name="TextBox 1030">
            <a:extLst>
              <a:ext uri="{FF2B5EF4-FFF2-40B4-BE49-F238E27FC236}">
                <a16:creationId xmlns:a16="http://schemas.microsoft.com/office/drawing/2014/main" id="{63568450-FF2F-C9E3-9BA2-0612BB8D64DE}"/>
              </a:ext>
            </a:extLst>
          </p:cNvPr>
          <p:cNvSpPr txBox="1"/>
          <p:nvPr/>
        </p:nvSpPr>
        <p:spPr>
          <a:xfrm>
            <a:off x="2695446" y="1667086"/>
            <a:ext cx="239485" cy="323165"/>
          </a:xfrm>
          <a:prstGeom prst="rect">
            <a:avLst/>
          </a:prstGeom>
          <a:noFill/>
        </p:spPr>
        <p:txBody>
          <a:bodyPr wrap="square" rtlCol="0">
            <a:spAutoFit/>
          </a:bodyPr>
          <a:lstStyle/>
          <a:p>
            <a:r>
              <a:rPr lang="en-US" sz="1500"/>
              <a:t>3</a:t>
            </a:r>
            <a:endParaRPr lang="en-IN" sz="1500"/>
          </a:p>
        </p:txBody>
      </p:sp>
      <p:sp>
        <p:nvSpPr>
          <p:cNvPr id="1032" name="TextBox 1031">
            <a:extLst>
              <a:ext uri="{FF2B5EF4-FFF2-40B4-BE49-F238E27FC236}">
                <a16:creationId xmlns:a16="http://schemas.microsoft.com/office/drawing/2014/main" id="{AB2901FC-B7B5-5475-81A7-296DE6B51039}"/>
              </a:ext>
            </a:extLst>
          </p:cNvPr>
          <p:cNvSpPr txBox="1"/>
          <p:nvPr/>
        </p:nvSpPr>
        <p:spPr>
          <a:xfrm>
            <a:off x="3943668" y="1672543"/>
            <a:ext cx="239485" cy="323165"/>
          </a:xfrm>
          <a:prstGeom prst="rect">
            <a:avLst/>
          </a:prstGeom>
          <a:noFill/>
        </p:spPr>
        <p:txBody>
          <a:bodyPr wrap="square" rtlCol="0">
            <a:spAutoFit/>
          </a:bodyPr>
          <a:lstStyle/>
          <a:p>
            <a:r>
              <a:rPr lang="en-US" sz="1500"/>
              <a:t>4</a:t>
            </a:r>
            <a:endParaRPr lang="en-IN" sz="1500"/>
          </a:p>
        </p:txBody>
      </p:sp>
      <p:sp>
        <p:nvSpPr>
          <p:cNvPr id="1037" name="TextBox 1036">
            <a:extLst>
              <a:ext uri="{FF2B5EF4-FFF2-40B4-BE49-F238E27FC236}">
                <a16:creationId xmlns:a16="http://schemas.microsoft.com/office/drawing/2014/main" id="{A988B126-FA97-F91C-B816-35E329822293}"/>
              </a:ext>
            </a:extLst>
          </p:cNvPr>
          <p:cNvSpPr txBox="1"/>
          <p:nvPr/>
        </p:nvSpPr>
        <p:spPr>
          <a:xfrm>
            <a:off x="5017547" y="1375514"/>
            <a:ext cx="239485" cy="307777"/>
          </a:xfrm>
          <a:prstGeom prst="rect">
            <a:avLst/>
          </a:prstGeom>
          <a:noFill/>
        </p:spPr>
        <p:txBody>
          <a:bodyPr wrap="square" rtlCol="0">
            <a:spAutoFit/>
          </a:bodyPr>
          <a:lstStyle/>
          <a:p>
            <a:r>
              <a:rPr lang="en-US" sz="1400"/>
              <a:t>5</a:t>
            </a:r>
            <a:endParaRPr lang="en-IN" sz="1400"/>
          </a:p>
        </p:txBody>
      </p:sp>
      <p:sp>
        <p:nvSpPr>
          <p:cNvPr id="1041" name="TextBox 1040">
            <a:extLst>
              <a:ext uri="{FF2B5EF4-FFF2-40B4-BE49-F238E27FC236}">
                <a16:creationId xmlns:a16="http://schemas.microsoft.com/office/drawing/2014/main" id="{B6C43AC5-4FCB-45F6-C79E-05939F45158C}"/>
              </a:ext>
            </a:extLst>
          </p:cNvPr>
          <p:cNvSpPr txBox="1"/>
          <p:nvPr/>
        </p:nvSpPr>
        <p:spPr>
          <a:xfrm>
            <a:off x="6535599" y="1363895"/>
            <a:ext cx="239485" cy="307777"/>
          </a:xfrm>
          <a:prstGeom prst="rect">
            <a:avLst/>
          </a:prstGeom>
          <a:noFill/>
        </p:spPr>
        <p:txBody>
          <a:bodyPr wrap="square" rtlCol="0">
            <a:spAutoFit/>
          </a:bodyPr>
          <a:lstStyle/>
          <a:p>
            <a:r>
              <a:rPr lang="en-US" sz="1400"/>
              <a:t>6</a:t>
            </a:r>
            <a:endParaRPr lang="en-IN" sz="1400"/>
          </a:p>
        </p:txBody>
      </p:sp>
      <p:sp>
        <p:nvSpPr>
          <p:cNvPr id="1043" name="TextBox 1042">
            <a:extLst>
              <a:ext uri="{FF2B5EF4-FFF2-40B4-BE49-F238E27FC236}">
                <a16:creationId xmlns:a16="http://schemas.microsoft.com/office/drawing/2014/main" id="{0C8361E9-2063-DAA3-3A29-E638B36B4BFF}"/>
              </a:ext>
            </a:extLst>
          </p:cNvPr>
          <p:cNvSpPr txBox="1"/>
          <p:nvPr/>
        </p:nvSpPr>
        <p:spPr>
          <a:xfrm>
            <a:off x="7858991" y="1033329"/>
            <a:ext cx="239485" cy="307777"/>
          </a:xfrm>
          <a:prstGeom prst="rect">
            <a:avLst/>
          </a:prstGeom>
          <a:noFill/>
        </p:spPr>
        <p:txBody>
          <a:bodyPr wrap="square" rtlCol="0">
            <a:spAutoFit/>
          </a:bodyPr>
          <a:lstStyle/>
          <a:p>
            <a:r>
              <a:rPr lang="en-US" sz="1400"/>
              <a:t>7</a:t>
            </a:r>
            <a:endParaRPr lang="en-IN" sz="1400"/>
          </a:p>
        </p:txBody>
      </p:sp>
      <p:sp>
        <p:nvSpPr>
          <p:cNvPr id="1045" name="TextBox 1044">
            <a:extLst>
              <a:ext uri="{FF2B5EF4-FFF2-40B4-BE49-F238E27FC236}">
                <a16:creationId xmlns:a16="http://schemas.microsoft.com/office/drawing/2014/main" id="{E3768665-A58B-1F2E-77C0-51950B483558}"/>
              </a:ext>
            </a:extLst>
          </p:cNvPr>
          <p:cNvSpPr txBox="1"/>
          <p:nvPr/>
        </p:nvSpPr>
        <p:spPr>
          <a:xfrm>
            <a:off x="8752151" y="1030210"/>
            <a:ext cx="239485" cy="307777"/>
          </a:xfrm>
          <a:prstGeom prst="rect">
            <a:avLst/>
          </a:prstGeom>
          <a:noFill/>
        </p:spPr>
        <p:txBody>
          <a:bodyPr wrap="square" rtlCol="0">
            <a:spAutoFit/>
          </a:bodyPr>
          <a:lstStyle/>
          <a:p>
            <a:r>
              <a:rPr lang="en-US" sz="1400"/>
              <a:t>8</a:t>
            </a:r>
            <a:endParaRPr lang="en-IN" sz="1400"/>
          </a:p>
        </p:txBody>
      </p:sp>
      <p:sp>
        <p:nvSpPr>
          <p:cNvPr id="1058" name="TextBox 1057">
            <a:extLst>
              <a:ext uri="{FF2B5EF4-FFF2-40B4-BE49-F238E27FC236}">
                <a16:creationId xmlns:a16="http://schemas.microsoft.com/office/drawing/2014/main" id="{7ADBF8FC-2513-AD3B-4240-CA43E8DF6A00}"/>
              </a:ext>
            </a:extLst>
          </p:cNvPr>
          <p:cNvSpPr txBox="1"/>
          <p:nvPr/>
        </p:nvSpPr>
        <p:spPr>
          <a:xfrm>
            <a:off x="5342050" y="2027905"/>
            <a:ext cx="239485" cy="307777"/>
          </a:xfrm>
          <a:prstGeom prst="rect">
            <a:avLst/>
          </a:prstGeom>
          <a:noFill/>
        </p:spPr>
        <p:txBody>
          <a:bodyPr wrap="square" rtlCol="0">
            <a:spAutoFit/>
          </a:bodyPr>
          <a:lstStyle/>
          <a:p>
            <a:r>
              <a:rPr lang="en-US" sz="1400"/>
              <a:t>5</a:t>
            </a:r>
            <a:endParaRPr lang="en-IN" sz="1400"/>
          </a:p>
        </p:txBody>
      </p:sp>
      <p:sp>
        <p:nvSpPr>
          <p:cNvPr id="1062" name="TextBox 1061">
            <a:extLst>
              <a:ext uri="{FF2B5EF4-FFF2-40B4-BE49-F238E27FC236}">
                <a16:creationId xmlns:a16="http://schemas.microsoft.com/office/drawing/2014/main" id="{0FC2CD04-E1CD-78E5-D0AC-D5039373018D}"/>
              </a:ext>
            </a:extLst>
          </p:cNvPr>
          <p:cNvSpPr txBox="1"/>
          <p:nvPr/>
        </p:nvSpPr>
        <p:spPr>
          <a:xfrm>
            <a:off x="6347287" y="2333204"/>
            <a:ext cx="239485" cy="307777"/>
          </a:xfrm>
          <a:prstGeom prst="rect">
            <a:avLst/>
          </a:prstGeom>
          <a:noFill/>
        </p:spPr>
        <p:txBody>
          <a:bodyPr wrap="square" rtlCol="0">
            <a:spAutoFit/>
          </a:bodyPr>
          <a:lstStyle/>
          <a:p>
            <a:r>
              <a:rPr lang="en-US" sz="1400"/>
              <a:t>6</a:t>
            </a:r>
            <a:endParaRPr lang="en-IN" sz="1400"/>
          </a:p>
        </p:txBody>
      </p:sp>
      <p:sp>
        <p:nvSpPr>
          <p:cNvPr id="1065" name="TextBox 1064">
            <a:extLst>
              <a:ext uri="{FF2B5EF4-FFF2-40B4-BE49-F238E27FC236}">
                <a16:creationId xmlns:a16="http://schemas.microsoft.com/office/drawing/2014/main" id="{D87E5EF3-0741-7D96-872F-9764A7698C48}"/>
              </a:ext>
            </a:extLst>
          </p:cNvPr>
          <p:cNvSpPr txBox="1"/>
          <p:nvPr/>
        </p:nvSpPr>
        <p:spPr>
          <a:xfrm>
            <a:off x="9954283" y="1033695"/>
            <a:ext cx="239485" cy="307777"/>
          </a:xfrm>
          <a:prstGeom prst="rect">
            <a:avLst/>
          </a:prstGeom>
          <a:noFill/>
        </p:spPr>
        <p:txBody>
          <a:bodyPr wrap="square" rtlCol="0">
            <a:spAutoFit/>
          </a:bodyPr>
          <a:lstStyle/>
          <a:p>
            <a:r>
              <a:rPr lang="en-US" sz="1400"/>
              <a:t>9</a:t>
            </a:r>
            <a:endParaRPr lang="en-IN" sz="1400"/>
          </a:p>
        </p:txBody>
      </p:sp>
      <p:sp>
        <p:nvSpPr>
          <p:cNvPr id="1066" name="TextBox 1065">
            <a:extLst>
              <a:ext uri="{FF2B5EF4-FFF2-40B4-BE49-F238E27FC236}">
                <a16:creationId xmlns:a16="http://schemas.microsoft.com/office/drawing/2014/main" id="{4BA622A1-CDA0-ED42-1871-975F0893E58F}"/>
              </a:ext>
            </a:extLst>
          </p:cNvPr>
          <p:cNvSpPr txBox="1"/>
          <p:nvPr/>
        </p:nvSpPr>
        <p:spPr>
          <a:xfrm>
            <a:off x="9990684" y="2936068"/>
            <a:ext cx="486118" cy="307777"/>
          </a:xfrm>
          <a:prstGeom prst="rect">
            <a:avLst/>
          </a:prstGeom>
          <a:noFill/>
        </p:spPr>
        <p:txBody>
          <a:bodyPr wrap="square" rtlCol="0">
            <a:spAutoFit/>
          </a:bodyPr>
          <a:lstStyle/>
          <a:p>
            <a:r>
              <a:rPr lang="en-US" sz="1400"/>
              <a:t>10</a:t>
            </a:r>
            <a:endParaRPr lang="en-IN" sz="1400"/>
          </a:p>
        </p:txBody>
      </p:sp>
      <p:sp>
        <p:nvSpPr>
          <p:cNvPr id="1087" name="TextBox 1086">
            <a:extLst>
              <a:ext uri="{FF2B5EF4-FFF2-40B4-BE49-F238E27FC236}">
                <a16:creationId xmlns:a16="http://schemas.microsoft.com/office/drawing/2014/main" id="{265448CD-8DB5-0C7B-AF8B-449B7A19511A}"/>
              </a:ext>
            </a:extLst>
          </p:cNvPr>
          <p:cNvSpPr txBox="1"/>
          <p:nvPr/>
        </p:nvSpPr>
        <p:spPr>
          <a:xfrm>
            <a:off x="6370655" y="3520170"/>
            <a:ext cx="481429" cy="307777"/>
          </a:xfrm>
          <a:prstGeom prst="rect">
            <a:avLst/>
          </a:prstGeom>
          <a:noFill/>
        </p:spPr>
        <p:txBody>
          <a:bodyPr wrap="square" rtlCol="0">
            <a:spAutoFit/>
          </a:bodyPr>
          <a:lstStyle/>
          <a:p>
            <a:r>
              <a:rPr lang="en-US" sz="1400"/>
              <a:t>11</a:t>
            </a:r>
            <a:endParaRPr lang="en-IN" sz="1400"/>
          </a:p>
        </p:txBody>
      </p:sp>
      <p:sp>
        <p:nvSpPr>
          <p:cNvPr id="1088" name="TextBox 1087">
            <a:extLst>
              <a:ext uri="{FF2B5EF4-FFF2-40B4-BE49-F238E27FC236}">
                <a16:creationId xmlns:a16="http://schemas.microsoft.com/office/drawing/2014/main" id="{666D1BE8-0CAE-B04B-2E86-A8102DC1E3D5}"/>
              </a:ext>
            </a:extLst>
          </p:cNvPr>
          <p:cNvSpPr txBox="1"/>
          <p:nvPr/>
        </p:nvSpPr>
        <p:spPr>
          <a:xfrm>
            <a:off x="1590052" y="2405273"/>
            <a:ext cx="239485" cy="307777"/>
          </a:xfrm>
          <a:prstGeom prst="rect">
            <a:avLst/>
          </a:prstGeom>
          <a:noFill/>
        </p:spPr>
        <p:txBody>
          <a:bodyPr wrap="square" rtlCol="0">
            <a:spAutoFit/>
          </a:bodyPr>
          <a:lstStyle/>
          <a:p>
            <a:r>
              <a:rPr lang="en-US" sz="1400"/>
              <a:t>2</a:t>
            </a:r>
            <a:endParaRPr lang="en-IN" sz="1400"/>
          </a:p>
        </p:txBody>
      </p:sp>
      <p:sp>
        <p:nvSpPr>
          <p:cNvPr id="1090" name="TextBox 1089">
            <a:extLst>
              <a:ext uri="{FF2B5EF4-FFF2-40B4-BE49-F238E27FC236}">
                <a16:creationId xmlns:a16="http://schemas.microsoft.com/office/drawing/2014/main" id="{A5D999B8-229E-8404-F6D6-7FE293D6D475}"/>
              </a:ext>
            </a:extLst>
          </p:cNvPr>
          <p:cNvSpPr txBox="1"/>
          <p:nvPr/>
        </p:nvSpPr>
        <p:spPr>
          <a:xfrm>
            <a:off x="3323676" y="3512431"/>
            <a:ext cx="481429" cy="307777"/>
          </a:xfrm>
          <a:prstGeom prst="rect">
            <a:avLst/>
          </a:prstGeom>
          <a:noFill/>
        </p:spPr>
        <p:txBody>
          <a:bodyPr wrap="square" rtlCol="0">
            <a:spAutoFit/>
          </a:bodyPr>
          <a:lstStyle/>
          <a:p>
            <a:r>
              <a:rPr lang="en-US" sz="1400"/>
              <a:t>13</a:t>
            </a:r>
            <a:endParaRPr lang="en-IN" sz="1400"/>
          </a:p>
        </p:txBody>
      </p:sp>
      <p:sp>
        <p:nvSpPr>
          <p:cNvPr id="1091" name="TextBox 1090">
            <a:extLst>
              <a:ext uri="{FF2B5EF4-FFF2-40B4-BE49-F238E27FC236}">
                <a16:creationId xmlns:a16="http://schemas.microsoft.com/office/drawing/2014/main" id="{2F70F4C0-15FF-B3A4-2AEB-DBA20A42A030}"/>
              </a:ext>
            </a:extLst>
          </p:cNvPr>
          <p:cNvSpPr txBox="1"/>
          <p:nvPr/>
        </p:nvSpPr>
        <p:spPr>
          <a:xfrm>
            <a:off x="4970640" y="3527790"/>
            <a:ext cx="481429" cy="307777"/>
          </a:xfrm>
          <a:prstGeom prst="rect">
            <a:avLst/>
          </a:prstGeom>
          <a:noFill/>
        </p:spPr>
        <p:txBody>
          <a:bodyPr wrap="square" rtlCol="0">
            <a:spAutoFit/>
          </a:bodyPr>
          <a:lstStyle/>
          <a:p>
            <a:r>
              <a:rPr lang="en-US" sz="1400"/>
              <a:t>12</a:t>
            </a:r>
            <a:endParaRPr lang="en-IN" sz="1400"/>
          </a:p>
        </p:txBody>
      </p:sp>
      <p:sp>
        <p:nvSpPr>
          <p:cNvPr id="1094" name="TextBox 1093">
            <a:extLst>
              <a:ext uri="{FF2B5EF4-FFF2-40B4-BE49-F238E27FC236}">
                <a16:creationId xmlns:a16="http://schemas.microsoft.com/office/drawing/2014/main" id="{99875936-EC7D-C28E-0DDB-AE8E4E998714}"/>
              </a:ext>
            </a:extLst>
          </p:cNvPr>
          <p:cNvSpPr txBox="1"/>
          <p:nvPr/>
        </p:nvSpPr>
        <p:spPr>
          <a:xfrm>
            <a:off x="2099615" y="4288225"/>
            <a:ext cx="481429" cy="307777"/>
          </a:xfrm>
          <a:prstGeom prst="rect">
            <a:avLst/>
          </a:prstGeom>
          <a:noFill/>
        </p:spPr>
        <p:txBody>
          <a:bodyPr wrap="square" rtlCol="0">
            <a:spAutoFit/>
          </a:bodyPr>
          <a:lstStyle/>
          <a:p>
            <a:r>
              <a:rPr lang="en-US" sz="1400"/>
              <a:t>14</a:t>
            </a:r>
            <a:endParaRPr lang="en-IN" sz="1400"/>
          </a:p>
        </p:txBody>
      </p:sp>
      <p:sp>
        <p:nvSpPr>
          <p:cNvPr id="1073" name="TextBox 1072">
            <a:extLst>
              <a:ext uri="{FF2B5EF4-FFF2-40B4-BE49-F238E27FC236}">
                <a16:creationId xmlns:a16="http://schemas.microsoft.com/office/drawing/2014/main" id="{0905C153-27F1-2B1B-4BCD-DBBFB241D9A3}"/>
              </a:ext>
            </a:extLst>
          </p:cNvPr>
          <p:cNvSpPr txBox="1"/>
          <p:nvPr/>
        </p:nvSpPr>
        <p:spPr>
          <a:xfrm>
            <a:off x="9633964" y="3839204"/>
            <a:ext cx="673025" cy="307777"/>
          </a:xfrm>
          <a:prstGeom prst="rect">
            <a:avLst/>
          </a:prstGeom>
          <a:noFill/>
        </p:spPr>
        <p:txBody>
          <a:bodyPr wrap="square">
            <a:spAutoFit/>
          </a:bodyPr>
          <a:lstStyle/>
          <a:p>
            <a:r>
              <a:rPr lang="en-US" sz="1400"/>
              <a:t>24.1</a:t>
            </a:r>
            <a:endParaRPr lang="en-IN" sz="1400"/>
          </a:p>
        </p:txBody>
      </p:sp>
      <p:sp>
        <p:nvSpPr>
          <p:cNvPr id="1096" name="TextBox 1095">
            <a:extLst>
              <a:ext uri="{FF2B5EF4-FFF2-40B4-BE49-F238E27FC236}">
                <a16:creationId xmlns:a16="http://schemas.microsoft.com/office/drawing/2014/main" id="{5B471A95-9C05-AAC4-8B9F-F7A5A93B6AC3}"/>
              </a:ext>
            </a:extLst>
          </p:cNvPr>
          <p:cNvSpPr txBox="1"/>
          <p:nvPr/>
        </p:nvSpPr>
        <p:spPr>
          <a:xfrm>
            <a:off x="3177975" y="4418829"/>
            <a:ext cx="481429" cy="307777"/>
          </a:xfrm>
          <a:prstGeom prst="rect">
            <a:avLst/>
          </a:prstGeom>
          <a:noFill/>
        </p:spPr>
        <p:txBody>
          <a:bodyPr wrap="square" rtlCol="0">
            <a:spAutoFit/>
          </a:bodyPr>
          <a:lstStyle/>
          <a:p>
            <a:r>
              <a:rPr lang="en-US" sz="1400"/>
              <a:t>15</a:t>
            </a:r>
            <a:endParaRPr lang="en-IN" sz="1400"/>
          </a:p>
        </p:txBody>
      </p:sp>
      <p:sp>
        <p:nvSpPr>
          <p:cNvPr id="1099" name="TextBox 1098">
            <a:extLst>
              <a:ext uri="{FF2B5EF4-FFF2-40B4-BE49-F238E27FC236}">
                <a16:creationId xmlns:a16="http://schemas.microsoft.com/office/drawing/2014/main" id="{23A999E2-2E86-67C5-F258-8D7DE7B8E3A4}"/>
              </a:ext>
            </a:extLst>
          </p:cNvPr>
          <p:cNvSpPr txBox="1"/>
          <p:nvPr/>
        </p:nvSpPr>
        <p:spPr>
          <a:xfrm>
            <a:off x="3911487" y="4276824"/>
            <a:ext cx="481429" cy="307777"/>
          </a:xfrm>
          <a:prstGeom prst="rect">
            <a:avLst/>
          </a:prstGeom>
          <a:noFill/>
        </p:spPr>
        <p:txBody>
          <a:bodyPr wrap="square" rtlCol="0">
            <a:spAutoFit/>
          </a:bodyPr>
          <a:lstStyle/>
          <a:p>
            <a:r>
              <a:rPr lang="en-US" sz="1400"/>
              <a:t>16</a:t>
            </a:r>
            <a:endParaRPr lang="en-IN" sz="1400"/>
          </a:p>
        </p:txBody>
      </p:sp>
      <p:sp>
        <p:nvSpPr>
          <p:cNvPr id="1101" name="TextBox 1100">
            <a:extLst>
              <a:ext uri="{FF2B5EF4-FFF2-40B4-BE49-F238E27FC236}">
                <a16:creationId xmlns:a16="http://schemas.microsoft.com/office/drawing/2014/main" id="{C7E18B5C-42D2-E9EE-BEB3-0ACF6E257557}"/>
              </a:ext>
            </a:extLst>
          </p:cNvPr>
          <p:cNvSpPr txBox="1"/>
          <p:nvPr/>
        </p:nvSpPr>
        <p:spPr>
          <a:xfrm>
            <a:off x="8383125" y="5021328"/>
            <a:ext cx="481429" cy="307777"/>
          </a:xfrm>
          <a:prstGeom prst="rect">
            <a:avLst/>
          </a:prstGeom>
          <a:noFill/>
        </p:spPr>
        <p:txBody>
          <a:bodyPr wrap="square" rtlCol="0">
            <a:spAutoFit/>
          </a:bodyPr>
          <a:lstStyle/>
          <a:p>
            <a:r>
              <a:rPr lang="en-US" sz="1400"/>
              <a:t>19</a:t>
            </a:r>
            <a:endParaRPr lang="en-IN" sz="1400"/>
          </a:p>
        </p:txBody>
      </p:sp>
      <p:sp>
        <p:nvSpPr>
          <p:cNvPr id="1102" name="TextBox 1101">
            <a:extLst>
              <a:ext uri="{FF2B5EF4-FFF2-40B4-BE49-F238E27FC236}">
                <a16:creationId xmlns:a16="http://schemas.microsoft.com/office/drawing/2014/main" id="{0A00F18D-8C81-64EB-6E83-000C32A72A41}"/>
              </a:ext>
            </a:extLst>
          </p:cNvPr>
          <p:cNvSpPr txBox="1"/>
          <p:nvPr/>
        </p:nvSpPr>
        <p:spPr>
          <a:xfrm>
            <a:off x="2224786" y="5050586"/>
            <a:ext cx="481429" cy="307777"/>
          </a:xfrm>
          <a:prstGeom prst="rect">
            <a:avLst/>
          </a:prstGeom>
          <a:noFill/>
        </p:spPr>
        <p:txBody>
          <a:bodyPr wrap="square" rtlCol="0">
            <a:spAutoFit/>
          </a:bodyPr>
          <a:lstStyle/>
          <a:p>
            <a:r>
              <a:rPr lang="en-US" sz="1400"/>
              <a:t>18</a:t>
            </a:r>
            <a:endParaRPr lang="en-IN" sz="1400"/>
          </a:p>
        </p:txBody>
      </p:sp>
      <p:sp>
        <p:nvSpPr>
          <p:cNvPr id="1104" name="TextBox 1103">
            <a:extLst>
              <a:ext uri="{FF2B5EF4-FFF2-40B4-BE49-F238E27FC236}">
                <a16:creationId xmlns:a16="http://schemas.microsoft.com/office/drawing/2014/main" id="{67507D4C-56C4-C02B-23B7-78312C901BA5}"/>
              </a:ext>
            </a:extLst>
          </p:cNvPr>
          <p:cNvSpPr txBox="1"/>
          <p:nvPr/>
        </p:nvSpPr>
        <p:spPr>
          <a:xfrm>
            <a:off x="1522894" y="3111632"/>
            <a:ext cx="481429" cy="307777"/>
          </a:xfrm>
          <a:prstGeom prst="rect">
            <a:avLst/>
          </a:prstGeom>
          <a:noFill/>
        </p:spPr>
        <p:txBody>
          <a:bodyPr wrap="square" rtlCol="0">
            <a:spAutoFit/>
          </a:bodyPr>
          <a:lstStyle/>
          <a:p>
            <a:r>
              <a:rPr lang="en-US" sz="1400"/>
              <a:t>17</a:t>
            </a:r>
            <a:endParaRPr lang="en-IN" sz="1400"/>
          </a:p>
        </p:txBody>
      </p:sp>
      <p:sp>
        <p:nvSpPr>
          <p:cNvPr id="1079" name="TextBox 1078">
            <a:extLst>
              <a:ext uri="{FF2B5EF4-FFF2-40B4-BE49-F238E27FC236}">
                <a16:creationId xmlns:a16="http://schemas.microsoft.com/office/drawing/2014/main" id="{78F899AF-C56E-2399-1C3F-7070D4776183}"/>
              </a:ext>
            </a:extLst>
          </p:cNvPr>
          <p:cNvSpPr txBox="1"/>
          <p:nvPr/>
        </p:nvSpPr>
        <p:spPr>
          <a:xfrm>
            <a:off x="9743385" y="4610301"/>
            <a:ext cx="429451" cy="307777"/>
          </a:xfrm>
          <a:prstGeom prst="rect">
            <a:avLst/>
          </a:prstGeom>
          <a:noFill/>
        </p:spPr>
        <p:txBody>
          <a:bodyPr wrap="square">
            <a:spAutoFit/>
          </a:bodyPr>
          <a:lstStyle/>
          <a:p>
            <a:r>
              <a:rPr lang="en-US" sz="1400"/>
              <a:t>24</a:t>
            </a:r>
            <a:endParaRPr lang="en-IN" sz="1400"/>
          </a:p>
        </p:txBody>
      </p:sp>
      <p:sp>
        <p:nvSpPr>
          <p:cNvPr id="1081" name="TextBox 1080">
            <a:extLst>
              <a:ext uri="{FF2B5EF4-FFF2-40B4-BE49-F238E27FC236}">
                <a16:creationId xmlns:a16="http://schemas.microsoft.com/office/drawing/2014/main" id="{0A6A79D6-B214-EB80-FCDF-50EF67DBFB2B}"/>
              </a:ext>
            </a:extLst>
          </p:cNvPr>
          <p:cNvSpPr txBox="1"/>
          <p:nvPr/>
        </p:nvSpPr>
        <p:spPr>
          <a:xfrm>
            <a:off x="11155070" y="4832140"/>
            <a:ext cx="509246" cy="307777"/>
          </a:xfrm>
          <a:prstGeom prst="rect">
            <a:avLst/>
          </a:prstGeom>
          <a:noFill/>
        </p:spPr>
        <p:txBody>
          <a:bodyPr wrap="square">
            <a:spAutoFit/>
          </a:bodyPr>
          <a:lstStyle/>
          <a:p>
            <a:r>
              <a:rPr lang="en-US" sz="1400"/>
              <a:t>22</a:t>
            </a:r>
            <a:endParaRPr lang="en-IN" sz="1400"/>
          </a:p>
        </p:txBody>
      </p:sp>
      <p:sp>
        <p:nvSpPr>
          <p:cNvPr id="1105" name="TextBox 1104">
            <a:extLst>
              <a:ext uri="{FF2B5EF4-FFF2-40B4-BE49-F238E27FC236}">
                <a16:creationId xmlns:a16="http://schemas.microsoft.com/office/drawing/2014/main" id="{365A5FFE-8495-A2F0-46CC-E19C009BFB2C}"/>
              </a:ext>
            </a:extLst>
          </p:cNvPr>
          <p:cNvSpPr txBox="1"/>
          <p:nvPr/>
        </p:nvSpPr>
        <p:spPr>
          <a:xfrm>
            <a:off x="5236651" y="4596383"/>
            <a:ext cx="648506" cy="307777"/>
          </a:xfrm>
          <a:prstGeom prst="rect">
            <a:avLst/>
          </a:prstGeom>
          <a:noFill/>
        </p:spPr>
        <p:txBody>
          <a:bodyPr wrap="square" rtlCol="0">
            <a:spAutoFit/>
          </a:bodyPr>
          <a:lstStyle/>
          <a:p>
            <a:r>
              <a:rPr lang="en-US" sz="1400"/>
              <a:t>18.2</a:t>
            </a:r>
            <a:endParaRPr lang="en-IN" sz="1400"/>
          </a:p>
        </p:txBody>
      </p:sp>
      <p:sp>
        <p:nvSpPr>
          <p:cNvPr id="1107" name="TextBox 1106">
            <a:extLst>
              <a:ext uri="{FF2B5EF4-FFF2-40B4-BE49-F238E27FC236}">
                <a16:creationId xmlns:a16="http://schemas.microsoft.com/office/drawing/2014/main" id="{2B36FFBB-17F4-9200-0AD6-52E6524C466E}"/>
              </a:ext>
            </a:extLst>
          </p:cNvPr>
          <p:cNvSpPr txBox="1"/>
          <p:nvPr/>
        </p:nvSpPr>
        <p:spPr>
          <a:xfrm>
            <a:off x="6905284" y="5033845"/>
            <a:ext cx="648506" cy="307777"/>
          </a:xfrm>
          <a:prstGeom prst="rect">
            <a:avLst/>
          </a:prstGeom>
          <a:noFill/>
        </p:spPr>
        <p:txBody>
          <a:bodyPr wrap="square" rtlCol="0">
            <a:spAutoFit/>
          </a:bodyPr>
          <a:lstStyle/>
          <a:p>
            <a:r>
              <a:rPr lang="en-US" sz="1400"/>
              <a:t>18.3</a:t>
            </a:r>
            <a:endParaRPr lang="en-IN" sz="1400"/>
          </a:p>
        </p:txBody>
      </p:sp>
      <p:sp>
        <p:nvSpPr>
          <p:cNvPr id="1108" name="TextBox 1107">
            <a:extLst>
              <a:ext uri="{FF2B5EF4-FFF2-40B4-BE49-F238E27FC236}">
                <a16:creationId xmlns:a16="http://schemas.microsoft.com/office/drawing/2014/main" id="{20F15B39-84FE-EC21-8C39-72A0A2C7373F}"/>
              </a:ext>
            </a:extLst>
          </p:cNvPr>
          <p:cNvSpPr txBox="1"/>
          <p:nvPr/>
        </p:nvSpPr>
        <p:spPr>
          <a:xfrm>
            <a:off x="3988342" y="5173949"/>
            <a:ext cx="648506" cy="307777"/>
          </a:xfrm>
          <a:prstGeom prst="rect">
            <a:avLst/>
          </a:prstGeom>
          <a:noFill/>
        </p:spPr>
        <p:txBody>
          <a:bodyPr wrap="square" rtlCol="0">
            <a:spAutoFit/>
          </a:bodyPr>
          <a:lstStyle/>
          <a:p>
            <a:r>
              <a:rPr lang="en-US" sz="1400"/>
              <a:t>18.1</a:t>
            </a:r>
            <a:endParaRPr lang="en-IN" sz="1400"/>
          </a:p>
        </p:txBody>
      </p:sp>
      <p:sp>
        <p:nvSpPr>
          <p:cNvPr id="1109" name="TextBox 1108">
            <a:extLst>
              <a:ext uri="{FF2B5EF4-FFF2-40B4-BE49-F238E27FC236}">
                <a16:creationId xmlns:a16="http://schemas.microsoft.com/office/drawing/2014/main" id="{C21D9C45-AD4D-272B-38FF-F5B350D8D9C1}"/>
              </a:ext>
            </a:extLst>
          </p:cNvPr>
          <p:cNvSpPr txBox="1"/>
          <p:nvPr/>
        </p:nvSpPr>
        <p:spPr>
          <a:xfrm>
            <a:off x="10736570" y="4276218"/>
            <a:ext cx="537125" cy="307777"/>
          </a:xfrm>
          <a:prstGeom prst="rect">
            <a:avLst/>
          </a:prstGeom>
          <a:noFill/>
        </p:spPr>
        <p:txBody>
          <a:bodyPr wrap="square">
            <a:spAutoFit/>
          </a:bodyPr>
          <a:lstStyle/>
          <a:p>
            <a:r>
              <a:rPr lang="en-US" sz="1400"/>
              <a:t>22</a:t>
            </a:r>
            <a:endParaRPr lang="en-IN" sz="1400"/>
          </a:p>
        </p:txBody>
      </p:sp>
      <p:sp>
        <p:nvSpPr>
          <p:cNvPr id="1112" name="TextBox 1111">
            <a:extLst>
              <a:ext uri="{FF2B5EF4-FFF2-40B4-BE49-F238E27FC236}">
                <a16:creationId xmlns:a16="http://schemas.microsoft.com/office/drawing/2014/main" id="{77367075-DC9D-595A-0DF4-DA8B2740E35A}"/>
              </a:ext>
            </a:extLst>
          </p:cNvPr>
          <p:cNvSpPr txBox="1"/>
          <p:nvPr/>
        </p:nvSpPr>
        <p:spPr>
          <a:xfrm>
            <a:off x="10340020" y="4802703"/>
            <a:ext cx="429451" cy="307777"/>
          </a:xfrm>
          <a:prstGeom prst="rect">
            <a:avLst/>
          </a:prstGeom>
          <a:noFill/>
        </p:spPr>
        <p:txBody>
          <a:bodyPr wrap="square">
            <a:spAutoFit/>
          </a:bodyPr>
          <a:lstStyle/>
          <a:p>
            <a:r>
              <a:rPr lang="en-US" sz="1400"/>
              <a:t>23</a:t>
            </a:r>
            <a:endParaRPr lang="en-IN" sz="1400"/>
          </a:p>
        </p:txBody>
      </p:sp>
      <p:sp>
        <p:nvSpPr>
          <p:cNvPr id="1110" name="TextBox 1109">
            <a:extLst>
              <a:ext uri="{FF2B5EF4-FFF2-40B4-BE49-F238E27FC236}">
                <a16:creationId xmlns:a16="http://schemas.microsoft.com/office/drawing/2014/main" id="{A1685AF5-219D-89F9-2808-6D95D017F384}"/>
              </a:ext>
            </a:extLst>
          </p:cNvPr>
          <p:cNvSpPr txBox="1"/>
          <p:nvPr/>
        </p:nvSpPr>
        <p:spPr>
          <a:xfrm>
            <a:off x="5132401" y="5750074"/>
            <a:ext cx="834446" cy="307777"/>
          </a:xfrm>
          <a:prstGeom prst="rect">
            <a:avLst/>
          </a:prstGeom>
          <a:noFill/>
        </p:spPr>
        <p:txBody>
          <a:bodyPr wrap="square" rtlCol="0">
            <a:spAutoFit/>
          </a:bodyPr>
          <a:lstStyle/>
          <a:p>
            <a:r>
              <a:rPr lang="en-US" sz="1400"/>
              <a:t>18.1.3</a:t>
            </a:r>
            <a:endParaRPr lang="en-IN" sz="1400"/>
          </a:p>
        </p:txBody>
      </p:sp>
      <p:sp>
        <p:nvSpPr>
          <p:cNvPr id="1114" name="TextBox 1113">
            <a:extLst>
              <a:ext uri="{FF2B5EF4-FFF2-40B4-BE49-F238E27FC236}">
                <a16:creationId xmlns:a16="http://schemas.microsoft.com/office/drawing/2014/main" id="{74084413-66AF-D4EF-7831-9C202C4AB726}"/>
              </a:ext>
            </a:extLst>
          </p:cNvPr>
          <p:cNvSpPr txBox="1"/>
          <p:nvPr/>
        </p:nvSpPr>
        <p:spPr>
          <a:xfrm>
            <a:off x="10789949" y="5466025"/>
            <a:ext cx="429451" cy="307777"/>
          </a:xfrm>
          <a:prstGeom prst="rect">
            <a:avLst/>
          </a:prstGeom>
          <a:noFill/>
        </p:spPr>
        <p:txBody>
          <a:bodyPr wrap="square">
            <a:spAutoFit/>
          </a:bodyPr>
          <a:lstStyle/>
          <a:p>
            <a:r>
              <a:rPr lang="en-US" sz="1400"/>
              <a:t>21</a:t>
            </a:r>
            <a:endParaRPr lang="en-IN" sz="1400"/>
          </a:p>
        </p:txBody>
      </p:sp>
      <p:sp>
        <p:nvSpPr>
          <p:cNvPr id="1111" name="TextBox 1110">
            <a:extLst>
              <a:ext uri="{FF2B5EF4-FFF2-40B4-BE49-F238E27FC236}">
                <a16:creationId xmlns:a16="http://schemas.microsoft.com/office/drawing/2014/main" id="{D40E32B9-5100-EEAF-2F83-12A35672378B}"/>
              </a:ext>
            </a:extLst>
          </p:cNvPr>
          <p:cNvSpPr txBox="1"/>
          <p:nvPr/>
        </p:nvSpPr>
        <p:spPr>
          <a:xfrm>
            <a:off x="4203962" y="6476155"/>
            <a:ext cx="834446" cy="307777"/>
          </a:xfrm>
          <a:prstGeom prst="rect">
            <a:avLst/>
          </a:prstGeom>
          <a:noFill/>
        </p:spPr>
        <p:txBody>
          <a:bodyPr wrap="square" rtlCol="0">
            <a:spAutoFit/>
          </a:bodyPr>
          <a:lstStyle/>
          <a:p>
            <a:r>
              <a:rPr lang="en-US" sz="1400"/>
              <a:t>18.1.2</a:t>
            </a:r>
            <a:endParaRPr lang="en-IN" sz="1400"/>
          </a:p>
        </p:txBody>
      </p:sp>
      <p:sp>
        <p:nvSpPr>
          <p:cNvPr id="1113" name="TextBox 1112">
            <a:extLst>
              <a:ext uri="{FF2B5EF4-FFF2-40B4-BE49-F238E27FC236}">
                <a16:creationId xmlns:a16="http://schemas.microsoft.com/office/drawing/2014/main" id="{5DAACD0A-3712-E3B9-8A8E-7D16F0979F79}"/>
              </a:ext>
            </a:extLst>
          </p:cNvPr>
          <p:cNvSpPr txBox="1"/>
          <p:nvPr/>
        </p:nvSpPr>
        <p:spPr>
          <a:xfrm>
            <a:off x="3225988" y="5757832"/>
            <a:ext cx="857337" cy="307777"/>
          </a:xfrm>
          <a:prstGeom prst="rect">
            <a:avLst/>
          </a:prstGeom>
          <a:noFill/>
        </p:spPr>
        <p:txBody>
          <a:bodyPr wrap="square" rtlCol="0">
            <a:spAutoFit/>
          </a:bodyPr>
          <a:lstStyle/>
          <a:p>
            <a:r>
              <a:rPr lang="en-US" sz="1400"/>
              <a:t>18.1.1</a:t>
            </a:r>
            <a:endParaRPr lang="en-IN" sz="1400"/>
          </a:p>
        </p:txBody>
      </p:sp>
      <p:sp>
        <p:nvSpPr>
          <p:cNvPr id="1116" name="TextBox 1115">
            <a:extLst>
              <a:ext uri="{FF2B5EF4-FFF2-40B4-BE49-F238E27FC236}">
                <a16:creationId xmlns:a16="http://schemas.microsoft.com/office/drawing/2014/main" id="{E3837FC4-143F-B991-6FFE-0D7D13E6B621}"/>
              </a:ext>
            </a:extLst>
          </p:cNvPr>
          <p:cNvSpPr txBox="1"/>
          <p:nvPr/>
        </p:nvSpPr>
        <p:spPr>
          <a:xfrm>
            <a:off x="9675639" y="5867701"/>
            <a:ext cx="675489" cy="307777"/>
          </a:xfrm>
          <a:prstGeom prst="rect">
            <a:avLst/>
          </a:prstGeom>
          <a:noFill/>
        </p:spPr>
        <p:txBody>
          <a:bodyPr wrap="square">
            <a:spAutoFit/>
          </a:bodyPr>
          <a:lstStyle/>
          <a:p>
            <a:r>
              <a:rPr lang="en-US" sz="1400"/>
              <a:t>20.1</a:t>
            </a:r>
            <a:endParaRPr lang="en-IN" sz="1400"/>
          </a:p>
        </p:txBody>
      </p:sp>
      <p:sp>
        <p:nvSpPr>
          <p:cNvPr id="1120" name="TextBox 1119">
            <a:extLst>
              <a:ext uri="{FF2B5EF4-FFF2-40B4-BE49-F238E27FC236}">
                <a16:creationId xmlns:a16="http://schemas.microsoft.com/office/drawing/2014/main" id="{E86F032F-F868-6494-AA2F-A49094015953}"/>
              </a:ext>
            </a:extLst>
          </p:cNvPr>
          <p:cNvSpPr txBox="1"/>
          <p:nvPr/>
        </p:nvSpPr>
        <p:spPr>
          <a:xfrm>
            <a:off x="9056209" y="5924578"/>
            <a:ext cx="627475" cy="307777"/>
          </a:xfrm>
          <a:prstGeom prst="rect">
            <a:avLst/>
          </a:prstGeom>
          <a:noFill/>
        </p:spPr>
        <p:txBody>
          <a:bodyPr wrap="square">
            <a:spAutoFit/>
          </a:bodyPr>
          <a:lstStyle/>
          <a:p>
            <a:r>
              <a:rPr lang="en-US" sz="1400"/>
              <a:t>20.2</a:t>
            </a:r>
            <a:endParaRPr lang="en-IN" sz="1400"/>
          </a:p>
        </p:txBody>
      </p:sp>
      <p:sp>
        <p:nvSpPr>
          <p:cNvPr id="1123" name="TextBox 1122">
            <a:extLst>
              <a:ext uri="{FF2B5EF4-FFF2-40B4-BE49-F238E27FC236}">
                <a16:creationId xmlns:a16="http://schemas.microsoft.com/office/drawing/2014/main" id="{05242EB2-1519-D225-EA90-E8AB859AA71C}"/>
              </a:ext>
            </a:extLst>
          </p:cNvPr>
          <p:cNvSpPr txBox="1"/>
          <p:nvPr/>
        </p:nvSpPr>
        <p:spPr>
          <a:xfrm>
            <a:off x="9360021" y="5167877"/>
            <a:ext cx="454868" cy="307777"/>
          </a:xfrm>
          <a:prstGeom prst="rect">
            <a:avLst/>
          </a:prstGeom>
          <a:noFill/>
        </p:spPr>
        <p:txBody>
          <a:bodyPr wrap="square">
            <a:spAutoFit/>
          </a:bodyPr>
          <a:lstStyle/>
          <a:p>
            <a:r>
              <a:rPr lang="en-US" sz="1400"/>
              <a:t>20</a:t>
            </a:r>
            <a:endParaRPr lang="en-IN" sz="1400"/>
          </a:p>
        </p:txBody>
      </p:sp>
      <p:sp>
        <p:nvSpPr>
          <p:cNvPr id="1115" name="TextBox 1114">
            <a:extLst>
              <a:ext uri="{FF2B5EF4-FFF2-40B4-BE49-F238E27FC236}">
                <a16:creationId xmlns:a16="http://schemas.microsoft.com/office/drawing/2014/main" id="{99D40416-4931-1638-F23F-032B18F96208}"/>
              </a:ext>
            </a:extLst>
          </p:cNvPr>
          <p:cNvSpPr txBox="1"/>
          <p:nvPr/>
        </p:nvSpPr>
        <p:spPr>
          <a:xfrm>
            <a:off x="8404492" y="5956096"/>
            <a:ext cx="481429" cy="307777"/>
          </a:xfrm>
          <a:prstGeom prst="rect">
            <a:avLst/>
          </a:prstGeom>
          <a:noFill/>
        </p:spPr>
        <p:txBody>
          <a:bodyPr wrap="square" rtlCol="0">
            <a:spAutoFit/>
          </a:bodyPr>
          <a:lstStyle/>
          <a:p>
            <a:r>
              <a:rPr lang="en-US" sz="1400"/>
              <a:t>19</a:t>
            </a:r>
            <a:endParaRPr lang="en-IN" sz="1400"/>
          </a:p>
        </p:txBody>
      </p:sp>
      <p:sp>
        <p:nvSpPr>
          <p:cNvPr id="1117" name="TextBox 1116">
            <a:extLst>
              <a:ext uri="{FF2B5EF4-FFF2-40B4-BE49-F238E27FC236}">
                <a16:creationId xmlns:a16="http://schemas.microsoft.com/office/drawing/2014/main" id="{516257BA-7C89-8C9F-0594-3E5860F043C0}"/>
              </a:ext>
            </a:extLst>
          </p:cNvPr>
          <p:cNvSpPr txBox="1"/>
          <p:nvPr/>
        </p:nvSpPr>
        <p:spPr>
          <a:xfrm>
            <a:off x="7118556" y="-34722"/>
            <a:ext cx="344397" cy="584775"/>
          </a:xfrm>
          <a:prstGeom prst="rect">
            <a:avLst/>
          </a:prstGeom>
          <a:noFill/>
        </p:spPr>
        <p:txBody>
          <a:bodyPr wrap="square" rtlCol="0">
            <a:spAutoFit/>
          </a:bodyPr>
          <a:lstStyle/>
          <a:p>
            <a:r>
              <a:rPr lang="en-US" sz="1400"/>
              <a:t>A</a:t>
            </a:r>
            <a:endParaRPr lang="en-IN" sz="1400"/>
          </a:p>
          <a:p>
            <a:endParaRPr lang="en-IN"/>
          </a:p>
        </p:txBody>
      </p:sp>
      <p:sp>
        <p:nvSpPr>
          <p:cNvPr id="1122" name="TextBox 1121">
            <a:extLst>
              <a:ext uri="{FF2B5EF4-FFF2-40B4-BE49-F238E27FC236}">
                <a16:creationId xmlns:a16="http://schemas.microsoft.com/office/drawing/2014/main" id="{556D1FFB-3393-9134-90FB-C2A61436D6D9}"/>
              </a:ext>
            </a:extLst>
          </p:cNvPr>
          <p:cNvSpPr txBox="1"/>
          <p:nvPr/>
        </p:nvSpPr>
        <p:spPr>
          <a:xfrm>
            <a:off x="2905450" y="77473"/>
            <a:ext cx="344397" cy="584775"/>
          </a:xfrm>
          <a:prstGeom prst="rect">
            <a:avLst/>
          </a:prstGeom>
          <a:noFill/>
        </p:spPr>
        <p:txBody>
          <a:bodyPr wrap="square" rtlCol="0">
            <a:spAutoFit/>
          </a:bodyPr>
          <a:lstStyle/>
          <a:p>
            <a:r>
              <a:rPr lang="en-US" sz="1400"/>
              <a:t>A</a:t>
            </a:r>
            <a:endParaRPr lang="en-IN" sz="1400"/>
          </a:p>
          <a:p>
            <a:endParaRPr lang="en-IN"/>
          </a:p>
        </p:txBody>
      </p:sp>
      <p:sp>
        <p:nvSpPr>
          <p:cNvPr id="1125" name="TextBox 1124">
            <a:extLst>
              <a:ext uri="{FF2B5EF4-FFF2-40B4-BE49-F238E27FC236}">
                <a16:creationId xmlns:a16="http://schemas.microsoft.com/office/drawing/2014/main" id="{363A68E7-C0AF-033E-8320-FF5E4C8A7812}"/>
              </a:ext>
            </a:extLst>
          </p:cNvPr>
          <p:cNvSpPr txBox="1"/>
          <p:nvPr/>
        </p:nvSpPr>
        <p:spPr>
          <a:xfrm>
            <a:off x="7359740" y="498929"/>
            <a:ext cx="344397" cy="584775"/>
          </a:xfrm>
          <a:prstGeom prst="rect">
            <a:avLst/>
          </a:prstGeom>
          <a:noFill/>
        </p:spPr>
        <p:txBody>
          <a:bodyPr wrap="square" rtlCol="0">
            <a:spAutoFit/>
          </a:bodyPr>
          <a:lstStyle/>
          <a:p>
            <a:r>
              <a:rPr lang="en-US" sz="1400"/>
              <a:t>A</a:t>
            </a:r>
            <a:endParaRPr lang="en-IN" sz="1400"/>
          </a:p>
          <a:p>
            <a:endParaRPr lang="en-IN"/>
          </a:p>
        </p:txBody>
      </p:sp>
      <p:sp>
        <p:nvSpPr>
          <p:cNvPr id="1126" name="TextBox 1125">
            <a:extLst>
              <a:ext uri="{FF2B5EF4-FFF2-40B4-BE49-F238E27FC236}">
                <a16:creationId xmlns:a16="http://schemas.microsoft.com/office/drawing/2014/main" id="{2698AC44-96CB-1B90-568F-7A028CA4C5F5}"/>
              </a:ext>
            </a:extLst>
          </p:cNvPr>
          <p:cNvSpPr txBox="1"/>
          <p:nvPr/>
        </p:nvSpPr>
        <p:spPr>
          <a:xfrm>
            <a:off x="2899646" y="716785"/>
            <a:ext cx="344397" cy="600164"/>
          </a:xfrm>
          <a:prstGeom prst="rect">
            <a:avLst/>
          </a:prstGeom>
          <a:noFill/>
        </p:spPr>
        <p:txBody>
          <a:bodyPr wrap="square" rtlCol="0">
            <a:spAutoFit/>
          </a:bodyPr>
          <a:lstStyle/>
          <a:p>
            <a:r>
              <a:rPr lang="en-US" sz="1400"/>
              <a:t>A</a:t>
            </a:r>
            <a:endParaRPr lang="en-IN" sz="1400"/>
          </a:p>
          <a:p>
            <a:endParaRPr lang="en-IN"/>
          </a:p>
        </p:txBody>
      </p:sp>
      <p:sp>
        <p:nvSpPr>
          <p:cNvPr id="46" name="TextBox 45">
            <a:extLst>
              <a:ext uri="{FF2B5EF4-FFF2-40B4-BE49-F238E27FC236}">
                <a16:creationId xmlns:a16="http://schemas.microsoft.com/office/drawing/2014/main" id="{51842706-4962-A119-1FB8-5DDF4052129C}"/>
              </a:ext>
            </a:extLst>
          </p:cNvPr>
          <p:cNvSpPr txBox="1"/>
          <p:nvPr/>
        </p:nvSpPr>
        <p:spPr>
          <a:xfrm>
            <a:off x="5266401" y="504518"/>
            <a:ext cx="522473" cy="307777"/>
          </a:xfrm>
          <a:prstGeom prst="rect">
            <a:avLst/>
          </a:prstGeom>
          <a:noFill/>
        </p:spPr>
        <p:txBody>
          <a:bodyPr wrap="square">
            <a:spAutoFit/>
          </a:bodyPr>
          <a:lstStyle/>
          <a:p>
            <a:r>
              <a:rPr lang="en-US" sz="1400"/>
              <a:t>B</a:t>
            </a:r>
            <a:endParaRPr lang="en-IN" sz="1400"/>
          </a:p>
        </p:txBody>
      </p:sp>
      <p:sp>
        <p:nvSpPr>
          <p:cNvPr id="1128" name="TextBox 1127">
            <a:extLst>
              <a:ext uri="{FF2B5EF4-FFF2-40B4-BE49-F238E27FC236}">
                <a16:creationId xmlns:a16="http://schemas.microsoft.com/office/drawing/2014/main" id="{904E4AA0-6C4F-258A-1DAF-EEE8A1A69D11}"/>
              </a:ext>
            </a:extLst>
          </p:cNvPr>
          <p:cNvSpPr txBox="1"/>
          <p:nvPr/>
        </p:nvSpPr>
        <p:spPr>
          <a:xfrm>
            <a:off x="6706588" y="766457"/>
            <a:ext cx="272143" cy="307777"/>
          </a:xfrm>
          <a:prstGeom prst="rect">
            <a:avLst/>
          </a:prstGeom>
          <a:noFill/>
        </p:spPr>
        <p:txBody>
          <a:bodyPr wrap="square">
            <a:spAutoFit/>
          </a:bodyPr>
          <a:lstStyle/>
          <a:p>
            <a:r>
              <a:rPr lang="en-US" sz="1400"/>
              <a:t>C</a:t>
            </a:r>
            <a:endParaRPr lang="en-IN" sz="1400"/>
          </a:p>
        </p:txBody>
      </p:sp>
      <p:sp>
        <p:nvSpPr>
          <p:cNvPr id="1131" name="TextBox 1130">
            <a:extLst>
              <a:ext uri="{FF2B5EF4-FFF2-40B4-BE49-F238E27FC236}">
                <a16:creationId xmlns:a16="http://schemas.microsoft.com/office/drawing/2014/main" id="{F5EA99FA-E63D-552E-25FE-5CBD78CF4959}"/>
              </a:ext>
            </a:extLst>
          </p:cNvPr>
          <p:cNvSpPr txBox="1"/>
          <p:nvPr/>
        </p:nvSpPr>
        <p:spPr>
          <a:xfrm>
            <a:off x="8701028" y="4292642"/>
            <a:ext cx="429451" cy="307777"/>
          </a:xfrm>
          <a:prstGeom prst="rect">
            <a:avLst/>
          </a:prstGeom>
          <a:noFill/>
        </p:spPr>
        <p:txBody>
          <a:bodyPr wrap="square">
            <a:spAutoFit/>
          </a:bodyPr>
          <a:lstStyle/>
          <a:p>
            <a:r>
              <a:rPr lang="en-US" sz="1400"/>
              <a:t>25</a:t>
            </a:r>
            <a:endParaRPr lang="en-IN" sz="1400"/>
          </a:p>
        </p:txBody>
      </p:sp>
      <p:sp>
        <p:nvSpPr>
          <p:cNvPr id="1133" name="TextBox 1132">
            <a:extLst>
              <a:ext uri="{FF2B5EF4-FFF2-40B4-BE49-F238E27FC236}">
                <a16:creationId xmlns:a16="http://schemas.microsoft.com/office/drawing/2014/main" id="{3ADBD87B-F4EB-FE78-F884-80A39CD21653}"/>
              </a:ext>
            </a:extLst>
          </p:cNvPr>
          <p:cNvSpPr txBox="1"/>
          <p:nvPr/>
        </p:nvSpPr>
        <p:spPr>
          <a:xfrm>
            <a:off x="7769458" y="3521132"/>
            <a:ext cx="429451" cy="307777"/>
          </a:xfrm>
          <a:prstGeom prst="rect">
            <a:avLst/>
          </a:prstGeom>
          <a:noFill/>
        </p:spPr>
        <p:txBody>
          <a:bodyPr wrap="square">
            <a:spAutoFit/>
          </a:bodyPr>
          <a:lstStyle/>
          <a:p>
            <a:r>
              <a:rPr lang="en-US" sz="1400"/>
              <a:t>26</a:t>
            </a:r>
            <a:endParaRPr lang="en-IN" sz="1400"/>
          </a:p>
        </p:txBody>
      </p:sp>
      <p:cxnSp>
        <p:nvCxnSpPr>
          <p:cNvPr id="1149" name="Connector: Elbow 1148">
            <a:extLst>
              <a:ext uri="{FF2B5EF4-FFF2-40B4-BE49-F238E27FC236}">
                <a16:creationId xmlns:a16="http://schemas.microsoft.com/office/drawing/2014/main" id="{65A1DCA8-5BC6-7B08-4468-46B484E2485B}"/>
              </a:ext>
            </a:extLst>
          </p:cNvPr>
          <p:cNvCxnSpPr>
            <a:cxnSpLocks/>
          </p:cNvCxnSpPr>
          <p:nvPr/>
        </p:nvCxnSpPr>
        <p:spPr>
          <a:xfrm flipV="1">
            <a:off x="2306845" y="4490539"/>
            <a:ext cx="4603136" cy="575007"/>
          </a:xfrm>
          <a:prstGeom prst="bentConnector3">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151" name="Connector: Elbow 1150">
            <a:extLst>
              <a:ext uri="{FF2B5EF4-FFF2-40B4-BE49-F238E27FC236}">
                <a16:creationId xmlns:a16="http://schemas.microsoft.com/office/drawing/2014/main" id="{D0BB6112-C623-D450-E969-BA6D9F219732}"/>
              </a:ext>
            </a:extLst>
          </p:cNvPr>
          <p:cNvCxnSpPr>
            <a:cxnSpLocks/>
          </p:cNvCxnSpPr>
          <p:nvPr/>
        </p:nvCxnSpPr>
        <p:spPr>
          <a:xfrm rot="16200000" flipH="1">
            <a:off x="5856988" y="5556792"/>
            <a:ext cx="2279116" cy="173132"/>
          </a:xfrm>
          <a:prstGeom prst="bentConnector3">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154" name="Connector: Elbow 1153">
            <a:extLst>
              <a:ext uri="{FF2B5EF4-FFF2-40B4-BE49-F238E27FC236}">
                <a16:creationId xmlns:a16="http://schemas.microsoft.com/office/drawing/2014/main" id="{6EEE8959-C440-166F-B628-5490A9B18548}"/>
              </a:ext>
            </a:extLst>
          </p:cNvPr>
          <p:cNvCxnSpPr>
            <a:cxnSpLocks/>
            <a:endCxn id="1102" idx="1"/>
          </p:cNvCxnSpPr>
          <p:nvPr/>
        </p:nvCxnSpPr>
        <p:spPr>
          <a:xfrm rot="10800000">
            <a:off x="2224786" y="5204476"/>
            <a:ext cx="4792386" cy="1587331"/>
          </a:xfrm>
          <a:prstGeom prst="bentConnector3">
            <a:avLst>
              <a:gd name="adj1" fmla="val 104770"/>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1159" name="Connector: Elbow 1158">
            <a:extLst>
              <a:ext uri="{FF2B5EF4-FFF2-40B4-BE49-F238E27FC236}">
                <a16:creationId xmlns:a16="http://schemas.microsoft.com/office/drawing/2014/main" id="{85DC66DD-50CC-A5E4-73F2-F081B899A743}"/>
              </a:ext>
            </a:extLst>
          </p:cNvPr>
          <p:cNvCxnSpPr>
            <a:stCxn id="1102" idx="1"/>
          </p:cNvCxnSpPr>
          <p:nvPr/>
        </p:nvCxnSpPr>
        <p:spPr>
          <a:xfrm rot="10800000" flipH="1">
            <a:off x="2224786" y="5074899"/>
            <a:ext cx="165784" cy="129576"/>
          </a:xfrm>
          <a:prstGeom prst="bentConnector3">
            <a:avLst>
              <a:gd name="adj1" fmla="val -137890"/>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1030" name="Ink 1029">
                <a:extLst>
                  <a:ext uri="{FF2B5EF4-FFF2-40B4-BE49-F238E27FC236}">
                    <a16:creationId xmlns:a16="http://schemas.microsoft.com/office/drawing/2014/main" id="{BF6ABDB7-E60D-73B1-7FB4-E4242B2D045B}"/>
                  </a:ext>
                </a:extLst>
              </p14:cNvPr>
              <p14:cNvContentPartPr/>
              <p14:nvPr/>
            </p14:nvContentPartPr>
            <p14:xfrm>
              <a:off x="8216347" y="4936434"/>
              <a:ext cx="16565" cy="16565"/>
            </p14:xfrm>
          </p:contentPart>
        </mc:Choice>
        <mc:Fallback xmlns="">
          <p:pic>
            <p:nvPicPr>
              <p:cNvPr id="1030" name="Ink 1029">
                <a:extLst>
                  <a:ext uri="{FF2B5EF4-FFF2-40B4-BE49-F238E27FC236}">
                    <a16:creationId xmlns:a16="http://schemas.microsoft.com/office/drawing/2014/main" id="{BF6ABDB7-E60D-73B1-7FB4-E4242B2D045B}"/>
                  </a:ext>
                </a:extLst>
              </p:cNvPr>
              <p:cNvPicPr/>
              <p:nvPr/>
            </p:nvPicPr>
            <p:blipFill>
              <a:blip r:embed="rId19"/>
              <a:stretch>
                <a:fillRect/>
              </a:stretch>
            </p:blipFill>
            <p:spPr>
              <a:xfrm>
                <a:off x="7802222" y="4522309"/>
                <a:ext cx="828250" cy="82825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35" name="Ink 1034">
                <a:extLst>
                  <a:ext uri="{FF2B5EF4-FFF2-40B4-BE49-F238E27FC236}">
                    <a16:creationId xmlns:a16="http://schemas.microsoft.com/office/drawing/2014/main" id="{1B180C4A-E9C5-F886-75D5-E13079601BFE}"/>
                  </a:ext>
                </a:extLst>
              </p14:cNvPr>
              <p14:cNvContentPartPr/>
              <p14:nvPr/>
            </p14:nvContentPartPr>
            <p14:xfrm>
              <a:off x="7740315" y="5257799"/>
              <a:ext cx="12031" cy="12031"/>
            </p14:xfrm>
          </p:contentPart>
        </mc:Choice>
        <mc:Fallback xmlns="">
          <p:pic>
            <p:nvPicPr>
              <p:cNvPr id="1035" name="Ink 1034">
                <a:extLst>
                  <a:ext uri="{FF2B5EF4-FFF2-40B4-BE49-F238E27FC236}">
                    <a16:creationId xmlns:a16="http://schemas.microsoft.com/office/drawing/2014/main" id="{1B180C4A-E9C5-F886-75D5-E13079601BFE}"/>
                  </a:ext>
                </a:extLst>
              </p:cNvPr>
              <p:cNvPicPr/>
              <p:nvPr/>
            </p:nvPicPr>
            <p:blipFill>
              <a:blip r:embed="rId19"/>
              <a:stretch>
                <a:fillRect/>
              </a:stretch>
            </p:blipFill>
            <p:spPr>
              <a:xfrm>
                <a:off x="7439540" y="495702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6" name="Ink 1035">
                <a:extLst>
                  <a:ext uri="{FF2B5EF4-FFF2-40B4-BE49-F238E27FC236}">
                    <a16:creationId xmlns:a16="http://schemas.microsoft.com/office/drawing/2014/main" id="{C616C92A-B4C6-370A-6184-89B2A4156FA4}"/>
                  </a:ext>
                </a:extLst>
              </p14:cNvPr>
              <p14:cNvContentPartPr/>
              <p14:nvPr/>
            </p14:nvContentPartPr>
            <p14:xfrm>
              <a:off x="7732294" y="5249779"/>
              <a:ext cx="12031" cy="12031"/>
            </p14:xfrm>
          </p:contentPart>
        </mc:Choice>
        <mc:Fallback xmlns="">
          <p:pic>
            <p:nvPicPr>
              <p:cNvPr id="1036" name="Ink 1035">
                <a:extLst>
                  <a:ext uri="{FF2B5EF4-FFF2-40B4-BE49-F238E27FC236}">
                    <a16:creationId xmlns:a16="http://schemas.microsoft.com/office/drawing/2014/main" id="{C616C92A-B4C6-370A-6184-89B2A4156FA4}"/>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6" name="Ink 1045">
                <a:extLst>
                  <a:ext uri="{FF2B5EF4-FFF2-40B4-BE49-F238E27FC236}">
                    <a16:creationId xmlns:a16="http://schemas.microsoft.com/office/drawing/2014/main" id="{4AA6E104-8837-A613-CE7B-F1E62788C27A}"/>
                  </a:ext>
                </a:extLst>
              </p14:cNvPr>
              <p14:cNvContentPartPr/>
              <p14:nvPr/>
            </p14:nvContentPartPr>
            <p14:xfrm>
              <a:off x="7732294" y="5249779"/>
              <a:ext cx="12031" cy="12031"/>
            </p14:xfrm>
          </p:contentPart>
        </mc:Choice>
        <mc:Fallback xmlns="">
          <p:pic>
            <p:nvPicPr>
              <p:cNvPr id="1046" name="Ink 1045">
                <a:extLst>
                  <a:ext uri="{FF2B5EF4-FFF2-40B4-BE49-F238E27FC236}">
                    <a16:creationId xmlns:a16="http://schemas.microsoft.com/office/drawing/2014/main" id="{4AA6E104-8837-A613-CE7B-F1E62788C27A}"/>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47" name="Ink 1046">
                <a:extLst>
                  <a:ext uri="{FF2B5EF4-FFF2-40B4-BE49-F238E27FC236}">
                    <a16:creationId xmlns:a16="http://schemas.microsoft.com/office/drawing/2014/main" id="{622E59A6-A59C-EF78-ECF4-103AA5703626}"/>
                  </a:ext>
                </a:extLst>
              </p14:cNvPr>
              <p14:cNvContentPartPr/>
              <p14:nvPr/>
            </p14:nvContentPartPr>
            <p14:xfrm>
              <a:off x="7732294" y="5249779"/>
              <a:ext cx="12031" cy="12031"/>
            </p14:xfrm>
          </p:contentPart>
        </mc:Choice>
        <mc:Fallback xmlns="">
          <p:pic>
            <p:nvPicPr>
              <p:cNvPr id="1047" name="Ink 1046">
                <a:extLst>
                  <a:ext uri="{FF2B5EF4-FFF2-40B4-BE49-F238E27FC236}">
                    <a16:creationId xmlns:a16="http://schemas.microsoft.com/office/drawing/2014/main" id="{622E59A6-A59C-EF78-ECF4-103AA5703626}"/>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9" name="Ink 1048">
                <a:extLst>
                  <a:ext uri="{FF2B5EF4-FFF2-40B4-BE49-F238E27FC236}">
                    <a16:creationId xmlns:a16="http://schemas.microsoft.com/office/drawing/2014/main" id="{72AB5444-DE14-5870-D6A4-BA6C4544CBAE}"/>
                  </a:ext>
                </a:extLst>
              </p14:cNvPr>
              <p14:cNvContentPartPr/>
              <p14:nvPr/>
            </p14:nvContentPartPr>
            <p14:xfrm>
              <a:off x="7732294" y="5249779"/>
              <a:ext cx="12031" cy="12031"/>
            </p14:xfrm>
          </p:contentPart>
        </mc:Choice>
        <mc:Fallback xmlns="">
          <p:pic>
            <p:nvPicPr>
              <p:cNvPr id="1049" name="Ink 1048">
                <a:extLst>
                  <a:ext uri="{FF2B5EF4-FFF2-40B4-BE49-F238E27FC236}">
                    <a16:creationId xmlns:a16="http://schemas.microsoft.com/office/drawing/2014/main" id="{72AB5444-DE14-5870-D6A4-BA6C4544CBAE}"/>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50" name="Ink 1049">
                <a:extLst>
                  <a:ext uri="{FF2B5EF4-FFF2-40B4-BE49-F238E27FC236}">
                    <a16:creationId xmlns:a16="http://schemas.microsoft.com/office/drawing/2014/main" id="{4A3E64BD-5610-989C-3C43-D2CF25F84936}"/>
                  </a:ext>
                </a:extLst>
              </p14:cNvPr>
              <p14:cNvContentPartPr/>
              <p14:nvPr/>
            </p14:nvContentPartPr>
            <p14:xfrm>
              <a:off x="7732294" y="5249779"/>
              <a:ext cx="12031" cy="12031"/>
            </p14:xfrm>
          </p:contentPart>
        </mc:Choice>
        <mc:Fallback xmlns="">
          <p:pic>
            <p:nvPicPr>
              <p:cNvPr id="1050" name="Ink 1049">
                <a:extLst>
                  <a:ext uri="{FF2B5EF4-FFF2-40B4-BE49-F238E27FC236}">
                    <a16:creationId xmlns:a16="http://schemas.microsoft.com/office/drawing/2014/main" id="{4A3E64BD-5610-989C-3C43-D2CF25F84936}"/>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1" name="Ink 1050">
                <a:extLst>
                  <a:ext uri="{FF2B5EF4-FFF2-40B4-BE49-F238E27FC236}">
                    <a16:creationId xmlns:a16="http://schemas.microsoft.com/office/drawing/2014/main" id="{484D784D-9CD0-D09B-015C-27FC48991EFB}"/>
                  </a:ext>
                </a:extLst>
              </p14:cNvPr>
              <p14:cNvContentPartPr/>
              <p14:nvPr/>
            </p14:nvContentPartPr>
            <p14:xfrm>
              <a:off x="7732294" y="5249779"/>
              <a:ext cx="12031" cy="12031"/>
            </p14:xfrm>
          </p:contentPart>
        </mc:Choice>
        <mc:Fallback xmlns="">
          <p:pic>
            <p:nvPicPr>
              <p:cNvPr id="1051" name="Ink 1050">
                <a:extLst>
                  <a:ext uri="{FF2B5EF4-FFF2-40B4-BE49-F238E27FC236}">
                    <a16:creationId xmlns:a16="http://schemas.microsoft.com/office/drawing/2014/main" id="{484D784D-9CD0-D09B-015C-27FC48991EFB}"/>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52" name="Ink 1051">
                <a:extLst>
                  <a:ext uri="{FF2B5EF4-FFF2-40B4-BE49-F238E27FC236}">
                    <a16:creationId xmlns:a16="http://schemas.microsoft.com/office/drawing/2014/main" id="{8566F898-2DEA-6247-85D1-7E92E49A34C6}"/>
                  </a:ext>
                </a:extLst>
              </p14:cNvPr>
              <p14:cNvContentPartPr/>
              <p14:nvPr/>
            </p14:nvContentPartPr>
            <p14:xfrm>
              <a:off x="7732294" y="5249779"/>
              <a:ext cx="12031" cy="12031"/>
            </p14:xfrm>
          </p:contentPart>
        </mc:Choice>
        <mc:Fallback xmlns="">
          <p:pic>
            <p:nvPicPr>
              <p:cNvPr id="1052" name="Ink 1051">
                <a:extLst>
                  <a:ext uri="{FF2B5EF4-FFF2-40B4-BE49-F238E27FC236}">
                    <a16:creationId xmlns:a16="http://schemas.microsoft.com/office/drawing/2014/main" id="{8566F898-2DEA-6247-85D1-7E92E49A34C6}"/>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70" name="Ink 1069">
                <a:extLst>
                  <a:ext uri="{FF2B5EF4-FFF2-40B4-BE49-F238E27FC236}">
                    <a16:creationId xmlns:a16="http://schemas.microsoft.com/office/drawing/2014/main" id="{789F3190-3B8D-4726-1F3B-2C4DAF9C40BE}"/>
                  </a:ext>
                </a:extLst>
              </p14:cNvPr>
              <p14:cNvContentPartPr/>
              <p14:nvPr/>
            </p14:nvContentPartPr>
            <p14:xfrm>
              <a:off x="7732294" y="5249779"/>
              <a:ext cx="12031" cy="12031"/>
            </p14:xfrm>
          </p:contentPart>
        </mc:Choice>
        <mc:Fallback xmlns="">
          <p:pic>
            <p:nvPicPr>
              <p:cNvPr id="1070" name="Ink 1069">
                <a:extLst>
                  <a:ext uri="{FF2B5EF4-FFF2-40B4-BE49-F238E27FC236}">
                    <a16:creationId xmlns:a16="http://schemas.microsoft.com/office/drawing/2014/main" id="{789F3190-3B8D-4726-1F3B-2C4DAF9C40BE}"/>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72" name="Ink 1071">
                <a:extLst>
                  <a:ext uri="{FF2B5EF4-FFF2-40B4-BE49-F238E27FC236}">
                    <a16:creationId xmlns:a16="http://schemas.microsoft.com/office/drawing/2014/main" id="{C8973601-837D-84BC-2AB0-F973C44B30CE}"/>
                  </a:ext>
                </a:extLst>
              </p14:cNvPr>
              <p14:cNvContentPartPr/>
              <p14:nvPr/>
            </p14:nvContentPartPr>
            <p14:xfrm>
              <a:off x="7732294" y="5249779"/>
              <a:ext cx="12031" cy="12031"/>
            </p14:xfrm>
          </p:contentPart>
        </mc:Choice>
        <mc:Fallback xmlns="">
          <p:pic>
            <p:nvPicPr>
              <p:cNvPr id="1072" name="Ink 1071">
                <a:extLst>
                  <a:ext uri="{FF2B5EF4-FFF2-40B4-BE49-F238E27FC236}">
                    <a16:creationId xmlns:a16="http://schemas.microsoft.com/office/drawing/2014/main" id="{C8973601-837D-84BC-2AB0-F973C44B30CE}"/>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6" name="Ink 1075">
                <a:extLst>
                  <a:ext uri="{FF2B5EF4-FFF2-40B4-BE49-F238E27FC236}">
                    <a16:creationId xmlns:a16="http://schemas.microsoft.com/office/drawing/2014/main" id="{6EC22D09-EECE-ABFF-C921-FDE125C738A8}"/>
                  </a:ext>
                </a:extLst>
              </p14:cNvPr>
              <p14:cNvContentPartPr/>
              <p14:nvPr/>
            </p14:nvContentPartPr>
            <p14:xfrm>
              <a:off x="7732294" y="5249779"/>
              <a:ext cx="12031" cy="12031"/>
            </p14:xfrm>
          </p:contentPart>
        </mc:Choice>
        <mc:Fallback xmlns="">
          <p:pic>
            <p:nvPicPr>
              <p:cNvPr id="1076" name="Ink 1075">
                <a:extLst>
                  <a:ext uri="{FF2B5EF4-FFF2-40B4-BE49-F238E27FC236}">
                    <a16:creationId xmlns:a16="http://schemas.microsoft.com/office/drawing/2014/main" id="{6EC22D09-EECE-ABFF-C921-FDE125C738A8}"/>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78" name="Ink 1077">
                <a:extLst>
                  <a:ext uri="{FF2B5EF4-FFF2-40B4-BE49-F238E27FC236}">
                    <a16:creationId xmlns:a16="http://schemas.microsoft.com/office/drawing/2014/main" id="{B50D30FD-9077-F8B9-E639-FDCDF8BE02C5}"/>
                  </a:ext>
                </a:extLst>
              </p14:cNvPr>
              <p14:cNvContentPartPr/>
              <p14:nvPr/>
            </p14:nvContentPartPr>
            <p14:xfrm>
              <a:off x="7732294" y="5249779"/>
              <a:ext cx="12031" cy="12031"/>
            </p14:xfrm>
          </p:contentPart>
        </mc:Choice>
        <mc:Fallback xmlns="">
          <p:pic>
            <p:nvPicPr>
              <p:cNvPr id="1078" name="Ink 1077">
                <a:extLst>
                  <a:ext uri="{FF2B5EF4-FFF2-40B4-BE49-F238E27FC236}">
                    <a16:creationId xmlns:a16="http://schemas.microsoft.com/office/drawing/2014/main" id="{B50D30FD-9077-F8B9-E639-FDCDF8BE02C5}"/>
                  </a:ext>
                </a:extLst>
              </p:cNvPr>
              <p:cNvPicPr/>
              <p:nvPr/>
            </p:nvPicPr>
            <p:blipFill>
              <a:blip r:embed="rId19"/>
              <a:stretch>
                <a:fillRect/>
              </a:stretch>
            </p:blipFill>
            <p:spPr>
              <a:xfrm>
                <a:off x="7431519" y="4949004"/>
                <a:ext cx="601550" cy="60155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97D727FC-F6BA-7099-09E6-C022AC8BAB36}"/>
                  </a:ext>
                </a:extLst>
              </p14:cNvPr>
              <p14:cNvContentPartPr/>
              <p14:nvPr/>
            </p14:nvContentPartPr>
            <p14:xfrm>
              <a:off x="6812200" y="3525240"/>
              <a:ext cx="360" cy="360"/>
            </p14:xfrm>
          </p:contentPart>
        </mc:Choice>
        <mc:Fallback xmlns="">
          <p:pic>
            <p:nvPicPr>
              <p:cNvPr id="63" name="Ink 62">
                <a:extLst>
                  <a:ext uri="{FF2B5EF4-FFF2-40B4-BE49-F238E27FC236}">
                    <a16:creationId xmlns:a16="http://schemas.microsoft.com/office/drawing/2014/main" id="{97D727FC-F6BA-7099-09E6-C022AC8BAB36}"/>
                  </a:ext>
                </a:extLst>
              </p:cNvPr>
              <p:cNvPicPr/>
              <p:nvPr/>
            </p:nvPicPr>
            <p:blipFill>
              <a:blip r:embed="rId33"/>
              <a:stretch>
                <a:fillRect/>
              </a:stretch>
            </p:blipFill>
            <p:spPr>
              <a:xfrm>
                <a:off x="6749200" y="34622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82" name="Ink 1081">
                <a:extLst>
                  <a:ext uri="{FF2B5EF4-FFF2-40B4-BE49-F238E27FC236}">
                    <a16:creationId xmlns:a16="http://schemas.microsoft.com/office/drawing/2014/main" id="{B83177A9-F8A1-1C9E-E195-28AEFB489802}"/>
                  </a:ext>
                </a:extLst>
              </p14:cNvPr>
              <p14:cNvContentPartPr/>
              <p14:nvPr/>
            </p14:nvContentPartPr>
            <p14:xfrm>
              <a:off x="7243840" y="3489960"/>
              <a:ext cx="360" cy="360"/>
            </p14:xfrm>
          </p:contentPart>
        </mc:Choice>
        <mc:Fallback xmlns="">
          <p:pic>
            <p:nvPicPr>
              <p:cNvPr id="1082" name="Ink 1081">
                <a:extLst>
                  <a:ext uri="{FF2B5EF4-FFF2-40B4-BE49-F238E27FC236}">
                    <a16:creationId xmlns:a16="http://schemas.microsoft.com/office/drawing/2014/main" id="{B83177A9-F8A1-1C9E-E195-28AEFB489802}"/>
                  </a:ext>
                </a:extLst>
              </p:cNvPr>
              <p:cNvPicPr/>
              <p:nvPr/>
            </p:nvPicPr>
            <p:blipFill>
              <a:blip r:embed="rId33"/>
              <a:stretch>
                <a:fillRect/>
              </a:stretch>
            </p:blipFill>
            <p:spPr>
              <a:xfrm>
                <a:off x="7180840" y="34269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92" name="Ink 1091">
                <a:extLst>
                  <a:ext uri="{FF2B5EF4-FFF2-40B4-BE49-F238E27FC236}">
                    <a16:creationId xmlns:a16="http://schemas.microsoft.com/office/drawing/2014/main" id="{346DE9FE-6793-39BF-CDD5-1DBE29F2C21A}"/>
                  </a:ext>
                </a:extLst>
              </p14:cNvPr>
              <p14:cNvContentPartPr/>
              <p14:nvPr/>
            </p14:nvContentPartPr>
            <p14:xfrm>
              <a:off x="7096600" y="3530640"/>
              <a:ext cx="360" cy="360"/>
            </p14:xfrm>
          </p:contentPart>
        </mc:Choice>
        <mc:Fallback xmlns="">
          <p:pic>
            <p:nvPicPr>
              <p:cNvPr id="1092" name="Ink 1091">
                <a:extLst>
                  <a:ext uri="{FF2B5EF4-FFF2-40B4-BE49-F238E27FC236}">
                    <a16:creationId xmlns:a16="http://schemas.microsoft.com/office/drawing/2014/main" id="{346DE9FE-6793-39BF-CDD5-1DBE29F2C21A}"/>
                  </a:ext>
                </a:extLst>
              </p:cNvPr>
              <p:cNvPicPr/>
              <p:nvPr/>
            </p:nvPicPr>
            <p:blipFill>
              <a:blip r:embed="rId36"/>
              <a:stretch>
                <a:fillRect/>
              </a:stretch>
            </p:blipFill>
            <p:spPr>
              <a:xfrm>
                <a:off x="7090480" y="352452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95" name="Ink 1094">
                <a:extLst>
                  <a:ext uri="{FF2B5EF4-FFF2-40B4-BE49-F238E27FC236}">
                    <a16:creationId xmlns:a16="http://schemas.microsoft.com/office/drawing/2014/main" id="{06293B16-8234-5F53-0F29-9EDDB54C7EDA}"/>
                  </a:ext>
                </a:extLst>
              </p14:cNvPr>
              <p14:cNvContentPartPr/>
              <p14:nvPr/>
            </p14:nvContentPartPr>
            <p14:xfrm>
              <a:off x="7096600" y="3525240"/>
              <a:ext cx="66240" cy="5760"/>
            </p14:xfrm>
          </p:contentPart>
        </mc:Choice>
        <mc:Fallback xmlns="">
          <p:pic>
            <p:nvPicPr>
              <p:cNvPr id="1095" name="Ink 1094">
                <a:extLst>
                  <a:ext uri="{FF2B5EF4-FFF2-40B4-BE49-F238E27FC236}">
                    <a16:creationId xmlns:a16="http://schemas.microsoft.com/office/drawing/2014/main" id="{06293B16-8234-5F53-0F29-9EDDB54C7EDA}"/>
                  </a:ext>
                </a:extLst>
              </p:cNvPr>
              <p:cNvPicPr/>
              <p:nvPr/>
            </p:nvPicPr>
            <p:blipFill>
              <a:blip r:embed="rId38"/>
              <a:stretch>
                <a:fillRect/>
              </a:stretch>
            </p:blipFill>
            <p:spPr>
              <a:xfrm>
                <a:off x="7090480" y="3519120"/>
                <a:ext cx="78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06" name="Ink 1105">
                <a:extLst>
                  <a:ext uri="{FF2B5EF4-FFF2-40B4-BE49-F238E27FC236}">
                    <a16:creationId xmlns:a16="http://schemas.microsoft.com/office/drawing/2014/main" id="{BBE0ABDB-837F-1274-5811-22C990A87E34}"/>
                  </a:ext>
                </a:extLst>
              </p14:cNvPr>
              <p14:cNvContentPartPr/>
              <p14:nvPr/>
            </p14:nvContentPartPr>
            <p14:xfrm>
              <a:off x="6918760" y="3535320"/>
              <a:ext cx="360" cy="360"/>
            </p14:xfrm>
          </p:contentPart>
        </mc:Choice>
        <mc:Fallback xmlns="">
          <p:pic>
            <p:nvPicPr>
              <p:cNvPr id="1106" name="Ink 1105">
                <a:extLst>
                  <a:ext uri="{FF2B5EF4-FFF2-40B4-BE49-F238E27FC236}">
                    <a16:creationId xmlns:a16="http://schemas.microsoft.com/office/drawing/2014/main" id="{BBE0ABDB-837F-1274-5811-22C990A87E34}"/>
                  </a:ext>
                </a:extLst>
              </p:cNvPr>
              <p:cNvPicPr/>
              <p:nvPr/>
            </p:nvPicPr>
            <p:blipFill>
              <a:blip r:embed="rId40"/>
              <a:stretch>
                <a:fillRect/>
              </a:stretch>
            </p:blipFill>
            <p:spPr>
              <a:xfrm>
                <a:off x="6900760" y="35173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24" name="Ink 1123">
                <a:extLst>
                  <a:ext uri="{FF2B5EF4-FFF2-40B4-BE49-F238E27FC236}">
                    <a16:creationId xmlns:a16="http://schemas.microsoft.com/office/drawing/2014/main" id="{80C5269A-202E-18A7-1CD8-A7A5D0E9EFF4}"/>
                  </a:ext>
                </a:extLst>
              </p14:cNvPr>
              <p14:cNvContentPartPr/>
              <p14:nvPr/>
            </p14:nvContentPartPr>
            <p14:xfrm>
              <a:off x="9148600" y="2595720"/>
              <a:ext cx="360" cy="360"/>
            </p14:xfrm>
          </p:contentPart>
        </mc:Choice>
        <mc:Fallback xmlns="">
          <p:pic>
            <p:nvPicPr>
              <p:cNvPr id="1124" name="Ink 1123">
                <a:extLst>
                  <a:ext uri="{FF2B5EF4-FFF2-40B4-BE49-F238E27FC236}">
                    <a16:creationId xmlns:a16="http://schemas.microsoft.com/office/drawing/2014/main" id="{80C5269A-202E-18A7-1CD8-A7A5D0E9EFF4}"/>
                  </a:ext>
                </a:extLst>
              </p:cNvPr>
              <p:cNvPicPr/>
              <p:nvPr/>
            </p:nvPicPr>
            <p:blipFill>
              <a:blip r:embed="rId40"/>
              <a:stretch>
                <a:fillRect/>
              </a:stretch>
            </p:blipFill>
            <p:spPr>
              <a:xfrm>
                <a:off x="9130600" y="2577720"/>
                <a:ext cx="36000" cy="36000"/>
              </a:xfrm>
              <a:prstGeom prst="rect">
                <a:avLst/>
              </a:prstGeom>
            </p:spPr>
          </p:pic>
        </mc:Fallback>
      </mc:AlternateContent>
    </p:spTree>
    <p:extLst>
      <p:ext uri="{BB962C8B-B14F-4D97-AF65-F5344CB8AC3E}">
        <p14:creationId xmlns:p14="http://schemas.microsoft.com/office/powerpoint/2010/main" val="142639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087B003C-22ED-62C3-8871-32E92C21E94B}"/>
              </a:ext>
            </a:extLst>
          </p:cNvPr>
          <p:cNvSpPr/>
          <p:nvPr/>
        </p:nvSpPr>
        <p:spPr>
          <a:xfrm>
            <a:off x="3450772" y="107934"/>
            <a:ext cx="1164771" cy="144737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FAQs Help Knowledge bases</a:t>
            </a:r>
            <a:endParaRPr lang="en-IN" sz="1400"/>
          </a:p>
        </p:txBody>
      </p:sp>
      <p:pic>
        <p:nvPicPr>
          <p:cNvPr id="3" name="Picture 2">
            <a:extLst>
              <a:ext uri="{FF2B5EF4-FFF2-40B4-BE49-F238E27FC236}">
                <a16:creationId xmlns:a16="http://schemas.microsoft.com/office/drawing/2014/main" id="{5B6D1ECC-374F-525F-AA32-3E9C70D6F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6448"/>
            <a:ext cx="760128" cy="731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89EC730-8866-1908-E328-B5098D24F998}"/>
              </a:ext>
            </a:extLst>
          </p:cNvPr>
          <p:cNvSpPr/>
          <p:nvPr/>
        </p:nvSpPr>
        <p:spPr>
          <a:xfrm>
            <a:off x="1643742" y="2770413"/>
            <a:ext cx="1382486" cy="1023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Conversational Agent</a:t>
            </a:r>
            <a:endParaRPr lang="en-IN" sz="1400"/>
          </a:p>
        </p:txBody>
      </p:sp>
      <p:sp>
        <p:nvSpPr>
          <p:cNvPr id="5" name="Rectangle 4">
            <a:extLst>
              <a:ext uri="{FF2B5EF4-FFF2-40B4-BE49-F238E27FC236}">
                <a16:creationId xmlns:a16="http://schemas.microsoft.com/office/drawing/2014/main" id="{8ACB71CE-8263-CF51-1315-4B0410327377}"/>
              </a:ext>
            </a:extLst>
          </p:cNvPr>
          <p:cNvSpPr/>
          <p:nvPr/>
        </p:nvSpPr>
        <p:spPr>
          <a:xfrm>
            <a:off x="4022272" y="2077325"/>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Interaction Routing</a:t>
            </a:r>
            <a:endParaRPr lang="en-IN" sz="1400"/>
          </a:p>
        </p:txBody>
      </p:sp>
      <p:sp>
        <p:nvSpPr>
          <p:cNvPr id="6" name="Rectangle 5">
            <a:extLst>
              <a:ext uri="{FF2B5EF4-FFF2-40B4-BE49-F238E27FC236}">
                <a16:creationId xmlns:a16="http://schemas.microsoft.com/office/drawing/2014/main" id="{A66233AA-9CB4-FA91-BA9D-30C211CA4796}"/>
              </a:ext>
            </a:extLst>
          </p:cNvPr>
          <p:cNvSpPr/>
          <p:nvPr/>
        </p:nvSpPr>
        <p:spPr>
          <a:xfrm>
            <a:off x="6096000" y="1379717"/>
            <a:ext cx="1175657"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solidFill>
                  <a:schemeClr val="tx1"/>
                </a:solidFill>
              </a:rPr>
              <a:t>Google Agent Assist</a:t>
            </a:r>
            <a:endParaRPr lang="en-IN" sz="1400">
              <a:solidFill>
                <a:schemeClr val="tx1"/>
              </a:solidFill>
            </a:endParaRPr>
          </a:p>
        </p:txBody>
      </p:sp>
      <p:sp>
        <p:nvSpPr>
          <p:cNvPr id="7" name="Rectangle 6">
            <a:extLst>
              <a:ext uri="{FF2B5EF4-FFF2-40B4-BE49-F238E27FC236}">
                <a16:creationId xmlns:a16="http://schemas.microsoft.com/office/drawing/2014/main" id="{C1DA0BFA-001F-671D-45F1-723CD8778119}"/>
              </a:ext>
            </a:extLst>
          </p:cNvPr>
          <p:cNvSpPr/>
          <p:nvPr/>
        </p:nvSpPr>
        <p:spPr>
          <a:xfrm>
            <a:off x="7647215" y="1379717"/>
            <a:ext cx="1175657"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AI Coach</a:t>
            </a:r>
            <a:endParaRPr lang="en-IN" sz="1400"/>
          </a:p>
        </p:txBody>
      </p:sp>
      <p:sp>
        <p:nvSpPr>
          <p:cNvPr id="8" name="Rectangle 7">
            <a:extLst>
              <a:ext uri="{FF2B5EF4-FFF2-40B4-BE49-F238E27FC236}">
                <a16:creationId xmlns:a16="http://schemas.microsoft.com/office/drawing/2014/main" id="{8A7FB7D6-F8A4-26FE-86C1-25971AB40C5F}"/>
              </a:ext>
            </a:extLst>
          </p:cNvPr>
          <p:cNvSpPr/>
          <p:nvPr/>
        </p:nvSpPr>
        <p:spPr>
          <a:xfrm>
            <a:off x="6770914" y="2803071"/>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Agent Workspace</a:t>
            </a:r>
            <a:endParaRPr lang="en-IN" sz="1400"/>
          </a:p>
        </p:txBody>
      </p:sp>
      <p:sp>
        <p:nvSpPr>
          <p:cNvPr id="9" name="Rectangle 8">
            <a:extLst>
              <a:ext uri="{FF2B5EF4-FFF2-40B4-BE49-F238E27FC236}">
                <a16:creationId xmlns:a16="http://schemas.microsoft.com/office/drawing/2014/main" id="{5BDE7230-0A9A-C576-A796-3325E418B41F}"/>
              </a:ext>
            </a:extLst>
          </p:cNvPr>
          <p:cNvSpPr/>
          <p:nvPr/>
        </p:nvSpPr>
        <p:spPr>
          <a:xfrm>
            <a:off x="8610601" y="376895"/>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AI Trainer</a:t>
            </a:r>
            <a:endParaRPr lang="en-IN" sz="1400"/>
          </a:p>
        </p:txBody>
      </p:sp>
      <p:sp>
        <p:nvSpPr>
          <p:cNvPr id="10" name="Rectangle 9">
            <a:extLst>
              <a:ext uri="{FF2B5EF4-FFF2-40B4-BE49-F238E27FC236}">
                <a16:creationId xmlns:a16="http://schemas.microsoft.com/office/drawing/2014/main" id="{A6E53A93-09CF-8BCE-F740-503A658F76EA}"/>
              </a:ext>
            </a:extLst>
          </p:cNvPr>
          <p:cNvSpPr/>
          <p:nvPr/>
        </p:nvSpPr>
        <p:spPr>
          <a:xfrm>
            <a:off x="8636452" y="2798901"/>
            <a:ext cx="723899"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Agent</a:t>
            </a:r>
            <a:endParaRPr lang="en-IN" sz="1400"/>
          </a:p>
        </p:txBody>
      </p:sp>
      <p:sp>
        <p:nvSpPr>
          <p:cNvPr id="11" name="Rectangle 10">
            <a:extLst>
              <a:ext uri="{FF2B5EF4-FFF2-40B4-BE49-F238E27FC236}">
                <a16:creationId xmlns:a16="http://schemas.microsoft.com/office/drawing/2014/main" id="{1F9895C7-DEB7-088A-B47F-7705AD87B42B}"/>
              </a:ext>
            </a:extLst>
          </p:cNvPr>
          <p:cNvSpPr/>
          <p:nvPr/>
        </p:nvSpPr>
        <p:spPr>
          <a:xfrm>
            <a:off x="10657114" y="1379717"/>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WFM</a:t>
            </a:r>
            <a:endParaRPr lang="en-IN" sz="1400"/>
          </a:p>
        </p:txBody>
      </p:sp>
      <p:sp>
        <p:nvSpPr>
          <p:cNvPr id="12" name="Rectangle 11">
            <a:extLst>
              <a:ext uri="{FF2B5EF4-FFF2-40B4-BE49-F238E27FC236}">
                <a16:creationId xmlns:a16="http://schemas.microsoft.com/office/drawing/2014/main" id="{933E2207-E059-0147-3E02-CDE0916F8CCF}"/>
              </a:ext>
            </a:extLst>
          </p:cNvPr>
          <p:cNvSpPr/>
          <p:nvPr/>
        </p:nvSpPr>
        <p:spPr>
          <a:xfrm>
            <a:off x="3026228" y="4194693"/>
            <a:ext cx="859972"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Speech</a:t>
            </a:r>
            <a:endParaRPr lang="en-IN" sz="1400"/>
          </a:p>
        </p:txBody>
      </p:sp>
      <p:sp>
        <p:nvSpPr>
          <p:cNvPr id="13" name="Rectangle 12">
            <a:extLst>
              <a:ext uri="{FF2B5EF4-FFF2-40B4-BE49-F238E27FC236}">
                <a16:creationId xmlns:a16="http://schemas.microsoft.com/office/drawing/2014/main" id="{ED7B0EE3-F3AA-EC30-D4E9-A26561F99C7A}"/>
              </a:ext>
            </a:extLst>
          </p:cNvPr>
          <p:cNvSpPr/>
          <p:nvPr/>
        </p:nvSpPr>
        <p:spPr>
          <a:xfrm>
            <a:off x="4678136" y="4194693"/>
            <a:ext cx="859972"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Vertex AI</a:t>
            </a:r>
            <a:endParaRPr lang="en-IN" sz="1400"/>
          </a:p>
        </p:txBody>
      </p:sp>
      <p:sp>
        <p:nvSpPr>
          <p:cNvPr id="14" name="Rectangle 13">
            <a:extLst>
              <a:ext uri="{FF2B5EF4-FFF2-40B4-BE49-F238E27FC236}">
                <a16:creationId xmlns:a16="http://schemas.microsoft.com/office/drawing/2014/main" id="{3267B1AA-BAA1-662F-C8DC-029024E41E6C}"/>
              </a:ext>
            </a:extLst>
          </p:cNvPr>
          <p:cNvSpPr/>
          <p:nvPr/>
        </p:nvSpPr>
        <p:spPr>
          <a:xfrm>
            <a:off x="6340928" y="4194693"/>
            <a:ext cx="859972"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Agent Assist</a:t>
            </a:r>
            <a:endParaRPr lang="en-IN" sz="1400"/>
          </a:p>
        </p:txBody>
      </p:sp>
      <p:sp>
        <p:nvSpPr>
          <p:cNvPr id="15" name="Rectangle 14">
            <a:extLst>
              <a:ext uri="{FF2B5EF4-FFF2-40B4-BE49-F238E27FC236}">
                <a16:creationId xmlns:a16="http://schemas.microsoft.com/office/drawing/2014/main" id="{3A10B676-FF57-BCFD-DB4E-0C33C0ADF9F3}"/>
              </a:ext>
            </a:extLst>
          </p:cNvPr>
          <p:cNvSpPr/>
          <p:nvPr/>
        </p:nvSpPr>
        <p:spPr>
          <a:xfrm>
            <a:off x="10657114" y="3701143"/>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Quality AI</a:t>
            </a:r>
            <a:endParaRPr lang="en-IN" sz="1400"/>
          </a:p>
        </p:txBody>
      </p:sp>
      <p:sp>
        <p:nvSpPr>
          <p:cNvPr id="16" name="Rectangle 15">
            <a:extLst>
              <a:ext uri="{FF2B5EF4-FFF2-40B4-BE49-F238E27FC236}">
                <a16:creationId xmlns:a16="http://schemas.microsoft.com/office/drawing/2014/main" id="{745D6FC2-E337-D5B4-D5B6-C71D277CAFB0}"/>
              </a:ext>
            </a:extLst>
          </p:cNvPr>
          <p:cNvSpPr/>
          <p:nvPr/>
        </p:nvSpPr>
        <p:spPr>
          <a:xfrm>
            <a:off x="10657114" y="5185291"/>
            <a:ext cx="1382486" cy="585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Google Conversational Insights</a:t>
            </a:r>
            <a:endParaRPr lang="en-IN" sz="1400"/>
          </a:p>
        </p:txBody>
      </p:sp>
      <p:sp>
        <p:nvSpPr>
          <p:cNvPr id="17" name="Flowchart: Magnetic Disk 16">
            <a:extLst>
              <a:ext uri="{FF2B5EF4-FFF2-40B4-BE49-F238E27FC236}">
                <a16:creationId xmlns:a16="http://schemas.microsoft.com/office/drawing/2014/main" id="{D9141C59-7865-FE31-5526-77793F77F7C6}"/>
              </a:ext>
            </a:extLst>
          </p:cNvPr>
          <p:cNvSpPr/>
          <p:nvPr/>
        </p:nvSpPr>
        <p:spPr>
          <a:xfrm>
            <a:off x="8493578" y="4487684"/>
            <a:ext cx="1382486" cy="66886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Conversations</a:t>
            </a:r>
            <a:endParaRPr lang="en-IN" sz="1400"/>
          </a:p>
        </p:txBody>
      </p:sp>
      <p:sp>
        <p:nvSpPr>
          <p:cNvPr id="18" name="Flowchart: Magnetic Disk 17">
            <a:extLst>
              <a:ext uri="{FF2B5EF4-FFF2-40B4-BE49-F238E27FC236}">
                <a16:creationId xmlns:a16="http://schemas.microsoft.com/office/drawing/2014/main" id="{B74A994D-76C6-CD3B-BC72-D667087F337F}"/>
              </a:ext>
            </a:extLst>
          </p:cNvPr>
          <p:cNvSpPr/>
          <p:nvPr/>
        </p:nvSpPr>
        <p:spPr>
          <a:xfrm>
            <a:off x="8601072" y="5580871"/>
            <a:ext cx="1518558" cy="119742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Customer Data Warehouses</a:t>
            </a:r>
          </a:p>
          <a:p>
            <a:pPr algn="ctr"/>
            <a:r>
              <a:rPr lang="en-US" sz="1400"/>
              <a:t>/Platforms</a:t>
            </a:r>
            <a:endParaRPr lang="en-IN" sz="1400"/>
          </a:p>
        </p:txBody>
      </p:sp>
      <p:sp>
        <p:nvSpPr>
          <p:cNvPr id="19" name="Rectangle: Rounded Corners 18">
            <a:extLst>
              <a:ext uri="{FF2B5EF4-FFF2-40B4-BE49-F238E27FC236}">
                <a16:creationId xmlns:a16="http://schemas.microsoft.com/office/drawing/2014/main" id="{42D1AEF8-4B0D-ABF0-7AF9-68C2D66DFBD3}"/>
              </a:ext>
            </a:extLst>
          </p:cNvPr>
          <p:cNvSpPr/>
          <p:nvPr/>
        </p:nvSpPr>
        <p:spPr>
          <a:xfrm>
            <a:off x="3635828" y="5660571"/>
            <a:ext cx="1589314" cy="6514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Enterprise Systems</a:t>
            </a:r>
            <a:endParaRPr lang="en-IN" sz="1400"/>
          </a:p>
        </p:txBody>
      </p:sp>
      <p:sp>
        <p:nvSpPr>
          <p:cNvPr id="23" name="Star: 10 Points 22">
            <a:extLst>
              <a:ext uri="{FF2B5EF4-FFF2-40B4-BE49-F238E27FC236}">
                <a16:creationId xmlns:a16="http://schemas.microsoft.com/office/drawing/2014/main" id="{522F2DB0-7364-F5C6-1F37-C62A30220021}"/>
              </a:ext>
            </a:extLst>
          </p:cNvPr>
          <p:cNvSpPr/>
          <p:nvPr/>
        </p:nvSpPr>
        <p:spPr>
          <a:xfrm>
            <a:off x="8235043" y="75627"/>
            <a:ext cx="718457" cy="506091"/>
          </a:xfrm>
          <a:prstGeom prst="star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New</a:t>
            </a:r>
            <a:endParaRPr lang="en-IN" sz="1200"/>
          </a:p>
        </p:txBody>
      </p:sp>
      <p:sp>
        <p:nvSpPr>
          <p:cNvPr id="24" name="Star: 10 Points 23">
            <a:extLst>
              <a:ext uri="{FF2B5EF4-FFF2-40B4-BE49-F238E27FC236}">
                <a16:creationId xmlns:a16="http://schemas.microsoft.com/office/drawing/2014/main" id="{99668EA8-AB8E-9799-7A38-8A85A7F7B82C}"/>
              </a:ext>
            </a:extLst>
          </p:cNvPr>
          <p:cNvSpPr/>
          <p:nvPr/>
        </p:nvSpPr>
        <p:spPr>
          <a:xfrm>
            <a:off x="7445833" y="962878"/>
            <a:ext cx="718457" cy="506091"/>
          </a:xfrm>
          <a:prstGeom prst="star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New</a:t>
            </a:r>
            <a:endParaRPr lang="en-IN" sz="1200"/>
          </a:p>
        </p:txBody>
      </p:sp>
      <p:sp>
        <p:nvSpPr>
          <p:cNvPr id="25" name="Star: 10 Points 24">
            <a:extLst>
              <a:ext uri="{FF2B5EF4-FFF2-40B4-BE49-F238E27FC236}">
                <a16:creationId xmlns:a16="http://schemas.microsoft.com/office/drawing/2014/main" id="{C61FAE8F-4734-C7C6-C4DD-9FEF69B164F0}"/>
              </a:ext>
            </a:extLst>
          </p:cNvPr>
          <p:cNvSpPr/>
          <p:nvPr/>
        </p:nvSpPr>
        <p:spPr>
          <a:xfrm>
            <a:off x="1975756" y="1555320"/>
            <a:ext cx="718457" cy="506091"/>
          </a:xfrm>
          <a:prstGeom prst="star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New</a:t>
            </a:r>
            <a:endParaRPr lang="en-IN" sz="1200"/>
          </a:p>
        </p:txBody>
      </p:sp>
      <p:sp>
        <p:nvSpPr>
          <p:cNvPr id="26" name="Star: 10 Points 25">
            <a:extLst>
              <a:ext uri="{FF2B5EF4-FFF2-40B4-BE49-F238E27FC236}">
                <a16:creationId xmlns:a16="http://schemas.microsoft.com/office/drawing/2014/main" id="{EA1335A5-1471-B7BB-70CB-498B44C70160}"/>
              </a:ext>
            </a:extLst>
          </p:cNvPr>
          <p:cNvSpPr/>
          <p:nvPr/>
        </p:nvSpPr>
        <p:spPr>
          <a:xfrm>
            <a:off x="11473543" y="3237575"/>
            <a:ext cx="718457" cy="506091"/>
          </a:xfrm>
          <a:prstGeom prst="star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New</a:t>
            </a:r>
            <a:endParaRPr lang="en-IN" sz="1200"/>
          </a:p>
        </p:txBody>
      </p:sp>
      <p:cxnSp>
        <p:nvCxnSpPr>
          <p:cNvPr id="28" name="Straight Arrow Connector 27">
            <a:extLst>
              <a:ext uri="{FF2B5EF4-FFF2-40B4-BE49-F238E27FC236}">
                <a16:creationId xmlns:a16="http://schemas.microsoft.com/office/drawing/2014/main" id="{38F1FC33-7FDC-7237-5504-1E9357825384}"/>
              </a:ext>
            </a:extLst>
          </p:cNvPr>
          <p:cNvCxnSpPr>
            <a:cxnSpLocks/>
          </p:cNvCxnSpPr>
          <p:nvPr/>
        </p:nvCxnSpPr>
        <p:spPr>
          <a:xfrm>
            <a:off x="4615543" y="669886"/>
            <a:ext cx="3995058" cy="493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8BE610CB-D3B4-9807-E363-9B5594F93A4F}"/>
              </a:ext>
            </a:extLst>
          </p:cNvPr>
          <p:cNvCxnSpPr>
            <a:cxnSpLocks/>
            <a:endCxn id="6" idx="0"/>
          </p:cNvCxnSpPr>
          <p:nvPr/>
        </p:nvCxnSpPr>
        <p:spPr>
          <a:xfrm>
            <a:off x="4615543" y="1021156"/>
            <a:ext cx="2068286" cy="358561"/>
          </a:xfrm>
          <a:prstGeom prst="bentConnector2">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E612C3A9-F3C6-5637-90B5-C2156B903514}"/>
              </a:ext>
            </a:extLst>
          </p:cNvPr>
          <p:cNvCxnSpPr>
            <a:cxnSpLocks/>
            <a:stCxn id="2" idx="2"/>
            <a:endCxn id="25" idx="8"/>
          </p:cNvCxnSpPr>
          <p:nvPr/>
        </p:nvCxnSpPr>
        <p:spPr>
          <a:xfrm rot="10800000" flipV="1">
            <a:off x="2334986" y="831624"/>
            <a:ext cx="1115787" cy="723696"/>
          </a:xfrm>
          <a:prstGeom prst="bentConnector2">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547FE32-2DAA-74CD-4362-60A54B1AC3FF}"/>
              </a:ext>
            </a:extLst>
          </p:cNvPr>
          <p:cNvCxnSpPr>
            <a:cxnSpLocks/>
            <a:stCxn id="25" idx="3"/>
            <a:endCxn id="4" idx="0"/>
          </p:cNvCxnSpPr>
          <p:nvPr/>
        </p:nvCxnSpPr>
        <p:spPr>
          <a:xfrm>
            <a:off x="2334985" y="2061411"/>
            <a:ext cx="0" cy="709002"/>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0620108-D1C7-B7E0-8308-7010ECE0A745}"/>
              </a:ext>
            </a:extLst>
          </p:cNvPr>
          <p:cNvCxnSpPr>
            <a:cxnSpLocks/>
            <a:stCxn id="3" idx="3"/>
            <a:endCxn id="4" idx="1"/>
          </p:cNvCxnSpPr>
          <p:nvPr/>
        </p:nvCxnSpPr>
        <p:spPr>
          <a:xfrm>
            <a:off x="760128" y="3282042"/>
            <a:ext cx="883614"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EFEBB248-1740-E562-1489-60507C8F6D7E}"/>
              </a:ext>
            </a:extLst>
          </p:cNvPr>
          <p:cNvCxnSpPr>
            <a:cxnSpLocks/>
          </p:cNvCxnSpPr>
          <p:nvPr/>
        </p:nvCxnSpPr>
        <p:spPr>
          <a:xfrm flipV="1">
            <a:off x="2694213" y="2231937"/>
            <a:ext cx="1262743" cy="538476"/>
          </a:xfrm>
          <a:prstGeom prst="bentConnector3">
            <a:avLst>
              <a:gd name="adj1" fmla="val 6897"/>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46C8DCFF-8F79-E327-C5A8-D4A8605ACE6E}"/>
              </a:ext>
            </a:extLst>
          </p:cNvPr>
          <p:cNvCxnSpPr>
            <a:endCxn id="12" idx="1"/>
          </p:cNvCxnSpPr>
          <p:nvPr/>
        </p:nvCxnSpPr>
        <p:spPr>
          <a:xfrm rot="16200000" flipH="1">
            <a:off x="2513213" y="3974669"/>
            <a:ext cx="694015" cy="332015"/>
          </a:xfrm>
          <a:prstGeom prst="bentConnector2">
            <a:avLst/>
          </a:prstGeom>
          <a:ln w="63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B0F79AB9-97E2-FE87-8962-4F082BB3EA20}"/>
              </a:ext>
            </a:extLst>
          </p:cNvPr>
          <p:cNvCxnSpPr>
            <a:stCxn id="12" idx="3"/>
            <a:endCxn id="13" idx="1"/>
          </p:cNvCxnSpPr>
          <p:nvPr/>
        </p:nvCxnSpPr>
        <p:spPr>
          <a:xfrm>
            <a:off x="3886200" y="4487685"/>
            <a:ext cx="791936" cy="0"/>
          </a:xfrm>
          <a:prstGeom prst="straightConnector1">
            <a:avLst/>
          </a:prstGeom>
          <a:ln w="63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6B82444D-2F13-E6B6-713E-1B5C98E6C40B}"/>
              </a:ext>
            </a:extLst>
          </p:cNvPr>
          <p:cNvCxnSpPr>
            <a:stCxn id="13" idx="3"/>
            <a:endCxn id="14" idx="1"/>
          </p:cNvCxnSpPr>
          <p:nvPr/>
        </p:nvCxnSpPr>
        <p:spPr>
          <a:xfrm>
            <a:off x="5538108" y="4487685"/>
            <a:ext cx="802820" cy="0"/>
          </a:xfrm>
          <a:prstGeom prst="straightConnector1">
            <a:avLst/>
          </a:prstGeom>
          <a:ln w="63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1439110C-2D80-3741-22D1-2F80F7BA884B}"/>
              </a:ext>
            </a:extLst>
          </p:cNvPr>
          <p:cNvCxnSpPr>
            <a:stCxn id="8" idx="2"/>
            <a:endCxn id="14" idx="3"/>
          </p:cNvCxnSpPr>
          <p:nvPr/>
        </p:nvCxnSpPr>
        <p:spPr>
          <a:xfrm rot="5400000">
            <a:off x="6782214" y="3807741"/>
            <a:ext cx="1098631" cy="261257"/>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B34FE4AA-760A-F9DB-E53D-C68D3F57A115}"/>
              </a:ext>
            </a:extLst>
          </p:cNvPr>
          <p:cNvCxnSpPr>
            <a:stCxn id="5" idx="3"/>
            <a:endCxn id="8" idx="1"/>
          </p:cNvCxnSpPr>
          <p:nvPr/>
        </p:nvCxnSpPr>
        <p:spPr>
          <a:xfrm>
            <a:off x="5404758" y="2370317"/>
            <a:ext cx="1366156" cy="725746"/>
          </a:xfrm>
          <a:prstGeom prst="bentConnector3">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F546FB94-9839-28A7-58CE-EDC9850C2A9C}"/>
              </a:ext>
            </a:extLst>
          </p:cNvPr>
          <p:cNvCxnSpPr>
            <a:cxnSpLocks/>
          </p:cNvCxnSpPr>
          <p:nvPr/>
        </p:nvCxnSpPr>
        <p:spPr>
          <a:xfrm rot="16200000" flipV="1">
            <a:off x="9249537" y="1901679"/>
            <a:ext cx="3054645" cy="544283"/>
          </a:xfrm>
          <a:prstGeom prst="bentConnector3">
            <a:avLst>
              <a:gd name="adj1" fmla="val 50000"/>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4D578FC2-9DFD-578B-CE4E-FE04F822FC8C}"/>
              </a:ext>
            </a:extLst>
          </p:cNvPr>
          <p:cNvCxnSpPr>
            <a:cxnSpLocks/>
          </p:cNvCxnSpPr>
          <p:nvPr/>
        </p:nvCxnSpPr>
        <p:spPr>
          <a:xfrm flipH="1">
            <a:off x="9993087" y="637228"/>
            <a:ext cx="511629" cy="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DC2A3455-9318-640F-92B8-735C1726F6C1}"/>
              </a:ext>
            </a:extLst>
          </p:cNvPr>
          <p:cNvCxnSpPr/>
          <p:nvPr/>
        </p:nvCxnSpPr>
        <p:spPr>
          <a:xfrm rot="5400000" flipH="1" flipV="1">
            <a:off x="8192860" y="2488747"/>
            <a:ext cx="3886200" cy="519793"/>
          </a:xfrm>
          <a:prstGeom prst="bentConnector3">
            <a:avLst>
              <a:gd name="adj1" fmla="val -2661"/>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059AC30-214D-FECF-880B-702DB58272FE}"/>
              </a:ext>
            </a:extLst>
          </p:cNvPr>
          <p:cNvCxnSpPr/>
          <p:nvPr/>
        </p:nvCxnSpPr>
        <p:spPr>
          <a:xfrm flipH="1">
            <a:off x="9993087" y="805543"/>
            <a:ext cx="402770"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5B6AB438-8136-0728-EAB0-6EB282257602}"/>
              </a:ext>
            </a:extLst>
          </p:cNvPr>
          <p:cNvCxnSpPr/>
          <p:nvPr/>
        </p:nvCxnSpPr>
        <p:spPr>
          <a:xfrm>
            <a:off x="9876063" y="4691744"/>
            <a:ext cx="253096"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8B6C8EA-7E76-F9A9-7B18-3CF2A4520C81}"/>
              </a:ext>
            </a:extLst>
          </p:cNvPr>
          <p:cNvCxnSpPr/>
          <p:nvPr/>
        </p:nvCxnSpPr>
        <p:spPr>
          <a:xfrm flipH="1" flipV="1">
            <a:off x="10129159" y="1672708"/>
            <a:ext cx="6801" cy="3019036"/>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9A904CF-A2F5-FAFE-E13F-B7867265665E}"/>
              </a:ext>
            </a:extLst>
          </p:cNvPr>
          <p:cNvCxnSpPr>
            <a:endCxn id="7" idx="3"/>
          </p:cNvCxnSpPr>
          <p:nvPr/>
        </p:nvCxnSpPr>
        <p:spPr>
          <a:xfrm flipH="1">
            <a:off x="8822872" y="1672708"/>
            <a:ext cx="1313088" cy="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2519609D-A596-C701-23CF-B94AA69257D9}"/>
              </a:ext>
            </a:extLst>
          </p:cNvPr>
          <p:cNvCxnSpPr>
            <a:cxnSpLocks/>
          </p:cNvCxnSpPr>
          <p:nvPr/>
        </p:nvCxnSpPr>
        <p:spPr>
          <a:xfrm rot="5400000" flipH="1" flipV="1">
            <a:off x="9811234" y="4259521"/>
            <a:ext cx="769194" cy="639538"/>
          </a:xfrm>
          <a:prstGeom prst="bentConnector3">
            <a:avLst>
              <a:gd name="adj1" fmla="val 8959"/>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AC3F64AF-E141-3A99-AA75-A4E15FB4868A}"/>
              </a:ext>
            </a:extLst>
          </p:cNvPr>
          <p:cNvCxnSpPr>
            <a:cxnSpLocks/>
          </p:cNvCxnSpPr>
          <p:nvPr/>
        </p:nvCxnSpPr>
        <p:spPr>
          <a:xfrm>
            <a:off x="10504716" y="4194693"/>
            <a:ext cx="152398"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B0A4B35-7459-44A6-A055-96695D77FEAC}"/>
              </a:ext>
            </a:extLst>
          </p:cNvPr>
          <p:cNvSpPr txBox="1"/>
          <p:nvPr/>
        </p:nvSpPr>
        <p:spPr>
          <a:xfrm>
            <a:off x="1834246" y="5854154"/>
            <a:ext cx="1289954" cy="523220"/>
          </a:xfrm>
          <a:prstGeom prst="rect">
            <a:avLst/>
          </a:prstGeom>
          <a:noFill/>
        </p:spPr>
        <p:txBody>
          <a:bodyPr wrap="square" rtlCol="0">
            <a:spAutoFit/>
          </a:bodyPr>
          <a:lstStyle/>
          <a:p>
            <a:r>
              <a:rPr lang="en-US" sz="1400"/>
              <a:t>Google Action Connections</a:t>
            </a:r>
            <a:endParaRPr lang="en-IN" sz="1400"/>
          </a:p>
        </p:txBody>
      </p:sp>
      <p:cxnSp>
        <p:nvCxnSpPr>
          <p:cNvPr id="41" name="Straight Arrow Connector 40">
            <a:extLst>
              <a:ext uri="{FF2B5EF4-FFF2-40B4-BE49-F238E27FC236}">
                <a16:creationId xmlns:a16="http://schemas.microsoft.com/office/drawing/2014/main" id="{62D68FAF-92D2-2063-0B02-38D7334EE6EC}"/>
              </a:ext>
            </a:extLst>
          </p:cNvPr>
          <p:cNvCxnSpPr>
            <a:stCxn id="9" idx="2"/>
          </p:cNvCxnSpPr>
          <p:nvPr/>
        </p:nvCxnSpPr>
        <p:spPr>
          <a:xfrm>
            <a:off x="9301844" y="962878"/>
            <a:ext cx="0" cy="1807535"/>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AB6D31A-DEE7-2B10-E349-9FE661D38D3B}"/>
              </a:ext>
            </a:extLst>
          </p:cNvPr>
          <p:cNvCxnSpPr>
            <a:cxnSpLocks/>
          </p:cNvCxnSpPr>
          <p:nvPr/>
        </p:nvCxnSpPr>
        <p:spPr>
          <a:xfrm>
            <a:off x="7010400" y="1965700"/>
            <a:ext cx="0" cy="80471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DF73D9E-CA8E-B967-C57D-27048D1E6D08}"/>
              </a:ext>
            </a:extLst>
          </p:cNvPr>
          <p:cNvCxnSpPr>
            <a:cxnSpLocks/>
          </p:cNvCxnSpPr>
          <p:nvPr/>
        </p:nvCxnSpPr>
        <p:spPr>
          <a:xfrm>
            <a:off x="7924800" y="1965700"/>
            <a:ext cx="0" cy="78294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8EF46352-31CB-F7E3-ED90-E101338E64C5}"/>
              </a:ext>
            </a:extLst>
          </p:cNvPr>
          <p:cNvCxnSpPr>
            <a:stCxn id="10" idx="3"/>
            <a:endCxn id="11" idx="2"/>
          </p:cNvCxnSpPr>
          <p:nvPr/>
        </p:nvCxnSpPr>
        <p:spPr>
          <a:xfrm flipV="1">
            <a:off x="9360351" y="1965700"/>
            <a:ext cx="1988006" cy="1126193"/>
          </a:xfrm>
          <a:prstGeom prst="bentConnector2">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C1FCCAD3-24F0-42B3-5AA7-0BD584D4FCB4}"/>
              </a:ext>
            </a:extLst>
          </p:cNvPr>
          <p:cNvCxnSpPr/>
          <p:nvPr/>
        </p:nvCxnSpPr>
        <p:spPr>
          <a:xfrm>
            <a:off x="9666514" y="3091892"/>
            <a:ext cx="0" cy="1395792"/>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Connector: Elbow 122">
            <a:extLst>
              <a:ext uri="{FF2B5EF4-FFF2-40B4-BE49-F238E27FC236}">
                <a16:creationId xmlns:a16="http://schemas.microsoft.com/office/drawing/2014/main" id="{6955262B-290D-2DE1-F065-E587D5C079A3}"/>
              </a:ext>
            </a:extLst>
          </p:cNvPr>
          <p:cNvCxnSpPr>
            <a:endCxn id="16" idx="1"/>
          </p:cNvCxnSpPr>
          <p:nvPr/>
        </p:nvCxnSpPr>
        <p:spPr>
          <a:xfrm>
            <a:off x="9876062" y="4963887"/>
            <a:ext cx="781052" cy="514396"/>
          </a:xfrm>
          <a:prstGeom prst="bentConnector3">
            <a:avLst>
              <a:gd name="adj1" fmla="val 82056"/>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C05C1AA0-450F-7870-225B-2D9E14AAC3DE}"/>
              </a:ext>
            </a:extLst>
          </p:cNvPr>
          <p:cNvCxnSpPr>
            <a:cxnSpLocks/>
            <a:stCxn id="4" idx="2"/>
            <a:endCxn id="17" idx="3"/>
          </p:cNvCxnSpPr>
          <p:nvPr/>
        </p:nvCxnSpPr>
        <p:spPr>
          <a:xfrm rot="16200000" flipH="1">
            <a:off x="5078464" y="1050191"/>
            <a:ext cx="1362878" cy="6849836"/>
          </a:xfrm>
          <a:prstGeom prst="bentConnector3">
            <a:avLst>
              <a:gd name="adj1" fmla="val 11677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2BCD377-E6D0-38B1-47A3-B6BD6DF650D9}"/>
              </a:ext>
            </a:extLst>
          </p:cNvPr>
          <p:cNvCxnSpPr>
            <a:stCxn id="14" idx="2"/>
          </p:cNvCxnSpPr>
          <p:nvPr/>
        </p:nvCxnSpPr>
        <p:spPr>
          <a:xfrm>
            <a:off x="6770914" y="4780676"/>
            <a:ext cx="0" cy="596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07B5B47-C582-1D4F-B631-2CF95C3BBECE}"/>
              </a:ext>
            </a:extLst>
          </p:cNvPr>
          <p:cNvCxnSpPr>
            <a:cxnSpLocks/>
          </p:cNvCxnSpPr>
          <p:nvPr/>
        </p:nvCxnSpPr>
        <p:spPr>
          <a:xfrm>
            <a:off x="9876062" y="5079109"/>
            <a:ext cx="478292"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0B9A614-4B4F-BC8A-0926-B84F1C2FB1F3}"/>
              </a:ext>
            </a:extLst>
          </p:cNvPr>
          <p:cNvCxnSpPr>
            <a:stCxn id="8" idx="3"/>
            <a:endCxn id="10" idx="1"/>
          </p:cNvCxnSpPr>
          <p:nvPr/>
        </p:nvCxnSpPr>
        <p:spPr>
          <a:xfrm flipV="1">
            <a:off x="8153400" y="3091893"/>
            <a:ext cx="483052" cy="417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BC91F31C-AC75-C79F-540B-7A95E81ED717}"/>
              </a:ext>
            </a:extLst>
          </p:cNvPr>
          <p:cNvCxnSpPr>
            <a:cxnSpLocks/>
          </p:cNvCxnSpPr>
          <p:nvPr/>
        </p:nvCxnSpPr>
        <p:spPr>
          <a:xfrm>
            <a:off x="10354354" y="5079109"/>
            <a:ext cx="0" cy="1180176"/>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36274A2A-D624-E0A3-1B2F-B1AEF1CDF366}"/>
              </a:ext>
            </a:extLst>
          </p:cNvPr>
          <p:cNvCxnSpPr>
            <a:cxnSpLocks/>
            <a:endCxn id="18" idx="4"/>
          </p:cNvCxnSpPr>
          <p:nvPr/>
        </p:nvCxnSpPr>
        <p:spPr>
          <a:xfrm flipH="1">
            <a:off x="10119630" y="6179586"/>
            <a:ext cx="225195"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2" name="TextBox 141">
            <a:extLst>
              <a:ext uri="{FF2B5EF4-FFF2-40B4-BE49-F238E27FC236}">
                <a16:creationId xmlns:a16="http://schemas.microsoft.com/office/drawing/2014/main" id="{474350E8-C529-91E2-68BE-3C8DEA7A5B56}"/>
              </a:ext>
            </a:extLst>
          </p:cNvPr>
          <p:cNvSpPr txBox="1"/>
          <p:nvPr/>
        </p:nvSpPr>
        <p:spPr>
          <a:xfrm>
            <a:off x="853166" y="1600196"/>
            <a:ext cx="1227365" cy="307777"/>
          </a:xfrm>
          <a:prstGeom prst="rect">
            <a:avLst/>
          </a:prstGeom>
          <a:noFill/>
        </p:spPr>
        <p:txBody>
          <a:bodyPr wrap="square" rtlCol="0">
            <a:spAutoFit/>
          </a:bodyPr>
          <a:lstStyle/>
          <a:p>
            <a:r>
              <a:rPr lang="en-US" sz="1400"/>
              <a:t>Hybrid Mode</a:t>
            </a:r>
            <a:endParaRPr lang="en-IN" sz="1400"/>
          </a:p>
        </p:txBody>
      </p:sp>
      <p:sp>
        <p:nvSpPr>
          <p:cNvPr id="143" name="TextBox 142">
            <a:extLst>
              <a:ext uri="{FF2B5EF4-FFF2-40B4-BE49-F238E27FC236}">
                <a16:creationId xmlns:a16="http://schemas.microsoft.com/office/drawing/2014/main" id="{E462372C-C633-56F4-5842-2C6FBC642A64}"/>
              </a:ext>
            </a:extLst>
          </p:cNvPr>
          <p:cNvSpPr txBox="1"/>
          <p:nvPr/>
        </p:nvSpPr>
        <p:spPr>
          <a:xfrm>
            <a:off x="5501371" y="5821183"/>
            <a:ext cx="1645100" cy="523220"/>
          </a:xfrm>
          <a:prstGeom prst="rect">
            <a:avLst/>
          </a:prstGeom>
          <a:noFill/>
        </p:spPr>
        <p:txBody>
          <a:bodyPr wrap="square" rtlCol="0">
            <a:spAutoFit/>
          </a:bodyPr>
          <a:lstStyle/>
          <a:p>
            <a:r>
              <a:rPr lang="en-US" sz="1400"/>
              <a:t>Disposition &amp;ACW automations</a:t>
            </a:r>
            <a:endParaRPr lang="en-IN" sz="1400"/>
          </a:p>
        </p:txBody>
      </p:sp>
      <p:sp>
        <p:nvSpPr>
          <p:cNvPr id="144" name="Star: 10 Points 143">
            <a:extLst>
              <a:ext uri="{FF2B5EF4-FFF2-40B4-BE49-F238E27FC236}">
                <a16:creationId xmlns:a16="http://schemas.microsoft.com/office/drawing/2014/main" id="{283DAADB-1712-8547-52E1-371761A46218}"/>
              </a:ext>
            </a:extLst>
          </p:cNvPr>
          <p:cNvSpPr/>
          <p:nvPr/>
        </p:nvSpPr>
        <p:spPr>
          <a:xfrm>
            <a:off x="1522643" y="5519694"/>
            <a:ext cx="709866" cy="402548"/>
          </a:xfrm>
          <a:prstGeom prst="star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New</a:t>
            </a:r>
            <a:endParaRPr lang="en-IN" sz="1200"/>
          </a:p>
        </p:txBody>
      </p:sp>
      <p:cxnSp>
        <p:nvCxnSpPr>
          <p:cNvPr id="157" name="Straight Connector 156">
            <a:extLst>
              <a:ext uri="{FF2B5EF4-FFF2-40B4-BE49-F238E27FC236}">
                <a16:creationId xmlns:a16="http://schemas.microsoft.com/office/drawing/2014/main" id="{7E11BE9C-466D-BC97-7368-0D64FC2DD2F8}"/>
              </a:ext>
            </a:extLst>
          </p:cNvPr>
          <p:cNvCxnSpPr>
            <a:cxnSpLocks/>
            <a:stCxn id="31" idx="1"/>
          </p:cNvCxnSpPr>
          <p:nvPr/>
        </p:nvCxnSpPr>
        <p:spPr>
          <a:xfrm flipH="1">
            <a:off x="1306286" y="6115764"/>
            <a:ext cx="527960"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1CD72699-E867-615A-E4DC-21CD4A964AAC}"/>
              </a:ext>
            </a:extLst>
          </p:cNvPr>
          <p:cNvCxnSpPr/>
          <p:nvPr/>
        </p:nvCxnSpPr>
        <p:spPr>
          <a:xfrm flipV="1">
            <a:off x="1306286" y="3994134"/>
            <a:ext cx="0" cy="212163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FF668604-529C-2D7A-7562-4FFBF40B1539}"/>
              </a:ext>
            </a:extLst>
          </p:cNvPr>
          <p:cNvCxnSpPr/>
          <p:nvPr/>
        </p:nvCxnSpPr>
        <p:spPr>
          <a:xfrm>
            <a:off x="1306286" y="3994134"/>
            <a:ext cx="774245"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05B5E678-C4C6-4B18-8EA2-C64F0B1FFE4A}"/>
              </a:ext>
            </a:extLst>
          </p:cNvPr>
          <p:cNvCxnSpPr/>
          <p:nvPr/>
        </p:nvCxnSpPr>
        <p:spPr>
          <a:xfrm flipV="1">
            <a:off x="2080531" y="3789788"/>
            <a:ext cx="0" cy="204346"/>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8C9D78AC-2408-6A91-0424-719F5509374E}"/>
              </a:ext>
            </a:extLst>
          </p:cNvPr>
          <p:cNvCxnSpPr>
            <a:stCxn id="31" idx="3"/>
          </p:cNvCxnSpPr>
          <p:nvPr/>
        </p:nvCxnSpPr>
        <p:spPr>
          <a:xfrm>
            <a:off x="3124200" y="6115764"/>
            <a:ext cx="511628"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D3D427E6-0C65-2F4D-8F5E-01520DA19041}"/>
              </a:ext>
            </a:extLst>
          </p:cNvPr>
          <p:cNvCxnSpPr>
            <a:endCxn id="143" idx="3"/>
          </p:cNvCxnSpPr>
          <p:nvPr/>
        </p:nvCxnSpPr>
        <p:spPr>
          <a:xfrm rot="5400000">
            <a:off x="6186682" y="4344674"/>
            <a:ext cx="2697909" cy="778329"/>
          </a:xfrm>
          <a:prstGeom prst="bentConnector2">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E2BF783D-3914-A5A3-6F70-7B7387D4E33B}"/>
              </a:ext>
            </a:extLst>
          </p:cNvPr>
          <p:cNvCxnSpPr>
            <a:stCxn id="143" idx="1"/>
          </p:cNvCxnSpPr>
          <p:nvPr/>
        </p:nvCxnSpPr>
        <p:spPr>
          <a:xfrm flipH="1">
            <a:off x="5225142" y="6082793"/>
            <a:ext cx="276229"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Connector: Elbow 173">
            <a:extLst>
              <a:ext uri="{FF2B5EF4-FFF2-40B4-BE49-F238E27FC236}">
                <a16:creationId xmlns:a16="http://schemas.microsoft.com/office/drawing/2014/main" id="{C7030FD1-0855-D16B-D94F-25CEA1AFB6BD}"/>
              </a:ext>
            </a:extLst>
          </p:cNvPr>
          <p:cNvCxnSpPr>
            <a:stCxn id="19" idx="2"/>
            <a:endCxn id="3" idx="2"/>
          </p:cNvCxnSpPr>
          <p:nvPr/>
        </p:nvCxnSpPr>
        <p:spPr>
          <a:xfrm rot="5400000" flipH="1">
            <a:off x="1073062" y="2954639"/>
            <a:ext cx="2664425" cy="4050421"/>
          </a:xfrm>
          <a:prstGeom prst="bentConnector3">
            <a:avLst>
              <a:gd name="adj1" fmla="val -10623"/>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2" name="Connector: Elbow 181">
            <a:extLst>
              <a:ext uri="{FF2B5EF4-FFF2-40B4-BE49-F238E27FC236}">
                <a16:creationId xmlns:a16="http://schemas.microsoft.com/office/drawing/2014/main" id="{CC8A43D6-3CBB-D92A-8D63-7431EDA15D86}"/>
              </a:ext>
            </a:extLst>
          </p:cNvPr>
          <p:cNvCxnSpPr>
            <a:cxnSpLocks/>
            <a:stCxn id="18" idx="2"/>
          </p:cNvCxnSpPr>
          <p:nvPr/>
        </p:nvCxnSpPr>
        <p:spPr>
          <a:xfrm rot="10800000" flipV="1">
            <a:off x="4732560" y="6179585"/>
            <a:ext cx="3868512" cy="413657"/>
          </a:xfrm>
          <a:prstGeom prst="bentConnector3">
            <a:avLst>
              <a:gd name="adj1" fmla="val 50000"/>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C2FCD88B-AD64-694C-C09D-87A2FE005674}"/>
              </a:ext>
            </a:extLst>
          </p:cNvPr>
          <p:cNvCxnSpPr/>
          <p:nvPr/>
        </p:nvCxnSpPr>
        <p:spPr>
          <a:xfrm flipV="1">
            <a:off x="4742089" y="6312061"/>
            <a:ext cx="0" cy="360882"/>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54F672AA-A2F4-9AFB-B74A-B3CD79873D59}"/>
              </a:ext>
            </a:extLst>
          </p:cNvPr>
          <p:cNvCxnSpPr>
            <a:cxnSpLocks/>
          </p:cNvCxnSpPr>
          <p:nvPr/>
        </p:nvCxnSpPr>
        <p:spPr>
          <a:xfrm>
            <a:off x="2177143" y="3789788"/>
            <a:ext cx="0" cy="1729906"/>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200" name="Connector: Elbow 199">
            <a:extLst>
              <a:ext uri="{FF2B5EF4-FFF2-40B4-BE49-F238E27FC236}">
                <a16:creationId xmlns:a16="http://schemas.microsoft.com/office/drawing/2014/main" id="{FD744072-608E-8DD5-E788-71D754BA6774}"/>
              </a:ext>
            </a:extLst>
          </p:cNvPr>
          <p:cNvCxnSpPr>
            <a:cxnSpLocks/>
          </p:cNvCxnSpPr>
          <p:nvPr/>
        </p:nvCxnSpPr>
        <p:spPr>
          <a:xfrm>
            <a:off x="2163534" y="5505898"/>
            <a:ext cx="7192737" cy="182288"/>
          </a:xfrm>
          <a:prstGeom prst="bentConnector2">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202" name="TextBox 201">
            <a:extLst>
              <a:ext uri="{FF2B5EF4-FFF2-40B4-BE49-F238E27FC236}">
                <a16:creationId xmlns:a16="http://schemas.microsoft.com/office/drawing/2014/main" id="{66118AA6-56F4-33A2-ED93-9262B0A83137}"/>
              </a:ext>
            </a:extLst>
          </p:cNvPr>
          <p:cNvSpPr txBox="1"/>
          <p:nvPr/>
        </p:nvSpPr>
        <p:spPr>
          <a:xfrm>
            <a:off x="3264358" y="3120507"/>
            <a:ext cx="2462890" cy="307777"/>
          </a:xfrm>
          <a:prstGeom prst="rect">
            <a:avLst/>
          </a:prstGeom>
          <a:noFill/>
        </p:spPr>
        <p:txBody>
          <a:bodyPr wrap="square" rtlCol="0">
            <a:spAutoFit/>
          </a:bodyPr>
          <a:lstStyle/>
          <a:p>
            <a:r>
              <a:rPr lang="en-US" sz="1400"/>
              <a:t>Emotion/Sentiment/summary</a:t>
            </a:r>
            <a:endParaRPr lang="en-IN" sz="1400"/>
          </a:p>
        </p:txBody>
      </p:sp>
      <p:cxnSp>
        <p:nvCxnSpPr>
          <p:cNvPr id="204" name="Straight Connector 203">
            <a:extLst>
              <a:ext uri="{FF2B5EF4-FFF2-40B4-BE49-F238E27FC236}">
                <a16:creationId xmlns:a16="http://schemas.microsoft.com/office/drawing/2014/main" id="{8BAC3D42-294A-D742-106F-03D165D36DF1}"/>
              </a:ext>
            </a:extLst>
          </p:cNvPr>
          <p:cNvCxnSpPr>
            <a:stCxn id="4" idx="3"/>
            <a:endCxn id="202" idx="1"/>
          </p:cNvCxnSpPr>
          <p:nvPr/>
        </p:nvCxnSpPr>
        <p:spPr>
          <a:xfrm flipV="1">
            <a:off x="3026228" y="3274396"/>
            <a:ext cx="238130" cy="764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41D427C7-BF12-5A4E-ADFC-544C5BE6B5C8}"/>
              </a:ext>
            </a:extLst>
          </p:cNvPr>
          <p:cNvCxnSpPr>
            <a:cxnSpLocks/>
            <a:stCxn id="202" idx="3"/>
          </p:cNvCxnSpPr>
          <p:nvPr/>
        </p:nvCxnSpPr>
        <p:spPr>
          <a:xfrm flipV="1">
            <a:off x="5727248" y="3265588"/>
            <a:ext cx="983451" cy="88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Connector: Elbow 207">
            <a:extLst>
              <a:ext uri="{FF2B5EF4-FFF2-40B4-BE49-F238E27FC236}">
                <a16:creationId xmlns:a16="http://schemas.microsoft.com/office/drawing/2014/main" id="{54D1F2D5-4402-CFB0-4045-33AD6C024F00}"/>
              </a:ext>
            </a:extLst>
          </p:cNvPr>
          <p:cNvCxnSpPr>
            <a:cxnSpLocks/>
          </p:cNvCxnSpPr>
          <p:nvPr/>
        </p:nvCxnSpPr>
        <p:spPr>
          <a:xfrm rot="5400000" flipH="1" flipV="1">
            <a:off x="3766549" y="3522905"/>
            <a:ext cx="962520" cy="686478"/>
          </a:xfrm>
          <a:prstGeom prst="bentConnector3">
            <a:avLst>
              <a:gd name="adj1" fmla="val 238"/>
            </a:avLst>
          </a:prstGeom>
          <a:ln w="63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B472649B-984C-8FE4-E8D3-C3A9A6C2BCE5}"/>
              </a:ext>
            </a:extLst>
          </p:cNvPr>
          <p:cNvCxnSpPr>
            <a:cxnSpLocks/>
          </p:cNvCxnSpPr>
          <p:nvPr/>
        </p:nvCxnSpPr>
        <p:spPr>
          <a:xfrm>
            <a:off x="4247809" y="2663308"/>
            <a:ext cx="8507" cy="2856386"/>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7E2EE397-223F-2A8F-0541-37F61FAA9820}"/>
              </a:ext>
            </a:extLst>
          </p:cNvPr>
          <p:cNvCxnSpPr/>
          <p:nvPr/>
        </p:nvCxnSpPr>
        <p:spPr>
          <a:xfrm>
            <a:off x="8044543" y="3384884"/>
            <a:ext cx="0" cy="209339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21" name="TextBox 220">
            <a:extLst>
              <a:ext uri="{FF2B5EF4-FFF2-40B4-BE49-F238E27FC236}">
                <a16:creationId xmlns:a16="http://schemas.microsoft.com/office/drawing/2014/main" id="{C7AEB10B-D9B7-E4E0-5AAE-9B38FC72E8F8}"/>
              </a:ext>
            </a:extLst>
          </p:cNvPr>
          <p:cNvSpPr txBox="1"/>
          <p:nvPr/>
        </p:nvSpPr>
        <p:spPr>
          <a:xfrm>
            <a:off x="2977157" y="1945142"/>
            <a:ext cx="883614" cy="307777"/>
          </a:xfrm>
          <a:prstGeom prst="rect">
            <a:avLst/>
          </a:prstGeom>
          <a:noFill/>
        </p:spPr>
        <p:txBody>
          <a:bodyPr wrap="square" rtlCol="0">
            <a:spAutoFit/>
          </a:bodyPr>
          <a:lstStyle/>
          <a:p>
            <a:r>
              <a:rPr lang="en-US" sz="1400"/>
              <a:t>Internet</a:t>
            </a:r>
            <a:endParaRPr lang="en-IN" sz="1400"/>
          </a:p>
        </p:txBody>
      </p:sp>
    </p:spTree>
    <p:extLst>
      <p:ext uri="{BB962C8B-B14F-4D97-AF65-F5344CB8AC3E}">
        <p14:creationId xmlns:p14="http://schemas.microsoft.com/office/powerpoint/2010/main" val="176638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diagram of a cloud contact center&#10;&#10;AI-generated content may be incorrect.">
            <a:extLst>
              <a:ext uri="{FF2B5EF4-FFF2-40B4-BE49-F238E27FC236}">
                <a16:creationId xmlns:a16="http://schemas.microsoft.com/office/drawing/2014/main" id="{75BAF592-859A-A0D6-94D1-AB217AC63F67}"/>
              </a:ext>
            </a:extLst>
          </p:cNvPr>
          <p:cNvPicPr>
            <a:picLocks noChangeAspect="1"/>
          </p:cNvPicPr>
          <p:nvPr/>
        </p:nvPicPr>
        <p:blipFill>
          <a:blip r:embed="rId2"/>
          <a:stretch>
            <a:fillRect/>
          </a:stretch>
        </p:blipFill>
        <p:spPr>
          <a:xfrm>
            <a:off x="228600" y="650272"/>
            <a:ext cx="11658600" cy="4109656"/>
          </a:xfrm>
          <a:prstGeom prst="rect">
            <a:avLst/>
          </a:prstGeom>
        </p:spPr>
      </p:pic>
    </p:spTree>
    <p:extLst>
      <p:ext uri="{BB962C8B-B14F-4D97-AF65-F5344CB8AC3E}">
        <p14:creationId xmlns:p14="http://schemas.microsoft.com/office/powerpoint/2010/main" val="344421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Content Placeholder 3" descr="A diagram of a service&#10;&#10;AI-generated content may be incorrect.">
            <a:extLst>
              <a:ext uri="{FF2B5EF4-FFF2-40B4-BE49-F238E27FC236}">
                <a16:creationId xmlns:a16="http://schemas.microsoft.com/office/drawing/2014/main" id="{3B7D6265-C423-AC5D-2F7D-F3F3648DF565}"/>
              </a:ext>
            </a:extLst>
          </p:cNvPr>
          <p:cNvPicPr>
            <a:picLocks noGrp="1" noChangeAspect="1"/>
          </p:cNvPicPr>
          <p:nvPr>
            <p:ph idx="1"/>
          </p:nvPr>
        </p:nvPicPr>
        <p:blipFill>
          <a:blip r:embed="rId2">
            <a:alphaModFix amt="59000"/>
          </a:blip>
          <a:srcRect b="457"/>
          <a:stretch>
            <a:fillRect/>
          </a:stretch>
        </p:blipFill>
        <p:spPr>
          <a:xfrm>
            <a:off x="20" y="-7624"/>
            <a:ext cx="12191981" cy="6887365"/>
          </a:xfrm>
          <a:prstGeom prst="rect">
            <a:avLst/>
          </a:prstGeom>
        </p:spPr>
      </p:pic>
    </p:spTree>
    <p:extLst>
      <p:ext uri="{BB962C8B-B14F-4D97-AF65-F5344CB8AC3E}">
        <p14:creationId xmlns:p14="http://schemas.microsoft.com/office/powerpoint/2010/main" val="118618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6241-0D90-8C5A-7C87-5759FA696EA6}"/>
              </a:ext>
            </a:extLst>
          </p:cNvPr>
          <p:cNvSpPr>
            <a:spLocks noGrp="1"/>
          </p:cNvSpPr>
          <p:nvPr>
            <p:ph type="title"/>
          </p:nvPr>
        </p:nvSpPr>
        <p:spPr/>
        <p:txBody>
          <a:bodyPr/>
          <a:lstStyle/>
          <a:p>
            <a:r>
              <a:rPr lang="en-US" dirty="0"/>
              <a:t>Notes</a:t>
            </a:r>
          </a:p>
        </p:txBody>
      </p:sp>
      <p:sp>
        <p:nvSpPr>
          <p:cNvPr id="4" name="Rectangle 1">
            <a:extLst>
              <a:ext uri="{FF2B5EF4-FFF2-40B4-BE49-F238E27FC236}">
                <a16:creationId xmlns:a16="http://schemas.microsoft.com/office/drawing/2014/main" id="{AE3BD6D4-0E57-280A-0320-3C7C460C09F9}"/>
              </a:ext>
            </a:extLst>
          </p:cNvPr>
          <p:cNvSpPr>
            <a:spLocks noGrp="1" noChangeArrowheads="1"/>
          </p:cNvSpPr>
          <p:nvPr>
            <p:ph idx="1"/>
          </p:nvPr>
        </p:nvSpPr>
        <p:spPr bwMode="auto">
          <a:xfrm>
            <a:off x="838200" y="1626368"/>
            <a:ext cx="1093626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Arial"/>
                <a:cs typeface="Arial"/>
              </a:rPr>
              <a:t>Start Here: What Does the Client Want?</a:t>
            </a:r>
            <a:r>
              <a:rPr kumimoji="0" lang="en-US" altLang="en-US" sz="1800" b="0" i="0" u="none" strike="noStrike" cap="none" normalizeH="0" baseline="0" dirty="0">
                <a:ln>
                  <a:noFill/>
                </a:ln>
                <a:effectLst/>
                <a:latin typeface="Arial"/>
                <a:cs typeface="Arial"/>
              </a:rPr>
              <a:t> (intent-based questions)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Arial"/>
                <a:cs typeface="Arial"/>
              </a:rPr>
              <a:t>Pick Your Stack:</a:t>
            </a:r>
            <a:endParaRPr kumimoji="0" lang="en-US" altLang="en-US" sz="1800" b="0" i="0" u="none" strike="noStrike" cap="none" normalizeH="0" baseline="0" dirty="0">
              <a:ln>
                <a:noFill/>
              </a:ln>
              <a:effectLst/>
              <a:latin typeface="Arial"/>
              <a:cs typeface="Arial"/>
            </a:endParaRPr>
          </a:p>
          <a:p>
            <a:pPr marL="800100" lvl="1"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effectLst/>
                <a:latin typeface="Arial"/>
                <a:cs typeface="Arial"/>
              </a:rPr>
              <a:t>NVIDIA-Powered</a:t>
            </a:r>
            <a:endParaRPr lang="en-US" altLang="en-US" sz="1400" b="0" i="0" u="none" strike="noStrike" cap="none" normalizeH="0" baseline="0" dirty="0">
              <a:ln>
                <a:noFill/>
              </a:ln>
              <a:effectLst/>
              <a:latin typeface="Arial"/>
              <a:cs typeface="Arial"/>
            </a:endParaRPr>
          </a:p>
          <a:p>
            <a:pPr marL="800100" lvl="1"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effectLst/>
                <a:latin typeface="Arial"/>
                <a:cs typeface="Arial"/>
              </a:rPr>
              <a:t>Google CCAI</a:t>
            </a:r>
            <a:endParaRPr lang="en-US" altLang="en-US" sz="1400" b="0" i="0" u="none" strike="noStrike" cap="none" normalizeH="0" baseline="0" dirty="0">
              <a:ln>
                <a:noFill/>
              </a:ln>
              <a:effectLst/>
              <a:latin typeface="Arial"/>
              <a:cs typeface="Arial"/>
            </a:endParaRPr>
          </a:p>
          <a:p>
            <a:pPr marL="800100" lvl="1"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effectLst/>
                <a:latin typeface="Arial"/>
                <a:cs typeface="Arial"/>
              </a:rPr>
              <a:t>Amazon Connect</a:t>
            </a:r>
            <a:r>
              <a:rPr lang="en-US" altLang="en-US" sz="1400" dirty="0">
                <a:latin typeface="Arial"/>
                <a:cs typeface="Arial"/>
              </a:rPr>
              <a:t> + LEX + BEDROCK + OPENSEARCH(RAG)</a:t>
            </a:r>
            <a:endParaRPr lang="en-US" altLang="en-US" sz="1400" b="0" i="0" u="none" strike="noStrike" cap="none" normalizeH="0" baseline="0" dirty="0">
              <a:ln>
                <a:noFill/>
              </a:ln>
              <a:effectLst/>
              <a:latin typeface="Arial" panose="020B0604020202020204" pitchFamily="34" charset="0"/>
              <a:cs typeface="Arial"/>
            </a:endParaRPr>
          </a:p>
          <a:p>
            <a:pPr marL="800100" lvl="1" indent="-342900" eaLnBrk="0" fontAlgn="base" hangingPunct="0">
              <a:lnSpc>
                <a:spcPct val="100000"/>
              </a:lnSpc>
              <a:spcBef>
                <a:spcPct val="0"/>
              </a:spcBef>
              <a:spcAft>
                <a:spcPct val="0"/>
              </a:spcAft>
              <a:buFont typeface="+mj-lt"/>
              <a:buAutoNum type="arabicPeriod"/>
            </a:pPr>
            <a:r>
              <a:rPr kumimoji="0" lang="en-US" altLang="en-US" sz="1400" b="0" i="0" u="none" strike="noStrike" cap="none" normalizeH="0" baseline="0" dirty="0">
                <a:ln>
                  <a:noFill/>
                </a:ln>
                <a:effectLst/>
                <a:latin typeface="Arial"/>
                <a:cs typeface="Arial"/>
              </a:rPr>
              <a:t>Genesys Cloud CX</a:t>
            </a:r>
            <a:r>
              <a:rPr lang="en-US" altLang="en-US" sz="1400" dirty="0">
                <a:latin typeface="Arial"/>
                <a:cs typeface="Arial"/>
              </a:rPr>
              <a:t> + CCAI + VERTEX AI MATCHING ENGINE</a:t>
            </a:r>
            <a:endParaRPr lang="en-US" altLang="en-US" sz="1400" b="0" i="0" u="none" strike="noStrike" cap="none" normalizeH="0" baseline="0" dirty="0">
              <a:ln>
                <a:noFill/>
              </a:ln>
              <a:effectLst/>
              <a:latin typeface="Arial" panose="020B0604020202020204" pitchFamily="34" charset="0"/>
              <a:cs typeface="Arial"/>
            </a:endParaRPr>
          </a:p>
          <a:p>
            <a:pPr marL="800100" lvl="1" indent="-342900" eaLnBrk="0" fontAlgn="base" hangingPunct="0">
              <a:lnSpc>
                <a:spcPct val="100000"/>
              </a:lnSpc>
              <a:spcBef>
                <a:spcPct val="0"/>
              </a:spcBef>
              <a:spcAft>
                <a:spcPct val="0"/>
              </a:spcAft>
              <a:buFont typeface="+mj-lt"/>
              <a:buAutoNum type="arabicPeriod"/>
            </a:pPr>
            <a:r>
              <a:rPr lang="en-US" altLang="en-US" sz="1400" dirty="0">
                <a:latin typeface="Arial"/>
                <a:cs typeface="Arial"/>
              </a:rPr>
              <a:t>Kore.ai Driven </a:t>
            </a:r>
          </a:p>
          <a:p>
            <a:pPr marL="800100" lvl="1" indent="-342900">
              <a:lnSpc>
                <a:spcPct val="100000"/>
              </a:lnSpc>
              <a:spcBef>
                <a:spcPct val="0"/>
              </a:spcBef>
              <a:spcAft>
                <a:spcPct val="0"/>
              </a:spcAft>
              <a:buAutoNum type="arabicPeriod"/>
            </a:pPr>
            <a:r>
              <a:rPr lang="en-US" altLang="en-US" sz="1400" dirty="0">
                <a:latin typeface="Arial"/>
                <a:cs typeface="Arial"/>
              </a:rPr>
              <a:t>AZURE + OPENAI + COGNITIVE SEARCH + ON PREM</a:t>
            </a:r>
            <a:endParaRPr lang="en-US" altLang="en-US" sz="1400" b="0" i="0" u="none" strike="noStrike" cap="none" normalizeH="0" baseline="0" dirty="0">
              <a:ln>
                <a:noFill/>
              </a:ln>
              <a:effectLst/>
              <a:latin typeface="Arial" panose="020B0604020202020204" pitchFamily="34" charset="0"/>
              <a:cs typeface="Arial"/>
            </a:endParaRPr>
          </a:p>
          <a:p>
            <a:pPr marL="0" indent="0" eaLnBrk="0" fontAlgn="base" hangingPunct="0">
              <a:lnSpc>
                <a:spcPct val="100000"/>
              </a:lnSpc>
              <a:spcBef>
                <a:spcPct val="0"/>
              </a:spcBef>
              <a:spcAft>
                <a:spcPct val="0"/>
              </a:spcAft>
              <a:buNone/>
            </a:pPr>
            <a:endParaRPr lang="en-US" altLang="en-US" sz="18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Arial"/>
                <a:cs typeface="Arial"/>
              </a:rPr>
              <a:t>Solution Blueprints:</a:t>
            </a:r>
            <a:endParaRPr kumimoji="0" lang="en-US" altLang="en-US" sz="1800" b="0" i="0" u="none" strike="noStrike" cap="none" normalizeH="0" baseline="0" dirty="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a:cs typeface="Arial"/>
              </a:rPr>
              <a:t>Voice AI Agent</a:t>
            </a:r>
            <a:endParaRPr lang="en-US" altLang="en-US" sz="1800" b="0" i="0" u="none" strike="noStrike" cap="none" normalizeH="0" baseline="0" dirty="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a:cs typeface="Arial"/>
              </a:rPr>
              <a:t>Auto Summarization</a:t>
            </a:r>
            <a:endParaRPr lang="en-US" altLang="en-US" sz="1800" b="0" i="0" u="none" strike="noStrike" cap="none" normalizeH="0" baseline="0" dirty="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a:cs typeface="Arial"/>
              </a:rPr>
              <a:t>Agent Assist</a:t>
            </a:r>
            <a:endParaRPr lang="en-US" altLang="en-US" sz="1800" b="0" i="0" u="none" strike="noStrike" cap="none" normalizeH="0" baseline="0" dirty="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a:cs typeface="Arial"/>
              </a:rPr>
              <a:t>Sentiment Analytics</a:t>
            </a:r>
            <a:endParaRPr lang="en-US" altLang="en-US" sz="1800" b="0" i="0" u="none" strike="noStrike" cap="none" normalizeH="0" baseline="0" dirty="0">
              <a:ln>
                <a:noFill/>
              </a:ln>
              <a:effectLst/>
              <a:latin typeface="Arial"/>
              <a:cs typeface="Arial"/>
            </a:endParaRP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effectLst/>
                <a:latin typeface="Arial"/>
                <a:cs typeface="Arial"/>
              </a:rPr>
              <a:t>Real-World Case Studies</a:t>
            </a:r>
            <a:r>
              <a:rPr lang="en-US" altLang="en-US" sz="1800" b="1" dirty="0">
                <a:latin typeface="Arial"/>
                <a:cs typeface="Arial"/>
              </a:rPr>
              <a:t>: </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effectLst/>
                <a:latin typeface="Arial"/>
                <a:cs typeface="Arial"/>
              </a:rPr>
              <a:t>Platform Comparison + Build Strategy</a:t>
            </a:r>
            <a:endParaRPr kumimoji="0" lang="en-US" altLang="en-US" sz="18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373676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Content Placeholder 3" descr="A diagram of a call&#10;&#10;AI-generated content may be incorrect.">
            <a:extLst>
              <a:ext uri="{FF2B5EF4-FFF2-40B4-BE49-F238E27FC236}">
                <a16:creationId xmlns:a16="http://schemas.microsoft.com/office/drawing/2014/main" id="{00BBD5E0-5F9E-AFD4-5C55-44F038C21625}"/>
              </a:ext>
            </a:extLst>
          </p:cNvPr>
          <p:cNvPicPr>
            <a:picLocks noGrp="1" noChangeAspect="1"/>
          </p:cNvPicPr>
          <p:nvPr>
            <p:ph idx="1"/>
          </p:nvPr>
        </p:nvPicPr>
        <p:blipFill>
          <a:blip r:embed="rId2">
            <a:alphaModFix amt="59000"/>
          </a:blip>
          <a:srcRect t="2204" b="4036"/>
          <a:stretch>
            <a:fillRect/>
          </a:stretch>
        </p:blipFill>
        <p:spPr>
          <a:xfrm>
            <a:off x="20" y="-7624"/>
            <a:ext cx="12191981" cy="6887365"/>
          </a:xfrm>
          <a:prstGeom prst="rect">
            <a:avLst/>
          </a:prstGeom>
        </p:spPr>
      </p:pic>
    </p:spTree>
    <p:extLst>
      <p:ext uri="{BB962C8B-B14F-4D97-AF65-F5344CB8AC3E}">
        <p14:creationId xmlns:p14="http://schemas.microsoft.com/office/powerpoint/2010/main" val="2694096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B5F8FB9-93B9-4832-A062-85E1B6A5A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loud computing process&#10;&#10;AI-generated content may be incorrect.">
            <a:extLst>
              <a:ext uri="{FF2B5EF4-FFF2-40B4-BE49-F238E27FC236}">
                <a16:creationId xmlns:a16="http://schemas.microsoft.com/office/drawing/2014/main" id="{74BDDCC1-0660-24C9-CC16-9B6E04ED7F2D}"/>
              </a:ext>
            </a:extLst>
          </p:cNvPr>
          <p:cNvPicPr>
            <a:picLocks noChangeAspect="1"/>
          </p:cNvPicPr>
          <p:nvPr/>
        </p:nvPicPr>
        <p:blipFill>
          <a:blip r:embed="rId2"/>
          <a:srcRect t="4101" r="-123" b="1262"/>
          <a:stretch>
            <a:fillRect/>
          </a:stretch>
        </p:blipFill>
        <p:spPr>
          <a:xfrm>
            <a:off x="2508965" y="-142058"/>
            <a:ext cx="9695862" cy="7250708"/>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p:spPr>
      </p:pic>
      <p:sp>
        <p:nvSpPr>
          <p:cNvPr id="52" name="Arc 51">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19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C51F1-AD08-E739-9A2B-497F69C0DA04}"/>
              </a:ext>
            </a:extLst>
          </p:cNvPr>
          <p:cNvSpPr>
            <a:spLocks noGrp="1"/>
          </p:cNvSpPr>
          <p:nvPr>
            <p:ph type="title"/>
          </p:nvPr>
        </p:nvSpPr>
        <p:spPr>
          <a:xfrm>
            <a:off x="686834" y="1153572"/>
            <a:ext cx="3200400" cy="4461163"/>
          </a:xfrm>
        </p:spPr>
        <p:txBody>
          <a:bodyPr>
            <a:normAutofit/>
          </a:bodyPr>
          <a:lstStyle/>
          <a:p>
            <a:r>
              <a:rPr lang="en-US">
                <a:solidFill>
                  <a:srgbClr val="FFFFFF"/>
                </a:solidFill>
              </a:rPr>
              <a:t>Our Edge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BE1672-0765-F949-19EB-BC15B9856F79}"/>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dirty="0"/>
          </a:p>
          <a:p>
            <a:r>
              <a:rPr lang="en-US" dirty="0"/>
              <a:t>True Enterprise Grade – Platform agnostic solutions:</a:t>
            </a:r>
          </a:p>
          <a:p>
            <a:pPr lvl="1">
              <a:buFont typeface="Courier New" panose="020B0604020202020204" pitchFamily="34" charset="0"/>
              <a:buChar char="o"/>
            </a:pPr>
            <a:r>
              <a:rPr lang="en-US" dirty="0"/>
              <a:t>Our solution will work across AWS, Google Cloud, Azure, and even on prem or hybrid Infrastructures. With this, we give the optimization of your infrastructure and full control over governance, security, and existing data.</a:t>
            </a:r>
          </a:p>
        </p:txBody>
      </p:sp>
    </p:spTree>
    <p:extLst>
      <p:ext uri="{BB962C8B-B14F-4D97-AF65-F5344CB8AC3E}">
        <p14:creationId xmlns:p14="http://schemas.microsoft.com/office/powerpoint/2010/main" val="30310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1E7D33-D6BA-69EF-F32F-8E8463E0F19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WHY?</a:t>
            </a:r>
          </a:p>
        </p:txBody>
      </p:sp>
      <p:graphicFrame>
        <p:nvGraphicFramePr>
          <p:cNvPr id="5" name="Content Placeholder 2">
            <a:extLst>
              <a:ext uri="{FF2B5EF4-FFF2-40B4-BE49-F238E27FC236}">
                <a16:creationId xmlns:a16="http://schemas.microsoft.com/office/drawing/2014/main" id="{62C5A0F9-82A6-1675-74A2-FBC35855C9F6}"/>
              </a:ext>
            </a:extLst>
          </p:cNvPr>
          <p:cNvGraphicFramePr>
            <a:graphicFrameLocks noGrp="1"/>
          </p:cNvGraphicFramePr>
          <p:nvPr>
            <p:ph idx="1"/>
            <p:extLst>
              <p:ext uri="{D42A27DB-BD31-4B8C-83A1-F6EECF244321}">
                <p14:modId xmlns:p14="http://schemas.microsoft.com/office/powerpoint/2010/main" val="19539043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4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6DCF50C-84E8-37EB-06A5-15E28D9184AB}"/>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HOW?</a:t>
            </a:r>
          </a:p>
        </p:txBody>
      </p:sp>
      <p:sp>
        <p:nvSpPr>
          <p:cNvPr id="3" name="Content Placeholder 2">
            <a:extLst>
              <a:ext uri="{FF2B5EF4-FFF2-40B4-BE49-F238E27FC236}">
                <a16:creationId xmlns:a16="http://schemas.microsoft.com/office/drawing/2014/main" id="{0A897303-9F2F-2D7B-DFC6-03A76085FC1B}"/>
              </a:ext>
            </a:extLst>
          </p:cNvPr>
          <p:cNvSpPr>
            <a:spLocks noGrp="1"/>
          </p:cNvSpPr>
          <p:nvPr>
            <p:ph idx="1"/>
          </p:nvPr>
        </p:nvSpPr>
        <p:spPr>
          <a:xfrm>
            <a:off x="6095999" y="882315"/>
            <a:ext cx="5254754" cy="5294647"/>
          </a:xfrm>
        </p:spPr>
        <p:txBody>
          <a:bodyPr vert="horz" lIns="91440" tIns="45720" rIns="91440" bIns="45720" rtlCol="0">
            <a:normAutofit/>
          </a:bodyPr>
          <a:lstStyle/>
          <a:p>
            <a:r>
              <a:rPr lang="en-US" sz="2200"/>
              <a:t>We plan to solve these issues by delivering an enterprise grade AI-Powered contact center framework:</a:t>
            </a:r>
          </a:p>
          <a:p>
            <a:pPr lvl="1">
              <a:buFont typeface="Courier New" panose="020B0604020202020204" pitchFamily="34" charset="0"/>
              <a:buChar char="o"/>
            </a:pPr>
            <a:r>
              <a:rPr lang="en-US" sz="2200">
                <a:latin typeface="Aptos"/>
                <a:cs typeface="Arial"/>
              </a:rPr>
              <a:t>Automate repetitive voice/chat tasks using conversational AI</a:t>
            </a:r>
          </a:p>
          <a:p>
            <a:pPr lvl="1">
              <a:buFont typeface="Courier New" panose="020B0604020202020204" pitchFamily="34" charset="0"/>
              <a:buChar char="o"/>
            </a:pPr>
            <a:r>
              <a:rPr lang="en-US" sz="2200">
                <a:latin typeface="Aptos"/>
                <a:cs typeface="Arial"/>
              </a:rPr>
              <a:t>Enhance human agents with real-time assist tools and AI agents</a:t>
            </a:r>
          </a:p>
          <a:p>
            <a:pPr lvl="1">
              <a:buFont typeface="Courier New" panose="020B0604020202020204" pitchFamily="34" charset="0"/>
              <a:buChar char="o"/>
            </a:pPr>
            <a:r>
              <a:rPr lang="en-US" sz="2200">
                <a:latin typeface="Aptos"/>
                <a:cs typeface="Arial"/>
              </a:rPr>
              <a:t>Connect securely to your internal data, with full compliance</a:t>
            </a:r>
          </a:p>
          <a:p>
            <a:pPr lvl="1">
              <a:buFont typeface="Courier New" panose="020B0604020202020204" pitchFamily="34" charset="0"/>
              <a:buChar char="o"/>
            </a:pPr>
            <a:r>
              <a:rPr lang="en-US" sz="2200">
                <a:latin typeface="Aptos"/>
                <a:cs typeface="Arial"/>
              </a:rPr>
              <a:t>Unlock customer and agent insights using advanced analytics and tracking</a:t>
            </a:r>
          </a:p>
          <a:p>
            <a:pPr lvl="1">
              <a:buFont typeface="Courier New" panose="020B0604020202020204" pitchFamily="34" charset="0"/>
              <a:buChar char="o"/>
            </a:pPr>
            <a:r>
              <a:rPr lang="en-US" sz="2200">
                <a:latin typeface="Aptos"/>
                <a:cs typeface="Arial"/>
              </a:rPr>
              <a:t>Support AWS, GCP, Azure, hybrid, or on-prem setups; your stack, your choice!</a:t>
            </a:r>
          </a:p>
        </p:txBody>
      </p:sp>
    </p:spTree>
    <p:extLst>
      <p:ext uri="{BB962C8B-B14F-4D97-AF65-F5344CB8AC3E}">
        <p14:creationId xmlns:p14="http://schemas.microsoft.com/office/powerpoint/2010/main" val="7401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F04E5-F02E-4E8F-4768-EDD27E999213}"/>
              </a:ext>
            </a:extLst>
          </p:cNvPr>
          <p:cNvSpPr>
            <a:spLocks noGrp="1"/>
          </p:cNvSpPr>
          <p:nvPr>
            <p:ph type="title"/>
          </p:nvPr>
        </p:nvSpPr>
        <p:spPr>
          <a:xfrm>
            <a:off x="686834" y="1153572"/>
            <a:ext cx="3200400" cy="4461163"/>
          </a:xfrm>
        </p:spPr>
        <p:txBody>
          <a:bodyPr>
            <a:normAutofit/>
          </a:bodyPr>
          <a:lstStyle/>
          <a:p>
            <a:r>
              <a:rPr lang="en-US">
                <a:solidFill>
                  <a:srgbClr val="FFFFFF"/>
                </a:solidFill>
              </a:rPr>
              <a:t>WHAT?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4887E8-0FB2-95E6-B1F5-7634B39CFA6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700"/>
              <a:t>HOW IT WORKS</a:t>
            </a:r>
          </a:p>
          <a:p>
            <a:pPr lvl="1">
              <a:buFont typeface="Courier New" panose="020B0604020202020204" pitchFamily="34" charset="0"/>
              <a:buChar char="o"/>
            </a:pPr>
            <a:r>
              <a:rPr lang="en-US" sz="1700"/>
              <a:t>Intent Recognition: Understanding what you customers are asking through advanced natural language processing.</a:t>
            </a:r>
          </a:p>
          <a:p>
            <a:pPr lvl="1">
              <a:buFont typeface="Courier New" panose="020B0604020202020204" pitchFamily="34" charset="0"/>
              <a:buChar char="o"/>
            </a:pPr>
            <a:r>
              <a:rPr lang="en-US" sz="1700"/>
              <a:t>Routing &amp; Orchestration: Route to AI, AI Agent Assist, or live agent based on rules, risk, and urgency. </a:t>
            </a:r>
          </a:p>
          <a:p>
            <a:pPr lvl="1">
              <a:buFont typeface="Courier New" panose="020B0604020202020204" pitchFamily="34" charset="0"/>
              <a:buChar char="o"/>
            </a:pPr>
            <a:r>
              <a:rPr lang="en-US" sz="1700"/>
              <a:t>Data Access &amp; RAG: Retrieve contextual data from secure internal systems or documents using RAG workflows.</a:t>
            </a:r>
          </a:p>
          <a:p>
            <a:pPr lvl="1">
              <a:buFont typeface="Courier New" panose="020B0604020202020204" pitchFamily="34" charset="0"/>
              <a:buChar char="o"/>
            </a:pPr>
            <a:r>
              <a:rPr lang="en-US" sz="1700"/>
              <a:t>Response Generation: Generate compliant, useful responses via Industry-tuned AI models.</a:t>
            </a:r>
          </a:p>
          <a:p>
            <a:pPr lvl="1">
              <a:buFont typeface="Courier New" panose="020B0604020202020204" pitchFamily="34" charset="0"/>
              <a:buChar char="o"/>
            </a:pPr>
            <a:r>
              <a:rPr lang="en-US" sz="1700"/>
              <a:t>Monitoring &amp; Feedback: Track resolutions, sentiment, compliance; optimize accordingly using  analytic loops and historical data. </a:t>
            </a:r>
          </a:p>
        </p:txBody>
      </p:sp>
    </p:spTree>
    <p:extLst>
      <p:ext uri="{BB962C8B-B14F-4D97-AF65-F5344CB8AC3E}">
        <p14:creationId xmlns:p14="http://schemas.microsoft.com/office/powerpoint/2010/main" val="386828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F6E64F-916F-AE06-8211-F3F295F3E0FB}"/>
              </a:ext>
            </a:extLst>
          </p:cNvPr>
          <p:cNvPicPr>
            <a:picLocks noChangeAspect="1"/>
          </p:cNvPicPr>
          <p:nvPr/>
        </p:nvPicPr>
        <p:blipFill>
          <a:blip r:embed="rId2"/>
          <a:srcRect r="9085" b="9085"/>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6613A73-136B-180A-0A7D-87DF75BF4EDE}"/>
              </a:ext>
            </a:extLst>
          </p:cNvPr>
          <p:cNvGraphicFramePr>
            <a:graphicFrameLocks noGrp="1"/>
          </p:cNvGraphicFramePr>
          <p:nvPr>
            <p:ph idx="1"/>
            <p:extLst>
              <p:ext uri="{D42A27DB-BD31-4B8C-83A1-F6EECF244321}">
                <p14:modId xmlns:p14="http://schemas.microsoft.com/office/powerpoint/2010/main" val="26162313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01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DE9DD-F9A1-B926-31FE-7840E126980E}"/>
              </a:ext>
            </a:extLst>
          </p:cNvPr>
          <p:cNvSpPr>
            <a:spLocks noGrp="1"/>
          </p:cNvSpPr>
          <p:nvPr>
            <p:ph type="title"/>
          </p:nvPr>
        </p:nvSpPr>
        <p:spPr>
          <a:xfrm>
            <a:off x="630936" y="640080"/>
            <a:ext cx="4818888" cy="1481328"/>
          </a:xfrm>
        </p:spPr>
        <p:txBody>
          <a:bodyPr anchor="b">
            <a:normAutofit/>
          </a:bodyPr>
          <a:lstStyle/>
          <a:p>
            <a:r>
              <a:rPr lang="en-US" sz="5000" dirty="0"/>
              <a:t>Use Case – Address Change</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C52673-6799-E403-E89C-22AC2A6EB8EB}"/>
              </a:ext>
            </a:extLst>
          </p:cNvPr>
          <p:cNvSpPr>
            <a:spLocks noGrp="1"/>
          </p:cNvSpPr>
          <p:nvPr>
            <p:ph idx="1"/>
          </p:nvPr>
        </p:nvSpPr>
        <p:spPr>
          <a:xfrm>
            <a:off x="630936" y="2660904"/>
            <a:ext cx="4818888" cy="3547872"/>
          </a:xfrm>
        </p:spPr>
        <p:txBody>
          <a:bodyPr vert="horz" lIns="91440" tIns="45720" rIns="91440" bIns="45720" rtlCol="0" anchor="t">
            <a:normAutofit fontScale="92500"/>
          </a:bodyPr>
          <a:lstStyle/>
          <a:p>
            <a:pPr>
              <a:lnSpc>
                <a:spcPct val="160000"/>
              </a:lnSpc>
            </a:pPr>
            <a:r>
              <a:rPr lang="en-US" sz="2200" dirty="0"/>
              <a:t>Imagine Your CEO just moved. He doesn’t have time to sit on a 10-minute call. Our solution understands intent, confirms identity, accesses the backend system, and updates all data; this being all within ONE conversational flow.</a:t>
            </a:r>
            <a:endParaRPr lang="en-US"/>
          </a:p>
        </p:txBody>
      </p:sp>
      <p:pic>
        <p:nvPicPr>
          <p:cNvPr id="4" name="Picture 3" descr="A screenshot of a phone&#10;&#10;AI-generated content may be incorrect.">
            <a:extLst>
              <a:ext uri="{FF2B5EF4-FFF2-40B4-BE49-F238E27FC236}">
                <a16:creationId xmlns:a16="http://schemas.microsoft.com/office/drawing/2014/main" id="{4E841B69-EC6E-F3B8-9912-B3F3F1AED493}"/>
              </a:ext>
            </a:extLst>
          </p:cNvPr>
          <p:cNvPicPr>
            <a:picLocks noChangeAspect="1"/>
          </p:cNvPicPr>
          <p:nvPr/>
        </p:nvPicPr>
        <p:blipFill>
          <a:blip r:embed="rId2"/>
          <a:srcRect l="2548" t="3241" r="2548" b="159"/>
          <a:stretch>
            <a:fillRect/>
          </a:stretch>
        </p:blipFill>
        <p:spPr>
          <a:xfrm>
            <a:off x="6902915" y="820894"/>
            <a:ext cx="3851114" cy="5388199"/>
          </a:xfrm>
          <a:prstGeom prst="rect">
            <a:avLst/>
          </a:prstGeom>
        </p:spPr>
      </p:pic>
    </p:spTree>
    <p:extLst>
      <p:ext uri="{BB962C8B-B14F-4D97-AF65-F5344CB8AC3E}">
        <p14:creationId xmlns:p14="http://schemas.microsoft.com/office/powerpoint/2010/main" val="7071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392F16B-24AD-7CD0-5685-DD16B5DD9A9C}"/>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 Real World:</a:t>
            </a:r>
          </a:p>
        </p:txBody>
      </p:sp>
      <p:grpSp>
        <p:nvGrpSpPr>
          <p:cNvPr id="13" name="Group 1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4" name="Freeform: Shape 1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20" name="Freeform: Shape 1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C4F35748-BD6D-3447-D46D-65BCED9D1046}"/>
              </a:ext>
            </a:extLst>
          </p:cNvPr>
          <p:cNvGraphicFramePr>
            <a:graphicFrameLocks noGrp="1"/>
          </p:cNvGraphicFramePr>
          <p:nvPr>
            <p:ph idx="1"/>
            <p:extLst>
              <p:ext uri="{D42A27DB-BD31-4B8C-83A1-F6EECF244321}">
                <p14:modId xmlns:p14="http://schemas.microsoft.com/office/powerpoint/2010/main" val="2533474465"/>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848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0" name="Rectangle 9">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7CC2323D-9D7D-5D86-E84A-969C043360F3}"/>
              </a:ext>
            </a:extLst>
          </p:cNvPr>
          <p:cNvGraphicFramePr>
            <a:graphicFrameLocks noGrp="1"/>
          </p:cNvGraphicFramePr>
          <p:nvPr>
            <p:ph idx="1"/>
            <p:extLst>
              <p:ext uri="{D42A27DB-BD31-4B8C-83A1-F6EECF244321}">
                <p14:modId xmlns:p14="http://schemas.microsoft.com/office/powerpoint/2010/main" val="2325401145"/>
              </p:ext>
            </p:extLst>
          </p:nvPr>
        </p:nvGraphicFramePr>
        <p:xfrm>
          <a:off x="876690" y="2235704"/>
          <a:ext cx="10439011" cy="3695146"/>
        </p:xfrm>
        <a:graphic>
          <a:graphicData uri="http://schemas.openxmlformats.org/drawingml/2006/table">
            <a:tbl>
              <a:tblPr/>
              <a:tblGrid>
                <a:gridCol w="2062801">
                  <a:extLst>
                    <a:ext uri="{9D8B030D-6E8A-4147-A177-3AD203B41FA5}">
                      <a16:colId xmlns:a16="http://schemas.microsoft.com/office/drawing/2014/main" val="2069450541"/>
                    </a:ext>
                  </a:extLst>
                </a:gridCol>
                <a:gridCol w="2836697">
                  <a:extLst>
                    <a:ext uri="{9D8B030D-6E8A-4147-A177-3AD203B41FA5}">
                      <a16:colId xmlns:a16="http://schemas.microsoft.com/office/drawing/2014/main" val="2239015955"/>
                    </a:ext>
                  </a:extLst>
                </a:gridCol>
                <a:gridCol w="2634243">
                  <a:extLst>
                    <a:ext uri="{9D8B030D-6E8A-4147-A177-3AD203B41FA5}">
                      <a16:colId xmlns:a16="http://schemas.microsoft.com/office/drawing/2014/main" val="3390622486"/>
                    </a:ext>
                  </a:extLst>
                </a:gridCol>
                <a:gridCol w="2905270">
                  <a:extLst>
                    <a:ext uri="{9D8B030D-6E8A-4147-A177-3AD203B41FA5}">
                      <a16:colId xmlns:a16="http://schemas.microsoft.com/office/drawing/2014/main" val="923584595"/>
                    </a:ext>
                  </a:extLst>
                </a:gridCol>
              </a:tblGrid>
              <a:tr h="236180">
                <a:tc>
                  <a:txBody>
                    <a:bodyPr/>
                    <a:lstStyle/>
                    <a:p>
                      <a:r>
                        <a:rPr lang="en-US" sz="1000"/>
                        <a:t>Segment</a:t>
                      </a:r>
                    </a:p>
                  </a:txBody>
                  <a:tcPr marL="41825" marR="41825" marT="20912" marB="20912" anchor="ctr">
                    <a:lnL>
                      <a:noFill/>
                    </a:lnL>
                    <a:lnR>
                      <a:noFill/>
                    </a:lnR>
                    <a:lnT>
                      <a:noFill/>
                    </a:lnT>
                    <a:lnB>
                      <a:noFill/>
                    </a:lnB>
                    <a:noFill/>
                  </a:tcPr>
                </a:tc>
                <a:tc>
                  <a:txBody>
                    <a:bodyPr/>
                    <a:lstStyle/>
                    <a:p>
                      <a:r>
                        <a:rPr lang="en-US" sz="1000"/>
                        <a:t>Description</a:t>
                      </a:r>
                    </a:p>
                  </a:txBody>
                  <a:tcPr marL="41825" marR="41825" marT="20912" marB="20912" anchor="ctr">
                    <a:lnL>
                      <a:noFill/>
                    </a:lnL>
                    <a:lnR>
                      <a:noFill/>
                    </a:lnR>
                    <a:lnT>
                      <a:noFill/>
                    </a:lnT>
                    <a:lnB>
                      <a:noFill/>
                    </a:lnB>
                    <a:noFill/>
                  </a:tcPr>
                </a:tc>
                <a:tc>
                  <a:txBody>
                    <a:bodyPr/>
                    <a:lstStyle/>
                    <a:p>
                      <a:r>
                        <a:rPr lang="en-US" sz="1000"/>
                        <a:t>Key Tech Components</a:t>
                      </a:r>
                    </a:p>
                  </a:txBody>
                  <a:tcPr marL="41825" marR="41825" marT="20912" marB="20912" anchor="ctr">
                    <a:lnL>
                      <a:noFill/>
                    </a:lnL>
                    <a:lnR>
                      <a:noFill/>
                    </a:lnR>
                    <a:lnT>
                      <a:noFill/>
                    </a:lnT>
                    <a:lnB>
                      <a:noFill/>
                    </a:lnB>
                    <a:noFill/>
                  </a:tcPr>
                </a:tc>
                <a:tc>
                  <a:txBody>
                    <a:bodyPr/>
                    <a:lstStyle/>
                    <a:p>
                      <a:r>
                        <a:rPr lang="en-US" sz="1000"/>
                        <a:t>Example Tools/Platforms</a:t>
                      </a:r>
                    </a:p>
                  </a:txBody>
                  <a:tcPr marL="41825" marR="41825" marT="20912" marB="20912" anchor="ctr">
                    <a:lnL>
                      <a:noFill/>
                    </a:lnL>
                    <a:lnR>
                      <a:noFill/>
                    </a:lnR>
                    <a:lnT>
                      <a:noFill/>
                    </a:lnT>
                    <a:lnB>
                      <a:noFill/>
                    </a:lnB>
                    <a:noFill/>
                  </a:tcPr>
                </a:tc>
                <a:extLst>
                  <a:ext uri="{0D108BD9-81ED-4DB2-BD59-A6C34878D82A}">
                    <a16:rowId xmlns:a16="http://schemas.microsoft.com/office/drawing/2014/main" val="2816660108"/>
                  </a:ext>
                </a:extLst>
              </a:tr>
              <a:tr h="392918">
                <a:tc>
                  <a:txBody>
                    <a:bodyPr/>
                    <a:lstStyle/>
                    <a:p>
                      <a:r>
                        <a:rPr lang="en-US" sz="1000" b="1"/>
                        <a:t>1. Channel &amp; Interaction Layer</a:t>
                      </a:r>
                      <a:endParaRPr lang="en-US" sz="1000"/>
                    </a:p>
                  </a:txBody>
                  <a:tcPr marL="41825" marR="41825" marT="20912" marB="20912" anchor="ctr">
                    <a:lnL>
                      <a:noFill/>
                    </a:lnL>
                    <a:lnR>
                      <a:noFill/>
                    </a:lnR>
                    <a:lnT>
                      <a:noFill/>
                    </a:lnT>
                    <a:lnB>
                      <a:noFill/>
                    </a:lnB>
                    <a:noFill/>
                  </a:tcPr>
                </a:tc>
                <a:tc>
                  <a:txBody>
                    <a:bodyPr/>
                    <a:lstStyle/>
                    <a:p>
                      <a:r>
                        <a:rPr lang="en-US" sz="1000"/>
                        <a:t>Entry points and modes of communication</a:t>
                      </a:r>
                    </a:p>
                  </a:txBody>
                  <a:tcPr marL="41825" marR="41825" marT="20912" marB="20912" anchor="ctr">
                    <a:lnL>
                      <a:noFill/>
                    </a:lnL>
                    <a:lnR>
                      <a:noFill/>
                    </a:lnR>
                    <a:lnT>
                      <a:noFill/>
                    </a:lnT>
                    <a:lnB>
                      <a:noFill/>
                    </a:lnB>
                    <a:noFill/>
                  </a:tcPr>
                </a:tc>
                <a:tc>
                  <a:txBody>
                    <a:bodyPr/>
                    <a:lstStyle/>
                    <a:p>
                      <a:r>
                        <a:rPr lang="en-US" sz="1000"/>
                        <a:t>Voice, Chat, Email, SMS, Social, Video</a:t>
                      </a:r>
                    </a:p>
                  </a:txBody>
                  <a:tcPr marL="41825" marR="41825" marT="20912" marB="20912" anchor="ctr">
                    <a:lnL>
                      <a:noFill/>
                    </a:lnL>
                    <a:lnR>
                      <a:noFill/>
                    </a:lnR>
                    <a:lnT>
                      <a:noFill/>
                    </a:lnT>
                    <a:lnB>
                      <a:noFill/>
                    </a:lnB>
                    <a:noFill/>
                  </a:tcPr>
                </a:tc>
                <a:tc>
                  <a:txBody>
                    <a:bodyPr/>
                    <a:lstStyle/>
                    <a:p>
                      <a:r>
                        <a:rPr lang="en-US" sz="1000"/>
                        <a:t>Genesys, Amazon Connect, NICE, Five9, Twilio, WebRTC</a:t>
                      </a:r>
                    </a:p>
                  </a:txBody>
                  <a:tcPr marL="41825" marR="41825" marT="20912" marB="20912" anchor="ctr">
                    <a:lnL>
                      <a:noFill/>
                    </a:lnL>
                    <a:lnR>
                      <a:noFill/>
                    </a:lnR>
                    <a:lnT>
                      <a:noFill/>
                    </a:lnT>
                    <a:lnB>
                      <a:noFill/>
                    </a:lnB>
                    <a:noFill/>
                  </a:tcPr>
                </a:tc>
                <a:extLst>
                  <a:ext uri="{0D108BD9-81ED-4DB2-BD59-A6C34878D82A}">
                    <a16:rowId xmlns:a16="http://schemas.microsoft.com/office/drawing/2014/main" val="3824887312"/>
                  </a:ext>
                </a:extLst>
              </a:tr>
              <a:tr h="392918">
                <a:tc>
                  <a:txBody>
                    <a:bodyPr/>
                    <a:lstStyle/>
                    <a:p>
                      <a:r>
                        <a:rPr lang="en-US" sz="1000" b="1"/>
                        <a:t>2. Conversational Experience</a:t>
                      </a:r>
                      <a:endParaRPr lang="en-US" sz="1000"/>
                    </a:p>
                  </a:txBody>
                  <a:tcPr marL="41825" marR="41825" marT="20912" marB="20912" anchor="ctr">
                    <a:lnL>
                      <a:noFill/>
                    </a:lnL>
                    <a:lnR>
                      <a:noFill/>
                    </a:lnR>
                    <a:lnT>
                      <a:noFill/>
                    </a:lnT>
                    <a:lnB>
                      <a:noFill/>
                    </a:lnB>
                    <a:noFill/>
                  </a:tcPr>
                </a:tc>
                <a:tc>
                  <a:txBody>
                    <a:bodyPr/>
                    <a:lstStyle/>
                    <a:p>
                      <a:r>
                        <a:rPr lang="en-US" sz="1000"/>
                        <a:t>Automated and hybrid experience across channels</a:t>
                      </a:r>
                    </a:p>
                  </a:txBody>
                  <a:tcPr marL="41825" marR="41825" marT="20912" marB="20912" anchor="ctr">
                    <a:lnL>
                      <a:noFill/>
                    </a:lnL>
                    <a:lnR>
                      <a:noFill/>
                    </a:lnR>
                    <a:lnT>
                      <a:noFill/>
                    </a:lnT>
                    <a:lnB>
                      <a:noFill/>
                    </a:lnB>
                    <a:noFill/>
                  </a:tcPr>
                </a:tc>
                <a:tc>
                  <a:txBody>
                    <a:bodyPr/>
                    <a:lstStyle/>
                    <a:p>
                      <a:r>
                        <a:rPr lang="en-US" sz="1000"/>
                        <a:t>IVR, Voice Bots, Chatbots, Smart IVAs</a:t>
                      </a:r>
                    </a:p>
                  </a:txBody>
                  <a:tcPr marL="41825" marR="41825" marT="20912" marB="20912" anchor="ctr">
                    <a:lnL>
                      <a:noFill/>
                    </a:lnL>
                    <a:lnR>
                      <a:noFill/>
                    </a:lnR>
                    <a:lnT>
                      <a:noFill/>
                    </a:lnT>
                    <a:lnB>
                      <a:noFill/>
                    </a:lnB>
                    <a:noFill/>
                  </a:tcPr>
                </a:tc>
                <a:tc>
                  <a:txBody>
                    <a:bodyPr/>
                    <a:lstStyle/>
                    <a:p>
                      <a:r>
                        <a:rPr lang="en-US" sz="1000"/>
                        <a:t>Kore.ai, Google CCAI, Nuance, IBM Watson, Intercom</a:t>
                      </a:r>
                    </a:p>
                  </a:txBody>
                  <a:tcPr marL="41825" marR="41825" marT="20912" marB="20912" anchor="ctr">
                    <a:lnL>
                      <a:noFill/>
                    </a:lnL>
                    <a:lnR>
                      <a:noFill/>
                    </a:lnR>
                    <a:lnT>
                      <a:noFill/>
                    </a:lnT>
                    <a:lnB>
                      <a:noFill/>
                    </a:lnB>
                    <a:noFill/>
                  </a:tcPr>
                </a:tc>
                <a:extLst>
                  <a:ext uri="{0D108BD9-81ED-4DB2-BD59-A6C34878D82A}">
                    <a16:rowId xmlns:a16="http://schemas.microsoft.com/office/drawing/2014/main" val="2449951475"/>
                  </a:ext>
                </a:extLst>
              </a:tr>
              <a:tr h="392918">
                <a:tc>
                  <a:txBody>
                    <a:bodyPr/>
                    <a:lstStyle/>
                    <a:p>
                      <a:r>
                        <a:rPr lang="en-US" sz="1000" b="1"/>
                        <a:t>3. Agent Enablement</a:t>
                      </a:r>
                      <a:endParaRPr lang="en-US" sz="1000"/>
                    </a:p>
                  </a:txBody>
                  <a:tcPr marL="41825" marR="41825" marT="20912" marB="20912" anchor="ctr">
                    <a:lnL>
                      <a:noFill/>
                    </a:lnL>
                    <a:lnR>
                      <a:noFill/>
                    </a:lnR>
                    <a:lnT>
                      <a:noFill/>
                    </a:lnT>
                    <a:lnB>
                      <a:noFill/>
                    </a:lnB>
                    <a:noFill/>
                  </a:tcPr>
                </a:tc>
                <a:tc>
                  <a:txBody>
                    <a:bodyPr/>
                    <a:lstStyle/>
                    <a:p>
                      <a:r>
                        <a:rPr lang="en-US" sz="1000"/>
                        <a:t>Tools to assist live agents with intelligence and workflows</a:t>
                      </a:r>
                    </a:p>
                  </a:txBody>
                  <a:tcPr marL="41825" marR="41825" marT="20912" marB="20912" anchor="ctr">
                    <a:lnL>
                      <a:noFill/>
                    </a:lnL>
                    <a:lnR>
                      <a:noFill/>
                    </a:lnR>
                    <a:lnT>
                      <a:noFill/>
                    </a:lnT>
                    <a:lnB>
                      <a:noFill/>
                    </a:lnB>
                    <a:noFill/>
                  </a:tcPr>
                </a:tc>
                <a:tc>
                  <a:txBody>
                    <a:bodyPr/>
                    <a:lstStyle/>
                    <a:p>
                      <a:r>
                        <a:rPr lang="en-US" sz="1000"/>
                        <a:t>Agent Assist, Knowledge Surfacing, RPA</a:t>
                      </a:r>
                    </a:p>
                  </a:txBody>
                  <a:tcPr marL="41825" marR="41825" marT="20912" marB="20912" anchor="ctr">
                    <a:lnL>
                      <a:noFill/>
                    </a:lnL>
                    <a:lnR>
                      <a:noFill/>
                    </a:lnR>
                    <a:lnT>
                      <a:noFill/>
                    </a:lnT>
                    <a:lnB>
                      <a:noFill/>
                    </a:lnB>
                    <a:noFill/>
                  </a:tcPr>
                </a:tc>
                <a:tc>
                  <a:txBody>
                    <a:bodyPr/>
                    <a:lstStyle/>
                    <a:p>
                      <a:r>
                        <a:rPr lang="en-US" sz="1000"/>
                        <a:t>Salesforce Service Cloud, Genesys Agent Assist, NICE Enlighten</a:t>
                      </a:r>
                    </a:p>
                  </a:txBody>
                  <a:tcPr marL="41825" marR="41825" marT="20912" marB="20912" anchor="ctr">
                    <a:lnL>
                      <a:noFill/>
                    </a:lnL>
                    <a:lnR>
                      <a:noFill/>
                    </a:lnR>
                    <a:lnT>
                      <a:noFill/>
                    </a:lnT>
                    <a:lnB>
                      <a:noFill/>
                    </a:lnB>
                    <a:noFill/>
                  </a:tcPr>
                </a:tc>
                <a:extLst>
                  <a:ext uri="{0D108BD9-81ED-4DB2-BD59-A6C34878D82A}">
                    <a16:rowId xmlns:a16="http://schemas.microsoft.com/office/drawing/2014/main" val="465470833"/>
                  </a:ext>
                </a:extLst>
              </a:tr>
              <a:tr h="392918">
                <a:tc>
                  <a:txBody>
                    <a:bodyPr/>
                    <a:lstStyle/>
                    <a:p>
                      <a:r>
                        <a:rPr lang="en-US" sz="1000" b="1"/>
                        <a:t>4. AI &amp; Analytics Layer</a:t>
                      </a:r>
                      <a:endParaRPr lang="en-US" sz="1000"/>
                    </a:p>
                  </a:txBody>
                  <a:tcPr marL="41825" marR="41825" marT="20912" marB="20912" anchor="ctr">
                    <a:lnL>
                      <a:noFill/>
                    </a:lnL>
                    <a:lnR>
                      <a:noFill/>
                    </a:lnR>
                    <a:lnT>
                      <a:noFill/>
                    </a:lnT>
                    <a:lnB>
                      <a:noFill/>
                    </a:lnB>
                    <a:noFill/>
                  </a:tcPr>
                </a:tc>
                <a:tc>
                  <a:txBody>
                    <a:bodyPr/>
                    <a:lstStyle/>
                    <a:p>
                      <a:r>
                        <a:rPr lang="en-US" sz="1000"/>
                        <a:t>Intelligence derived from interactions, context, and outcomes</a:t>
                      </a:r>
                    </a:p>
                  </a:txBody>
                  <a:tcPr marL="41825" marR="41825" marT="20912" marB="20912" anchor="ctr">
                    <a:lnL>
                      <a:noFill/>
                    </a:lnL>
                    <a:lnR>
                      <a:noFill/>
                    </a:lnR>
                    <a:lnT>
                      <a:noFill/>
                    </a:lnT>
                    <a:lnB>
                      <a:noFill/>
                    </a:lnB>
                    <a:noFill/>
                  </a:tcPr>
                </a:tc>
                <a:tc>
                  <a:txBody>
                    <a:bodyPr/>
                    <a:lstStyle/>
                    <a:p>
                      <a:r>
                        <a:rPr lang="en-US" sz="1000"/>
                        <a:t>NLU/NLP, Sentiment, Call Summarization, Intent Analytics</a:t>
                      </a:r>
                    </a:p>
                  </a:txBody>
                  <a:tcPr marL="41825" marR="41825" marT="20912" marB="20912" anchor="ctr">
                    <a:lnL>
                      <a:noFill/>
                    </a:lnL>
                    <a:lnR>
                      <a:noFill/>
                    </a:lnR>
                    <a:lnT>
                      <a:noFill/>
                    </a:lnT>
                    <a:lnB>
                      <a:noFill/>
                    </a:lnB>
                    <a:noFill/>
                  </a:tcPr>
                </a:tc>
                <a:tc>
                  <a:txBody>
                    <a:bodyPr/>
                    <a:lstStyle/>
                    <a:p>
                      <a:r>
                        <a:rPr lang="en-US" sz="1000"/>
                        <a:t>OpenAI, Azure AI, Amazon Bedrock, Google Vertex, Observe.AI</a:t>
                      </a:r>
                    </a:p>
                  </a:txBody>
                  <a:tcPr marL="41825" marR="41825" marT="20912" marB="20912" anchor="ctr">
                    <a:lnL>
                      <a:noFill/>
                    </a:lnL>
                    <a:lnR>
                      <a:noFill/>
                    </a:lnR>
                    <a:lnT>
                      <a:noFill/>
                    </a:lnT>
                    <a:lnB>
                      <a:noFill/>
                    </a:lnB>
                    <a:noFill/>
                  </a:tcPr>
                </a:tc>
                <a:extLst>
                  <a:ext uri="{0D108BD9-81ED-4DB2-BD59-A6C34878D82A}">
                    <a16:rowId xmlns:a16="http://schemas.microsoft.com/office/drawing/2014/main" val="3039134460"/>
                  </a:ext>
                </a:extLst>
              </a:tr>
              <a:tr h="236180">
                <a:tc>
                  <a:txBody>
                    <a:bodyPr/>
                    <a:lstStyle/>
                    <a:p>
                      <a:r>
                        <a:rPr lang="en-US" sz="1000" b="1"/>
                        <a:t>5. Workforce &amp; Operations</a:t>
                      </a:r>
                      <a:endParaRPr lang="en-US" sz="1000"/>
                    </a:p>
                  </a:txBody>
                  <a:tcPr marL="41825" marR="41825" marT="20912" marB="20912" anchor="ctr">
                    <a:lnL>
                      <a:noFill/>
                    </a:lnL>
                    <a:lnR>
                      <a:noFill/>
                    </a:lnR>
                    <a:lnT>
                      <a:noFill/>
                    </a:lnT>
                    <a:lnB>
                      <a:noFill/>
                    </a:lnB>
                    <a:noFill/>
                  </a:tcPr>
                </a:tc>
                <a:tc>
                  <a:txBody>
                    <a:bodyPr/>
                    <a:lstStyle/>
                    <a:p>
                      <a:r>
                        <a:rPr lang="en-US" sz="1000"/>
                        <a:t>Agent staffing, training, performance, QA</a:t>
                      </a:r>
                    </a:p>
                  </a:txBody>
                  <a:tcPr marL="41825" marR="41825" marT="20912" marB="20912" anchor="ctr">
                    <a:lnL>
                      <a:noFill/>
                    </a:lnL>
                    <a:lnR>
                      <a:noFill/>
                    </a:lnR>
                    <a:lnT>
                      <a:noFill/>
                    </a:lnT>
                    <a:lnB>
                      <a:noFill/>
                    </a:lnB>
                    <a:noFill/>
                  </a:tcPr>
                </a:tc>
                <a:tc>
                  <a:txBody>
                    <a:bodyPr/>
                    <a:lstStyle/>
                    <a:p>
                      <a:r>
                        <a:rPr lang="en-US" sz="1000"/>
                        <a:t>WEM, WFM, QM, Forecasting</a:t>
                      </a:r>
                    </a:p>
                  </a:txBody>
                  <a:tcPr marL="41825" marR="41825" marT="20912" marB="20912" anchor="ctr">
                    <a:lnL>
                      <a:noFill/>
                    </a:lnL>
                    <a:lnR>
                      <a:noFill/>
                    </a:lnR>
                    <a:lnT>
                      <a:noFill/>
                    </a:lnT>
                    <a:lnB>
                      <a:noFill/>
                    </a:lnB>
                    <a:noFill/>
                  </a:tcPr>
                </a:tc>
                <a:tc>
                  <a:txBody>
                    <a:bodyPr/>
                    <a:lstStyle/>
                    <a:p>
                      <a:r>
                        <a:rPr lang="en-US" sz="1000"/>
                        <a:t>Verint, NICE, Calabrio, Genesys WEM</a:t>
                      </a:r>
                    </a:p>
                  </a:txBody>
                  <a:tcPr marL="41825" marR="41825" marT="20912" marB="20912" anchor="ctr">
                    <a:lnL>
                      <a:noFill/>
                    </a:lnL>
                    <a:lnR>
                      <a:noFill/>
                    </a:lnR>
                    <a:lnT>
                      <a:noFill/>
                    </a:lnT>
                    <a:lnB>
                      <a:noFill/>
                    </a:lnB>
                    <a:noFill/>
                  </a:tcPr>
                </a:tc>
                <a:extLst>
                  <a:ext uri="{0D108BD9-81ED-4DB2-BD59-A6C34878D82A}">
                    <a16:rowId xmlns:a16="http://schemas.microsoft.com/office/drawing/2014/main" val="85940742"/>
                  </a:ext>
                </a:extLst>
              </a:tr>
              <a:tr h="392918">
                <a:tc>
                  <a:txBody>
                    <a:bodyPr/>
                    <a:lstStyle/>
                    <a:p>
                      <a:r>
                        <a:rPr lang="en-US" sz="1000" b="1"/>
                        <a:t>6. Integration &amp; Middleware</a:t>
                      </a:r>
                      <a:endParaRPr lang="en-US" sz="1000"/>
                    </a:p>
                  </a:txBody>
                  <a:tcPr marL="41825" marR="41825" marT="20912" marB="20912" anchor="ctr">
                    <a:lnL>
                      <a:noFill/>
                    </a:lnL>
                    <a:lnR>
                      <a:noFill/>
                    </a:lnR>
                    <a:lnT>
                      <a:noFill/>
                    </a:lnT>
                    <a:lnB>
                      <a:noFill/>
                    </a:lnB>
                    <a:noFill/>
                  </a:tcPr>
                </a:tc>
                <a:tc>
                  <a:txBody>
                    <a:bodyPr/>
                    <a:lstStyle/>
                    <a:p>
                      <a:r>
                        <a:rPr lang="en-US" sz="1000"/>
                        <a:t>Connects CC tech to CRM, core banking, fraud engines</a:t>
                      </a:r>
                    </a:p>
                  </a:txBody>
                  <a:tcPr marL="41825" marR="41825" marT="20912" marB="20912" anchor="ctr">
                    <a:lnL>
                      <a:noFill/>
                    </a:lnL>
                    <a:lnR>
                      <a:noFill/>
                    </a:lnR>
                    <a:lnT>
                      <a:noFill/>
                    </a:lnT>
                    <a:lnB>
                      <a:noFill/>
                    </a:lnB>
                    <a:noFill/>
                  </a:tcPr>
                </a:tc>
                <a:tc>
                  <a:txBody>
                    <a:bodyPr/>
                    <a:lstStyle/>
                    <a:p>
                      <a:r>
                        <a:rPr lang="en-US" sz="1000"/>
                        <a:t>APIs, Middleware, Event Streams</a:t>
                      </a:r>
                    </a:p>
                  </a:txBody>
                  <a:tcPr marL="41825" marR="41825" marT="20912" marB="20912" anchor="ctr">
                    <a:lnL>
                      <a:noFill/>
                    </a:lnL>
                    <a:lnR>
                      <a:noFill/>
                    </a:lnR>
                    <a:lnT>
                      <a:noFill/>
                    </a:lnT>
                    <a:lnB>
                      <a:noFill/>
                    </a:lnB>
                    <a:noFill/>
                  </a:tcPr>
                </a:tc>
                <a:tc>
                  <a:txBody>
                    <a:bodyPr/>
                    <a:lstStyle/>
                    <a:p>
                      <a:r>
                        <a:rPr lang="en-US" sz="1000"/>
                        <a:t>MuleSoft, Kafka, Informatica, Boomi</a:t>
                      </a:r>
                    </a:p>
                  </a:txBody>
                  <a:tcPr marL="41825" marR="41825" marT="20912" marB="20912" anchor="ctr">
                    <a:lnL>
                      <a:noFill/>
                    </a:lnL>
                    <a:lnR>
                      <a:noFill/>
                    </a:lnR>
                    <a:lnT>
                      <a:noFill/>
                    </a:lnT>
                    <a:lnB>
                      <a:noFill/>
                    </a:lnB>
                    <a:noFill/>
                  </a:tcPr>
                </a:tc>
                <a:extLst>
                  <a:ext uri="{0D108BD9-81ED-4DB2-BD59-A6C34878D82A}">
                    <a16:rowId xmlns:a16="http://schemas.microsoft.com/office/drawing/2014/main" val="2012269239"/>
                  </a:ext>
                </a:extLst>
              </a:tr>
              <a:tr h="236180">
                <a:tc>
                  <a:txBody>
                    <a:bodyPr/>
                    <a:lstStyle/>
                    <a:p>
                      <a:r>
                        <a:rPr lang="en-US" sz="1000" b="1"/>
                        <a:t>7. CRM &amp; Case Management</a:t>
                      </a:r>
                      <a:endParaRPr lang="en-US" sz="1000"/>
                    </a:p>
                  </a:txBody>
                  <a:tcPr marL="41825" marR="41825" marT="20912" marB="20912" anchor="ctr">
                    <a:lnL>
                      <a:noFill/>
                    </a:lnL>
                    <a:lnR>
                      <a:noFill/>
                    </a:lnR>
                    <a:lnT>
                      <a:noFill/>
                    </a:lnT>
                    <a:lnB>
                      <a:noFill/>
                    </a:lnB>
                    <a:noFill/>
                  </a:tcPr>
                </a:tc>
                <a:tc>
                  <a:txBody>
                    <a:bodyPr/>
                    <a:lstStyle/>
                    <a:p>
                      <a:r>
                        <a:rPr lang="en-US" sz="1000"/>
                        <a:t>Client 360, service history, escalation</a:t>
                      </a:r>
                    </a:p>
                  </a:txBody>
                  <a:tcPr marL="41825" marR="41825" marT="20912" marB="20912" anchor="ctr">
                    <a:lnL>
                      <a:noFill/>
                    </a:lnL>
                    <a:lnR>
                      <a:noFill/>
                    </a:lnR>
                    <a:lnT>
                      <a:noFill/>
                    </a:lnT>
                    <a:lnB>
                      <a:noFill/>
                    </a:lnB>
                    <a:noFill/>
                  </a:tcPr>
                </a:tc>
                <a:tc>
                  <a:txBody>
                    <a:bodyPr/>
                    <a:lstStyle/>
                    <a:p>
                      <a:r>
                        <a:rPr lang="en-US" sz="1000"/>
                        <a:t>Omni-view CRMs and ticketing</a:t>
                      </a:r>
                    </a:p>
                  </a:txBody>
                  <a:tcPr marL="41825" marR="41825" marT="20912" marB="20912" anchor="ctr">
                    <a:lnL>
                      <a:noFill/>
                    </a:lnL>
                    <a:lnR>
                      <a:noFill/>
                    </a:lnR>
                    <a:lnT>
                      <a:noFill/>
                    </a:lnT>
                    <a:lnB>
                      <a:noFill/>
                    </a:lnB>
                    <a:noFill/>
                  </a:tcPr>
                </a:tc>
                <a:tc>
                  <a:txBody>
                    <a:bodyPr/>
                    <a:lstStyle/>
                    <a:p>
                      <a:r>
                        <a:rPr lang="en-US" sz="1000"/>
                        <a:t>Microsoft Dynamics, Salesforce FS Cloud, Pega</a:t>
                      </a:r>
                    </a:p>
                  </a:txBody>
                  <a:tcPr marL="41825" marR="41825" marT="20912" marB="20912" anchor="ctr">
                    <a:lnL>
                      <a:noFill/>
                    </a:lnL>
                    <a:lnR>
                      <a:noFill/>
                    </a:lnR>
                    <a:lnT>
                      <a:noFill/>
                    </a:lnT>
                    <a:lnB>
                      <a:noFill/>
                    </a:lnB>
                    <a:noFill/>
                  </a:tcPr>
                </a:tc>
                <a:extLst>
                  <a:ext uri="{0D108BD9-81ED-4DB2-BD59-A6C34878D82A}">
                    <a16:rowId xmlns:a16="http://schemas.microsoft.com/office/drawing/2014/main" val="2097486780"/>
                  </a:ext>
                </a:extLst>
              </a:tr>
              <a:tr h="236180">
                <a:tc>
                  <a:txBody>
                    <a:bodyPr/>
                    <a:lstStyle/>
                    <a:p>
                      <a:r>
                        <a:rPr lang="en-US" sz="1000" b="1"/>
                        <a:t>8. Compliance &amp; Risk</a:t>
                      </a:r>
                      <a:endParaRPr lang="en-US" sz="1000"/>
                    </a:p>
                  </a:txBody>
                  <a:tcPr marL="41825" marR="41825" marT="20912" marB="20912" anchor="ctr">
                    <a:lnL>
                      <a:noFill/>
                    </a:lnL>
                    <a:lnR>
                      <a:noFill/>
                    </a:lnR>
                    <a:lnT>
                      <a:noFill/>
                    </a:lnT>
                    <a:lnB>
                      <a:noFill/>
                    </a:lnB>
                    <a:noFill/>
                  </a:tcPr>
                </a:tc>
                <a:tc>
                  <a:txBody>
                    <a:bodyPr/>
                    <a:lstStyle/>
                    <a:p>
                      <a:r>
                        <a:rPr lang="en-US" sz="1000"/>
                        <a:t>Adherence to regulations, audit, fraud, privacy</a:t>
                      </a:r>
                    </a:p>
                  </a:txBody>
                  <a:tcPr marL="41825" marR="41825" marT="20912" marB="20912" anchor="ctr">
                    <a:lnL>
                      <a:noFill/>
                    </a:lnL>
                    <a:lnR>
                      <a:noFill/>
                    </a:lnR>
                    <a:lnT>
                      <a:noFill/>
                    </a:lnT>
                    <a:lnB>
                      <a:noFill/>
                    </a:lnB>
                    <a:noFill/>
                  </a:tcPr>
                </a:tc>
                <a:tc>
                  <a:txBody>
                    <a:bodyPr/>
                    <a:lstStyle/>
                    <a:p>
                      <a:r>
                        <a:rPr lang="en-US" sz="1000"/>
                        <a:t>Recording, Redaction, Alerts</a:t>
                      </a:r>
                    </a:p>
                  </a:txBody>
                  <a:tcPr marL="41825" marR="41825" marT="20912" marB="20912" anchor="ctr">
                    <a:lnL>
                      <a:noFill/>
                    </a:lnL>
                    <a:lnR>
                      <a:noFill/>
                    </a:lnR>
                    <a:lnT>
                      <a:noFill/>
                    </a:lnT>
                    <a:lnB>
                      <a:noFill/>
                    </a:lnB>
                    <a:noFill/>
                  </a:tcPr>
                </a:tc>
                <a:tc>
                  <a:txBody>
                    <a:bodyPr/>
                    <a:lstStyle/>
                    <a:p>
                      <a:r>
                        <a:rPr lang="en-US" sz="1000"/>
                        <a:t>NICE Compliance Center, Theta Lake, Verint</a:t>
                      </a:r>
                    </a:p>
                  </a:txBody>
                  <a:tcPr marL="41825" marR="41825" marT="20912" marB="20912" anchor="ctr">
                    <a:lnL>
                      <a:noFill/>
                    </a:lnL>
                    <a:lnR>
                      <a:noFill/>
                    </a:lnR>
                    <a:lnT>
                      <a:noFill/>
                    </a:lnT>
                    <a:lnB>
                      <a:noFill/>
                    </a:lnB>
                    <a:noFill/>
                  </a:tcPr>
                </a:tc>
                <a:extLst>
                  <a:ext uri="{0D108BD9-81ED-4DB2-BD59-A6C34878D82A}">
                    <a16:rowId xmlns:a16="http://schemas.microsoft.com/office/drawing/2014/main" val="4139430976"/>
                  </a:ext>
                </a:extLst>
              </a:tr>
              <a:tr h="392918">
                <a:tc>
                  <a:txBody>
                    <a:bodyPr/>
                    <a:lstStyle/>
                    <a:p>
                      <a:r>
                        <a:rPr lang="en-US" sz="1000" b="1"/>
                        <a:t>9. Data &amp; Insights Hub</a:t>
                      </a:r>
                      <a:endParaRPr lang="en-US" sz="1000"/>
                    </a:p>
                  </a:txBody>
                  <a:tcPr marL="41825" marR="41825" marT="20912" marB="20912" anchor="ctr">
                    <a:lnL>
                      <a:noFill/>
                    </a:lnL>
                    <a:lnR>
                      <a:noFill/>
                    </a:lnR>
                    <a:lnT>
                      <a:noFill/>
                    </a:lnT>
                    <a:lnB>
                      <a:noFill/>
                    </a:lnB>
                    <a:noFill/>
                  </a:tcPr>
                </a:tc>
                <a:tc>
                  <a:txBody>
                    <a:bodyPr/>
                    <a:lstStyle/>
                    <a:p>
                      <a:r>
                        <a:rPr lang="en-US" sz="1000"/>
                        <a:t>Aggregation, storage, and visualization of contact center data</a:t>
                      </a:r>
                    </a:p>
                  </a:txBody>
                  <a:tcPr marL="41825" marR="41825" marT="20912" marB="20912" anchor="ctr">
                    <a:lnL>
                      <a:noFill/>
                    </a:lnL>
                    <a:lnR>
                      <a:noFill/>
                    </a:lnR>
                    <a:lnT>
                      <a:noFill/>
                    </a:lnT>
                    <a:lnB>
                      <a:noFill/>
                    </a:lnB>
                    <a:noFill/>
                  </a:tcPr>
                </a:tc>
                <a:tc>
                  <a:txBody>
                    <a:bodyPr/>
                    <a:lstStyle/>
                    <a:p>
                      <a:r>
                        <a:rPr lang="en-US" sz="1000"/>
                        <a:t>Data Lakes, BI, Dashboards</a:t>
                      </a:r>
                    </a:p>
                  </a:txBody>
                  <a:tcPr marL="41825" marR="41825" marT="20912" marB="20912" anchor="ctr">
                    <a:lnL>
                      <a:noFill/>
                    </a:lnL>
                    <a:lnR>
                      <a:noFill/>
                    </a:lnR>
                    <a:lnT>
                      <a:noFill/>
                    </a:lnT>
                    <a:lnB>
                      <a:noFill/>
                    </a:lnB>
                    <a:noFill/>
                  </a:tcPr>
                </a:tc>
                <a:tc>
                  <a:txBody>
                    <a:bodyPr/>
                    <a:lstStyle/>
                    <a:p>
                      <a:r>
                        <a:rPr lang="en-US" sz="1000"/>
                        <a:t>Snowflake, Databricks, Tableau, Power BI</a:t>
                      </a:r>
                    </a:p>
                  </a:txBody>
                  <a:tcPr marL="41825" marR="41825" marT="20912" marB="20912" anchor="ctr">
                    <a:lnL>
                      <a:noFill/>
                    </a:lnL>
                    <a:lnR>
                      <a:noFill/>
                    </a:lnR>
                    <a:lnT>
                      <a:noFill/>
                    </a:lnT>
                    <a:lnB>
                      <a:noFill/>
                    </a:lnB>
                    <a:noFill/>
                  </a:tcPr>
                </a:tc>
                <a:extLst>
                  <a:ext uri="{0D108BD9-81ED-4DB2-BD59-A6C34878D82A}">
                    <a16:rowId xmlns:a16="http://schemas.microsoft.com/office/drawing/2014/main" val="784735212"/>
                  </a:ext>
                </a:extLst>
              </a:tr>
              <a:tr h="392918">
                <a:tc>
                  <a:txBody>
                    <a:bodyPr/>
                    <a:lstStyle/>
                    <a:p>
                      <a:r>
                        <a:rPr lang="en-US" sz="1000" b="1"/>
                        <a:t>10. GenAI Orchestration &amp; Governance</a:t>
                      </a:r>
                      <a:endParaRPr lang="en-US" sz="1000"/>
                    </a:p>
                  </a:txBody>
                  <a:tcPr marL="41825" marR="41825" marT="20912" marB="20912" anchor="ctr">
                    <a:lnL>
                      <a:noFill/>
                    </a:lnL>
                    <a:lnR>
                      <a:noFill/>
                    </a:lnR>
                    <a:lnT>
                      <a:noFill/>
                    </a:lnT>
                    <a:lnB>
                      <a:noFill/>
                    </a:lnB>
                    <a:noFill/>
                  </a:tcPr>
                </a:tc>
                <a:tc>
                  <a:txBody>
                    <a:bodyPr/>
                    <a:lstStyle/>
                    <a:p>
                      <a:r>
                        <a:rPr lang="en-US" sz="1000"/>
                        <a:t>Prompt routing, safety, and stack abstraction</a:t>
                      </a:r>
                    </a:p>
                  </a:txBody>
                  <a:tcPr marL="41825" marR="41825" marT="20912" marB="20912" anchor="ctr">
                    <a:lnL>
                      <a:noFill/>
                    </a:lnL>
                    <a:lnR>
                      <a:noFill/>
                    </a:lnR>
                    <a:lnT>
                      <a:noFill/>
                    </a:lnT>
                    <a:lnB>
                      <a:noFill/>
                    </a:lnB>
                    <a:noFill/>
                  </a:tcPr>
                </a:tc>
                <a:tc>
                  <a:txBody>
                    <a:bodyPr/>
                    <a:lstStyle/>
                    <a:p>
                      <a:r>
                        <a:rPr lang="en-US" sz="1000"/>
                        <a:t>Prompt Gateways, Safety Filters, Usage Policies</a:t>
                      </a:r>
                    </a:p>
                  </a:txBody>
                  <a:tcPr marL="41825" marR="41825" marT="20912" marB="20912" anchor="ctr">
                    <a:lnL>
                      <a:noFill/>
                    </a:lnL>
                    <a:lnR>
                      <a:noFill/>
                    </a:lnR>
                    <a:lnT>
                      <a:noFill/>
                    </a:lnT>
                    <a:lnB>
                      <a:noFill/>
                    </a:lnB>
                    <a:noFill/>
                  </a:tcPr>
                </a:tc>
                <a:tc>
                  <a:txBody>
                    <a:bodyPr/>
                    <a:lstStyle/>
                    <a:p>
                      <a:r>
                        <a:rPr lang="en-US" sz="1000"/>
                        <a:t>Prompt Layer, AI Gateway, Tonic.ai, Weights &amp; Biases</a:t>
                      </a:r>
                    </a:p>
                  </a:txBody>
                  <a:tcPr marL="41825" marR="41825" marT="20912" marB="20912" anchor="ctr">
                    <a:lnL>
                      <a:noFill/>
                    </a:lnL>
                    <a:lnR>
                      <a:noFill/>
                    </a:lnR>
                    <a:lnT>
                      <a:noFill/>
                    </a:lnT>
                    <a:lnB>
                      <a:noFill/>
                    </a:lnB>
                    <a:noFill/>
                  </a:tcPr>
                </a:tc>
                <a:extLst>
                  <a:ext uri="{0D108BD9-81ED-4DB2-BD59-A6C34878D82A}">
                    <a16:rowId xmlns:a16="http://schemas.microsoft.com/office/drawing/2014/main" val="1920732684"/>
                  </a:ext>
                </a:extLst>
              </a:tr>
            </a:tbl>
          </a:graphicData>
        </a:graphic>
      </p:graphicFrame>
    </p:spTree>
    <p:extLst>
      <p:ext uri="{BB962C8B-B14F-4D97-AF65-F5344CB8AC3E}">
        <p14:creationId xmlns:p14="http://schemas.microsoft.com/office/powerpoint/2010/main" val="307739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72B8D9C12CAD46BD4BBD8ACEC5C3E0" ma:contentTypeVersion="3" ma:contentTypeDescription="Create a new document." ma:contentTypeScope="" ma:versionID="0e1c6b01f56628199fcd4fce686c2392">
  <xsd:schema xmlns:xsd="http://www.w3.org/2001/XMLSchema" xmlns:xs="http://www.w3.org/2001/XMLSchema" xmlns:p="http://schemas.microsoft.com/office/2006/metadata/properties" xmlns:ns2="ebaa795d-015e-4d3f-beee-a674d31d90fa" targetNamespace="http://schemas.microsoft.com/office/2006/metadata/properties" ma:root="true" ma:fieldsID="545a82f11472d6cb2bb108e62a490ba2" ns2:_="">
    <xsd:import namespace="ebaa795d-015e-4d3f-beee-a674d31d90f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a795d-015e-4d3f-beee-a674d31d90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080B88-E7F4-4953-B8B3-FA7239539114}">
  <ds:schemaRefs>
    <ds:schemaRef ds:uri="http://schemas.microsoft.com/sharepoint/v3/contenttype/forms"/>
  </ds:schemaRefs>
</ds:datastoreItem>
</file>

<file path=customXml/itemProps2.xml><?xml version="1.0" encoding="utf-8"?>
<ds:datastoreItem xmlns:ds="http://schemas.openxmlformats.org/officeDocument/2006/customXml" ds:itemID="{E73A9E48-4CF9-4C5B-8DB9-FD808CC25D2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BC20278-25E1-4171-8DE1-510974AB4EA7}">
  <ds:schemaRefs>
    <ds:schemaRef ds:uri="ebaa795d-015e-4d3f-beee-a674d31d90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AI &amp; Analytics Capabilities Deck – Contact Center Community</vt:lpstr>
      <vt:lpstr>Notes</vt:lpstr>
      <vt:lpstr>WHY?</vt:lpstr>
      <vt:lpstr>HOW?</vt:lpstr>
      <vt:lpstr>WHAT?</vt:lpstr>
      <vt:lpstr>PowerPoint Presentation</vt:lpstr>
      <vt:lpstr>Use Case – Address Change</vt:lpstr>
      <vt:lpstr> Real World:</vt:lpstr>
      <vt:lpstr>PowerPoint Presentation</vt:lpstr>
      <vt:lpstr>Real World Continued:</vt:lpstr>
      <vt:lpstr>Tech Stacks examples:</vt:lpstr>
      <vt:lpstr>Tech Stacks examples:</vt:lpstr>
      <vt:lpstr>Tech Stacks examples:</vt:lpstr>
      <vt:lpstr>Core Features: Delivering the Full Stack for Contact Centers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Edge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Chinnakali, Kumar</dc:creator>
  <cp:revision>568</cp:revision>
  <dcterms:created xsi:type="dcterms:W3CDTF">2025-07-22T16:14:49Z</dcterms:created>
  <dcterms:modified xsi:type="dcterms:W3CDTF">2025-07-28T16:03:29Z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0x0101004B72B8D9C12CAD46BD4BBD8ACEC5C3E0</vt:lpwstr>
  </property>
</Properties>
</file>