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0T00:27:41.20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37:31.01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2304 0</inkml:trace>
  <inkml:trace contextRef="#ctx0" brushRef="#br0" timeOffset="473">0 991,'0'0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50:00.7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4 2</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27:44.56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37:30.7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52 0,'-26'50,"0"-25,26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37:31.66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48 0,'-24'24,"0"0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37:31.01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2304 0</inkml:trace>
  <inkml:trace contextRef="#ctx0" brushRef="#br0" timeOffset="473">0 991,'0'0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50:00.7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2 2</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27:44.56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37:30.7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52 0,'-26'50,"0"-25,26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37:31.66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48 0,'-24'24,"0"0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37:31.01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2304 0</inkml:trace>
  <inkml:trace contextRef="#ctx0" brushRef="#br0" timeOffset="473">0 991,'0'0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50:00.7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27:44.56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37:30.7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52 0,'-26'50,"0"-25,26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10-31T01:37:31.66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48 0,'-24'24,"0"0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82FC9B-2336-4A2E-A34C-53906B9362A6}"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186A-3659-4AA6-8D35-959D419DE5F1}" type="slidenum">
              <a:rPr lang="en-IN" smtClean="0"/>
              <a:t>‹#›</a:t>
            </a:fld>
            <a:endParaRPr lang="en-IN"/>
          </a:p>
        </p:txBody>
      </p:sp>
    </p:spTree>
    <p:extLst>
      <p:ext uri="{BB962C8B-B14F-4D97-AF65-F5344CB8AC3E}">
        <p14:creationId xmlns:p14="http://schemas.microsoft.com/office/powerpoint/2010/main" val="6295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82FC9B-2336-4A2E-A34C-53906B9362A6}"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186A-3659-4AA6-8D35-959D419DE5F1}" type="slidenum">
              <a:rPr lang="en-IN" smtClean="0"/>
              <a:t>‹#›</a:t>
            </a:fld>
            <a:endParaRPr lang="en-IN"/>
          </a:p>
        </p:txBody>
      </p:sp>
    </p:spTree>
    <p:extLst>
      <p:ext uri="{BB962C8B-B14F-4D97-AF65-F5344CB8AC3E}">
        <p14:creationId xmlns:p14="http://schemas.microsoft.com/office/powerpoint/2010/main" val="58348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82FC9B-2336-4A2E-A34C-53906B9362A6}"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186A-3659-4AA6-8D35-959D419DE5F1}" type="slidenum">
              <a:rPr lang="en-IN" smtClean="0"/>
              <a:t>‹#›</a:t>
            </a:fld>
            <a:endParaRPr lang="en-IN"/>
          </a:p>
        </p:txBody>
      </p:sp>
    </p:spTree>
    <p:extLst>
      <p:ext uri="{BB962C8B-B14F-4D97-AF65-F5344CB8AC3E}">
        <p14:creationId xmlns:p14="http://schemas.microsoft.com/office/powerpoint/2010/main" val="209102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82FC9B-2336-4A2E-A34C-53906B9362A6}"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186A-3659-4AA6-8D35-959D419DE5F1}" type="slidenum">
              <a:rPr lang="en-IN" smtClean="0"/>
              <a:t>‹#›</a:t>
            </a:fld>
            <a:endParaRPr lang="en-IN"/>
          </a:p>
        </p:txBody>
      </p:sp>
    </p:spTree>
    <p:extLst>
      <p:ext uri="{BB962C8B-B14F-4D97-AF65-F5344CB8AC3E}">
        <p14:creationId xmlns:p14="http://schemas.microsoft.com/office/powerpoint/2010/main" val="329607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2FC9B-2336-4A2E-A34C-53906B9362A6}"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186A-3659-4AA6-8D35-959D419DE5F1}" type="slidenum">
              <a:rPr lang="en-IN" smtClean="0"/>
              <a:t>‹#›</a:t>
            </a:fld>
            <a:endParaRPr lang="en-IN"/>
          </a:p>
        </p:txBody>
      </p:sp>
    </p:spTree>
    <p:extLst>
      <p:ext uri="{BB962C8B-B14F-4D97-AF65-F5344CB8AC3E}">
        <p14:creationId xmlns:p14="http://schemas.microsoft.com/office/powerpoint/2010/main" val="374994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82FC9B-2336-4A2E-A34C-53906B9362A6}"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F186A-3659-4AA6-8D35-959D419DE5F1}" type="slidenum">
              <a:rPr lang="en-IN" smtClean="0"/>
              <a:t>‹#›</a:t>
            </a:fld>
            <a:endParaRPr lang="en-IN"/>
          </a:p>
        </p:txBody>
      </p:sp>
    </p:spTree>
    <p:extLst>
      <p:ext uri="{BB962C8B-B14F-4D97-AF65-F5344CB8AC3E}">
        <p14:creationId xmlns:p14="http://schemas.microsoft.com/office/powerpoint/2010/main" val="49609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82FC9B-2336-4A2E-A34C-53906B9362A6}" type="datetimeFigureOut">
              <a:rPr lang="en-IN" smtClean="0"/>
              <a:t>01-10-2022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3F186A-3659-4AA6-8D35-959D419DE5F1}" type="slidenum">
              <a:rPr lang="en-IN" smtClean="0"/>
              <a:t>‹#›</a:t>
            </a:fld>
            <a:endParaRPr lang="en-IN"/>
          </a:p>
        </p:txBody>
      </p:sp>
    </p:spTree>
    <p:extLst>
      <p:ext uri="{BB962C8B-B14F-4D97-AF65-F5344CB8AC3E}">
        <p14:creationId xmlns:p14="http://schemas.microsoft.com/office/powerpoint/2010/main" val="319753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82FC9B-2336-4A2E-A34C-53906B9362A6}" type="datetimeFigureOut">
              <a:rPr lang="en-IN" smtClean="0"/>
              <a:t>01-10-2022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3F186A-3659-4AA6-8D35-959D419DE5F1}" type="slidenum">
              <a:rPr lang="en-IN" smtClean="0"/>
              <a:t>‹#›</a:t>
            </a:fld>
            <a:endParaRPr lang="en-IN"/>
          </a:p>
        </p:txBody>
      </p:sp>
    </p:spTree>
    <p:extLst>
      <p:ext uri="{BB962C8B-B14F-4D97-AF65-F5344CB8AC3E}">
        <p14:creationId xmlns:p14="http://schemas.microsoft.com/office/powerpoint/2010/main" val="235363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2FC9B-2336-4A2E-A34C-53906B9362A6}" type="datetimeFigureOut">
              <a:rPr lang="en-IN" smtClean="0"/>
              <a:t>01-10-2022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3F186A-3659-4AA6-8D35-959D419DE5F1}" type="slidenum">
              <a:rPr lang="en-IN" smtClean="0"/>
              <a:t>‹#›</a:t>
            </a:fld>
            <a:endParaRPr lang="en-IN"/>
          </a:p>
        </p:txBody>
      </p:sp>
    </p:spTree>
    <p:extLst>
      <p:ext uri="{BB962C8B-B14F-4D97-AF65-F5344CB8AC3E}">
        <p14:creationId xmlns:p14="http://schemas.microsoft.com/office/powerpoint/2010/main" val="259516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2FC9B-2336-4A2E-A34C-53906B9362A6}"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F186A-3659-4AA6-8D35-959D419DE5F1}" type="slidenum">
              <a:rPr lang="en-IN" smtClean="0"/>
              <a:t>‹#›</a:t>
            </a:fld>
            <a:endParaRPr lang="en-IN"/>
          </a:p>
        </p:txBody>
      </p:sp>
    </p:spTree>
    <p:extLst>
      <p:ext uri="{BB962C8B-B14F-4D97-AF65-F5344CB8AC3E}">
        <p14:creationId xmlns:p14="http://schemas.microsoft.com/office/powerpoint/2010/main" val="349066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2FC9B-2336-4A2E-A34C-53906B9362A6}"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F186A-3659-4AA6-8D35-959D419DE5F1}" type="slidenum">
              <a:rPr lang="en-IN" smtClean="0"/>
              <a:t>‹#›</a:t>
            </a:fld>
            <a:endParaRPr lang="en-IN"/>
          </a:p>
        </p:txBody>
      </p:sp>
    </p:spTree>
    <p:extLst>
      <p:ext uri="{BB962C8B-B14F-4D97-AF65-F5344CB8AC3E}">
        <p14:creationId xmlns:p14="http://schemas.microsoft.com/office/powerpoint/2010/main" val="389486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2FC9B-2336-4A2E-A34C-53906B9362A6}" type="datetimeFigureOut">
              <a:rPr lang="en-IN" smtClean="0"/>
              <a:t>01-10-2022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F186A-3659-4AA6-8D35-959D419DE5F1}" type="slidenum">
              <a:rPr lang="en-IN" smtClean="0"/>
              <a:t>‹#›</a:t>
            </a:fld>
            <a:endParaRPr lang="en-IN"/>
          </a:p>
        </p:txBody>
      </p:sp>
    </p:spTree>
    <p:extLst>
      <p:ext uri="{BB962C8B-B14F-4D97-AF65-F5344CB8AC3E}">
        <p14:creationId xmlns:p14="http://schemas.microsoft.com/office/powerpoint/2010/main" val="228237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1.xml"/><Relationship Id="rId6" Type="http://schemas.openxmlformats.org/officeDocument/2006/relationships/customXml" Target="../ink/ink4.xml"/><Relationship Id="rId11" Type="http://schemas.openxmlformats.org/officeDocument/2006/relationships/image" Target="../media/image7.emf"/><Relationship Id="rId5" Type="http://schemas.openxmlformats.org/officeDocument/2006/relationships/image" Target="../media/image4.emf"/><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customXml" Target="../ink/ink7.xml"/><Relationship Id="rId1" Type="http://schemas.openxmlformats.org/officeDocument/2006/relationships/slideLayout" Target="../slideLayouts/slideLayout1.xml"/><Relationship Id="rId6" Type="http://schemas.openxmlformats.org/officeDocument/2006/relationships/customXml" Target="../ink/ink9.xml"/><Relationship Id="rId5" Type="http://schemas.openxmlformats.org/officeDocument/2006/relationships/image" Target="../media/image4.emf"/><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6.emf"/></Relationships>
</file>

<file path=ppt/slides/_rels/slide6.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8.emf"/><Relationship Id="rId7" Type="http://schemas.openxmlformats.org/officeDocument/2006/relationships/image" Target="../media/image5.emf"/><Relationship Id="rId2" Type="http://schemas.openxmlformats.org/officeDocument/2006/relationships/customXml" Target="../ink/ink12.xml"/><Relationship Id="rId1" Type="http://schemas.openxmlformats.org/officeDocument/2006/relationships/slideLayout" Target="../slideLayouts/slideLayout1.xml"/><Relationship Id="rId6" Type="http://schemas.openxmlformats.org/officeDocument/2006/relationships/customXml" Target="../ink/ink14.xml"/><Relationship Id="rId11" Type="http://schemas.openxmlformats.org/officeDocument/2006/relationships/image" Target="../media/image9.emf"/><Relationship Id="rId5" Type="http://schemas.openxmlformats.org/officeDocument/2006/relationships/image" Target="../media/image4.emf"/><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F4641E-C4AA-472C-AC31-0CBBE84C0602}"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28678"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8679" name="TextBox 10"/>
          <p:cNvSpPr txBox="1">
            <a:spLocks noChangeArrowheads="1"/>
          </p:cNvSpPr>
          <p:nvPr/>
        </p:nvSpPr>
        <p:spPr bwMode="auto">
          <a:xfrm>
            <a:off x="4024314" y="466726"/>
            <a:ext cx="4714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 Introduction to String Methods</a:t>
            </a:r>
            <a:endParaRPr lang="en-US" altLang="en-US" sz="2400" u="sng">
              <a:latin typeface="Times New Roman" panose="02020603050405020304" pitchFamily="18" charset="0"/>
              <a:cs typeface="Times New Roman" panose="02020603050405020304" pitchFamily="18" charset="0"/>
            </a:endParaRPr>
          </a:p>
        </p:txBody>
      </p:sp>
      <p:sp>
        <p:nvSpPr>
          <p:cNvPr id="28680" name="TextBox 8"/>
          <p:cNvSpPr txBox="1">
            <a:spLocks noChangeArrowheads="1"/>
          </p:cNvSpPr>
          <p:nvPr/>
        </p:nvSpPr>
        <p:spPr bwMode="auto">
          <a:xfrm>
            <a:off x="1881188" y="857251"/>
            <a:ext cx="85010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altLang="en-US" sz="2000">
                <a:latin typeface="Times New Roman" panose="02020603050405020304" pitchFamily="18" charset="0"/>
                <a:cs typeface="Times New Roman" panose="02020603050405020304" pitchFamily="18" charset="0"/>
              </a:rPr>
              <a:t>So far we have discussed mainly how to process numerals using different functions. However, in Python we have several string functions which can be used to manipulate strings. We will now discuss few important string related functions and then we will apply those functions.</a:t>
            </a:r>
            <a:endParaRPr lang="en-US" altLang="en-US" sz="2000">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nvGraphicFramePr>
        <p:xfrm>
          <a:off x="1952625" y="2286001"/>
          <a:ext cx="8358188" cy="3754629"/>
        </p:xfrm>
        <a:graphic>
          <a:graphicData uri="http://schemas.openxmlformats.org/drawingml/2006/table">
            <a:tbl>
              <a:tblPr firstRow="1" bandRow="1">
                <a:tableStyleId>{5940675A-B579-460E-94D1-54222C63F5DA}</a:tableStyleId>
              </a:tblPr>
              <a:tblGrid>
                <a:gridCol w="3286125"/>
                <a:gridCol w="5072063"/>
              </a:tblGrid>
              <a:tr h="428591">
                <a:tc>
                  <a:txBody>
                    <a:bodyPr/>
                    <a:lstStyle/>
                    <a:p>
                      <a:r>
                        <a:rPr lang="en-IN" sz="1800" b="1" dirty="0" smtClean="0">
                          <a:latin typeface="Times New Roman" pitchFamily="18" charset="0"/>
                          <a:cs typeface="Times New Roman" pitchFamily="18" charset="0"/>
                        </a:rPr>
                        <a:t>String Method</a:t>
                      </a:r>
                      <a:endParaRPr lang="en-US" sz="1800" b="1" dirty="0">
                        <a:latin typeface="Times New Roman" pitchFamily="18" charset="0"/>
                        <a:cs typeface="Times New Roman" pitchFamily="18" charset="0"/>
                      </a:endParaRPr>
                    </a:p>
                  </a:txBody>
                  <a:tcPr marL="91439" marR="91439" marT="45716" marB="45716"/>
                </a:tc>
                <a:tc>
                  <a:txBody>
                    <a:bodyPr/>
                    <a:lstStyle/>
                    <a:p>
                      <a:r>
                        <a:rPr lang="en-IN" sz="1800" b="1" dirty="0" smtClean="0">
                          <a:latin typeface="Times New Roman" pitchFamily="18" charset="0"/>
                          <a:cs typeface="Times New Roman" pitchFamily="18" charset="0"/>
                        </a:rPr>
                        <a:t>Description</a:t>
                      </a:r>
                      <a:r>
                        <a:rPr lang="en-IN" sz="1800" b="1" baseline="0" dirty="0" smtClean="0">
                          <a:latin typeface="Times New Roman" pitchFamily="18" charset="0"/>
                          <a:cs typeface="Times New Roman" pitchFamily="18" charset="0"/>
                        </a:rPr>
                        <a:t> of the Method</a:t>
                      </a:r>
                      <a:endParaRPr lang="en-US" sz="1800" b="1" dirty="0">
                        <a:latin typeface="Times New Roman" pitchFamily="18" charset="0"/>
                        <a:cs typeface="Times New Roman" pitchFamily="18" charset="0"/>
                      </a:endParaRPr>
                    </a:p>
                  </a:txBody>
                  <a:tcPr marL="91439" marR="91439" marT="45716" marB="45716"/>
                </a:tc>
              </a:tr>
              <a:tr h="428591">
                <a:tc>
                  <a:txBody>
                    <a:bodyPr/>
                    <a:lstStyle/>
                    <a:p>
                      <a:r>
                        <a:rPr lang="en-IN" sz="1800" b="1" dirty="0" err="1" smtClean="0">
                          <a:latin typeface="Times New Roman" pitchFamily="18" charset="0"/>
                          <a:cs typeface="Times New Roman" pitchFamily="18" charset="0"/>
                        </a:rPr>
                        <a:t>len</a:t>
                      </a:r>
                      <a:r>
                        <a:rPr lang="en-IN" sz="1800" b="1" dirty="0" smtClean="0">
                          <a:latin typeface="Times New Roman" pitchFamily="18" charset="0"/>
                          <a:cs typeface="Times New Roman" pitchFamily="18" charset="0"/>
                        </a:rPr>
                        <a:t>(s)</a:t>
                      </a:r>
                      <a:endParaRPr lang="en-US" sz="1800" b="1" dirty="0">
                        <a:latin typeface="Times New Roman" pitchFamily="18" charset="0"/>
                        <a:cs typeface="Times New Roman" pitchFamily="18" charset="0"/>
                      </a:endParaRPr>
                    </a:p>
                  </a:txBody>
                  <a:tcPr marL="91439" marR="91439" marT="45716" marB="45716"/>
                </a:tc>
                <a:tc>
                  <a:txBody>
                    <a:bodyPr/>
                    <a:lstStyle/>
                    <a:p>
                      <a:r>
                        <a:rPr lang="en-IN" sz="1800" dirty="0" smtClean="0">
                          <a:latin typeface="Times New Roman" pitchFamily="18" charset="0"/>
                          <a:cs typeface="Times New Roman" pitchFamily="18" charset="0"/>
                        </a:rPr>
                        <a:t>Returns</a:t>
                      </a:r>
                      <a:r>
                        <a:rPr lang="en-IN" sz="1800" baseline="0" dirty="0" smtClean="0">
                          <a:latin typeface="Times New Roman" pitchFamily="18" charset="0"/>
                          <a:cs typeface="Times New Roman" pitchFamily="18" charset="0"/>
                        </a:rPr>
                        <a:t> the length of ‘s’</a:t>
                      </a:r>
                      <a:endParaRPr lang="en-US" sz="1800" dirty="0">
                        <a:latin typeface="Times New Roman" pitchFamily="18" charset="0"/>
                        <a:cs typeface="Times New Roman" pitchFamily="18" charset="0"/>
                      </a:endParaRPr>
                    </a:p>
                  </a:txBody>
                  <a:tcPr marL="91439" marR="91439" marT="45716" marB="45716"/>
                </a:tc>
              </a:tr>
              <a:tr h="914321">
                <a:tc>
                  <a:txBody>
                    <a:bodyPr/>
                    <a:lstStyle/>
                    <a:p>
                      <a:r>
                        <a:rPr lang="en-IN" sz="1800" b="1" dirty="0" err="1" smtClean="0">
                          <a:latin typeface="Times New Roman" pitchFamily="18" charset="0"/>
                          <a:cs typeface="Times New Roman" pitchFamily="18" charset="0"/>
                        </a:rPr>
                        <a:t>s.count</a:t>
                      </a:r>
                      <a:r>
                        <a:rPr lang="en-IN" sz="1800" b="1" dirty="0" smtClean="0">
                          <a:latin typeface="Times New Roman" pitchFamily="18" charset="0"/>
                          <a:cs typeface="Times New Roman" pitchFamily="18" charset="0"/>
                        </a:rPr>
                        <a:t>(sub[, start [, end]])</a:t>
                      </a:r>
                      <a:endParaRPr lang="en-US" sz="1800" b="1" dirty="0">
                        <a:latin typeface="Times New Roman" pitchFamily="18" charset="0"/>
                        <a:cs typeface="Times New Roman" pitchFamily="18" charset="0"/>
                      </a:endParaRPr>
                    </a:p>
                  </a:txBody>
                  <a:tcPr marL="91439" marR="91439" marT="45716" marB="45716"/>
                </a:tc>
                <a:tc>
                  <a:txBody>
                    <a:bodyPr/>
                    <a:lstStyle/>
                    <a:p>
                      <a:r>
                        <a:rPr lang="en-IN" sz="1800" dirty="0" smtClean="0">
                          <a:latin typeface="Times New Roman" pitchFamily="18" charset="0"/>
                          <a:cs typeface="Times New Roman" pitchFamily="18" charset="0"/>
                        </a:rPr>
                        <a:t>Returns the number of non-overlapping occurrences of substring sub in s. optional arguments start and end are interpreted as in slice notation.</a:t>
                      </a:r>
                      <a:endParaRPr lang="en-US" sz="1800" dirty="0">
                        <a:latin typeface="Times New Roman" pitchFamily="18" charset="0"/>
                        <a:cs typeface="Times New Roman" pitchFamily="18" charset="0"/>
                      </a:endParaRPr>
                    </a:p>
                  </a:txBody>
                  <a:tcPr marL="91439" marR="91439" marT="45716" marB="45716"/>
                </a:tc>
              </a:tr>
              <a:tr h="428591">
                <a:tc>
                  <a:txBody>
                    <a:bodyPr/>
                    <a:lstStyle/>
                    <a:p>
                      <a:r>
                        <a:rPr lang="en-IN" sz="1800" b="1" dirty="0" err="1" smtClean="0">
                          <a:latin typeface="Times New Roman" pitchFamily="18" charset="0"/>
                          <a:cs typeface="Times New Roman" pitchFamily="18" charset="0"/>
                        </a:rPr>
                        <a:t>s.endswith</a:t>
                      </a:r>
                      <a:r>
                        <a:rPr lang="en-IN" sz="1800" b="1" dirty="0" smtClean="0">
                          <a:latin typeface="Times New Roman" pitchFamily="18" charset="0"/>
                          <a:cs typeface="Times New Roman" pitchFamily="18" charset="0"/>
                        </a:rPr>
                        <a:t>(sub [,start [, end]])</a:t>
                      </a:r>
                      <a:endParaRPr lang="en-US" sz="1800" b="1" dirty="0">
                        <a:latin typeface="Times New Roman" pitchFamily="18" charset="0"/>
                        <a:cs typeface="Times New Roman" pitchFamily="18" charset="0"/>
                      </a:endParaRPr>
                    </a:p>
                  </a:txBody>
                  <a:tcPr marL="91439" marR="91439" marT="45716" marB="45716"/>
                </a:tc>
                <a:tc>
                  <a:txBody>
                    <a:bodyPr/>
                    <a:lstStyle/>
                    <a:p>
                      <a:r>
                        <a:rPr lang="en-IN" sz="1800" dirty="0" smtClean="0">
                          <a:latin typeface="Times New Roman" pitchFamily="18" charset="0"/>
                          <a:cs typeface="Times New Roman" pitchFamily="18" charset="0"/>
                        </a:rPr>
                        <a:t>Returns True if s ends with sub or False otherwise</a:t>
                      </a:r>
                      <a:endParaRPr lang="en-US" sz="1800" dirty="0">
                        <a:latin typeface="Times New Roman" pitchFamily="18" charset="0"/>
                        <a:cs typeface="Times New Roman" pitchFamily="18" charset="0"/>
                      </a:endParaRPr>
                    </a:p>
                  </a:txBody>
                  <a:tcPr marL="91439" marR="91439" marT="45716" marB="45716"/>
                </a:tc>
              </a:tr>
              <a:tr h="914321">
                <a:tc>
                  <a:txBody>
                    <a:bodyPr/>
                    <a:lstStyle/>
                    <a:p>
                      <a:r>
                        <a:rPr lang="en-IN" sz="1800" b="1" dirty="0" err="1" smtClean="0">
                          <a:latin typeface="Times New Roman" pitchFamily="18" charset="0"/>
                          <a:cs typeface="Times New Roman" pitchFamily="18" charset="0"/>
                        </a:rPr>
                        <a:t>s.find</a:t>
                      </a:r>
                      <a:r>
                        <a:rPr lang="en-IN" sz="1800" b="1" dirty="0" smtClean="0">
                          <a:latin typeface="Times New Roman" pitchFamily="18" charset="0"/>
                          <a:cs typeface="Times New Roman" pitchFamily="18" charset="0"/>
                        </a:rPr>
                        <a:t>(sub [,start [, end]])</a:t>
                      </a:r>
                      <a:endParaRPr lang="en-US" sz="1800" b="1" dirty="0">
                        <a:latin typeface="Times New Roman" pitchFamily="18" charset="0"/>
                        <a:cs typeface="Times New Roman" pitchFamily="18" charset="0"/>
                      </a:endParaRPr>
                    </a:p>
                  </a:txBody>
                  <a:tcPr marL="91439" marR="91439" marT="45716" marB="45716"/>
                </a:tc>
                <a:tc>
                  <a:txBody>
                    <a:bodyPr/>
                    <a:lstStyle/>
                    <a:p>
                      <a:r>
                        <a:rPr lang="en-IN" sz="1800" dirty="0" smtClean="0">
                          <a:latin typeface="Times New Roman" pitchFamily="18" charset="0"/>
                          <a:cs typeface="Times New Roman" pitchFamily="18" charset="0"/>
                        </a:rPr>
                        <a:t>Returns the lowest index ‘s’ where substring sub is found. Optional arguments start and end are  interpreted  as in slice notation.</a:t>
                      </a:r>
                      <a:endParaRPr lang="en-US" sz="1800" dirty="0">
                        <a:latin typeface="Times New Roman" pitchFamily="18" charset="0"/>
                        <a:cs typeface="Times New Roman" pitchFamily="18" charset="0"/>
                      </a:endParaRPr>
                    </a:p>
                  </a:txBody>
                  <a:tcPr marL="91439" marR="91439" marT="45716" marB="45716"/>
                </a:tc>
              </a:tr>
              <a:tr h="640024">
                <a:tc>
                  <a:txBody>
                    <a:bodyPr/>
                    <a:lstStyle/>
                    <a:p>
                      <a:r>
                        <a:rPr lang="en-IN" sz="1800" b="1" dirty="0" err="1" smtClean="0">
                          <a:latin typeface="Times New Roman" pitchFamily="18" charset="0"/>
                          <a:cs typeface="Times New Roman" pitchFamily="18" charset="0"/>
                        </a:rPr>
                        <a:t>s.isalpha</a:t>
                      </a:r>
                      <a:r>
                        <a:rPr lang="en-IN"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txBody>
                  <a:tcPr marL="91439" marR="91439" marT="45716" marB="45716"/>
                </a:tc>
                <a:tc>
                  <a:txBody>
                    <a:bodyPr/>
                    <a:lstStyle/>
                    <a:p>
                      <a:r>
                        <a:rPr lang="en-IN" sz="1800" dirty="0" smtClean="0">
                          <a:latin typeface="Times New Roman" pitchFamily="18" charset="0"/>
                          <a:cs typeface="Times New Roman" pitchFamily="18" charset="0"/>
                        </a:rPr>
                        <a:t>Returns True if</a:t>
                      </a:r>
                      <a:r>
                        <a:rPr lang="en-IN" sz="1800" baseline="0" dirty="0" smtClean="0">
                          <a:latin typeface="Times New Roman" pitchFamily="18" charset="0"/>
                          <a:cs typeface="Times New Roman" pitchFamily="18" charset="0"/>
                        </a:rPr>
                        <a:t> s contains only letters or false otherwise.</a:t>
                      </a:r>
                      <a:endParaRPr lang="en-US" sz="1800" dirty="0">
                        <a:latin typeface="Times New Roman" pitchFamily="18" charset="0"/>
                        <a:cs typeface="Times New Roman" pitchFamily="18" charset="0"/>
                      </a:endParaRPr>
                    </a:p>
                  </a:txBody>
                  <a:tcPr marL="91439" marR="91439" marT="45716" marB="45716"/>
                </a:tc>
              </a:tr>
            </a:tbl>
          </a:graphicData>
        </a:graphic>
      </p:graphicFrame>
      <mc:AlternateContent xmlns:mc="http://schemas.openxmlformats.org/markup-compatibility/2006">
        <mc:Choice xmlns:p14="http://schemas.microsoft.com/office/powerpoint/2010/main" Requires="p14">
          <p:contentPart p14:bwMode="auto" r:id="rId2">
            <p14:nvContentPartPr>
              <p14:cNvPr id="28674" name="Ink 31"/>
              <p14:cNvContentPartPr>
                <a14:cpLocks xmlns:a14="http://schemas.microsoft.com/office/drawing/2010/main" noRot="1" noChangeAspect="1" noEditPoints="1" noChangeArrowheads="1" noChangeShapeType="1"/>
              </p14:cNvContentPartPr>
              <p14:nvPr/>
            </p14:nvContentPartPr>
            <p14:xfrm>
              <a:off x="3622675" y="6000750"/>
              <a:ext cx="1588" cy="1588"/>
            </p14:xfrm>
          </p:contentPart>
        </mc:Choice>
        <mc:Fallback>
          <p:pic>
            <p:nvPicPr>
              <p:cNvPr id="28674" name="Ink 31"/>
              <p:cNvPicPr>
                <a:picLocks noRot="1" noChangeAspect="1" noEditPoints="1" noChangeArrowheads="1" noChangeShapeType="1"/>
              </p:cNvPicPr>
              <p:nvPr/>
            </p:nvPicPr>
            <p:blipFill>
              <a:blip r:embed="rId3"/>
              <a:stretch>
                <a:fillRect/>
              </a:stretch>
            </p:blipFill>
            <p:spPr>
              <a:xfrm>
                <a:off x="3581387" y="5959462"/>
                <a:ext cx="84164" cy="84164"/>
              </a:xfrm>
              <a:prstGeom prst="rect">
                <a:avLst/>
              </a:prstGeom>
            </p:spPr>
          </p:pic>
        </mc:Fallback>
      </mc:AlternateContent>
    </p:spTree>
    <p:extLst>
      <p:ext uri="{BB962C8B-B14F-4D97-AF65-F5344CB8AC3E}">
        <p14:creationId xmlns:p14="http://schemas.microsoft.com/office/powerpoint/2010/main" val="1223632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01315C-EB3D-4C46-BA3A-7D5718C71EFD}"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48485"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8486"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48487" name="TextBox 7"/>
          <p:cNvSpPr txBox="1">
            <a:spLocks noChangeArrowheads="1"/>
          </p:cNvSpPr>
          <p:nvPr/>
        </p:nvSpPr>
        <p:spPr bwMode="auto">
          <a:xfrm>
            <a:off x="1809750" y="642938"/>
            <a:ext cx="8643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b="1">
                <a:latin typeface="Times New Roman" panose="02020603050405020304" pitchFamily="18" charset="0"/>
                <a:cs typeface="Times New Roman" panose="02020603050405020304" pitchFamily="18" charset="0"/>
              </a:rPr>
              <a:t>Solution of :Q-2: </a:t>
            </a:r>
            <a:r>
              <a:rPr lang="en-US" altLang="en-US" b="1">
                <a:latin typeface="Times New Roman" panose="02020603050405020304" pitchFamily="18" charset="0"/>
                <a:cs typeface="Times New Roman" panose="02020603050405020304" pitchFamily="18" charset="0"/>
              </a:rPr>
              <a:t>q2as3.py(contd..):  Input any sentence/string. Print whether it is Palindrome/Not a Palindrome.</a:t>
            </a:r>
            <a:r>
              <a:rPr lang="en-IN" altLang="en-US" b="1">
                <a:latin typeface="Times New Roman" panose="02020603050405020304" pitchFamily="18" charset="0"/>
                <a:cs typeface="Times New Roman" panose="02020603050405020304" pitchFamily="18" charset="0"/>
              </a:rPr>
              <a:t> </a:t>
            </a:r>
            <a:endParaRPr lang="en-US" altLang="en-US" b="1">
              <a:latin typeface="Times New Roman" panose="02020603050405020304" pitchFamily="18" charset="0"/>
              <a:cs typeface="Times New Roman" panose="02020603050405020304" pitchFamily="18" charset="0"/>
            </a:endParaRPr>
          </a:p>
        </p:txBody>
      </p:sp>
      <p:pic>
        <p:nvPicPr>
          <p:cNvPr id="1484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214438"/>
            <a:ext cx="8858250"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055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6B0A13-B912-4590-868C-73085D99A4FE}" type="slidenum">
              <a:rPr lang="en-US" altLang="en-US">
                <a:solidFill>
                  <a:srgbClr val="898989"/>
                </a:solidFill>
                <a:latin typeface="Calibri" panose="020F0502020204030204" pitchFamily="34" charset="0"/>
              </a:rPr>
              <a:pPr eaLnBrk="1" hangingPunct="1"/>
              <a:t>11</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49509"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9510"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49511" name="TextBox 7"/>
          <p:cNvSpPr txBox="1">
            <a:spLocks noChangeArrowheads="1"/>
          </p:cNvSpPr>
          <p:nvPr/>
        </p:nvSpPr>
        <p:spPr bwMode="auto">
          <a:xfrm>
            <a:off x="1881189" y="714376"/>
            <a:ext cx="8643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000" b="1">
                <a:latin typeface="Times New Roman" panose="02020603050405020304" pitchFamily="18" charset="0"/>
                <a:cs typeface="Times New Roman" panose="02020603050405020304" pitchFamily="18" charset="0"/>
              </a:rPr>
              <a:t>3. Solution of </a:t>
            </a:r>
            <a:r>
              <a:rPr lang="en-US" altLang="en-US" sz="2000" b="1">
                <a:latin typeface="Times New Roman" panose="02020603050405020304" pitchFamily="18" charset="0"/>
                <a:cs typeface="Times New Roman" panose="02020603050405020304" pitchFamily="18" charset="0"/>
              </a:rPr>
              <a:t>q3as3.py:  Input any sentence and remove all spaces from LHS of that sentence.</a:t>
            </a:r>
          </a:p>
        </p:txBody>
      </p:sp>
      <p:pic>
        <p:nvPicPr>
          <p:cNvPr id="1495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4" y="1357314"/>
            <a:ext cx="87153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800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2B1DFC-236A-41E1-A298-65546D12330F}" type="slidenum">
              <a:rPr lang="en-US" altLang="en-US">
                <a:solidFill>
                  <a:srgbClr val="898989"/>
                </a:solidFill>
                <a:latin typeface="Calibri" panose="020F0502020204030204" pitchFamily="34" charset="0"/>
              </a:rPr>
              <a:pPr eaLnBrk="1" hangingPunct="1"/>
              <a:t>12</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50533"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0534"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50535" name="TextBox 7"/>
          <p:cNvSpPr txBox="1">
            <a:spLocks noChangeArrowheads="1"/>
          </p:cNvSpPr>
          <p:nvPr/>
        </p:nvSpPr>
        <p:spPr bwMode="auto">
          <a:xfrm>
            <a:off x="1881189" y="714376"/>
            <a:ext cx="8643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000" b="1">
                <a:latin typeface="Times New Roman" panose="02020603050405020304" pitchFamily="18" charset="0"/>
                <a:cs typeface="Times New Roman" panose="02020603050405020304" pitchFamily="18" charset="0"/>
              </a:rPr>
              <a:t>3. Solution of </a:t>
            </a:r>
            <a:r>
              <a:rPr lang="en-US" altLang="en-US" sz="2000" b="1">
                <a:latin typeface="Times New Roman" panose="02020603050405020304" pitchFamily="18" charset="0"/>
                <a:cs typeface="Times New Roman" panose="02020603050405020304" pitchFamily="18" charset="0"/>
              </a:rPr>
              <a:t>q3as3.py(contd..):  Input any sentence and remove all spaces from LHS of that sentence.</a:t>
            </a:r>
          </a:p>
        </p:txBody>
      </p:sp>
      <p:pic>
        <p:nvPicPr>
          <p:cNvPr id="1505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6" y="1360488"/>
            <a:ext cx="8786813" cy="492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581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4E54D2-D2D3-40B9-BF91-7A5A826A50C0}" type="slidenum">
              <a:rPr lang="en-US" altLang="en-US">
                <a:solidFill>
                  <a:srgbClr val="898989"/>
                </a:solidFill>
                <a:latin typeface="Calibri" panose="020F0502020204030204" pitchFamily="34" charset="0"/>
              </a:rPr>
              <a:pPr eaLnBrk="1" hangingPunct="1"/>
              <a:t>13</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51557"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1558"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51559" name="TextBox 7"/>
          <p:cNvSpPr txBox="1">
            <a:spLocks noChangeArrowheads="1"/>
          </p:cNvSpPr>
          <p:nvPr/>
        </p:nvSpPr>
        <p:spPr bwMode="auto">
          <a:xfrm>
            <a:off x="1881189" y="714376"/>
            <a:ext cx="8643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000" b="1">
                <a:latin typeface="Times New Roman" panose="02020603050405020304" pitchFamily="18" charset="0"/>
                <a:cs typeface="Times New Roman" panose="02020603050405020304" pitchFamily="18" charset="0"/>
              </a:rPr>
              <a:t>4. Solution of </a:t>
            </a:r>
            <a:r>
              <a:rPr lang="en-US" altLang="en-US" sz="2000" b="1">
                <a:latin typeface="Times New Roman" panose="02020603050405020304" pitchFamily="18" charset="0"/>
                <a:cs typeface="Times New Roman" panose="02020603050405020304" pitchFamily="18" charset="0"/>
              </a:rPr>
              <a:t>q4as3.py:  Input any sentence and remove all spaces from RHS of that sentence.</a:t>
            </a:r>
          </a:p>
        </p:txBody>
      </p:sp>
      <p:pic>
        <p:nvPicPr>
          <p:cNvPr id="1515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357314"/>
            <a:ext cx="8929688"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54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4D9D8C-2DE0-4C52-BC02-0AA081A3DA8B}" type="slidenum">
              <a:rPr lang="en-US" altLang="en-US">
                <a:solidFill>
                  <a:srgbClr val="898989"/>
                </a:solidFill>
                <a:latin typeface="Calibri" panose="020F0502020204030204" pitchFamily="34" charset="0"/>
              </a:rPr>
              <a:pPr eaLnBrk="1" hangingPunct="1"/>
              <a:t>14</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52581"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2582"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52583" name="TextBox 7"/>
          <p:cNvSpPr txBox="1">
            <a:spLocks noChangeArrowheads="1"/>
          </p:cNvSpPr>
          <p:nvPr/>
        </p:nvSpPr>
        <p:spPr bwMode="auto">
          <a:xfrm>
            <a:off x="1881189" y="714376"/>
            <a:ext cx="8643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000" b="1">
                <a:latin typeface="Times New Roman" panose="02020603050405020304" pitchFamily="18" charset="0"/>
                <a:cs typeface="Times New Roman" panose="02020603050405020304" pitchFamily="18" charset="0"/>
              </a:rPr>
              <a:t>4. Solution of </a:t>
            </a:r>
            <a:r>
              <a:rPr lang="en-US" altLang="en-US" sz="2000" b="1">
                <a:latin typeface="Times New Roman" panose="02020603050405020304" pitchFamily="18" charset="0"/>
                <a:cs typeface="Times New Roman" panose="02020603050405020304" pitchFamily="18" charset="0"/>
              </a:rPr>
              <a:t>q4as3.py(contd..):  Input any sentence and remove all spaces from RHS of that sentence.</a:t>
            </a:r>
          </a:p>
        </p:txBody>
      </p:sp>
      <p:pic>
        <p:nvPicPr>
          <p:cNvPr id="1525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357314"/>
            <a:ext cx="9072563"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0128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279E01-E1F6-4495-8C50-F71D2435F6D5}" type="slidenum">
              <a:rPr lang="en-US" altLang="en-US">
                <a:solidFill>
                  <a:srgbClr val="898989"/>
                </a:solidFill>
                <a:latin typeface="Calibri" panose="020F0502020204030204" pitchFamily="34" charset="0"/>
              </a:rPr>
              <a:pPr eaLnBrk="1" hangingPunct="1"/>
              <a:t>15</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53605"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06"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53607" name="TextBox 7"/>
          <p:cNvSpPr txBox="1">
            <a:spLocks noChangeArrowheads="1"/>
          </p:cNvSpPr>
          <p:nvPr/>
        </p:nvSpPr>
        <p:spPr bwMode="auto">
          <a:xfrm>
            <a:off x="1881188" y="714376"/>
            <a:ext cx="85010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b="1">
                <a:latin typeface="Times New Roman" panose="02020603050405020304" pitchFamily="18" charset="0"/>
                <a:cs typeface="Times New Roman" panose="02020603050405020304" pitchFamily="18" charset="0"/>
              </a:rPr>
              <a:t>5. Solution of </a:t>
            </a:r>
            <a:r>
              <a:rPr lang="en-US" altLang="en-US" b="1">
                <a:latin typeface="Times New Roman" panose="02020603050405020304" pitchFamily="18" charset="0"/>
                <a:cs typeface="Times New Roman" panose="02020603050405020304" pitchFamily="18" charset="0"/>
              </a:rPr>
              <a:t> q5as3.py: Input any name such as “Felix Raymond Anthony Desouza”. Modify the name as follows “Desouza, Felix Raymond Anthony” and print the modified name.</a:t>
            </a:r>
          </a:p>
        </p:txBody>
      </p:sp>
      <p:pic>
        <p:nvPicPr>
          <p:cNvPr id="1536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330326"/>
            <a:ext cx="8858250"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4075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79CCCB-6DF6-4C9C-9A3B-8586EB2EC65C}" type="slidenum">
              <a:rPr lang="en-US" altLang="en-US">
                <a:solidFill>
                  <a:srgbClr val="898989"/>
                </a:solidFill>
                <a:latin typeface="Calibri" panose="020F0502020204030204" pitchFamily="34" charset="0"/>
              </a:rPr>
              <a:pPr eaLnBrk="1" hangingPunct="1"/>
              <a:t>16</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54629"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4630"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54631" name="TextBox 7"/>
          <p:cNvSpPr txBox="1">
            <a:spLocks noChangeArrowheads="1"/>
          </p:cNvSpPr>
          <p:nvPr/>
        </p:nvSpPr>
        <p:spPr bwMode="auto">
          <a:xfrm>
            <a:off x="1881188" y="714376"/>
            <a:ext cx="85010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b="1">
                <a:latin typeface="Times New Roman" panose="02020603050405020304" pitchFamily="18" charset="0"/>
                <a:cs typeface="Times New Roman" panose="02020603050405020304" pitchFamily="18" charset="0"/>
              </a:rPr>
              <a:t>5. Solution of </a:t>
            </a:r>
            <a:r>
              <a:rPr lang="en-US" altLang="en-US" b="1">
                <a:latin typeface="Times New Roman" panose="02020603050405020304" pitchFamily="18" charset="0"/>
                <a:cs typeface="Times New Roman" panose="02020603050405020304" pitchFamily="18" charset="0"/>
              </a:rPr>
              <a:t> q5as3.py(contd..): Input any name such as “Felix Raymond Anthony Desouza”. Modify the name as follows “Desouza, Felix Raymond Anthony” and print the modified name.</a:t>
            </a:r>
          </a:p>
        </p:txBody>
      </p:sp>
      <p:pic>
        <p:nvPicPr>
          <p:cNvPr id="1546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571625"/>
            <a:ext cx="88582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513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6CCEB4-D162-4054-9ACD-72D7728C8386}" type="slidenum">
              <a:rPr lang="en-US" altLang="en-US">
                <a:solidFill>
                  <a:srgbClr val="898989"/>
                </a:solidFill>
                <a:latin typeface="Calibri" panose="020F0502020204030204" pitchFamily="34" charset="0"/>
              </a:rPr>
              <a:pPr eaLnBrk="1" hangingPunct="1"/>
              <a:t>17</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55653"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5654"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55655" name="Rectangle 8"/>
          <p:cNvSpPr>
            <a:spLocks noChangeArrowheads="1"/>
          </p:cNvSpPr>
          <p:nvPr/>
        </p:nvSpPr>
        <p:spPr bwMode="auto">
          <a:xfrm>
            <a:off x="1809750" y="714376"/>
            <a:ext cx="8572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b="1">
                <a:latin typeface="Times New Roman" panose="02020603050405020304" pitchFamily="18" charset="0"/>
                <a:cs typeface="Times New Roman" panose="02020603050405020304" pitchFamily="18" charset="0"/>
              </a:rPr>
              <a:t> 6.  Solution of q6as3.py :  Write a program to calculate number of vowels in a sentence.</a:t>
            </a:r>
          </a:p>
        </p:txBody>
      </p:sp>
      <p:pic>
        <p:nvPicPr>
          <p:cNvPr id="1556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357314"/>
            <a:ext cx="892968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932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167313" y="5429250"/>
            <a:ext cx="4500562" cy="3571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675"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EB6F28-BEB2-4271-815B-0C0040427A68}"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56678"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6679"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56680" name="Rectangle 7"/>
          <p:cNvSpPr>
            <a:spLocks noChangeArrowheads="1"/>
          </p:cNvSpPr>
          <p:nvPr/>
        </p:nvSpPr>
        <p:spPr bwMode="auto">
          <a:xfrm>
            <a:off x="1809750" y="714376"/>
            <a:ext cx="8572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b="1">
                <a:latin typeface="Times New Roman" panose="02020603050405020304" pitchFamily="18" charset="0"/>
                <a:cs typeface="Times New Roman" panose="02020603050405020304" pitchFamily="18" charset="0"/>
              </a:rPr>
              <a:t> 6.  Solution of q6as3.py(contd..) :  Write a program to calculate number of vowels in a sentence.</a:t>
            </a:r>
          </a:p>
        </p:txBody>
      </p:sp>
      <p:pic>
        <p:nvPicPr>
          <p:cNvPr id="1566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6" y="1285876"/>
            <a:ext cx="8786813"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133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5EE82-DB2B-4ABE-AB74-D83EDD72CB76}"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57702"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7703"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57704" name="Rectangle 7"/>
          <p:cNvSpPr>
            <a:spLocks noChangeArrowheads="1"/>
          </p:cNvSpPr>
          <p:nvPr/>
        </p:nvSpPr>
        <p:spPr bwMode="auto">
          <a:xfrm>
            <a:off x="1809750" y="714376"/>
            <a:ext cx="8572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Times New Roman" panose="02020603050405020304" pitchFamily="18" charset="0"/>
                <a:cs typeface="Times New Roman" panose="02020603050405020304" pitchFamily="18" charset="0"/>
              </a:rPr>
              <a:t>Solution of q7as3.py:   Write a program to calculate number of consonants in a sentence ‘s’</a:t>
            </a:r>
            <a:endParaRPr lang="en-US" altLang="en-US" sz="2000" b="1"/>
          </a:p>
        </p:txBody>
      </p:sp>
      <p:pic>
        <p:nvPicPr>
          <p:cNvPr id="1577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412777"/>
            <a:ext cx="892968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0170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881188" y="5072063"/>
            <a:ext cx="8286750"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363"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75A66D-65B7-4E87-8B5C-87E739BCFB25}"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43366"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367" name="TextBox 10"/>
          <p:cNvSpPr txBox="1">
            <a:spLocks noChangeArrowheads="1"/>
          </p:cNvSpPr>
          <p:nvPr/>
        </p:nvSpPr>
        <p:spPr bwMode="auto">
          <a:xfrm>
            <a:off x="3381376" y="357188"/>
            <a:ext cx="557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 Introduction to String Methods(contd..)</a:t>
            </a:r>
            <a:endParaRPr lang="en-US" altLang="en-US" sz="2400" u="sng">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nvGraphicFramePr>
        <p:xfrm>
          <a:off x="1952625" y="1071564"/>
          <a:ext cx="8358188" cy="3697409"/>
        </p:xfrm>
        <a:graphic>
          <a:graphicData uri="http://schemas.openxmlformats.org/drawingml/2006/table">
            <a:tbl>
              <a:tblPr firstRow="1" bandRow="1">
                <a:tableStyleId>{5940675A-B579-460E-94D1-54222C63F5DA}</a:tableStyleId>
              </a:tblPr>
              <a:tblGrid>
                <a:gridCol w="2857500"/>
                <a:gridCol w="5500688"/>
              </a:tblGrid>
              <a:tr h="428589">
                <a:tc>
                  <a:txBody>
                    <a:bodyPr/>
                    <a:lstStyle/>
                    <a:p>
                      <a:r>
                        <a:rPr lang="en-IN" sz="1800" b="1" dirty="0" smtClean="0">
                          <a:latin typeface="Times New Roman" pitchFamily="18" charset="0"/>
                          <a:cs typeface="Times New Roman" pitchFamily="18" charset="0"/>
                        </a:rPr>
                        <a:t>String Method</a:t>
                      </a:r>
                      <a:endParaRPr lang="en-US" sz="1800" b="1" dirty="0">
                        <a:latin typeface="Times New Roman" pitchFamily="18" charset="0"/>
                        <a:cs typeface="Times New Roman" pitchFamily="18" charset="0"/>
                      </a:endParaRPr>
                    </a:p>
                  </a:txBody>
                  <a:tcPr marL="91439" marR="91439" marT="45716" marB="45716"/>
                </a:tc>
                <a:tc>
                  <a:txBody>
                    <a:bodyPr/>
                    <a:lstStyle/>
                    <a:p>
                      <a:r>
                        <a:rPr lang="en-IN" sz="1800" b="1" dirty="0" smtClean="0">
                          <a:latin typeface="Times New Roman" pitchFamily="18" charset="0"/>
                          <a:cs typeface="Times New Roman" pitchFamily="18" charset="0"/>
                        </a:rPr>
                        <a:t>Description</a:t>
                      </a:r>
                      <a:r>
                        <a:rPr lang="en-IN" sz="1800" b="1" baseline="0" dirty="0" smtClean="0">
                          <a:latin typeface="Times New Roman" pitchFamily="18" charset="0"/>
                          <a:cs typeface="Times New Roman" pitchFamily="18" charset="0"/>
                        </a:rPr>
                        <a:t> of the Method</a:t>
                      </a:r>
                      <a:endParaRPr lang="en-US" sz="1800" b="1" dirty="0">
                        <a:latin typeface="Times New Roman" pitchFamily="18" charset="0"/>
                        <a:cs typeface="Times New Roman" pitchFamily="18" charset="0"/>
                      </a:endParaRPr>
                    </a:p>
                  </a:txBody>
                  <a:tcPr marL="91439" marR="91439" marT="45716" marB="45716"/>
                </a:tc>
              </a:tr>
              <a:tr h="428589">
                <a:tc>
                  <a:txBody>
                    <a:bodyPr/>
                    <a:lstStyle/>
                    <a:p>
                      <a:r>
                        <a:rPr lang="en-IN" sz="1800" b="1" dirty="0" err="1" smtClean="0">
                          <a:latin typeface="Times New Roman" pitchFamily="18" charset="0"/>
                          <a:cs typeface="Times New Roman" pitchFamily="18" charset="0"/>
                        </a:rPr>
                        <a:t>s.isdigit</a:t>
                      </a:r>
                      <a:r>
                        <a:rPr lang="en-IN"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txBody>
                  <a:tcPr marL="91439" marR="91439" marT="45716" marB="45716"/>
                </a:tc>
                <a:tc>
                  <a:txBody>
                    <a:bodyPr/>
                    <a:lstStyle/>
                    <a:p>
                      <a:r>
                        <a:rPr lang="en-IN" sz="1800" dirty="0" smtClean="0">
                          <a:latin typeface="Times New Roman" pitchFamily="18" charset="0"/>
                          <a:cs typeface="Times New Roman" pitchFamily="18" charset="0"/>
                        </a:rPr>
                        <a:t>Returns True if s contains only digits or False</a:t>
                      </a:r>
                      <a:r>
                        <a:rPr lang="en-IN" sz="1800" baseline="0" dirty="0" smtClean="0">
                          <a:latin typeface="Times New Roman" pitchFamily="18" charset="0"/>
                          <a:cs typeface="Times New Roman" pitchFamily="18" charset="0"/>
                        </a:rPr>
                        <a:t> otherwise</a:t>
                      </a:r>
                      <a:endParaRPr lang="en-US" sz="1800" dirty="0">
                        <a:latin typeface="Times New Roman" pitchFamily="18" charset="0"/>
                        <a:cs typeface="Times New Roman" pitchFamily="18" charset="0"/>
                      </a:endParaRPr>
                    </a:p>
                  </a:txBody>
                  <a:tcPr marL="91439" marR="91439" marT="45716" marB="45716"/>
                </a:tc>
              </a:tr>
              <a:tr h="640022">
                <a:tc>
                  <a:txBody>
                    <a:bodyPr/>
                    <a:lstStyle/>
                    <a:p>
                      <a:r>
                        <a:rPr lang="en-IN" sz="1800" b="1" dirty="0" err="1" smtClean="0">
                          <a:latin typeface="Times New Roman" pitchFamily="18" charset="0"/>
                          <a:cs typeface="Times New Roman" pitchFamily="18" charset="0"/>
                        </a:rPr>
                        <a:t>s.join</a:t>
                      </a:r>
                      <a:r>
                        <a:rPr lang="en-IN" sz="1800" b="1" dirty="0" smtClean="0">
                          <a:latin typeface="Times New Roman" pitchFamily="18" charset="0"/>
                          <a:cs typeface="Times New Roman" pitchFamily="18" charset="0"/>
                        </a:rPr>
                        <a:t>(sequence)</a:t>
                      </a:r>
                      <a:endParaRPr lang="en-US" sz="1800" b="1" dirty="0">
                        <a:latin typeface="Times New Roman" pitchFamily="18" charset="0"/>
                        <a:cs typeface="Times New Roman" pitchFamily="18" charset="0"/>
                      </a:endParaRPr>
                    </a:p>
                  </a:txBody>
                  <a:tcPr marL="91439" marR="91439" marT="45716" marB="45716"/>
                </a:tc>
                <a:tc>
                  <a:txBody>
                    <a:bodyPr/>
                    <a:lstStyle/>
                    <a:p>
                      <a:r>
                        <a:rPr lang="en-IN" sz="1800" dirty="0" smtClean="0">
                          <a:latin typeface="Times New Roman" pitchFamily="18" charset="0"/>
                          <a:cs typeface="Times New Roman" pitchFamily="18" charset="0"/>
                        </a:rPr>
                        <a:t>Returns</a:t>
                      </a:r>
                      <a:r>
                        <a:rPr lang="en-IN" sz="1800" baseline="0" dirty="0" smtClean="0">
                          <a:latin typeface="Times New Roman" pitchFamily="18" charset="0"/>
                          <a:cs typeface="Times New Roman" pitchFamily="18" charset="0"/>
                        </a:rPr>
                        <a:t> a string that is the concatenation of the strings in the sequence. The separator between elements is s.</a:t>
                      </a:r>
                      <a:endParaRPr lang="en-US" sz="1800" dirty="0">
                        <a:latin typeface="Times New Roman" pitchFamily="18" charset="0"/>
                        <a:cs typeface="Times New Roman" pitchFamily="18" charset="0"/>
                      </a:endParaRPr>
                    </a:p>
                  </a:txBody>
                  <a:tcPr marL="91439" marR="91439" marT="45716" marB="45716"/>
                </a:tc>
              </a:tr>
              <a:tr h="428589">
                <a:tc>
                  <a:txBody>
                    <a:bodyPr/>
                    <a:lstStyle/>
                    <a:p>
                      <a:r>
                        <a:rPr lang="en-IN" sz="1800" b="1" dirty="0" err="1" smtClean="0">
                          <a:latin typeface="Times New Roman" pitchFamily="18" charset="0"/>
                          <a:cs typeface="Times New Roman" pitchFamily="18" charset="0"/>
                        </a:rPr>
                        <a:t>s.lower</a:t>
                      </a:r>
                      <a:r>
                        <a:rPr lang="en-IN"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txBody>
                  <a:tcPr marL="91439" marR="91439" marT="45716" marB="45716"/>
                </a:tc>
                <a:tc>
                  <a:txBody>
                    <a:bodyPr/>
                    <a:lstStyle/>
                    <a:p>
                      <a:r>
                        <a:rPr lang="en-IN" sz="1800" dirty="0" smtClean="0">
                          <a:latin typeface="Times New Roman" pitchFamily="18" charset="0"/>
                          <a:cs typeface="Times New Roman" pitchFamily="18" charset="0"/>
                        </a:rPr>
                        <a:t>Returns a copy of s converted to lowercase.</a:t>
                      </a:r>
                      <a:endParaRPr lang="en-US" sz="1800" dirty="0">
                        <a:latin typeface="Times New Roman" pitchFamily="18" charset="0"/>
                        <a:cs typeface="Times New Roman" pitchFamily="18" charset="0"/>
                      </a:endParaRPr>
                    </a:p>
                  </a:txBody>
                  <a:tcPr marL="91439" marR="91439" marT="45716" marB="45716"/>
                </a:tc>
              </a:tr>
              <a:tr h="428589">
                <a:tc>
                  <a:txBody>
                    <a:bodyPr/>
                    <a:lstStyle/>
                    <a:p>
                      <a:r>
                        <a:rPr lang="en-IN" sz="1800" b="1" dirty="0" err="1" smtClean="0">
                          <a:latin typeface="Times New Roman" pitchFamily="18" charset="0"/>
                          <a:cs typeface="Times New Roman" pitchFamily="18" charset="0"/>
                        </a:rPr>
                        <a:t>s.upper</a:t>
                      </a:r>
                      <a:r>
                        <a:rPr lang="en-IN"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txBody>
                  <a:tcPr marL="91439" marR="91439" marT="45716" marB="45716"/>
                </a:tc>
                <a:tc>
                  <a:txBody>
                    <a:bodyPr/>
                    <a:lstStyle/>
                    <a:p>
                      <a:r>
                        <a:rPr lang="en-IN" sz="1800" dirty="0" smtClean="0">
                          <a:latin typeface="Times New Roman" pitchFamily="18" charset="0"/>
                          <a:cs typeface="Times New Roman" pitchFamily="18" charset="0"/>
                        </a:rPr>
                        <a:t>Returns a copy of s converted to </a:t>
                      </a:r>
                      <a:r>
                        <a:rPr lang="en-IN" sz="1800" dirty="0" err="1" smtClean="0">
                          <a:latin typeface="Times New Roman" pitchFamily="18" charset="0"/>
                          <a:cs typeface="Times New Roman" pitchFamily="18" charset="0"/>
                        </a:rPr>
                        <a:t>upprcase</a:t>
                      </a:r>
                      <a:r>
                        <a:rPr lang="en-IN"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marL="91439" marR="91439" marT="45716" marB="45716"/>
                </a:tc>
              </a:tr>
              <a:tr h="914318">
                <a:tc>
                  <a:txBody>
                    <a:bodyPr/>
                    <a:lstStyle/>
                    <a:p>
                      <a:r>
                        <a:rPr lang="en-IN" sz="1800" b="1" dirty="0" err="1" smtClean="0">
                          <a:latin typeface="Times New Roman" pitchFamily="18" charset="0"/>
                          <a:cs typeface="Times New Roman" pitchFamily="18" charset="0"/>
                        </a:rPr>
                        <a:t>s.replace</a:t>
                      </a:r>
                      <a:r>
                        <a:rPr lang="en-IN" sz="1800" b="1" dirty="0" smtClean="0">
                          <a:latin typeface="Times New Roman" pitchFamily="18" charset="0"/>
                          <a:cs typeface="Times New Roman" pitchFamily="18" charset="0"/>
                        </a:rPr>
                        <a:t>(</a:t>
                      </a:r>
                      <a:r>
                        <a:rPr lang="en-IN" sz="1800" b="1" dirty="0" err="1" smtClean="0">
                          <a:latin typeface="Times New Roman" pitchFamily="18" charset="0"/>
                          <a:cs typeface="Times New Roman" pitchFamily="18" charset="0"/>
                        </a:rPr>
                        <a:t>old,new</a:t>
                      </a:r>
                      <a:r>
                        <a:rPr lang="en-IN" sz="1800" b="1" dirty="0" smtClean="0">
                          <a:latin typeface="Times New Roman" pitchFamily="18" charset="0"/>
                          <a:cs typeface="Times New Roman" pitchFamily="18" charset="0"/>
                        </a:rPr>
                        <a:t> [,count])</a:t>
                      </a:r>
                      <a:endParaRPr lang="en-US" sz="1800" b="1" dirty="0">
                        <a:latin typeface="Times New Roman" pitchFamily="18" charset="0"/>
                        <a:cs typeface="Times New Roman" pitchFamily="18" charset="0"/>
                      </a:endParaRPr>
                    </a:p>
                  </a:txBody>
                  <a:tcPr marL="91439" marR="91439" marT="45716" marB="45716"/>
                </a:tc>
                <a:tc>
                  <a:txBody>
                    <a:bodyPr/>
                    <a:lstStyle/>
                    <a:p>
                      <a:r>
                        <a:rPr lang="en-IN" sz="1800" dirty="0" smtClean="0">
                          <a:latin typeface="Times New Roman" pitchFamily="18" charset="0"/>
                          <a:cs typeface="Times New Roman" pitchFamily="18" charset="0"/>
                        </a:rPr>
                        <a:t>Returns a copy of s with all occurrences of substring old replaced by new. If the optional argument count is given , only the first count occurrences are replaced.</a:t>
                      </a:r>
                      <a:endParaRPr lang="en-US" sz="1800" dirty="0">
                        <a:latin typeface="Times New Roman" pitchFamily="18" charset="0"/>
                        <a:cs typeface="Times New Roman" pitchFamily="18" charset="0"/>
                      </a:endParaRPr>
                    </a:p>
                  </a:txBody>
                  <a:tcPr marL="91439" marR="91439" marT="45716" marB="45716"/>
                </a:tc>
              </a:tr>
              <a:tr h="428589">
                <a:tc>
                  <a:txBody>
                    <a:bodyPr/>
                    <a:lstStyle/>
                    <a:p>
                      <a:r>
                        <a:rPr lang="en-IN" sz="1800" b="1" dirty="0" err="1" smtClean="0">
                          <a:latin typeface="Times New Roman" pitchFamily="18" charset="0"/>
                          <a:cs typeface="Times New Roman" pitchFamily="18" charset="0"/>
                        </a:rPr>
                        <a:t>s.startwith</a:t>
                      </a:r>
                      <a:r>
                        <a:rPr lang="en-IN" sz="1800" b="1" dirty="0" smtClean="0">
                          <a:latin typeface="Times New Roman" pitchFamily="18" charset="0"/>
                          <a:cs typeface="Times New Roman" pitchFamily="18" charset="0"/>
                        </a:rPr>
                        <a:t>(sub)</a:t>
                      </a:r>
                      <a:endParaRPr lang="en-US" sz="1800" b="1" dirty="0">
                        <a:latin typeface="Times New Roman" pitchFamily="18" charset="0"/>
                        <a:cs typeface="Times New Roman" pitchFamily="18" charset="0"/>
                      </a:endParaRPr>
                    </a:p>
                  </a:txBody>
                  <a:tcPr marL="91439" marR="91439" marT="45716" marB="45716"/>
                </a:tc>
                <a:tc>
                  <a:txBody>
                    <a:bodyPr/>
                    <a:lstStyle/>
                    <a:p>
                      <a:r>
                        <a:rPr lang="en-IN" sz="1800" dirty="0" smtClean="0">
                          <a:latin typeface="Times New Roman" pitchFamily="18" charset="0"/>
                          <a:cs typeface="Times New Roman" pitchFamily="18" charset="0"/>
                        </a:rPr>
                        <a:t>Returns True if s starts with sub or False otherwise.</a:t>
                      </a:r>
                      <a:endParaRPr lang="en-US" sz="1800" dirty="0">
                        <a:latin typeface="Times New Roman" pitchFamily="18" charset="0"/>
                        <a:cs typeface="Times New Roman" pitchFamily="18" charset="0"/>
                      </a:endParaRPr>
                    </a:p>
                  </a:txBody>
                  <a:tcPr marL="91439" marR="91439" marT="45716" marB="45716"/>
                </a:tc>
              </a:tr>
            </a:tbl>
          </a:graphicData>
        </a:graphic>
      </p:graphicFrame>
      <p:sp>
        <p:nvSpPr>
          <p:cNvPr id="143394" name="TextBox 12"/>
          <p:cNvSpPr txBox="1">
            <a:spLocks noChangeArrowheads="1"/>
          </p:cNvSpPr>
          <p:nvPr/>
        </p:nvSpPr>
        <p:spPr bwMode="auto">
          <a:xfrm>
            <a:off x="1952625" y="5072063"/>
            <a:ext cx="8358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400">
                <a:latin typeface="Times New Roman" panose="02020603050405020304" pitchFamily="18" charset="0"/>
                <a:cs typeface="Times New Roman" panose="02020603050405020304" pitchFamily="18" charset="0"/>
              </a:rPr>
              <a:t>In our next slide we will show examples on String handling.</a:t>
            </a: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728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EDF2EE-110D-4549-A084-C76A3C9B67C5}" type="slidenum">
              <a:rPr lang="en-US" altLang="en-US">
                <a:solidFill>
                  <a:srgbClr val="898989"/>
                </a:solidFill>
                <a:latin typeface="Calibri" panose="020F0502020204030204" pitchFamily="34" charset="0"/>
              </a:rPr>
              <a:pPr eaLnBrk="1" hangingPunct="1"/>
              <a:t>20</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58725"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8726"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58727" name="Rectangle 7"/>
          <p:cNvSpPr>
            <a:spLocks noChangeArrowheads="1"/>
          </p:cNvSpPr>
          <p:nvPr/>
        </p:nvSpPr>
        <p:spPr bwMode="auto">
          <a:xfrm>
            <a:off x="1809750" y="714376"/>
            <a:ext cx="8572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Times New Roman" panose="02020603050405020304" pitchFamily="18" charset="0"/>
                <a:cs typeface="Times New Roman" panose="02020603050405020304" pitchFamily="18" charset="0"/>
              </a:rPr>
              <a:t>Solution of q7as3.py(contd..):   Write a program to calculate number of consonants in a sentence ‘s’</a:t>
            </a:r>
            <a:endParaRPr lang="en-US" altLang="en-US" sz="2000" b="1"/>
          </a:p>
        </p:txBody>
      </p:sp>
      <p:pic>
        <p:nvPicPr>
          <p:cNvPr id="1587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4" y="1357314"/>
            <a:ext cx="8929687"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8083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4DD02C-85E4-4D27-A1A3-AA643E5FD063}" type="slidenum">
              <a:rPr lang="en-US" altLang="en-US">
                <a:solidFill>
                  <a:srgbClr val="898989"/>
                </a:solidFill>
                <a:latin typeface="Calibri" panose="020F0502020204030204" pitchFamily="34" charset="0"/>
              </a:rPr>
              <a:pPr eaLnBrk="1" hangingPunct="1"/>
              <a:t>21</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59749"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9750"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59751" name="TextBox 7"/>
          <p:cNvSpPr txBox="1">
            <a:spLocks noChangeArrowheads="1"/>
          </p:cNvSpPr>
          <p:nvPr/>
        </p:nvSpPr>
        <p:spPr bwMode="auto">
          <a:xfrm>
            <a:off x="1952625" y="714376"/>
            <a:ext cx="8358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b="1">
                <a:latin typeface="Times New Roman" panose="02020603050405020304" pitchFamily="18" charset="0"/>
                <a:cs typeface="Times New Roman" panose="02020603050405020304" pitchFamily="18" charset="0"/>
              </a:rPr>
              <a:t>8.Solution of q8as3.py: Input any sentence and extract all words from that sentence and display   on screen.</a:t>
            </a:r>
          </a:p>
        </p:txBody>
      </p:sp>
      <p:pic>
        <p:nvPicPr>
          <p:cNvPr id="15975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290638"/>
            <a:ext cx="885825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0376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E53166-CC2D-4F04-A34E-C5BE732AE017}" type="slidenum">
              <a:rPr lang="en-US" altLang="en-US">
                <a:solidFill>
                  <a:srgbClr val="898989"/>
                </a:solidFill>
                <a:latin typeface="Calibri" panose="020F0502020204030204" pitchFamily="34" charset="0"/>
              </a:rPr>
              <a:pPr eaLnBrk="1" hangingPunct="1"/>
              <a:t>22</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60773"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0774"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60775" name="TextBox 7"/>
          <p:cNvSpPr txBox="1">
            <a:spLocks noChangeArrowheads="1"/>
          </p:cNvSpPr>
          <p:nvPr/>
        </p:nvSpPr>
        <p:spPr bwMode="auto">
          <a:xfrm>
            <a:off x="1952625" y="714376"/>
            <a:ext cx="8358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b="1">
                <a:latin typeface="Times New Roman" panose="02020603050405020304" pitchFamily="18" charset="0"/>
                <a:cs typeface="Times New Roman" panose="02020603050405020304" pitchFamily="18" charset="0"/>
              </a:rPr>
              <a:t>8.Solution of q8as3.py(contd..): Input any sentence and extract all words from that sentence and display   on screen.</a:t>
            </a:r>
          </a:p>
        </p:txBody>
      </p:sp>
      <p:pic>
        <p:nvPicPr>
          <p:cNvPr id="16077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285876"/>
            <a:ext cx="885825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7803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65CFAA-C25E-4052-B854-D12E4F85BDD0}" type="slidenum">
              <a:rPr lang="en-US" altLang="en-US">
                <a:solidFill>
                  <a:srgbClr val="898989"/>
                </a:solidFill>
                <a:latin typeface="Calibri" panose="020F0502020204030204" pitchFamily="34" charset="0"/>
              </a:rPr>
              <a:pPr eaLnBrk="1" hangingPunct="1"/>
              <a:t>23</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61797"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1798"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61799" name="TextBox 7"/>
          <p:cNvSpPr txBox="1">
            <a:spLocks noChangeArrowheads="1"/>
          </p:cNvSpPr>
          <p:nvPr/>
        </p:nvSpPr>
        <p:spPr bwMode="auto">
          <a:xfrm>
            <a:off x="1881188" y="714376"/>
            <a:ext cx="8572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9. Solution of </a:t>
            </a:r>
            <a:r>
              <a:rPr lang="en-US" altLang="en-US" b="1">
                <a:latin typeface="Times New Roman" panose="02020603050405020304" pitchFamily="18" charset="0"/>
                <a:cs typeface="Times New Roman" panose="02020603050405020304" pitchFamily="18" charset="0"/>
              </a:rPr>
              <a:t>q9as3.py : Write a program to input a string ‘s’ and pattern to be searched ‘p’. The program will display how many times ‘p’ found in ‘s’.</a:t>
            </a:r>
            <a:endParaRPr lang="en-US" altLang="en-US" b="1"/>
          </a:p>
        </p:txBody>
      </p:sp>
      <p:pic>
        <p:nvPicPr>
          <p:cNvPr id="16180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1428750"/>
            <a:ext cx="8572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536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55B11C-AA30-40FC-AB9A-7538BBCE1138}" type="slidenum">
              <a:rPr lang="en-US" altLang="en-US">
                <a:solidFill>
                  <a:srgbClr val="898989"/>
                </a:solidFill>
                <a:latin typeface="Calibri" panose="020F0502020204030204" pitchFamily="34" charset="0"/>
              </a:rPr>
              <a:pPr eaLnBrk="1" hangingPunct="1"/>
              <a:t>24</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62821"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2822"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62823" name="TextBox 7"/>
          <p:cNvSpPr txBox="1">
            <a:spLocks noChangeArrowheads="1"/>
          </p:cNvSpPr>
          <p:nvPr/>
        </p:nvSpPr>
        <p:spPr bwMode="auto">
          <a:xfrm>
            <a:off x="1881188" y="714376"/>
            <a:ext cx="8572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9. Solution of </a:t>
            </a:r>
            <a:r>
              <a:rPr lang="en-US" altLang="en-US" b="1">
                <a:latin typeface="Times New Roman" panose="02020603050405020304" pitchFamily="18" charset="0"/>
                <a:cs typeface="Times New Roman" panose="02020603050405020304" pitchFamily="18" charset="0"/>
              </a:rPr>
              <a:t>q9as3.py(contd..) : Write a program to input a string ‘s’ and pattern to be searched ‘p’. The program will display how many times ‘p’ found in ‘s’.</a:t>
            </a:r>
            <a:endParaRPr lang="en-US" altLang="en-US" b="1"/>
          </a:p>
        </p:txBody>
      </p:sp>
      <p:pic>
        <p:nvPicPr>
          <p:cNvPr id="16282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357313"/>
            <a:ext cx="8858250"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2236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384503-65C7-4AAF-B5FB-87C159A9B3D0}" type="slidenum">
              <a:rPr lang="en-US" altLang="en-US">
                <a:solidFill>
                  <a:srgbClr val="898989"/>
                </a:solidFill>
                <a:latin typeface="Calibri" panose="020F0502020204030204" pitchFamily="34" charset="0"/>
              </a:rPr>
              <a:pPr eaLnBrk="1" hangingPunct="1"/>
              <a:t>25</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63845"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846"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63847" name="TextBox 7"/>
          <p:cNvSpPr txBox="1">
            <a:spLocks noChangeArrowheads="1"/>
          </p:cNvSpPr>
          <p:nvPr/>
        </p:nvSpPr>
        <p:spPr bwMode="auto">
          <a:xfrm>
            <a:off x="1881188" y="714376"/>
            <a:ext cx="8572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9. Solution of </a:t>
            </a:r>
            <a:r>
              <a:rPr lang="en-US" altLang="en-US" b="1">
                <a:latin typeface="Times New Roman" panose="02020603050405020304" pitchFamily="18" charset="0"/>
                <a:cs typeface="Times New Roman" panose="02020603050405020304" pitchFamily="18" charset="0"/>
              </a:rPr>
              <a:t>q9as3.py(contd..) : Write a program to input a string ‘s’ and pattern to be searched ‘p’. The program will display how many times ‘p’ found in ‘s’.</a:t>
            </a:r>
            <a:endParaRPr lang="en-US" altLang="en-US" b="1"/>
          </a:p>
        </p:txBody>
      </p:sp>
      <p:pic>
        <p:nvPicPr>
          <p:cNvPr id="1638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4" y="1357314"/>
            <a:ext cx="8643937"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263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382D4E-766A-43A2-A75F-892736A40133}" type="slidenum">
              <a:rPr lang="en-US" altLang="en-US">
                <a:solidFill>
                  <a:srgbClr val="898989"/>
                </a:solidFill>
                <a:latin typeface="Calibri" panose="020F0502020204030204" pitchFamily="34" charset="0"/>
              </a:rPr>
              <a:pPr eaLnBrk="1" hangingPunct="1"/>
              <a:t>26</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64869"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4870"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64871" name="TextBox 7"/>
          <p:cNvSpPr txBox="1">
            <a:spLocks noChangeArrowheads="1"/>
          </p:cNvSpPr>
          <p:nvPr/>
        </p:nvSpPr>
        <p:spPr bwMode="auto">
          <a:xfrm>
            <a:off x="1809750" y="785814"/>
            <a:ext cx="8572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Tx/>
              <a:buAutoNum type="arabicPeriod" startAt="10"/>
            </a:pPr>
            <a:r>
              <a:rPr lang="en-US" altLang="en-US"/>
              <a:t> </a:t>
            </a:r>
            <a:r>
              <a:rPr lang="en-US" altLang="en-US" b="1">
                <a:latin typeface="Times New Roman" panose="02020603050405020304" pitchFamily="18" charset="0"/>
                <a:cs typeface="Times New Roman" panose="02020603050405020304" pitchFamily="18" charset="0"/>
              </a:rPr>
              <a:t>q10as3.py: </a:t>
            </a:r>
            <a:r>
              <a:rPr lang="en-US" altLang="en-US">
                <a:latin typeface="Times New Roman" panose="02020603050405020304" pitchFamily="18" charset="0"/>
                <a:cs typeface="Times New Roman" panose="02020603050405020304" pitchFamily="18" charset="0"/>
              </a:rPr>
              <a:t>Write a program to input any +ve integer (1-9999999) and convert it </a:t>
            </a:r>
          </a:p>
          <a:p>
            <a:pPr algn="just" eaLnBrk="1" hangingPunct="1"/>
            <a:r>
              <a:rPr lang="en-US" altLang="en-US">
                <a:latin typeface="Times New Roman" panose="02020603050405020304" pitchFamily="18" charset="0"/>
                <a:cs typeface="Times New Roman" panose="02020603050405020304" pitchFamily="18" charset="0"/>
              </a:rPr>
              <a:t>       into corresponding words. </a:t>
            </a:r>
            <a:r>
              <a:rPr lang="en-US" altLang="en-US" b="1">
                <a:latin typeface="Times New Roman" panose="02020603050405020304" pitchFamily="18" charset="0"/>
                <a:cs typeface="Times New Roman" panose="02020603050405020304" pitchFamily="18" charset="0"/>
              </a:rPr>
              <a:t>[ Example: 3232335 : Thirty Two Lakh Thirty Two Thousand Three Hundred Thirty Five.] </a:t>
            </a:r>
            <a:endParaRPr lang="en-US" altLang="en-US"/>
          </a:p>
        </p:txBody>
      </p:sp>
      <p:pic>
        <p:nvPicPr>
          <p:cNvPr id="1648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1" y="1643064"/>
            <a:ext cx="87153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90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EEC9F0-FF20-4CC6-99F8-BB28ACA04876}" type="slidenum">
              <a:rPr lang="en-US" altLang="en-US">
                <a:solidFill>
                  <a:srgbClr val="898989"/>
                </a:solidFill>
                <a:latin typeface="Calibri" panose="020F0502020204030204" pitchFamily="34" charset="0"/>
              </a:rPr>
              <a:pPr eaLnBrk="1" hangingPunct="1"/>
              <a:t>27</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65893"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5894"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65895" name="TextBox 7"/>
          <p:cNvSpPr txBox="1">
            <a:spLocks noChangeArrowheads="1"/>
          </p:cNvSpPr>
          <p:nvPr/>
        </p:nvSpPr>
        <p:spPr bwMode="auto">
          <a:xfrm>
            <a:off x="1809750" y="785814"/>
            <a:ext cx="8572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Tx/>
              <a:buAutoNum type="arabicPeriod" startAt="10"/>
            </a:pPr>
            <a:r>
              <a:rPr lang="en-US" altLang="en-US"/>
              <a:t> </a:t>
            </a:r>
            <a:r>
              <a:rPr lang="en-US" altLang="en-US" b="1">
                <a:latin typeface="Times New Roman" panose="02020603050405020304" pitchFamily="18" charset="0"/>
                <a:cs typeface="Times New Roman" panose="02020603050405020304" pitchFamily="18" charset="0"/>
              </a:rPr>
              <a:t>q10as3.py: </a:t>
            </a:r>
            <a:r>
              <a:rPr lang="en-US" altLang="en-US">
                <a:latin typeface="Times New Roman" panose="02020603050405020304" pitchFamily="18" charset="0"/>
                <a:cs typeface="Times New Roman" panose="02020603050405020304" pitchFamily="18" charset="0"/>
              </a:rPr>
              <a:t>Write a program to input any +ve integer (1-9999999) and convert it </a:t>
            </a:r>
          </a:p>
          <a:p>
            <a:pPr algn="just" eaLnBrk="1" hangingPunct="1"/>
            <a:r>
              <a:rPr lang="en-US" altLang="en-US">
                <a:latin typeface="Times New Roman" panose="02020603050405020304" pitchFamily="18" charset="0"/>
                <a:cs typeface="Times New Roman" panose="02020603050405020304" pitchFamily="18" charset="0"/>
              </a:rPr>
              <a:t>       into corresponding words. </a:t>
            </a:r>
            <a:r>
              <a:rPr lang="en-US" altLang="en-US" b="1">
                <a:latin typeface="Times New Roman" panose="02020603050405020304" pitchFamily="18" charset="0"/>
                <a:cs typeface="Times New Roman" panose="02020603050405020304" pitchFamily="18" charset="0"/>
              </a:rPr>
              <a:t>[ Example: 3232335 : Thirty Two Lakh Thirty Two Thousand Three Hundred Thirty Five.] </a:t>
            </a:r>
            <a:endParaRPr lang="en-US" altLang="en-US"/>
          </a:p>
        </p:txBody>
      </p:sp>
      <p:pic>
        <p:nvPicPr>
          <p:cNvPr id="1658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9" y="1643063"/>
            <a:ext cx="83581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2941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E3C473-2507-4E81-A409-E90E42CEED66}" type="slidenum">
              <a:rPr lang="en-US" altLang="en-US">
                <a:solidFill>
                  <a:srgbClr val="898989"/>
                </a:solidFill>
                <a:latin typeface="Calibri" panose="020F0502020204030204" pitchFamily="34" charset="0"/>
              </a:rPr>
              <a:pPr eaLnBrk="1" hangingPunct="1"/>
              <a:t>28</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66917"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6918"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66919" name="TextBox 7"/>
          <p:cNvSpPr txBox="1">
            <a:spLocks noChangeArrowheads="1"/>
          </p:cNvSpPr>
          <p:nvPr/>
        </p:nvSpPr>
        <p:spPr bwMode="auto">
          <a:xfrm>
            <a:off x="1809750" y="785814"/>
            <a:ext cx="8572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Tx/>
              <a:buAutoNum type="arabicPeriod" startAt="10"/>
            </a:pPr>
            <a:r>
              <a:rPr lang="en-US" altLang="en-US"/>
              <a:t> </a:t>
            </a:r>
            <a:r>
              <a:rPr lang="en-US" altLang="en-US" b="1">
                <a:latin typeface="Times New Roman" panose="02020603050405020304" pitchFamily="18" charset="0"/>
                <a:cs typeface="Times New Roman" panose="02020603050405020304" pitchFamily="18" charset="0"/>
              </a:rPr>
              <a:t>q10as3.py: </a:t>
            </a:r>
            <a:r>
              <a:rPr lang="en-US" altLang="en-US">
                <a:latin typeface="Times New Roman" panose="02020603050405020304" pitchFamily="18" charset="0"/>
                <a:cs typeface="Times New Roman" panose="02020603050405020304" pitchFamily="18" charset="0"/>
              </a:rPr>
              <a:t>Write a program to input any +ve integer (1-9999999) and convert it </a:t>
            </a:r>
          </a:p>
          <a:p>
            <a:pPr algn="just" eaLnBrk="1" hangingPunct="1"/>
            <a:r>
              <a:rPr lang="en-US" altLang="en-US">
                <a:latin typeface="Times New Roman" panose="02020603050405020304" pitchFamily="18" charset="0"/>
                <a:cs typeface="Times New Roman" panose="02020603050405020304" pitchFamily="18" charset="0"/>
              </a:rPr>
              <a:t>       into corresponding words. </a:t>
            </a:r>
            <a:r>
              <a:rPr lang="en-US" altLang="en-US" b="1">
                <a:latin typeface="Times New Roman" panose="02020603050405020304" pitchFamily="18" charset="0"/>
                <a:cs typeface="Times New Roman" panose="02020603050405020304" pitchFamily="18" charset="0"/>
              </a:rPr>
              <a:t>[ Example: 3232335 : Thirty Two Lakh Thirty Two Thousand Three Hundred Thirty Five.] </a:t>
            </a:r>
            <a:endParaRPr lang="en-US" altLang="en-US"/>
          </a:p>
        </p:txBody>
      </p:sp>
      <p:pic>
        <p:nvPicPr>
          <p:cNvPr id="1669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9" y="1643063"/>
            <a:ext cx="8929687"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385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702BEE-36AD-4A8C-9045-90EFE2C43800}" type="slidenum">
              <a:rPr lang="en-US" altLang="en-US">
                <a:solidFill>
                  <a:srgbClr val="898989"/>
                </a:solidFill>
                <a:latin typeface="Calibri" panose="020F0502020204030204" pitchFamily="34" charset="0"/>
              </a:rPr>
              <a:pPr eaLnBrk="1" hangingPunct="1"/>
              <a:t>29</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67941"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7942"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67943" name="TextBox 7"/>
          <p:cNvSpPr txBox="1">
            <a:spLocks noChangeArrowheads="1"/>
          </p:cNvSpPr>
          <p:nvPr/>
        </p:nvSpPr>
        <p:spPr bwMode="auto">
          <a:xfrm>
            <a:off x="1809750" y="785814"/>
            <a:ext cx="8572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Tx/>
              <a:buAutoNum type="arabicPeriod" startAt="10"/>
            </a:pPr>
            <a:r>
              <a:rPr lang="en-US" altLang="en-US"/>
              <a:t> </a:t>
            </a:r>
            <a:r>
              <a:rPr lang="en-US" altLang="en-US" b="1">
                <a:latin typeface="Times New Roman" panose="02020603050405020304" pitchFamily="18" charset="0"/>
                <a:cs typeface="Times New Roman" panose="02020603050405020304" pitchFamily="18" charset="0"/>
              </a:rPr>
              <a:t>q10as3.py: </a:t>
            </a:r>
            <a:r>
              <a:rPr lang="en-US" altLang="en-US">
                <a:latin typeface="Times New Roman" panose="02020603050405020304" pitchFamily="18" charset="0"/>
                <a:cs typeface="Times New Roman" panose="02020603050405020304" pitchFamily="18" charset="0"/>
              </a:rPr>
              <a:t>Write a program to input any +ve integer (1-9999999) and convert it </a:t>
            </a:r>
          </a:p>
          <a:p>
            <a:pPr algn="just" eaLnBrk="1" hangingPunct="1"/>
            <a:r>
              <a:rPr lang="en-US" altLang="en-US">
                <a:latin typeface="Times New Roman" panose="02020603050405020304" pitchFamily="18" charset="0"/>
                <a:cs typeface="Times New Roman" panose="02020603050405020304" pitchFamily="18" charset="0"/>
              </a:rPr>
              <a:t>       into corresponding words. </a:t>
            </a:r>
            <a:r>
              <a:rPr lang="en-US" altLang="en-US" b="1">
                <a:latin typeface="Times New Roman" panose="02020603050405020304" pitchFamily="18" charset="0"/>
                <a:cs typeface="Times New Roman" panose="02020603050405020304" pitchFamily="18" charset="0"/>
              </a:rPr>
              <a:t>[ Example: 3232335 : Thirty Two Lakh Thirty Two Thousand Three Hundred Thirty Five.] </a:t>
            </a:r>
            <a:endParaRPr lang="en-US" altLang="en-US"/>
          </a:p>
        </p:txBody>
      </p:sp>
      <p:pic>
        <p:nvPicPr>
          <p:cNvPr id="1679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73238"/>
            <a:ext cx="9144000"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396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8F797A-43D4-4E8F-A4DB-64CE74A267D8}"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44389"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4390" name="TextBox 10"/>
          <p:cNvSpPr txBox="1">
            <a:spLocks noChangeArrowheads="1"/>
          </p:cNvSpPr>
          <p:nvPr/>
        </p:nvSpPr>
        <p:spPr bwMode="auto">
          <a:xfrm>
            <a:off x="3952876" y="323851"/>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44391" name="TextBox 7"/>
          <p:cNvSpPr txBox="1">
            <a:spLocks noChangeArrowheads="1"/>
          </p:cNvSpPr>
          <p:nvPr/>
        </p:nvSpPr>
        <p:spPr bwMode="auto">
          <a:xfrm>
            <a:off x="1881188" y="785813"/>
            <a:ext cx="4000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altLang="en-US" sz="2400" b="1" u="sng">
                <a:latin typeface="Times New Roman" panose="02020603050405020304" pitchFamily="18" charset="0"/>
                <a:cs typeface="Times New Roman" panose="02020603050405020304" pitchFamily="18" charset="0"/>
              </a:rPr>
              <a:t>Example of Lists(contd..):</a:t>
            </a:r>
          </a:p>
        </p:txBody>
      </p:sp>
      <p:pic>
        <p:nvPicPr>
          <p:cNvPr id="1443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1" y="1285876"/>
            <a:ext cx="8501063"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663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655695-2713-42E9-B734-3F6A7D146D5F}" type="slidenum">
              <a:rPr lang="en-US" altLang="en-US">
                <a:solidFill>
                  <a:srgbClr val="898989"/>
                </a:solidFill>
                <a:latin typeface="Calibri" panose="020F0502020204030204" pitchFamily="34" charset="0"/>
              </a:rPr>
              <a:pPr eaLnBrk="1" hangingPunct="1"/>
              <a:t>30</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68966"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8967"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68968" name="TextBox 7"/>
          <p:cNvSpPr txBox="1">
            <a:spLocks noChangeArrowheads="1"/>
          </p:cNvSpPr>
          <p:nvPr/>
        </p:nvSpPr>
        <p:spPr bwMode="auto">
          <a:xfrm>
            <a:off x="1809750" y="704876"/>
            <a:ext cx="8572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Tx/>
              <a:buAutoNum type="arabicPeriod" startAt="10"/>
            </a:pPr>
            <a:r>
              <a:rPr lang="en-US" altLang="en-US" dirty="0"/>
              <a:t> </a:t>
            </a:r>
            <a:r>
              <a:rPr lang="en-US" altLang="en-US" b="1" dirty="0">
                <a:latin typeface="Times New Roman" panose="02020603050405020304" pitchFamily="18" charset="0"/>
                <a:cs typeface="Times New Roman" panose="02020603050405020304" pitchFamily="18" charset="0"/>
              </a:rPr>
              <a:t>q10as3.py: </a:t>
            </a:r>
            <a:r>
              <a:rPr lang="en-US" altLang="en-US" dirty="0">
                <a:latin typeface="Times New Roman" panose="02020603050405020304" pitchFamily="18" charset="0"/>
                <a:cs typeface="Times New Roman" panose="02020603050405020304" pitchFamily="18" charset="0"/>
              </a:rPr>
              <a:t>Write a program to input any +</a:t>
            </a:r>
            <a:r>
              <a:rPr lang="en-US" altLang="en-US" dirty="0" err="1">
                <a:latin typeface="Times New Roman" panose="02020603050405020304" pitchFamily="18" charset="0"/>
                <a:cs typeface="Times New Roman" panose="02020603050405020304" pitchFamily="18" charset="0"/>
              </a:rPr>
              <a:t>ve</a:t>
            </a:r>
            <a:r>
              <a:rPr lang="en-US" altLang="en-US" dirty="0">
                <a:latin typeface="Times New Roman" panose="02020603050405020304" pitchFamily="18" charset="0"/>
                <a:cs typeface="Times New Roman" panose="02020603050405020304" pitchFamily="18" charset="0"/>
              </a:rPr>
              <a:t> integer (1-9999999) and convert it </a:t>
            </a:r>
          </a:p>
          <a:p>
            <a:pPr algn="just" eaLnBrk="1" hangingPunct="1"/>
            <a:r>
              <a:rPr lang="en-US" altLang="en-US" dirty="0">
                <a:latin typeface="Times New Roman" panose="02020603050405020304" pitchFamily="18" charset="0"/>
                <a:cs typeface="Times New Roman" panose="02020603050405020304" pitchFamily="18" charset="0"/>
              </a:rPr>
              <a:t>       into corresponding words. </a:t>
            </a:r>
            <a:r>
              <a:rPr lang="en-US" altLang="en-US" b="1" dirty="0">
                <a:latin typeface="Times New Roman" panose="02020603050405020304" pitchFamily="18" charset="0"/>
                <a:cs typeface="Times New Roman" panose="02020603050405020304" pitchFamily="18" charset="0"/>
              </a:rPr>
              <a:t>[ Example: 3232335 : Thirty Two Lakh Thirty Two Thousand Three Hundred Thirty Five.] </a:t>
            </a:r>
            <a:endParaRPr lang="en-US" altLang="en-US" dirty="0"/>
          </a:p>
        </p:txBody>
      </p:sp>
      <p:pic>
        <p:nvPicPr>
          <p:cNvPr id="1689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665884"/>
            <a:ext cx="8858250"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7534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628779-D8A6-4713-B435-F27EE31B0B5B}"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29706"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07" name="TextBox 10"/>
          <p:cNvSpPr txBox="1">
            <a:spLocks noChangeArrowheads="1"/>
          </p:cNvSpPr>
          <p:nvPr/>
        </p:nvSpPr>
        <p:spPr bwMode="auto">
          <a:xfrm>
            <a:off x="4167189" y="323851"/>
            <a:ext cx="3571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29708" name="TextBox 7"/>
          <p:cNvSpPr txBox="1">
            <a:spLocks noChangeArrowheads="1"/>
          </p:cNvSpPr>
          <p:nvPr/>
        </p:nvSpPr>
        <p:spPr bwMode="auto">
          <a:xfrm>
            <a:off x="1881188" y="785813"/>
            <a:ext cx="7358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altLang="en-US" sz="2400" b="1" u="sng">
                <a:latin typeface="Times New Roman" panose="02020603050405020304" pitchFamily="18" charset="0"/>
                <a:cs typeface="Times New Roman" panose="02020603050405020304" pitchFamily="18" charset="0"/>
              </a:rPr>
              <a:t>Exercises on String Manipulation: Assignment-3</a:t>
            </a:r>
          </a:p>
        </p:txBody>
      </p:sp>
      <p:sp>
        <p:nvSpPr>
          <p:cNvPr id="9" name="TextBox 8"/>
          <p:cNvSpPr txBox="1"/>
          <p:nvPr/>
        </p:nvSpPr>
        <p:spPr>
          <a:xfrm>
            <a:off x="1952626" y="1214438"/>
            <a:ext cx="8215313" cy="4800600"/>
          </a:xfrm>
          <a:prstGeom prst="rect">
            <a:avLst/>
          </a:prstGeom>
          <a:noFill/>
        </p:spPr>
        <p:txBody>
          <a:bodyPr>
            <a:spAutoFit/>
          </a:bodyPr>
          <a:lstStyle/>
          <a:p>
            <a:pPr algn="just">
              <a:defRPr/>
            </a:pPr>
            <a:r>
              <a:rPr lang="en-US" b="1" dirty="0">
                <a:latin typeface="Times New Roman" pitchFamily="18" charset="0"/>
                <a:cs typeface="Times New Roman" pitchFamily="18" charset="0"/>
              </a:rPr>
              <a:t>1.   q1as3.py: </a:t>
            </a:r>
            <a:r>
              <a:rPr lang="en-US" dirty="0">
                <a:latin typeface="Times New Roman" pitchFamily="18" charset="0"/>
                <a:cs typeface="Times New Roman" pitchFamily="18" charset="0"/>
              </a:rPr>
              <a:t>Input any sentence. Reverse it. Display modified sentence.</a:t>
            </a:r>
          </a:p>
          <a:p>
            <a:pPr algn="just">
              <a:defRPr/>
            </a:pPr>
            <a:r>
              <a:rPr lang="en-US" b="1" dirty="0">
                <a:latin typeface="Times New Roman" pitchFamily="18" charset="0"/>
                <a:cs typeface="Times New Roman" pitchFamily="18" charset="0"/>
              </a:rPr>
              <a:t>2. q2as3.py:  </a:t>
            </a:r>
            <a:r>
              <a:rPr lang="en-US" dirty="0">
                <a:latin typeface="Times New Roman" pitchFamily="18" charset="0"/>
                <a:cs typeface="Times New Roman" pitchFamily="18" charset="0"/>
              </a:rPr>
              <a:t>Input any sentence/string. Print whether it is Palindrome/Not a Palindrome.  </a:t>
            </a:r>
          </a:p>
          <a:p>
            <a:pPr marL="342900" indent="-342900" algn="just">
              <a:buFontTx/>
              <a:buAutoNum type="arabicPeriod" startAt="3"/>
              <a:defRPr/>
            </a:pPr>
            <a:r>
              <a:rPr lang="en-US" b="1" dirty="0">
                <a:latin typeface="Times New Roman" pitchFamily="18" charset="0"/>
                <a:cs typeface="Times New Roman" pitchFamily="18" charset="0"/>
              </a:rPr>
              <a:t>q3as3.py:  </a:t>
            </a:r>
            <a:r>
              <a:rPr lang="en-US" dirty="0">
                <a:latin typeface="Times New Roman" pitchFamily="18" charset="0"/>
                <a:cs typeface="Times New Roman" pitchFamily="18" charset="0"/>
              </a:rPr>
              <a:t>Input any sentence and remove all spaces from LHS of that sentence.</a:t>
            </a:r>
          </a:p>
          <a:p>
            <a:pPr marL="342900" indent="-342900" algn="just">
              <a:buFontTx/>
              <a:buAutoNum type="arabicPeriod" startAt="3"/>
              <a:defRPr/>
            </a:pPr>
            <a:r>
              <a:rPr lang="en-US" b="1" dirty="0">
                <a:latin typeface="Times New Roman" pitchFamily="18" charset="0"/>
                <a:cs typeface="Times New Roman" pitchFamily="18" charset="0"/>
              </a:rPr>
              <a:t>q4as3.py:  </a:t>
            </a:r>
            <a:r>
              <a:rPr lang="en-US" dirty="0">
                <a:latin typeface="Times New Roman" pitchFamily="18" charset="0"/>
                <a:cs typeface="Times New Roman" pitchFamily="18" charset="0"/>
              </a:rPr>
              <a:t>input any sentence and remove  all extra spaces from RHS of that sentence.</a:t>
            </a:r>
          </a:p>
          <a:p>
            <a:pPr marL="342900" indent="-342900" algn="just">
              <a:buFontTx/>
              <a:buAutoNum type="arabicPeriod" startAt="3"/>
              <a:defRPr/>
            </a:pPr>
            <a:r>
              <a:rPr lang="en-US" b="1" dirty="0">
                <a:latin typeface="Times New Roman" pitchFamily="18" charset="0"/>
                <a:cs typeface="Times New Roman" pitchFamily="18" charset="0"/>
              </a:rPr>
              <a:t>q5as3.py: </a:t>
            </a:r>
            <a:r>
              <a:rPr lang="en-US" dirty="0">
                <a:latin typeface="Times New Roman" pitchFamily="18" charset="0"/>
                <a:cs typeface="Times New Roman" pitchFamily="18" charset="0"/>
              </a:rPr>
              <a:t>Input any name such as “Felix Raymond Anthony </a:t>
            </a:r>
            <a:r>
              <a:rPr lang="en-US" dirty="0" err="1">
                <a:latin typeface="Times New Roman" pitchFamily="18" charset="0"/>
                <a:cs typeface="Times New Roman" pitchFamily="18" charset="0"/>
              </a:rPr>
              <a:t>Desouza</a:t>
            </a:r>
            <a:r>
              <a:rPr lang="en-US" dirty="0">
                <a:latin typeface="Times New Roman" pitchFamily="18" charset="0"/>
                <a:cs typeface="Times New Roman" pitchFamily="18" charset="0"/>
              </a:rPr>
              <a:t>”. Modify the name as follows “</a:t>
            </a:r>
            <a:r>
              <a:rPr lang="en-US" dirty="0" err="1">
                <a:latin typeface="Times New Roman" pitchFamily="18" charset="0"/>
                <a:cs typeface="Times New Roman" pitchFamily="18" charset="0"/>
              </a:rPr>
              <a:t>Desouza</a:t>
            </a:r>
            <a:r>
              <a:rPr lang="en-US" dirty="0">
                <a:latin typeface="Times New Roman" pitchFamily="18" charset="0"/>
                <a:cs typeface="Times New Roman" pitchFamily="18" charset="0"/>
              </a:rPr>
              <a:t>, Felix Raymond Anthony” and print the modified name.</a:t>
            </a:r>
          </a:p>
          <a:p>
            <a:pPr algn="just">
              <a:defRPr/>
            </a:pPr>
            <a:r>
              <a:rPr lang="en-US" b="1" dirty="0">
                <a:latin typeface="Times New Roman" pitchFamily="18" charset="0"/>
                <a:cs typeface="Times New Roman" pitchFamily="18" charset="0"/>
              </a:rPr>
              <a:t> 6.   q6as3.py :  </a:t>
            </a:r>
            <a:r>
              <a:rPr lang="en-US" dirty="0">
                <a:latin typeface="Times New Roman" pitchFamily="18" charset="0"/>
                <a:cs typeface="Times New Roman" pitchFamily="18" charset="0"/>
              </a:rPr>
              <a:t>Write a program to calculate number of vowels in a sentence.</a:t>
            </a:r>
          </a:p>
          <a:p>
            <a:pPr algn="just">
              <a:defRPr/>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7.   q7as3.py:   </a:t>
            </a:r>
            <a:r>
              <a:rPr lang="en-US" dirty="0">
                <a:latin typeface="Times New Roman" pitchFamily="18" charset="0"/>
                <a:cs typeface="Times New Roman" pitchFamily="18" charset="0"/>
              </a:rPr>
              <a:t>Write a program to calculate number of consonants in a sentence ‘s’</a:t>
            </a:r>
          </a:p>
          <a:p>
            <a:pPr algn="just">
              <a:defRPr/>
            </a:pPr>
            <a:r>
              <a:rPr lang="en-US" b="1" dirty="0">
                <a:latin typeface="Times New Roman" pitchFamily="18" charset="0"/>
                <a:cs typeface="Times New Roman" pitchFamily="18" charset="0"/>
              </a:rPr>
              <a:t> 8.   q8as3.py: </a:t>
            </a:r>
            <a:r>
              <a:rPr lang="en-US" dirty="0">
                <a:latin typeface="Times New Roman" pitchFamily="18" charset="0"/>
                <a:cs typeface="Times New Roman" pitchFamily="18" charset="0"/>
              </a:rPr>
              <a:t>Input any sentence and extract all words from that sentence and display   </a:t>
            </a:r>
          </a:p>
          <a:p>
            <a:pPr algn="just">
              <a:defRPr/>
            </a:pPr>
            <a:r>
              <a:rPr lang="en-US" dirty="0">
                <a:latin typeface="Times New Roman" pitchFamily="18" charset="0"/>
                <a:cs typeface="Times New Roman" pitchFamily="18" charset="0"/>
              </a:rPr>
              <a:t>       on screen.</a:t>
            </a:r>
          </a:p>
          <a:p>
            <a:pPr marL="342900" indent="-342900" algn="just">
              <a:defRPr/>
            </a:pPr>
            <a:r>
              <a:rPr lang="en-US" b="1" dirty="0">
                <a:latin typeface="Times New Roman" pitchFamily="18" charset="0"/>
                <a:cs typeface="Times New Roman" pitchFamily="18" charset="0"/>
              </a:rPr>
              <a:t>9.  q9as3.py : </a:t>
            </a:r>
            <a:r>
              <a:rPr lang="en-US" dirty="0">
                <a:latin typeface="Times New Roman" pitchFamily="18" charset="0"/>
                <a:cs typeface="Times New Roman" pitchFamily="18" charset="0"/>
              </a:rPr>
              <a:t>Write a program to input a string ‘s’ and pattern to be searched ‘p’. The program will display how many times ‘p’ found in ‘s’.</a:t>
            </a:r>
          </a:p>
          <a:p>
            <a:pPr marL="342900" indent="-342900" algn="just">
              <a:buFontTx/>
              <a:buAutoNum type="arabicPeriod" startAt="10"/>
              <a:defRPr/>
            </a:pPr>
            <a:r>
              <a:rPr lang="en-US" b="1" dirty="0">
                <a:latin typeface="Times New Roman" pitchFamily="18" charset="0"/>
                <a:cs typeface="Times New Roman" pitchFamily="18" charset="0"/>
              </a:rPr>
              <a:t>q10as3.py: </a:t>
            </a:r>
            <a:r>
              <a:rPr lang="en-US" dirty="0">
                <a:latin typeface="Times New Roman" pitchFamily="18" charset="0"/>
                <a:cs typeface="Times New Roman" pitchFamily="18" charset="0"/>
              </a:rPr>
              <a:t>Write a program to input any +</a:t>
            </a:r>
            <a:r>
              <a:rPr lang="en-US" dirty="0" err="1">
                <a:latin typeface="Times New Roman" pitchFamily="18" charset="0"/>
                <a:cs typeface="Times New Roman" pitchFamily="18" charset="0"/>
              </a:rPr>
              <a:t>ve</a:t>
            </a:r>
            <a:r>
              <a:rPr lang="en-US" dirty="0">
                <a:latin typeface="Times New Roman" pitchFamily="18" charset="0"/>
                <a:cs typeface="Times New Roman" pitchFamily="18" charset="0"/>
              </a:rPr>
              <a:t> integer (1-9999999) and convert it </a:t>
            </a:r>
          </a:p>
          <a:p>
            <a:pPr marL="342900" indent="-342900" algn="just">
              <a:defRPr/>
            </a:pPr>
            <a:r>
              <a:rPr lang="en-US" dirty="0">
                <a:latin typeface="Times New Roman" pitchFamily="18" charset="0"/>
                <a:cs typeface="Times New Roman" pitchFamily="18" charset="0"/>
              </a:rPr>
              <a:t>       into corresponding words. </a:t>
            </a:r>
            <a:r>
              <a:rPr lang="en-US" b="1" dirty="0">
                <a:latin typeface="Times New Roman" pitchFamily="18" charset="0"/>
                <a:cs typeface="Times New Roman" pitchFamily="18" charset="0"/>
              </a:rPr>
              <a:t>[ Example: 3232335 : Thirty Two </a:t>
            </a:r>
            <a:r>
              <a:rPr lang="en-US" b="1" dirty="0" err="1">
                <a:latin typeface="Times New Roman" pitchFamily="18" charset="0"/>
                <a:cs typeface="Times New Roman" pitchFamily="18" charset="0"/>
              </a:rPr>
              <a:t>Lakh</a:t>
            </a:r>
            <a:r>
              <a:rPr lang="en-US" b="1" dirty="0">
                <a:latin typeface="Times New Roman" pitchFamily="18" charset="0"/>
                <a:cs typeface="Times New Roman" pitchFamily="18" charset="0"/>
              </a:rPr>
              <a:t> Thirty Two Thousand Three Hundred Thirty Five.] </a:t>
            </a:r>
            <a:endParaRPr lang="en-IN" b="1"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29698" name="Ink 10"/>
              <p14:cNvContentPartPr>
                <a14:cpLocks xmlns:a14="http://schemas.microsoft.com/office/drawing/2010/main" noRot="1" noChangeAspect="1" noEditPoints="1" noChangeArrowheads="1" noChangeShapeType="1"/>
              </p14:cNvContentPartPr>
              <p14:nvPr/>
            </p14:nvContentPartPr>
            <p14:xfrm>
              <a:off x="4864100" y="2786064"/>
              <a:ext cx="1588" cy="1587"/>
            </p14:xfrm>
          </p:contentPart>
        </mc:Choice>
        <mc:Fallback>
          <p:pic>
            <p:nvPicPr>
              <p:cNvPr id="29698" name="Ink 10"/>
              <p:cNvPicPr>
                <a:picLocks noRot="1" noChangeAspect="1" noEditPoints="1" noChangeArrowheads="1" noChangeShapeType="1"/>
              </p:cNvPicPr>
              <p:nvPr/>
            </p:nvPicPr>
            <p:blipFill>
              <a:blip r:embed="rId3"/>
              <a:stretch>
                <a:fillRect/>
              </a:stretch>
            </p:blipFill>
            <p:spPr>
              <a:xfrm>
                <a:off x="4822812" y="2744802"/>
                <a:ext cx="84164" cy="84111"/>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9699" name="Ink 12"/>
              <p14:cNvContentPartPr>
                <a14:cpLocks xmlns:a14="http://schemas.microsoft.com/office/drawing/2010/main" noRot="1" noChangeAspect="1" noEditPoints="1" noChangeArrowheads="1" noChangeShapeType="1"/>
              </p14:cNvContentPartPr>
              <p14:nvPr/>
            </p14:nvContentPartPr>
            <p14:xfrm>
              <a:off x="9229725" y="758826"/>
              <a:ext cx="19050" cy="36513"/>
            </p14:xfrm>
          </p:contentPart>
        </mc:Choice>
        <mc:Fallback>
          <p:pic>
            <p:nvPicPr>
              <p:cNvPr id="29699" name="Ink 12"/>
              <p:cNvPicPr>
                <a:picLocks noRot="1" noChangeAspect="1" noEditPoints="1" noChangeArrowheads="1" noChangeShapeType="1"/>
              </p:cNvPicPr>
              <p:nvPr/>
            </p:nvPicPr>
            <p:blipFill>
              <a:blip r:embed="rId5"/>
              <a:stretch>
                <a:fillRect/>
              </a:stretch>
            </p:blipFill>
            <p:spPr>
              <a:xfrm>
                <a:off x="9220380" y="749427"/>
                <a:ext cx="37741" cy="5531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9700" name="Ink 13"/>
              <p14:cNvContentPartPr>
                <a14:cpLocks xmlns:a14="http://schemas.microsoft.com/office/drawing/2010/main" noRot="1" noChangeAspect="1" noEditPoints="1" noChangeArrowheads="1" noChangeShapeType="1"/>
              </p14:cNvContentPartPr>
              <p14:nvPr/>
            </p14:nvContentPartPr>
            <p14:xfrm>
              <a:off x="8293101" y="1295401"/>
              <a:ext cx="17463" cy="17463"/>
            </p14:xfrm>
          </p:contentPart>
        </mc:Choice>
        <mc:Fallback>
          <p:pic>
            <p:nvPicPr>
              <p:cNvPr id="29700" name="Ink 13"/>
              <p:cNvPicPr>
                <a:picLocks noRot="1" noChangeAspect="1" noEditPoints="1" noChangeArrowheads="1" noChangeShapeType="1"/>
              </p:cNvPicPr>
              <p:nvPr/>
            </p:nvPicPr>
            <p:blipFill>
              <a:blip r:embed="rId7"/>
              <a:stretch>
                <a:fillRect/>
              </a:stretch>
            </p:blipFill>
            <p:spPr>
              <a:xfrm>
                <a:off x="8283835" y="1286135"/>
                <a:ext cx="35995" cy="3599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9701" name="Ink 14"/>
              <p14:cNvContentPartPr>
                <a14:cpLocks xmlns:a14="http://schemas.microsoft.com/office/drawing/2010/main" noRot="1" noChangeAspect="1" noEditPoints="1" noChangeArrowheads="1" noChangeShapeType="1"/>
              </p14:cNvContentPartPr>
              <p14:nvPr/>
            </p14:nvContentPartPr>
            <p14:xfrm>
              <a:off x="8364538" y="830264"/>
              <a:ext cx="830262" cy="357187"/>
            </p14:xfrm>
          </p:contentPart>
        </mc:Choice>
        <mc:Fallback>
          <p:pic>
            <p:nvPicPr>
              <p:cNvPr id="29701" name="Ink 14"/>
              <p:cNvPicPr>
                <a:picLocks noRot="1" noChangeAspect="1" noEditPoints="1" noChangeArrowheads="1" noChangeShapeType="1"/>
              </p:cNvPicPr>
              <p:nvPr/>
            </p:nvPicPr>
            <p:blipFill>
              <a:blip r:embed="rId9"/>
              <a:stretch>
                <a:fillRect/>
              </a:stretch>
            </p:blipFill>
            <p:spPr>
              <a:xfrm>
                <a:off x="8355173" y="820902"/>
                <a:ext cx="848992" cy="375911"/>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9702" name="Ink 17"/>
              <p14:cNvContentPartPr>
                <a14:cpLocks xmlns:a14="http://schemas.microsoft.com/office/drawing/2010/main" noRot="1" noChangeAspect="1" noEditPoints="1" noChangeArrowheads="1" noChangeShapeType="1"/>
              </p14:cNvContentPartPr>
              <p14:nvPr/>
            </p14:nvContentPartPr>
            <p14:xfrm>
              <a:off x="8274050" y="2544764"/>
              <a:ext cx="1588" cy="1587"/>
            </p14:xfrm>
          </p:contentPart>
        </mc:Choice>
        <mc:Fallback>
          <p:pic>
            <p:nvPicPr>
              <p:cNvPr id="29702" name="Ink 17"/>
              <p:cNvPicPr>
                <a:picLocks noRot="1" noChangeAspect="1" noEditPoints="1" noChangeArrowheads="1" noChangeShapeType="1"/>
              </p:cNvPicPr>
              <p:nvPr/>
            </p:nvPicPr>
            <p:blipFill>
              <a:blip r:embed="rId11"/>
              <a:stretch>
                <a:fillRect/>
              </a:stretch>
            </p:blipFill>
            <p:spPr>
              <a:xfrm>
                <a:off x="8232762" y="2503502"/>
                <a:ext cx="84164" cy="84111"/>
              </a:xfrm>
              <a:prstGeom prst="rect">
                <a:avLst/>
              </a:prstGeom>
            </p:spPr>
          </p:pic>
        </mc:Fallback>
      </mc:AlternateContent>
    </p:spTree>
    <p:extLst>
      <p:ext uri="{BB962C8B-B14F-4D97-AF65-F5344CB8AC3E}">
        <p14:creationId xmlns:p14="http://schemas.microsoft.com/office/powerpoint/2010/main" val="3386470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0E4342-D375-46AD-B7A2-191D54760B63}"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30731"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732" name="TextBox 10"/>
          <p:cNvSpPr txBox="1">
            <a:spLocks noChangeArrowheads="1"/>
          </p:cNvSpPr>
          <p:nvPr/>
        </p:nvSpPr>
        <p:spPr bwMode="auto">
          <a:xfrm>
            <a:off x="4167189" y="323851"/>
            <a:ext cx="3571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30733" name="TextBox 7"/>
          <p:cNvSpPr txBox="1">
            <a:spLocks noChangeArrowheads="1"/>
          </p:cNvSpPr>
          <p:nvPr/>
        </p:nvSpPr>
        <p:spPr bwMode="auto">
          <a:xfrm>
            <a:off x="1881188" y="785813"/>
            <a:ext cx="7358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altLang="en-US" sz="2400" b="1" u="sng">
                <a:latin typeface="Times New Roman" panose="02020603050405020304" pitchFamily="18" charset="0"/>
                <a:cs typeface="Times New Roman" panose="02020603050405020304" pitchFamily="18" charset="0"/>
              </a:rPr>
              <a:t>Exercises on String Manipulation: Assignment-3</a:t>
            </a:r>
          </a:p>
        </p:txBody>
      </p:sp>
      <p:sp>
        <p:nvSpPr>
          <p:cNvPr id="30735" name="TextBox 11"/>
          <p:cNvSpPr txBox="1">
            <a:spLocks noChangeArrowheads="1"/>
          </p:cNvSpPr>
          <p:nvPr/>
        </p:nvSpPr>
        <p:spPr bwMode="auto">
          <a:xfrm>
            <a:off x="1881189" y="1415058"/>
            <a:ext cx="842962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latin typeface="Times New Roman" panose="02020603050405020304" pitchFamily="18" charset="0"/>
                <a:cs typeface="Times New Roman" panose="02020603050405020304" pitchFamily="18" charset="0"/>
              </a:rPr>
              <a:t>Q.No.8:  Suppose our sentence is </a:t>
            </a:r>
          </a:p>
          <a:p>
            <a:pPr eaLnBrk="1" hangingPunct="1"/>
            <a:r>
              <a:rPr lang="en-US" altLang="en-US" sz="2400" dirty="0">
                <a:latin typeface="Times New Roman" panose="02020603050405020304" pitchFamily="18" charset="0"/>
                <a:cs typeface="Times New Roman" panose="02020603050405020304" pitchFamily="18" charset="0"/>
              </a:rPr>
              <a:t>S=“This is a    test,.. Sentence&lt;&gt;()this is (my) End.”</a:t>
            </a:r>
          </a:p>
          <a:p>
            <a:pPr eaLnBrk="1" hangingPunct="1"/>
            <a:r>
              <a:rPr lang="en-US" altLang="en-US" sz="2400" dirty="0">
                <a:latin typeface="Times New Roman" panose="02020603050405020304" pitchFamily="18" charset="0"/>
                <a:cs typeface="Times New Roman" panose="02020603050405020304" pitchFamily="18" charset="0"/>
              </a:rPr>
              <a:t>Output:</a:t>
            </a:r>
          </a:p>
          <a:p>
            <a:pPr eaLnBrk="1" hangingPunct="1"/>
            <a:r>
              <a:rPr lang="en-US" altLang="en-US" sz="2400" dirty="0">
                <a:latin typeface="Times New Roman" panose="02020603050405020304" pitchFamily="18" charset="0"/>
                <a:cs typeface="Times New Roman" panose="02020603050405020304" pitchFamily="18" charset="0"/>
              </a:rPr>
              <a:t>This</a:t>
            </a:r>
          </a:p>
          <a:p>
            <a:pPr eaLnBrk="1" hangingPunct="1"/>
            <a:r>
              <a:rPr lang="en-US" altLang="en-US" sz="2400" dirty="0">
                <a:latin typeface="Times New Roman" panose="02020603050405020304" pitchFamily="18" charset="0"/>
                <a:cs typeface="Times New Roman" panose="02020603050405020304" pitchFamily="18" charset="0"/>
              </a:rPr>
              <a:t>Is</a:t>
            </a:r>
          </a:p>
          <a:p>
            <a:pPr eaLnBrk="1" hangingPunct="1"/>
            <a:r>
              <a:rPr lang="en-US" altLang="en-US" sz="2400" dirty="0">
                <a:latin typeface="Times New Roman" panose="02020603050405020304" pitchFamily="18" charset="0"/>
                <a:cs typeface="Times New Roman" panose="02020603050405020304" pitchFamily="18" charset="0"/>
              </a:rPr>
              <a:t>A</a:t>
            </a:r>
          </a:p>
          <a:p>
            <a:pPr eaLnBrk="1" hangingPunct="1"/>
            <a:r>
              <a:rPr lang="en-US" altLang="en-US" sz="2400" dirty="0">
                <a:latin typeface="Times New Roman" panose="02020603050405020304" pitchFamily="18" charset="0"/>
                <a:cs typeface="Times New Roman" panose="02020603050405020304" pitchFamily="18" charset="0"/>
              </a:rPr>
              <a:t>test</a:t>
            </a:r>
          </a:p>
          <a:p>
            <a:pPr eaLnBrk="1" hangingPunct="1"/>
            <a:r>
              <a:rPr lang="en-US" altLang="en-US" sz="2400" dirty="0">
                <a:latin typeface="Times New Roman" panose="02020603050405020304" pitchFamily="18" charset="0"/>
                <a:cs typeface="Times New Roman" panose="02020603050405020304" pitchFamily="18" charset="0"/>
              </a:rPr>
              <a:t>Sentence</a:t>
            </a:r>
          </a:p>
          <a:p>
            <a:pPr eaLnBrk="1" hangingPunct="1"/>
            <a:r>
              <a:rPr lang="en-US" altLang="en-US" sz="2400" dirty="0">
                <a:latin typeface="Times New Roman" panose="02020603050405020304" pitchFamily="18" charset="0"/>
                <a:cs typeface="Times New Roman" panose="02020603050405020304" pitchFamily="18" charset="0"/>
              </a:rPr>
              <a:t>This </a:t>
            </a:r>
          </a:p>
          <a:p>
            <a:pPr eaLnBrk="1" hangingPunct="1"/>
            <a:r>
              <a:rPr lang="en-US" altLang="en-US" sz="2400" dirty="0">
                <a:latin typeface="Times New Roman" panose="02020603050405020304" pitchFamily="18" charset="0"/>
                <a:cs typeface="Times New Roman" panose="02020603050405020304" pitchFamily="18" charset="0"/>
              </a:rPr>
              <a:t>Is</a:t>
            </a:r>
          </a:p>
          <a:p>
            <a:pPr eaLnBrk="1" hangingPunct="1"/>
            <a:r>
              <a:rPr lang="en-US" altLang="en-US" sz="2400" dirty="0">
                <a:latin typeface="Times New Roman" panose="02020603050405020304" pitchFamily="18" charset="0"/>
                <a:cs typeface="Times New Roman" panose="02020603050405020304" pitchFamily="18" charset="0"/>
              </a:rPr>
              <a:t>My</a:t>
            </a:r>
          </a:p>
          <a:p>
            <a:pPr eaLnBrk="1" hangingPunct="1"/>
            <a:r>
              <a:rPr lang="en-US" altLang="en-US" sz="2400" dirty="0">
                <a:latin typeface="Times New Roman" panose="02020603050405020304" pitchFamily="18" charset="0"/>
                <a:cs typeface="Times New Roman" panose="02020603050405020304" pitchFamily="18" charset="0"/>
              </a:rPr>
              <a:t>End</a:t>
            </a:r>
          </a:p>
          <a:p>
            <a:pPr eaLnBrk="1" hangingPunct="1"/>
            <a:r>
              <a:rPr lang="en-US" altLang="en-US" sz="2400" dirty="0">
                <a:latin typeface="Times New Roman" panose="02020603050405020304" pitchFamily="18" charset="0"/>
                <a:cs typeface="Times New Roman" panose="02020603050405020304" pitchFamily="18" charset="0"/>
              </a:rPr>
              <a:t>Number of words=9</a:t>
            </a:r>
          </a:p>
        </p:txBody>
      </p:sp>
      <mc:AlternateContent xmlns:mc="http://schemas.openxmlformats.org/markup-compatibility/2006">
        <mc:Choice xmlns:p14="http://schemas.microsoft.com/office/powerpoint/2010/main" Requires="p14">
          <p:contentPart p14:bwMode="auto" r:id="rId2">
            <p14:nvContentPartPr>
              <p14:cNvPr id="30722" name="Ink 10"/>
              <p14:cNvContentPartPr>
                <a14:cpLocks xmlns:a14="http://schemas.microsoft.com/office/drawing/2010/main" noRot="1" noChangeAspect="1" noEditPoints="1" noChangeArrowheads="1" noChangeShapeType="1"/>
              </p14:cNvContentPartPr>
              <p14:nvPr/>
            </p14:nvContentPartPr>
            <p14:xfrm>
              <a:off x="4864100" y="2786064"/>
              <a:ext cx="1588" cy="1587"/>
            </p14:xfrm>
          </p:contentPart>
        </mc:Choice>
        <mc:Fallback>
          <p:pic>
            <p:nvPicPr>
              <p:cNvPr id="30722" name="Ink 10"/>
              <p:cNvPicPr>
                <a:picLocks noRot="1" noChangeAspect="1" noEditPoints="1" noChangeArrowheads="1" noChangeShapeType="1"/>
              </p:cNvPicPr>
              <p:nvPr/>
            </p:nvPicPr>
            <p:blipFill>
              <a:blip r:embed="rId3"/>
              <a:stretch>
                <a:fillRect/>
              </a:stretch>
            </p:blipFill>
            <p:spPr>
              <a:xfrm>
                <a:off x="4822812" y="2744802"/>
                <a:ext cx="84164" cy="84111"/>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0723" name="Ink 12"/>
              <p14:cNvContentPartPr>
                <a14:cpLocks xmlns:a14="http://schemas.microsoft.com/office/drawing/2010/main" noRot="1" noChangeAspect="1" noEditPoints="1" noChangeArrowheads="1" noChangeShapeType="1"/>
              </p14:cNvContentPartPr>
              <p14:nvPr/>
            </p14:nvContentPartPr>
            <p14:xfrm>
              <a:off x="9229725" y="758826"/>
              <a:ext cx="19050" cy="36513"/>
            </p14:xfrm>
          </p:contentPart>
        </mc:Choice>
        <mc:Fallback>
          <p:pic>
            <p:nvPicPr>
              <p:cNvPr id="30723" name="Ink 12"/>
              <p:cNvPicPr>
                <a:picLocks noRot="1" noChangeAspect="1" noEditPoints="1" noChangeArrowheads="1" noChangeShapeType="1"/>
              </p:cNvPicPr>
              <p:nvPr/>
            </p:nvPicPr>
            <p:blipFill>
              <a:blip r:embed="rId5"/>
              <a:stretch>
                <a:fillRect/>
              </a:stretch>
            </p:blipFill>
            <p:spPr>
              <a:xfrm>
                <a:off x="9220380" y="749427"/>
                <a:ext cx="37741" cy="5531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724" name="Ink 13"/>
              <p14:cNvContentPartPr>
                <a14:cpLocks xmlns:a14="http://schemas.microsoft.com/office/drawing/2010/main" noRot="1" noChangeAspect="1" noEditPoints="1" noChangeArrowheads="1" noChangeShapeType="1"/>
              </p14:cNvContentPartPr>
              <p14:nvPr/>
            </p14:nvContentPartPr>
            <p14:xfrm>
              <a:off x="8293101" y="1295401"/>
              <a:ext cx="17463" cy="17463"/>
            </p14:xfrm>
          </p:contentPart>
        </mc:Choice>
        <mc:Fallback>
          <p:pic>
            <p:nvPicPr>
              <p:cNvPr id="30724" name="Ink 13"/>
              <p:cNvPicPr>
                <a:picLocks noRot="1" noChangeAspect="1" noEditPoints="1" noChangeArrowheads="1" noChangeShapeType="1"/>
              </p:cNvPicPr>
              <p:nvPr/>
            </p:nvPicPr>
            <p:blipFill>
              <a:blip r:embed="rId7"/>
              <a:stretch>
                <a:fillRect/>
              </a:stretch>
            </p:blipFill>
            <p:spPr>
              <a:xfrm>
                <a:off x="8283835" y="1286135"/>
                <a:ext cx="35995" cy="3599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0725" name="Ink 14"/>
              <p14:cNvContentPartPr>
                <a14:cpLocks xmlns:a14="http://schemas.microsoft.com/office/drawing/2010/main" noRot="1" noChangeAspect="1" noEditPoints="1" noChangeArrowheads="1" noChangeShapeType="1"/>
              </p14:cNvContentPartPr>
              <p14:nvPr/>
            </p14:nvContentPartPr>
            <p14:xfrm>
              <a:off x="8364538" y="830264"/>
              <a:ext cx="830262" cy="357187"/>
            </p14:xfrm>
          </p:contentPart>
        </mc:Choice>
        <mc:Fallback>
          <p:pic>
            <p:nvPicPr>
              <p:cNvPr id="30725" name="Ink 14"/>
              <p:cNvPicPr>
                <a:picLocks noRot="1" noChangeAspect="1" noEditPoints="1" noChangeArrowheads="1" noChangeShapeType="1"/>
              </p:cNvPicPr>
              <p:nvPr/>
            </p:nvPicPr>
            <p:blipFill>
              <a:blip r:embed="rId9"/>
              <a:stretch>
                <a:fillRect/>
              </a:stretch>
            </p:blipFill>
            <p:spPr>
              <a:xfrm>
                <a:off x="8355173" y="820902"/>
                <a:ext cx="848992" cy="375911"/>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726" name="Ink 17"/>
              <p14:cNvContentPartPr>
                <a14:cpLocks xmlns:a14="http://schemas.microsoft.com/office/drawing/2010/main" noRot="1" noChangeAspect="1" noEditPoints="1" noChangeArrowheads="1" noChangeShapeType="1"/>
              </p14:cNvContentPartPr>
              <p14:nvPr/>
            </p14:nvContentPartPr>
            <p14:xfrm>
              <a:off x="8274050" y="2544764"/>
              <a:ext cx="1588" cy="1587"/>
            </p14:xfrm>
          </p:contentPart>
        </mc:Choice>
        <mc:Fallback>
          <p:pic>
            <p:nvPicPr>
              <p:cNvPr id="30726" name="Ink 17"/>
              <p:cNvPicPr>
                <a:picLocks noRot="1" noChangeAspect="1" noEditPoints="1" noChangeArrowheads="1" noChangeShapeType="1"/>
              </p:cNvPicPr>
              <p:nvPr/>
            </p:nvPicPr>
            <p:blipFill>
              <a:blip r:embed="rId3"/>
              <a:stretch>
                <a:fillRect/>
              </a:stretch>
            </p:blipFill>
            <p:spPr>
              <a:xfrm>
                <a:off x="8232762" y="2503502"/>
                <a:ext cx="84164" cy="84111"/>
              </a:xfrm>
              <a:prstGeom prst="rect">
                <a:avLst/>
              </a:prstGeom>
            </p:spPr>
          </p:pic>
        </mc:Fallback>
      </mc:AlternateContent>
    </p:spTree>
    <p:extLst>
      <p:ext uri="{BB962C8B-B14F-4D97-AF65-F5344CB8AC3E}">
        <p14:creationId xmlns:p14="http://schemas.microsoft.com/office/powerpoint/2010/main" val="1187064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FBD3AC-CC27-44A9-A658-DA77B1E442AF}"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31754"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55" name="TextBox 10"/>
          <p:cNvSpPr txBox="1">
            <a:spLocks noChangeArrowheads="1"/>
          </p:cNvSpPr>
          <p:nvPr/>
        </p:nvSpPr>
        <p:spPr bwMode="auto">
          <a:xfrm>
            <a:off x="4167189" y="323851"/>
            <a:ext cx="3571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31756" name="TextBox 7"/>
          <p:cNvSpPr txBox="1">
            <a:spLocks noChangeArrowheads="1"/>
          </p:cNvSpPr>
          <p:nvPr/>
        </p:nvSpPr>
        <p:spPr bwMode="auto">
          <a:xfrm>
            <a:off x="1881188" y="785813"/>
            <a:ext cx="7358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altLang="en-US" sz="2400" b="1" u="sng">
                <a:latin typeface="Times New Roman" panose="02020603050405020304" pitchFamily="18" charset="0"/>
                <a:cs typeface="Times New Roman" panose="02020603050405020304" pitchFamily="18" charset="0"/>
              </a:rPr>
              <a:t>Exercises on String Manipulation: Assignment-3</a:t>
            </a:r>
          </a:p>
        </p:txBody>
      </p:sp>
      <p:sp>
        <p:nvSpPr>
          <p:cNvPr id="31757" name="TextBox 12"/>
          <p:cNvSpPr txBox="1">
            <a:spLocks noChangeArrowheads="1"/>
          </p:cNvSpPr>
          <p:nvPr/>
        </p:nvSpPr>
        <p:spPr bwMode="auto">
          <a:xfrm>
            <a:off x="2024063" y="1285875"/>
            <a:ext cx="8001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N=3232335</a:t>
            </a:r>
          </a:p>
          <a:p>
            <a:pPr eaLnBrk="1" hangingPunct="1"/>
            <a:r>
              <a:rPr lang="en-US" altLang="en-US"/>
              <a:t>One,two,three,…..,nineteen </a:t>
            </a:r>
            <a:r>
              <a:rPr lang="en-US" altLang="en-US">
                <a:sym typeface="Wingdings" panose="05000000000000000000" pitchFamily="2" charset="2"/>
              </a:rPr>
              <a:t> 19 words   a()</a:t>
            </a:r>
          </a:p>
          <a:p>
            <a:pPr eaLnBrk="1" hangingPunct="1"/>
            <a:r>
              <a:rPr lang="en-US" altLang="en-US">
                <a:sym typeface="Wingdings" panose="05000000000000000000" pitchFamily="2" charset="2"/>
              </a:rPr>
              <a:t>Twenty,thirty,forty,…,ninety    8 words    b()</a:t>
            </a:r>
          </a:p>
          <a:p>
            <a:pPr eaLnBrk="1" hangingPunct="1"/>
            <a:r>
              <a:rPr lang="en-US" altLang="en-US">
                <a:sym typeface="Wingdings" panose="05000000000000000000" pitchFamily="2" charset="2"/>
              </a:rPr>
              <a:t>Hundred,Thousand,Lakh    3 words</a:t>
            </a:r>
          </a:p>
          <a:p>
            <a:pPr eaLnBrk="1" hangingPunct="1"/>
            <a:r>
              <a:rPr lang="en-US" altLang="en-US">
                <a:sym typeface="Wingdings" panose="05000000000000000000" pitchFamily="2" charset="2"/>
              </a:rPr>
              <a:t>N=3232395</a:t>
            </a:r>
          </a:p>
          <a:p>
            <a:pPr eaLnBrk="1" hangingPunct="1"/>
            <a:r>
              <a:rPr lang="en-US" altLang="en-US">
                <a:sym typeface="Wingdings" panose="05000000000000000000" pitchFamily="2" charset="2"/>
              </a:rPr>
              <a:t>Nlkh=n//100000 </a:t>
            </a:r>
            <a:r>
              <a:rPr lang="en-US" altLang="en-US" b="1">
                <a:solidFill>
                  <a:srgbClr val="FF0000"/>
                </a:solidFill>
                <a:sym typeface="Wingdings" panose="05000000000000000000" pitchFamily="2" charset="2"/>
              </a:rPr>
              <a:t>32</a:t>
            </a:r>
          </a:p>
          <a:p>
            <a:pPr eaLnBrk="1" hangingPunct="1"/>
            <a:r>
              <a:rPr lang="en-US" altLang="en-US">
                <a:sym typeface="Wingdings" panose="05000000000000000000" pitchFamily="2" charset="2"/>
              </a:rPr>
              <a:t>N=n%10000=32395</a:t>
            </a:r>
          </a:p>
          <a:p>
            <a:pPr eaLnBrk="1" hangingPunct="1"/>
            <a:r>
              <a:rPr lang="en-US" altLang="en-US">
                <a:sym typeface="Wingdings" panose="05000000000000000000" pitchFamily="2" charset="2"/>
              </a:rPr>
              <a:t>Nth=n/1000</a:t>
            </a:r>
            <a:r>
              <a:rPr lang="en-US" altLang="en-US" b="1">
                <a:solidFill>
                  <a:srgbClr val="FF0000"/>
                </a:solidFill>
                <a:sym typeface="Wingdings" panose="05000000000000000000" pitchFamily="2" charset="2"/>
              </a:rPr>
              <a:t>32</a:t>
            </a:r>
          </a:p>
          <a:p>
            <a:pPr eaLnBrk="1" hangingPunct="1"/>
            <a:r>
              <a:rPr lang="en-US" altLang="en-US">
                <a:sym typeface="Wingdings" panose="05000000000000000000" pitchFamily="2" charset="2"/>
              </a:rPr>
              <a:t>N=n%1000=395</a:t>
            </a:r>
          </a:p>
          <a:p>
            <a:pPr eaLnBrk="1" hangingPunct="1"/>
            <a:r>
              <a:rPr lang="en-US" altLang="en-US">
                <a:sym typeface="Wingdings" panose="05000000000000000000" pitchFamily="2" charset="2"/>
              </a:rPr>
              <a:t>Nh=n//100</a:t>
            </a:r>
            <a:r>
              <a:rPr lang="en-US" altLang="en-US" b="1">
                <a:solidFill>
                  <a:srgbClr val="FF0000"/>
                </a:solidFill>
                <a:sym typeface="Wingdings" panose="05000000000000000000" pitchFamily="2" charset="2"/>
              </a:rPr>
              <a:t>3</a:t>
            </a:r>
          </a:p>
          <a:p>
            <a:pPr eaLnBrk="1" hangingPunct="1"/>
            <a:r>
              <a:rPr lang="en-US" altLang="en-US">
                <a:sym typeface="Wingdings" panose="05000000000000000000" pitchFamily="2" charset="2"/>
              </a:rPr>
              <a:t>N=n%100</a:t>
            </a:r>
            <a:r>
              <a:rPr lang="en-US" altLang="en-US" b="1">
                <a:solidFill>
                  <a:srgbClr val="FF0000"/>
                </a:solidFill>
                <a:sym typeface="Wingdings" panose="05000000000000000000" pitchFamily="2" charset="2"/>
              </a:rPr>
              <a:t>95</a:t>
            </a:r>
          </a:p>
          <a:p>
            <a:pPr eaLnBrk="1" hangingPunct="1"/>
            <a:endParaRPr lang="en-US" altLang="en-US"/>
          </a:p>
        </p:txBody>
      </p:sp>
      <mc:AlternateContent xmlns:mc="http://schemas.openxmlformats.org/markup-compatibility/2006">
        <mc:Choice xmlns:p14="http://schemas.microsoft.com/office/powerpoint/2010/main" Requires="p14">
          <p:contentPart p14:bwMode="auto" r:id="rId2">
            <p14:nvContentPartPr>
              <p14:cNvPr id="31746" name="Ink 10"/>
              <p14:cNvContentPartPr>
                <a14:cpLocks xmlns:a14="http://schemas.microsoft.com/office/drawing/2010/main" noRot="1" noChangeAspect="1" noEditPoints="1" noChangeArrowheads="1" noChangeShapeType="1"/>
              </p14:cNvContentPartPr>
              <p14:nvPr/>
            </p14:nvContentPartPr>
            <p14:xfrm>
              <a:off x="4864100" y="2786064"/>
              <a:ext cx="1588" cy="1587"/>
            </p14:xfrm>
          </p:contentPart>
        </mc:Choice>
        <mc:Fallback>
          <p:pic>
            <p:nvPicPr>
              <p:cNvPr id="31746" name="Ink 10"/>
              <p:cNvPicPr>
                <a:picLocks noRot="1" noChangeAspect="1" noEditPoints="1" noChangeArrowheads="1" noChangeShapeType="1"/>
              </p:cNvPicPr>
              <p:nvPr/>
            </p:nvPicPr>
            <p:blipFill>
              <a:blip r:embed="rId3"/>
              <a:stretch>
                <a:fillRect/>
              </a:stretch>
            </p:blipFill>
            <p:spPr>
              <a:xfrm>
                <a:off x="4822812" y="2744802"/>
                <a:ext cx="84164" cy="84111"/>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747" name="Ink 12"/>
              <p14:cNvContentPartPr>
                <a14:cpLocks xmlns:a14="http://schemas.microsoft.com/office/drawing/2010/main" noRot="1" noChangeAspect="1" noEditPoints="1" noChangeArrowheads="1" noChangeShapeType="1"/>
              </p14:cNvContentPartPr>
              <p14:nvPr/>
            </p14:nvContentPartPr>
            <p14:xfrm>
              <a:off x="9229725" y="758826"/>
              <a:ext cx="19050" cy="36513"/>
            </p14:xfrm>
          </p:contentPart>
        </mc:Choice>
        <mc:Fallback>
          <p:pic>
            <p:nvPicPr>
              <p:cNvPr id="31747" name="Ink 12"/>
              <p:cNvPicPr>
                <a:picLocks noRot="1" noChangeAspect="1" noEditPoints="1" noChangeArrowheads="1" noChangeShapeType="1"/>
              </p:cNvPicPr>
              <p:nvPr/>
            </p:nvPicPr>
            <p:blipFill>
              <a:blip r:embed="rId5"/>
              <a:stretch>
                <a:fillRect/>
              </a:stretch>
            </p:blipFill>
            <p:spPr>
              <a:xfrm>
                <a:off x="9220380" y="749427"/>
                <a:ext cx="37741" cy="5531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748" name="Ink 13"/>
              <p14:cNvContentPartPr>
                <a14:cpLocks xmlns:a14="http://schemas.microsoft.com/office/drawing/2010/main" noRot="1" noChangeAspect="1" noEditPoints="1" noChangeArrowheads="1" noChangeShapeType="1"/>
              </p14:cNvContentPartPr>
              <p14:nvPr/>
            </p14:nvContentPartPr>
            <p14:xfrm>
              <a:off x="8293101" y="1295401"/>
              <a:ext cx="17463" cy="17463"/>
            </p14:xfrm>
          </p:contentPart>
        </mc:Choice>
        <mc:Fallback>
          <p:pic>
            <p:nvPicPr>
              <p:cNvPr id="31748" name="Ink 13"/>
              <p:cNvPicPr>
                <a:picLocks noRot="1" noChangeAspect="1" noEditPoints="1" noChangeArrowheads="1" noChangeShapeType="1"/>
              </p:cNvPicPr>
              <p:nvPr/>
            </p:nvPicPr>
            <p:blipFill>
              <a:blip r:embed="rId7"/>
              <a:stretch>
                <a:fillRect/>
              </a:stretch>
            </p:blipFill>
            <p:spPr>
              <a:xfrm>
                <a:off x="8283835" y="1286135"/>
                <a:ext cx="35995" cy="3599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749" name="Ink 14"/>
              <p14:cNvContentPartPr>
                <a14:cpLocks xmlns:a14="http://schemas.microsoft.com/office/drawing/2010/main" noRot="1" noChangeAspect="1" noEditPoints="1" noChangeArrowheads="1" noChangeShapeType="1"/>
              </p14:cNvContentPartPr>
              <p14:nvPr/>
            </p14:nvContentPartPr>
            <p14:xfrm>
              <a:off x="8364538" y="830264"/>
              <a:ext cx="830262" cy="357187"/>
            </p14:xfrm>
          </p:contentPart>
        </mc:Choice>
        <mc:Fallback>
          <p:pic>
            <p:nvPicPr>
              <p:cNvPr id="31749" name="Ink 14"/>
              <p:cNvPicPr>
                <a:picLocks noRot="1" noChangeAspect="1" noEditPoints="1" noChangeArrowheads="1" noChangeShapeType="1"/>
              </p:cNvPicPr>
              <p:nvPr/>
            </p:nvPicPr>
            <p:blipFill>
              <a:blip r:embed="rId9"/>
              <a:stretch>
                <a:fillRect/>
              </a:stretch>
            </p:blipFill>
            <p:spPr>
              <a:xfrm>
                <a:off x="8355173" y="820902"/>
                <a:ext cx="848992" cy="375911"/>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1750" name="Ink 17"/>
              <p14:cNvContentPartPr>
                <a14:cpLocks xmlns:a14="http://schemas.microsoft.com/office/drawing/2010/main" noRot="1" noChangeAspect="1" noEditPoints="1" noChangeArrowheads="1" noChangeShapeType="1"/>
              </p14:cNvContentPartPr>
              <p14:nvPr/>
            </p14:nvContentPartPr>
            <p14:xfrm>
              <a:off x="8274050" y="2544764"/>
              <a:ext cx="1588" cy="1587"/>
            </p14:xfrm>
          </p:contentPart>
        </mc:Choice>
        <mc:Fallback>
          <p:pic>
            <p:nvPicPr>
              <p:cNvPr id="31750" name="Ink 17"/>
              <p:cNvPicPr>
                <a:picLocks noRot="1" noChangeAspect="1" noEditPoints="1" noChangeArrowheads="1" noChangeShapeType="1"/>
              </p:cNvPicPr>
              <p:nvPr/>
            </p:nvPicPr>
            <p:blipFill>
              <a:blip r:embed="rId11"/>
              <a:stretch>
                <a:fillRect/>
              </a:stretch>
            </p:blipFill>
            <p:spPr>
              <a:xfrm>
                <a:off x="8232762" y="2503502"/>
                <a:ext cx="84164" cy="84111"/>
              </a:xfrm>
              <a:prstGeom prst="rect">
                <a:avLst/>
              </a:prstGeom>
            </p:spPr>
          </p:pic>
        </mc:Fallback>
      </mc:AlternateContent>
    </p:spTree>
    <p:extLst>
      <p:ext uri="{BB962C8B-B14F-4D97-AF65-F5344CB8AC3E}">
        <p14:creationId xmlns:p14="http://schemas.microsoft.com/office/powerpoint/2010/main" val="3289274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5E3AD5-02E0-4391-A2FD-393ADCCF2A20}"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45413"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5414" name="TextBox 10"/>
          <p:cNvSpPr txBox="1">
            <a:spLocks noChangeArrowheads="1"/>
          </p:cNvSpPr>
          <p:nvPr/>
        </p:nvSpPr>
        <p:spPr bwMode="auto">
          <a:xfrm>
            <a:off x="4310064" y="323851"/>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45415" name="TextBox 8"/>
          <p:cNvSpPr txBox="1">
            <a:spLocks noChangeArrowheads="1"/>
          </p:cNvSpPr>
          <p:nvPr/>
        </p:nvSpPr>
        <p:spPr bwMode="auto">
          <a:xfrm>
            <a:off x="1738314" y="714375"/>
            <a:ext cx="8429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Times New Roman" panose="02020603050405020304" pitchFamily="18" charset="0"/>
                <a:cs typeface="Times New Roman" panose="02020603050405020304" pitchFamily="18" charset="0"/>
              </a:rPr>
              <a:t>1. Solution of q1as3.py: </a:t>
            </a:r>
            <a:r>
              <a:rPr lang="en-US" altLang="en-US">
                <a:latin typeface="Times New Roman" panose="02020603050405020304" pitchFamily="18" charset="0"/>
                <a:cs typeface="Times New Roman" panose="02020603050405020304" pitchFamily="18" charset="0"/>
              </a:rPr>
              <a:t>Input any sentence. Reverse it. Display modified sentence.</a:t>
            </a:r>
            <a:endParaRPr lang="en-US" altLang="en-US"/>
          </a:p>
        </p:txBody>
      </p:sp>
      <p:pic>
        <p:nvPicPr>
          <p:cNvPr id="1454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143000"/>
            <a:ext cx="85725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7227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154E3D-CDE6-448B-9B31-8668643D203E}" type="slidenum">
              <a:rPr lang="en-US" altLang="en-US">
                <a:solidFill>
                  <a:srgbClr val="898989"/>
                </a:solidFill>
                <a:latin typeface="Calibri" panose="020F0502020204030204" pitchFamily="34" charset="0"/>
              </a:rPr>
              <a:pPr eaLnBrk="1" hangingPunct="1"/>
              <a:t>8</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46438"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6439" name="TextBox 10"/>
          <p:cNvSpPr txBox="1">
            <a:spLocks noChangeArrowheads="1"/>
          </p:cNvSpPr>
          <p:nvPr/>
        </p:nvSpPr>
        <p:spPr bwMode="auto">
          <a:xfrm>
            <a:off x="4310064" y="323851"/>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46440" name="TextBox 7"/>
          <p:cNvSpPr txBox="1">
            <a:spLocks noChangeArrowheads="1"/>
          </p:cNvSpPr>
          <p:nvPr/>
        </p:nvSpPr>
        <p:spPr bwMode="auto">
          <a:xfrm>
            <a:off x="1738314" y="714375"/>
            <a:ext cx="871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Times New Roman" panose="02020603050405020304" pitchFamily="18" charset="0"/>
                <a:cs typeface="Times New Roman" panose="02020603050405020304" pitchFamily="18" charset="0"/>
              </a:rPr>
              <a:t>1. Solution of q1as3.py(contd..): </a:t>
            </a:r>
            <a:r>
              <a:rPr lang="en-US" altLang="en-US">
                <a:latin typeface="Times New Roman" panose="02020603050405020304" pitchFamily="18" charset="0"/>
                <a:cs typeface="Times New Roman" panose="02020603050405020304" pitchFamily="18" charset="0"/>
              </a:rPr>
              <a:t>Input any sentence. Reverse it. Display modified sentence.</a:t>
            </a:r>
            <a:endParaRPr lang="en-US" altLang="en-US"/>
          </a:p>
        </p:txBody>
      </p:sp>
      <p:pic>
        <p:nvPicPr>
          <p:cNvPr id="14644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9" y="1143001"/>
            <a:ext cx="90011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936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Box 3"/>
          <p:cNvSpPr txBox="1">
            <a:spLocks noChangeArrowheads="1"/>
          </p:cNvSpPr>
          <p:nvPr/>
        </p:nvSpPr>
        <p:spPr bwMode="auto">
          <a:xfrm>
            <a:off x="3095626" y="1"/>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latin typeface="Times New Roman" panose="02020603050405020304" pitchFamily="18" charset="0"/>
                <a:cs typeface="Times New Roman" panose="02020603050405020304" pitchFamily="18" charset="0"/>
              </a:rPr>
              <a:t>Introduction to Python Programming</a:t>
            </a:r>
            <a:endParaRPr lang="en-US" alt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602948-E723-47BE-A52F-3EB939204756}"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
        <p:nvSpPr>
          <p:cNvPr id="7" name="Footer Placeholder 6"/>
          <p:cNvSpPr>
            <a:spLocks noGrp="1"/>
          </p:cNvSpPr>
          <p:nvPr>
            <p:ph type="ftr" sz="quarter" idx="11"/>
          </p:nvPr>
        </p:nvSpPr>
        <p:spPr/>
        <p:txBody>
          <a:bodyPr/>
          <a:lstStyle/>
          <a:p>
            <a:pPr>
              <a:defRPr/>
            </a:pPr>
            <a:r>
              <a:rPr lang="en-US"/>
              <a:t>Introduction to Python Programming Language, Dr. Asoke Nath</a:t>
            </a:r>
          </a:p>
        </p:txBody>
      </p:sp>
      <p:sp>
        <p:nvSpPr>
          <p:cNvPr id="147461" name="TextBox 9"/>
          <p:cNvSpPr txBox="1">
            <a:spLocks noChangeArrowheads="1"/>
          </p:cNvSpPr>
          <p:nvPr/>
        </p:nvSpPr>
        <p:spPr bwMode="auto">
          <a:xfrm>
            <a:off x="1809750" y="571500"/>
            <a:ext cx="835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7462" name="TextBox 10"/>
          <p:cNvSpPr txBox="1">
            <a:spLocks noChangeArrowheads="1"/>
          </p:cNvSpPr>
          <p:nvPr/>
        </p:nvSpPr>
        <p:spPr bwMode="auto">
          <a:xfrm>
            <a:off x="4452938" y="323851"/>
            <a:ext cx="335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a:latin typeface="Times New Roman" panose="02020603050405020304" pitchFamily="18" charset="0"/>
                <a:cs typeface="Times New Roman" panose="02020603050405020304" pitchFamily="18" charset="0"/>
              </a:rPr>
              <a:t>Introduction to Strings</a:t>
            </a:r>
            <a:endParaRPr lang="en-US" altLang="en-US" sz="2400" u="sng">
              <a:latin typeface="Times New Roman" panose="02020603050405020304" pitchFamily="18" charset="0"/>
              <a:cs typeface="Times New Roman" panose="02020603050405020304" pitchFamily="18" charset="0"/>
            </a:endParaRPr>
          </a:p>
        </p:txBody>
      </p:sp>
      <p:sp>
        <p:nvSpPr>
          <p:cNvPr id="147463" name="TextBox 7"/>
          <p:cNvSpPr txBox="1">
            <a:spLocks noChangeArrowheads="1"/>
          </p:cNvSpPr>
          <p:nvPr/>
        </p:nvSpPr>
        <p:spPr bwMode="auto">
          <a:xfrm>
            <a:off x="1809750" y="785813"/>
            <a:ext cx="8643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b="1">
                <a:latin typeface="Times New Roman" panose="02020603050405020304" pitchFamily="18" charset="0"/>
                <a:cs typeface="Times New Roman" panose="02020603050405020304" pitchFamily="18" charset="0"/>
              </a:rPr>
              <a:t>Solution of :Q-2: </a:t>
            </a:r>
            <a:r>
              <a:rPr lang="en-US" altLang="en-US" b="1">
                <a:latin typeface="Times New Roman" panose="02020603050405020304" pitchFamily="18" charset="0"/>
                <a:cs typeface="Times New Roman" panose="02020603050405020304" pitchFamily="18" charset="0"/>
              </a:rPr>
              <a:t>q2as3.py:  Input any sentence/string. Print whether it is Palindrome/Not a Palindrome.</a:t>
            </a:r>
            <a:r>
              <a:rPr lang="en-IN" altLang="en-US" b="1">
                <a:latin typeface="Times New Roman" panose="02020603050405020304" pitchFamily="18" charset="0"/>
                <a:cs typeface="Times New Roman" panose="02020603050405020304" pitchFamily="18" charset="0"/>
              </a:rPr>
              <a:t> </a:t>
            </a:r>
            <a:endParaRPr lang="en-US" altLang="en-US" b="1">
              <a:latin typeface="Times New Roman" panose="02020603050405020304" pitchFamily="18" charset="0"/>
              <a:cs typeface="Times New Roman" panose="02020603050405020304" pitchFamily="18" charset="0"/>
            </a:endParaRPr>
          </a:p>
        </p:txBody>
      </p:sp>
      <p:pic>
        <p:nvPicPr>
          <p:cNvPr id="14746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9" y="1357314"/>
            <a:ext cx="8929687"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614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1597</Words>
  <Application>Microsoft Office PowerPoint</Application>
  <PresentationFormat>Widescreen</PresentationFormat>
  <Paragraphs>217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Asoke Nath</dc:creator>
  <cp:lastModifiedBy>Asoke Nath</cp:lastModifiedBy>
  <cp:revision>1</cp:revision>
  <dcterms:created xsi:type="dcterms:W3CDTF">2022-10-01T00:39:55Z</dcterms:created>
  <dcterms:modified xsi:type="dcterms:W3CDTF">2022-10-01T00:41:18Z</dcterms:modified>
</cp:coreProperties>
</file>