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47F-386B-4967-AF3D-91A54469322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3A-EDD8-49BE-A6E7-5EEFA8E23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1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47F-386B-4967-AF3D-91A54469322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3A-EDD8-49BE-A6E7-5EEFA8E23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57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47F-386B-4967-AF3D-91A54469322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3A-EDD8-49BE-A6E7-5EEFA8E23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54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47F-386B-4967-AF3D-91A54469322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3A-EDD8-49BE-A6E7-5EEFA8E23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1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47F-386B-4967-AF3D-91A54469322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3A-EDD8-49BE-A6E7-5EEFA8E23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85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47F-386B-4967-AF3D-91A54469322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3A-EDD8-49BE-A6E7-5EEFA8E23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47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47F-386B-4967-AF3D-91A54469322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3A-EDD8-49BE-A6E7-5EEFA8E23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93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47F-386B-4967-AF3D-91A54469322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3A-EDD8-49BE-A6E7-5EEFA8E23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33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47F-386B-4967-AF3D-91A54469322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3A-EDD8-49BE-A6E7-5EEFA8E23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02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47F-386B-4967-AF3D-91A54469322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3A-EDD8-49BE-A6E7-5EEFA8E23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86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647F-386B-4967-AF3D-91A54469322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3A-EDD8-49BE-A6E7-5EEFA8E23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9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5647F-386B-4967-AF3D-91A544693226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81F3A-EDD8-49BE-A6E7-5EEFA8E23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3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We define the delta function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 with the following properties: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1)	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2)	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3)	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p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&gt;0.</m:t>
                        </m:r>
                      </m:e>
                    </m:nary>
                  </m:oMath>
                </a14:m>
                <a:endParaRPr lang="en-IN" sz="2000" dirty="0" smtClean="0"/>
              </a:p>
              <a:p>
                <a:pPr marL="457200" indent="-457200">
                  <a:buAutoNum type="arabicParenR" startAt="4"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000" dirty="0" smtClean="0"/>
                  <a:t> and any function g(x) that is continuous over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Part </a:t>
            </a:r>
            <a:r>
              <a:rPr lang="en-US" dirty="0" smtClean="0"/>
              <a:t>(b)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</a:t>
                </a:r>
                <a:r>
                  <a:rPr lang="en-US" dirty="0"/>
                  <a:t>find the PDF, we need to differentiate the CDF. </a:t>
                </a:r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must be careful about the points of discontinuity. </a:t>
                </a:r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/>
                  <a:t>particular, we have two jumps: one at x=0 and one at x=1.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size of the jump for both points is equal to </a:t>
                </a:r>
                <a:r>
                  <a:rPr lang="en-US" dirty="0" smtClean="0"/>
                  <a:t>1/4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Thus</a:t>
                </a:r>
                <a:r>
                  <a:rPr lang="en-US" dirty="0"/>
                  <a:t>, the PDF has two delta </a:t>
                </a:r>
                <a:r>
                  <a:rPr lang="en-US" dirty="0" smtClean="0"/>
                  <a:t>functions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/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IN" dirty="0" smtClean="0"/>
                  <a:t>. </a:t>
                </a:r>
              </a:p>
              <a:p>
                <a:r>
                  <a:rPr lang="en-US" dirty="0"/>
                  <a:t>The continuous part of the CDF can be written </a:t>
                </a: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for x &gt; 0.</a:t>
                </a:r>
              </a:p>
              <a:p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0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Part </a:t>
            </a:r>
            <a:r>
              <a:rPr lang="en-US" dirty="0" smtClean="0"/>
              <a:t>(c) – Using the CDF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=1−[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=0.5533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24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Part (c) – Using the </a:t>
            </a:r>
            <a:r>
              <a:rPr lang="en-US" dirty="0" smtClean="0"/>
              <a:t>PDF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IN" dirty="0"/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IN" dirty="0"/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=0.5533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07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Part </a:t>
            </a:r>
            <a:r>
              <a:rPr lang="en-US" dirty="0" smtClean="0"/>
              <a:t>(d) – E(X)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IN" dirty="0"/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IN" dirty="0"/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50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Part (d) – </a:t>
            </a:r>
            <a:r>
              <a:rPr lang="en-US" dirty="0" smtClean="0"/>
              <a:t>V(X</a:t>
            </a:r>
            <a:r>
              <a:rPr lang="en-US" dirty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IN" dirty="0"/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IN" dirty="0"/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38800" y="298836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60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Representations</a:t>
            </a:r>
            <a:endParaRPr lang="en-IN" dirty="0"/>
          </a:p>
        </p:txBody>
      </p:sp>
      <p:pic>
        <p:nvPicPr>
          <p:cNvPr id="6146" name="Picture 2" descr="Fig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01" y="1825625"/>
            <a:ext cx="99641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2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CDF </a:t>
            </a:r>
            <a:r>
              <a:rPr lang="en-US" dirty="0" smtClean="0"/>
              <a:t>and ‘PDF’ of a Discrete Random Variable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Consider a discrete random variable X with range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 smtClean="0"/>
                  <a:t>,…} and PMF f(x). The CDF of X may then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IN" sz="2000" dirty="0" smtClean="0"/>
              </a:p>
              <a:p>
                <a:r>
                  <a:rPr lang="en-US" sz="2000" dirty="0" smtClean="0"/>
                  <a:t>The ‘PDF’ of X may then be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sz="2000" dirty="0" smtClean="0"/>
              </a:p>
              <a:p>
                <a:r>
                  <a:rPr lang="en-US" sz="2000" dirty="0" smtClean="0"/>
                  <a:t>We call this the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Generalized PDF</a:t>
                </a:r>
                <a:r>
                  <a:rPr lang="en-US" sz="2000" dirty="0" smtClean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34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discrete random variable X with </a:t>
                </a:r>
                <a:r>
                  <a:rPr lang="en-US" dirty="0"/>
                  <a:t>range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,…} and PMF </a:t>
                </a:r>
                <a:r>
                  <a:rPr lang="en-IN" dirty="0" smtClean="0"/>
                  <a:t>f(x), the Generalised PDF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Note: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dirty="0" smtClean="0"/>
                  <a:t>,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 smtClean="0"/>
                  <a:t>is obtained as the coefficient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5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Generalized PDF?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useful to use the generalized PDF because all random variables have a generalized </a:t>
            </a:r>
            <a:r>
              <a:rPr lang="en-US" dirty="0" smtClean="0"/>
              <a:t>PDF.</a:t>
            </a:r>
          </a:p>
          <a:p>
            <a:r>
              <a:rPr lang="en-US" dirty="0" smtClean="0"/>
              <a:t>So, </a:t>
            </a:r>
            <a:r>
              <a:rPr lang="en-US" dirty="0"/>
              <a:t>we can use the same </a:t>
            </a:r>
            <a:r>
              <a:rPr lang="en-US" dirty="0" smtClean="0"/>
              <a:t>formulae </a:t>
            </a:r>
            <a:r>
              <a:rPr lang="en-US" dirty="0"/>
              <a:t>for discrete, continuous, and mixed random variables.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(generalized) PDF of a random variable can be written as the sum of delta functions, then X is a discrete random variable.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PDF does not include any delta functions, then X is a continuous random variable. </a:t>
            </a:r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if the PDF has both delta functions and non-delta functions, then X is a mixed random variable. </a:t>
            </a:r>
            <a:endParaRPr lang="en-US" dirty="0" smtClean="0"/>
          </a:p>
          <a:p>
            <a:r>
              <a:rPr lang="en-US" dirty="0" smtClean="0"/>
              <a:t>Nevertheless</a:t>
            </a:r>
            <a:r>
              <a:rPr lang="en-US" dirty="0"/>
              <a:t>, the formulas for probabilities, expectation and variance are the same for all kinds of random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5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Consider a </a:t>
                </a:r>
                <a:r>
                  <a:rPr lang="en-US" sz="2000" dirty="0"/>
                  <a:t>discrete random variable X with range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/>
                  <a:t>,…} and PMF f(x), the Generalised PDF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IN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Now,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80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PDF of a Mixed Random Variable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 smtClean="0"/>
                  <a:t>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r>
                  <a:rPr lang="en-IN" dirty="0" smtClean="0"/>
                  <a:t> does not contain any delta function.</a:t>
                </a:r>
              </a:p>
              <a:p>
                <a:r>
                  <a:rPr lang="en-US" dirty="0" smtClean="0"/>
                  <a:t>Further,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49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 X be a random variable having the following CDF: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514350" indent="-514350">
                  <a:buAutoNum type="alphaLcParenBoth"/>
                </a:pPr>
                <a:r>
                  <a:rPr lang="en-US" dirty="0" smtClean="0"/>
                  <a:t>What kind of random variable is X (discrete, continuous, mixed)?</a:t>
                </a:r>
              </a:p>
              <a:p>
                <a:pPr marL="514350" indent="-514350">
                  <a:buAutoNum type="alphaLcParenBoth"/>
                </a:pPr>
                <a:r>
                  <a:rPr lang="en-US" dirty="0" smtClean="0"/>
                  <a:t>Find the generalized PDF of X.</a:t>
                </a:r>
              </a:p>
              <a:p>
                <a:pPr marL="514350" indent="-514350">
                  <a:buAutoNum type="alphaLcParenBoth"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&gt;0.5)</m:t>
                    </m:r>
                  </m:oMath>
                </a14:m>
                <a:r>
                  <a:rPr lang="en-IN" dirty="0" smtClean="0"/>
                  <a:t> using both CDF and PDF.</a:t>
                </a:r>
              </a:p>
              <a:p>
                <a:pPr marL="514350" indent="-514350">
                  <a:buAutoNum type="alphaLcParenBoth"/>
                </a:pPr>
                <a:r>
                  <a:rPr lang="en-US" dirty="0" smtClean="0"/>
                  <a:t>Find E(X) and V(X).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0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Part (a)</a:t>
            </a:r>
            <a:endParaRPr lang="en-IN" dirty="0"/>
          </a:p>
        </p:txBody>
      </p:sp>
      <p:pic>
        <p:nvPicPr>
          <p:cNvPr id="1028" name="Picture 4" descr="Figur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278" y="1825625"/>
            <a:ext cx="4736123" cy="437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Let us plot </a:t>
            </a:r>
            <a:r>
              <a:rPr lang="en-US" dirty="0" smtClean="0"/>
              <a:t>F(x</a:t>
            </a:r>
            <a:r>
              <a:rPr lang="en-US" dirty="0"/>
              <a:t>) to better understand the problem.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see that the CDF has two jumps, at x=0 and x=1.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CDF increases continuously from x=0 to x=1 and also after x=1.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the CDF is neither in the form of a staircase function, nor is it continuous, we conclude that X is a mixed random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4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Definition</vt:lpstr>
      <vt:lpstr>Graphical Representations</vt:lpstr>
      <vt:lpstr>CDF and ‘PDF’ of a Discrete Random Variable</vt:lpstr>
      <vt:lpstr>Definition</vt:lpstr>
      <vt:lpstr>Why Generalized PDF?</vt:lpstr>
      <vt:lpstr>Expectation</vt:lpstr>
      <vt:lpstr>Generalized PDF of a Mixed Random Variable</vt:lpstr>
      <vt:lpstr>Example</vt:lpstr>
      <vt:lpstr>Solution – Part (a)</vt:lpstr>
      <vt:lpstr>Solution – Part (b)</vt:lpstr>
      <vt:lpstr>Solution – Part (c) – Using the CDF</vt:lpstr>
      <vt:lpstr>Solution – Part (c) – Using the PDF</vt:lpstr>
      <vt:lpstr>Solution – Part (d) – E(X)</vt:lpstr>
      <vt:lpstr>Solution – Part (d) – V(X)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</dc:title>
  <dc:creator>ACADEMIC COUNCIL</dc:creator>
  <cp:lastModifiedBy>ACADEMIC COUNCIL</cp:lastModifiedBy>
  <cp:revision>1</cp:revision>
  <dcterms:created xsi:type="dcterms:W3CDTF">2022-11-07T15:51:16Z</dcterms:created>
  <dcterms:modified xsi:type="dcterms:W3CDTF">2022-11-07T15:51:38Z</dcterms:modified>
</cp:coreProperties>
</file>