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256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320" r:id="rId61"/>
    <p:sldId id="282" r:id="rId62"/>
    <p:sldId id="283" r:id="rId63"/>
    <p:sldId id="284" r:id="rId64"/>
    <p:sldId id="285" r:id="rId65"/>
    <p:sldId id="286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4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4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7E11C-F035-0245-A8A9-8D914F34FB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01EBA4-F0C7-2848-B927-2AB08C71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2540956"/>
          </a:xfrm>
        </p:spPr>
        <p:txBody>
          <a:bodyPr/>
          <a:lstStyle/>
          <a:p>
            <a:r>
              <a:rPr lang="en-US" b="1" dirty="0"/>
              <a:t>Random Variable and its Probability Distribution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074276"/>
            <a:ext cx="7766936" cy="7345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2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an unbiased coin thrice.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heads obtained in three tosses.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can assume the values 0, 1, 2, 3.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Now,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 probability distribution of X is then given by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753118"/>
                  </p:ext>
                </p:extLst>
              </p:nvPr>
            </p:nvGraphicFramePr>
            <p:xfrm>
              <a:off x="2032000" y="5740027"/>
              <a:ext cx="8127999" cy="83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31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3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753118"/>
                  </p:ext>
                </p:extLst>
              </p:nvPr>
            </p:nvGraphicFramePr>
            <p:xfrm>
              <a:off x="2032000" y="5740027"/>
              <a:ext cx="8127999" cy="834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31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3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342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177" t="-97297" r="-22616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5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(Continued)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Now suppose that the coin is not necessarily unbiased – let ‘p’ be the probability of getting head in a single toss and ‘q’ be that of tail. Evidently, p + q = 1.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We then have, 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F0"/>
                    </a:solidFill>
                  </a:rPr>
                  <a:t>Note: We can thus see that even if the outcomes are not equally likely, we can still find out the probabilities of various events.</a:t>
                </a:r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626" r="-328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the probability distribution of X is given by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45452"/>
                  </p:ext>
                </p:extLst>
              </p:nvPr>
            </p:nvGraphicFramePr>
            <p:xfrm>
              <a:off x="1832865" y="3242621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97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66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45452"/>
                  </p:ext>
                </p:extLst>
              </p:nvPr>
            </p:nvGraphicFramePr>
            <p:xfrm>
              <a:off x="1832865" y="3242621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97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66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0             1             2                  3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604" t="-124138" r="-3984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14194" t="-124138" r="-1290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16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240924"/>
                <a:ext cx="8825659" cy="37788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 coin until a Head appears.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‘p’ be the probability of getting head in a single toss and ‘q’ be that of tail. 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tails preceding the </a:t>
                </a:r>
                <a:r>
                  <a:rPr lang="en-US" dirty="0" err="1"/>
                  <a:t>the</a:t>
                </a:r>
                <a:r>
                  <a:rPr lang="en-US" dirty="0"/>
                  <a:t> 1</a:t>
                </a:r>
                <a:r>
                  <a:rPr lang="en-US" baseline="30000" dirty="0"/>
                  <a:t>st</a:t>
                </a:r>
                <a:r>
                  <a:rPr lang="en-US" dirty="0"/>
                  <a:t> Head.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can assume the values 0, 1, 2, 3, …..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the probability distribution of X is given by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240924"/>
                <a:ext cx="8825659" cy="3778876"/>
              </a:xfrm>
              <a:blipFill rotWithShape="0">
                <a:blip r:embed="rId2"/>
                <a:stretch>
                  <a:fillRect l="-552" t="-1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259268" y="511136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3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52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            1             2              3 …..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𝑞𝑝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….. 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259268" y="511136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777"/>
                    <a:gridCol w="5743978"/>
                    <a:gridCol w="1415244"/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            1             2              3 …..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6967" t="-118033" r="-251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00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We thus see that even if the sample space is infinite, one can obtain the probabilities of different values of the random variable.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4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31065"/>
            <a:ext cx="8761413" cy="14755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Alternative Representation of Probability Distribution of a Discrete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88557"/>
                <a:ext cx="8825659" cy="3531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distribution of a discrete random variable, instead of representing by a tabular form, may also be represented by a function, say f(x). Consider the following examples: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Probability Distribution of the number of Heads when a coin (with probability p of head) is tossed twice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Probability Distribution of the number of Heads when a coin (with probability p of head) is tossed thrice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=0,1,2,3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88557"/>
                <a:ext cx="8825659" cy="3531243"/>
              </a:xfrm>
              <a:blipFill>
                <a:blip r:embed="rId2"/>
                <a:stretch>
                  <a:fillRect l="-575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1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40913"/>
            <a:ext cx="8761413" cy="20625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Alternative Representation of Probability Distribution of a Discrete Random Variable						Contd.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32567"/>
                <a:ext cx="10515600" cy="31443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Probability Distribution of the number of Tails preceding the first Head when a coin (with probability p of head) is tossed until a Head appears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Remark: </a:t>
                </a:r>
                <a:r>
                  <a:rPr lang="en-US" dirty="0"/>
                  <a:t>The values of a random variable X (i.e.,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etc.) are called the </a:t>
                </a:r>
                <a:r>
                  <a:rPr lang="en-US" b="1" dirty="0"/>
                  <a:t>Mass Points</a:t>
                </a:r>
                <a:r>
                  <a:rPr lang="en-US" dirty="0"/>
                  <a:t> of X and the function f(x) is called the </a:t>
                </a:r>
                <a:r>
                  <a:rPr lang="en-US" b="1" dirty="0"/>
                  <a:t>Probability Mass Function (PMF)</a:t>
                </a:r>
                <a:r>
                  <a:rPr lang="en-US" dirty="0"/>
                  <a:t> of X.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32567"/>
                <a:ext cx="10515600" cy="3144395"/>
              </a:xfrm>
              <a:blipFill>
                <a:blip r:embed="rId2"/>
                <a:stretch>
                  <a:fillRect l="-603" t="-803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3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Probability Mass Function (PMF)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 function f(x) is said to be the PMF of a discrete random variable X if </a:t>
                </a:r>
              </a:p>
              <a:p>
                <a:pPr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:pPr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4528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Question: </a:t>
            </a:r>
            <a:r>
              <a:rPr lang="en-IN" dirty="0"/>
              <a:t>Verify whether the following are PMF: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IN" dirty="0"/>
                  <a:t>1.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=0,1,…,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0,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p &gt; 0, q &gt; 0, p + q = 1.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  <a:p>
                <a:pPr marL="0" lvl="0" indent="0">
                  <a:buNone/>
                </a:pPr>
                <a:r>
                  <a:rPr lang="en-IN" dirty="0"/>
                  <a:t>2.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=0,1,…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0,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λ &gt; 0.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  <a:p>
                <a:pPr marL="0" lvl="0" indent="0">
                  <a:buNone/>
                </a:pPr>
                <a:r>
                  <a:rPr lang="en-IN" dirty="0"/>
                  <a:t>3.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=0.1.2,…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0,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p &gt; 0, q &gt; 0, p + q = 1.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1463" b="-2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Measures on a Discrete Probability Distribution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sample space Ω, a random variable is defined as a function on Ω into the real line. In other words, a random variable assigns a real number to each possible outcome of Ω.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Measures of Central Tendency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Expectation (or Mathematical Expectation)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Let X be a discrete random variable assuming the values x</a:t>
                </a:r>
                <a:r>
                  <a:rPr lang="en-IN" baseline="-25000" dirty="0"/>
                  <a:t>1</a:t>
                </a:r>
                <a:r>
                  <a:rPr lang="en-IN" dirty="0"/>
                  <a:t>, x</a:t>
                </a:r>
                <a:r>
                  <a:rPr lang="en-IN" baseline="-25000" dirty="0"/>
                  <a:t>2</a:t>
                </a:r>
                <a:r>
                  <a:rPr lang="en-IN" dirty="0"/>
                  <a:t>, …, 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n</a:t>
                </a:r>
                <a:r>
                  <a:rPr lang="en-IN" dirty="0"/>
                  <a:t> (or x</a:t>
                </a:r>
                <a:r>
                  <a:rPr lang="en-IN" baseline="-25000" dirty="0"/>
                  <a:t>1</a:t>
                </a:r>
                <a:r>
                  <a:rPr lang="en-IN" dirty="0"/>
                  <a:t>, x</a:t>
                </a:r>
                <a:r>
                  <a:rPr lang="en-IN" baseline="-25000" dirty="0"/>
                  <a:t>2</a:t>
                </a:r>
                <a:r>
                  <a:rPr lang="en-IN" dirty="0"/>
                  <a:t>, …) with the corresponding probabilities 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, p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 (or p</a:t>
                </a:r>
                <a:r>
                  <a:rPr lang="en-US" baseline="-25000" dirty="0"/>
                  <a:t>1</a:t>
                </a:r>
                <a:r>
                  <a:rPr lang="en-US" dirty="0"/>
                  <a:t>, p</a:t>
                </a:r>
                <a:r>
                  <a:rPr lang="en-US" baseline="-25000" dirty="0"/>
                  <a:t>2</a:t>
                </a:r>
                <a:r>
                  <a:rPr lang="en-US" dirty="0"/>
                  <a:t>, …)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Expectation of X is then defined as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provided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 indent="-400050">
                  <a:buAutoNum type="romanLcParenBoth"/>
                </a:pPr>
                <a:r>
                  <a:rPr lang="en-US" dirty="0" smtClean="0"/>
                  <a:t>Observe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Thus, expectation is the 	Arithmetic Mean in the probability setup.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(ii)	We have,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where f(x) </a:t>
                </a:r>
                <a:r>
                  <a:rPr lang="en-IN" dirty="0" smtClean="0"/>
                  <a:t>is </a:t>
                </a:r>
                <a:r>
                  <a:rPr lang="en-IN" dirty="0"/>
                  <a:t>the PMF of 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777285" y="2120721"/>
                <a:ext cx="9569002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E: Toss an unbiased coin thrice.</a:t>
                </a:r>
              </a:p>
              <a:p>
                <a:pPr marL="0" indent="0">
                  <a:buNone/>
                </a:pPr>
                <a:r>
                  <a:rPr lang="en-IN" dirty="0"/>
                  <a:t>Let X: Number of heads obtained in three tosses.</a:t>
                </a:r>
              </a:p>
              <a:p>
                <a:pPr marL="0" indent="0">
                  <a:buNone/>
                </a:pPr>
                <a:r>
                  <a:rPr lang="en-IN" dirty="0"/>
                  <a:t>The probability distribution of X is: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Expectation of X is given by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0×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1×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2×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3×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7285" y="2120721"/>
                <a:ext cx="9569002" cy="3777622"/>
              </a:xfrm>
              <a:blipFill rotWithShape="0">
                <a:blip r:embed="rId2"/>
                <a:stretch>
                  <a:fillRect l="-574" t="-968" b="-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25183" y="3617412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P(X = 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Expectation is regarded as </a:t>
                </a:r>
                <a:r>
                  <a:rPr lang="en-IN" b="1" dirty="0"/>
                  <a:t>Long – Run Arithmetic Mean</a:t>
                </a:r>
                <a:r>
                  <a:rPr lang="en-IN" dirty="0"/>
                  <a:t>. Suppose, a random experiment is repeated N times. Let x is a variable related to this random experiment where x can take up the values x</a:t>
                </a:r>
                <a:r>
                  <a:rPr lang="en-IN" baseline="-25000" dirty="0"/>
                  <a:t>1</a:t>
                </a:r>
                <a:r>
                  <a:rPr lang="en-IN" dirty="0"/>
                  <a:t>, x</a:t>
                </a:r>
                <a:r>
                  <a:rPr lang="en-IN" baseline="-25000" dirty="0"/>
                  <a:t>2</a:t>
                </a:r>
                <a:r>
                  <a:rPr lang="en-IN" dirty="0"/>
                  <a:t>, … with the corresponding frequencies f</a:t>
                </a:r>
                <a:r>
                  <a:rPr lang="en-IN" baseline="-25000" dirty="0"/>
                  <a:t>1</a:t>
                </a:r>
                <a:r>
                  <a:rPr lang="en-IN" dirty="0"/>
                  <a:t>, f</a:t>
                </a:r>
                <a:r>
                  <a:rPr lang="en-IN" baseline="-25000" dirty="0"/>
                  <a:t>2</a:t>
                </a:r>
                <a:r>
                  <a:rPr lang="en-IN" dirty="0"/>
                  <a:t>, …. The AM of x is then given by</a:t>
                </a:r>
              </a:p>
              <a:p>
                <a:pPr marL="0" indent="0">
                  <a:buNone/>
                </a:pPr>
                <a:r>
                  <a:rPr lang="en-IN" dirty="0"/>
                  <a:t>		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Clearly,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dirty="0"/>
                  <a:t> is the relative frequency of x</a:t>
                </a:r>
                <a:r>
                  <a:rPr lang="en-IN" baseline="-25000" dirty="0"/>
                  <a:t>i</a:t>
                </a:r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r>
                  <a:rPr lang="en-IN" dirty="0"/>
                  <a:t>We know,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→∞,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Consequently,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626" b="-16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3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Let X be a random variable with PMF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=0,1,…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IN" dirty="0"/>
                  <a:t> Find E(X).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Solution: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=0.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+1.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+2.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𝑝𝑞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𝑝𝑞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6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 Task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1.	Study the expressions for</a:t>
                </a:r>
              </a:p>
              <a:p>
                <a:pPr marL="0" indent="0">
                  <a:buNone/>
                </a:pPr>
                <a:r>
                  <a:rPr lang="en-IN" dirty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𝑖𝑖</m:t>
                        </m:r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𝑖𝑖𝑖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2.	Suppose there are 10 balls in an urn of which 4 are red and the rest are 	white. Suppose three balls are drawn at random from the urn. Find the 	expected number of white balls drawn.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 r="-1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Important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X be a random variable with PMF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+…=∞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Thus, here E(X) </a:t>
                </a:r>
                <a:r>
                  <a:rPr lang="en-US" b="1" dirty="0">
                    <a:solidFill>
                      <a:srgbClr val="FF0000"/>
                    </a:solidFill>
                  </a:rPr>
                  <a:t>does not exist</a:t>
                </a:r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X be a non-negative integer valued random variable.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4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1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X be a discrete random variable and g(X) be a function of X. Then,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f(x) being the PMF of X.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5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 coin thrice.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𝑇𝐻𝑇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𝑇𝑇𝑇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heads obtained in three tosses.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X(HHH) = 3, X(HHT) = 2, X(HTH) = 2, X(THH) = 2, X(HTT) = 1, X(THT) = 1, X(TTH) = 1, X(TTT) =0.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is a random variable assuming the values 0, 1, 2, 3.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Expectation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AutoNum type="arabicPeriod"/>
                </a:pPr>
                <a:r>
                  <a:rPr lang="en-US" dirty="0"/>
                  <a:t>If X = C (constant) almost everywhere (</a:t>
                </a:r>
                <a:r>
                  <a:rPr lang="en-US" dirty="0" err="1"/>
                  <a:t>a.e</a:t>
                </a:r>
                <a:r>
                  <a:rPr lang="en-US" dirty="0"/>
                  <a:t>.), then, E(X) = C.</a:t>
                </a:r>
              </a:p>
              <a:p>
                <a:pPr>
                  <a:buAutoNum type="arabicPeriod"/>
                </a:pPr>
                <a:endParaRPr lang="en-IN" dirty="0"/>
              </a:p>
              <a:p>
                <a:pPr>
                  <a:buAutoNum type="arabicPeriod" startAt="2"/>
                </a:pPr>
                <a:r>
                  <a:rPr lang="en-US" dirty="0"/>
                  <a:t>If Y = a + </a:t>
                </a:r>
                <a:r>
                  <a:rPr lang="en-US" dirty="0" err="1"/>
                  <a:t>bX</a:t>
                </a:r>
                <a:r>
                  <a:rPr lang="en-US" dirty="0"/>
                  <a:t> </a:t>
                </a:r>
                <a:r>
                  <a:rPr lang="en-US" dirty="0" err="1"/>
                  <a:t>a.e</a:t>
                </a:r>
                <a:r>
                  <a:rPr lang="en-US" dirty="0"/>
                  <a:t>., where a and b are constants, then, E(Y) = a + </a:t>
                </a:r>
                <a:r>
                  <a:rPr lang="en-US" dirty="0" err="1"/>
                  <a:t>bE</a:t>
                </a:r>
                <a:r>
                  <a:rPr lang="en-US" dirty="0"/>
                  <a:t>(X).</a:t>
                </a:r>
              </a:p>
              <a:p>
                <a:pPr>
                  <a:buAutoNum type="arabicPeriod" startAt="2"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3.	If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dirty="0"/>
                  <a:t> be k discrete random variables,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0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 of </a:t>
            </a:r>
            <a:r>
              <a:rPr lang="en-US"/>
              <a:t>Central Tendency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Geometric Mean (GM): </a:t>
                </a:r>
                <a:r>
                  <a:rPr lang="en-US" dirty="0"/>
                  <a:t>The GM G of a random variable X is such a value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Harmonic Mean (HM): </a:t>
                </a:r>
                <a:r>
                  <a:rPr lang="en-US" dirty="0"/>
                  <a:t>The HM H of a random variable X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Median: 	</a:t>
                </a:r>
                <a:r>
                  <a:rPr lang="en-US" dirty="0"/>
                  <a:t>The median </a:t>
                </a:r>
                <a:r>
                  <a:rPr lang="en-US" dirty="0" err="1"/>
                  <a:t>μ</a:t>
                </a:r>
                <a:r>
                  <a:rPr lang="en-US" baseline="-25000" dirty="0" err="1"/>
                  <a:t>e</a:t>
                </a:r>
                <a:r>
                  <a:rPr lang="en-US" dirty="0"/>
                  <a:t> of a discrete random variable X is the minimum value of X such that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Mode:  </a:t>
                </a:r>
                <a:r>
                  <a:rPr lang="en-US" dirty="0"/>
                  <a:t>The mode of a discrete random variable X is defined as such a value the probability of which is maximum.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1220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0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Measures of Dispersion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Deviation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Standard Deviation (SD) of a random variable X is defined as 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 square of the SD is called variance and is defined as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0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Formula of Variance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7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Deviation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Mean Deviation of a random variable X about any constant ‘A’ is defined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 r="-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Moments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1.	The </a:t>
                </a:r>
                <a:r>
                  <a:rPr lang="en-IN" b="1" dirty="0" err="1"/>
                  <a:t>rth</a:t>
                </a:r>
                <a:r>
                  <a:rPr lang="en-IN" b="1" dirty="0"/>
                  <a:t> order moment of a random variable X about </a:t>
                </a:r>
                <a:r>
                  <a:rPr lang="en-IN" b="1"/>
                  <a:t>an </a:t>
                </a:r>
                <a:r>
                  <a:rPr lang="en-IN" b="1" smtClean="0"/>
                  <a:t>	arbitrary </a:t>
                </a:r>
                <a:r>
                  <a:rPr lang="en-IN" b="1" dirty="0"/>
                  <a:t>origin ‘A</a:t>
                </a:r>
                <a:r>
                  <a:rPr lang="en-IN" b="1"/>
                  <a:t>’</a:t>
                </a:r>
                <a:r>
                  <a:rPr lang="en-IN"/>
                  <a:t> </a:t>
                </a:r>
                <a:r>
                  <a:rPr lang="en-IN" smtClean="0"/>
                  <a:t>is </a:t>
                </a:r>
                <a:r>
                  <a:rPr lang="en-IN" dirty="0"/>
                  <a:t>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2.	The </a:t>
                </a:r>
                <a:r>
                  <a:rPr lang="en-IN" dirty="0" err="1"/>
                  <a:t>rth</a:t>
                </a:r>
                <a:r>
                  <a:rPr lang="en-IN" dirty="0"/>
                  <a:t> order </a:t>
                </a:r>
                <a:r>
                  <a:rPr lang="en-IN" b="1" dirty="0"/>
                  <a:t>raw moment</a:t>
                </a:r>
                <a:r>
                  <a:rPr lang="en-IN" dirty="0"/>
                  <a:t> of a random variable X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Observe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Moments</a:t>
            </a:r>
            <a:br>
              <a:rPr lang="en-US" dirty="0"/>
            </a:br>
            <a:r>
              <a:rPr lang="en-US" dirty="0"/>
              <a:t>											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3.	The </a:t>
                </a:r>
                <a:r>
                  <a:rPr lang="en-IN" dirty="0" err="1"/>
                  <a:t>rth</a:t>
                </a:r>
                <a:r>
                  <a:rPr lang="en-IN" dirty="0"/>
                  <a:t> order </a:t>
                </a:r>
                <a:r>
                  <a:rPr lang="en-IN" b="1" dirty="0"/>
                  <a:t>central moment</a:t>
                </a:r>
                <a:r>
                  <a:rPr lang="en-IN" dirty="0"/>
                  <a:t> of a random variable X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4.	The </a:t>
                </a:r>
                <a:r>
                  <a:rPr lang="en-IN" dirty="0" err="1"/>
                  <a:t>rth</a:t>
                </a:r>
                <a:r>
                  <a:rPr lang="en-IN" dirty="0"/>
                  <a:t> order </a:t>
                </a:r>
                <a:r>
                  <a:rPr lang="en-IN" b="1" dirty="0"/>
                  <a:t>factorial moment </a:t>
                </a:r>
                <a:r>
                  <a:rPr lang="en-IN" dirty="0"/>
                  <a:t>of a random variable X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acc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5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Expression of Central Moment in terms of Raw Moments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−…+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In particular, we have, 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+6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+6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2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Roll a die once.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X(e) = e – 3.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X(1) = - 2, X(2) = - 1, X(3) = 0, X(4) = 1, X(5) = 2, X(6) = 3.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is a random variable assuming the values -2, -1, 0, 1, 2, 3.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Measures of </a:t>
            </a:r>
            <a:r>
              <a:rPr lang="en-US" b="1" dirty="0" err="1"/>
              <a:t>Skewness</a:t>
            </a:r>
            <a:r>
              <a:rPr lang="en-US" b="1" dirty="0"/>
              <a:t> and Kurtosis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26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Skewness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moment measures of </a:t>
                </a:r>
                <a:r>
                  <a:rPr lang="en-US" dirty="0" err="1"/>
                  <a:t>skewness</a:t>
                </a:r>
                <a:r>
                  <a:rPr lang="en-US" dirty="0"/>
                  <a:t> is given by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+</a:t>
                </a:r>
                <a:r>
                  <a:rPr lang="en-IN" dirty="0" err="1"/>
                  <a:t>ve</a:t>
                </a:r>
                <a:r>
                  <a:rPr lang="en-IN" dirty="0"/>
                  <a:t> for a positively skewed distribution, -</a:t>
                </a:r>
                <a:r>
                  <a:rPr lang="en-IN" dirty="0" err="1"/>
                  <a:t>ve</a:t>
                </a:r>
                <a:r>
                  <a:rPr lang="en-IN" dirty="0"/>
                  <a:t> for a negatively skewed distribution and zero for a symmetric distribution.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moment measures of kurtosis is given by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−3.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dirty="0"/>
                  <a:t> &gt; 0 for a leptokurtic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dirty="0"/>
                  <a:t> = 0 for a </a:t>
                </a:r>
                <a:r>
                  <a:rPr lang="en-IN" dirty="0" err="1"/>
                  <a:t>mesokurtic</a:t>
                </a:r>
                <a:r>
                  <a:rPr lang="en-IN" dirty="0"/>
                  <a:t> distribution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dirty="0"/>
                  <a:t> &lt; 0 for a </a:t>
                </a:r>
                <a:r>
                  <a:rPr lang="en-IN" dirty="0" err="1"/>
                  <a:t>platykurtic</a:t>
                </a:r>
                <a:r>
                  <a:rPr lang="en-IN" dirty="0"/>
                  <a:t>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1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Sometimes, two other quantities, β</a:t>
                </a:r>
                <a:r>
                  <a:rPr lang="en-IN" baseline="-25000" dirty="0"/>
                  <a:t>1</a:t>
                </a:r>
                <a:r>
                  <a:rPr lang="en-IN" dirty="0"/>
                  <a:t> and β</a:t>
                </a:r>
                <a:r>
                  <a:rPr lang="en-IN" baseline="-25000" dirty="0"/>
                  <a:t>2</a:t>
                </a:r>
                <a:r>
                  <a:rPr lang="en-IN" dirty="0"/>
                  <a:t> are considered in this context, defined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+3=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	An urn contains N balls, among which some may be red. In fact, the 	number of red balls is a random variable whose expectation is known 	to be M. If a ball is drawn at random from this urn, what is the 	probability that it is red?</a:t>
            </a:r>
          </a:p>
          <a:p>
            <a:pPr marL="0" indent="0">
              <a:buNone/>
            </a:pPr>
            <a:r>
              <a:rPr lang="en-IN" dirty="0"/>
              <a:t>2.	A person wants to open his door and has n keys. For some unknown 	reason, he tries the keys one by one at random. Find the mean and 	variance of the number of trials needed if </a:t>
            </a:r>
          </a:p>
          <a:p>
            <a:pPr marL="0" indent="0">
              <a:buNone/>
            </a:pPr>
            <a:r>
              <a:rPr lang="en-IN" dirty="0"/>
              <a:t>	(a) the unsuccessful keys are not eliminated from further selection.</a:t>
            </a:r>
          </a:p>
          <a:p>
            <a:pPr marL="0" indent="0">
              <a:buNone/>
            </a:pPr>
            <a:r>
              <a:rPr lang="en-IN" dirty="0"/>
              <a:t>            	(b) if they are.</a:t>
            </a:r>
          </a:p>
        </p:txBody>
      </p:sp>
    </p:spTree>
    <p:extLst>
      <p:ext uri="{BB962C8B-B14F-4D97-AF65-F5344CB8AC3E}">
        <p14:creationId xmlns:p14="http://schemas.microsoft.com/office/powerpoint/2010/main" val="7405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	Suppose two players A and B are playing a game for </a:t>
            </a:r>
            <a:r>
              <a:rPr lang="en-IN" dirty="0" err="1"/>
              <a:t>Rs</a:t>
            </a:r>
            <a:r>
              <a:rPr lang="en-IN" dirty="0"/>
              <a:t>. 99. Both A and 	B will alternately throw an unbiased die. He, who first gets a ‘6’ will win 	the game. If A starts the game, what are the expected gains of A and B?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0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Moment Generating Function (MGF)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/>
                  <a:t>The MGF of a random variable to obtain the raw moments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Now, if f(x) be the PMF of X, 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			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IN" dirty="0"/>
                  <a:t>	</a:t>
                </a:r>
              </a:p>
              <a:p>
                <a:pPr marL="0" indent="0">
                  <a:buNone/>
                </a:pPr>
                <a:r>
                  <a:rPr lang="en-IN" dirty="0"/>
                  <a:t>			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1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03385"/>
            <a:ext cx="7729728" cy="145002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Moment Generating Function (MGF)</a:t>
            </a:r>
            <a:br>
              <a:rPr lang="en-IN" b="1" dirty="0"/>
            </a:br>
            <a:r>
              <a:rPr lang="en-IN" b="1" dirty="0"/>
              <a:t>										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Observe that</a:t>
                </a:r>
              </a:p>
              <a:p>
                <a:pPr marL="0" indent="0">
                  <a:buNone/>
                </a:pPr>
                <a:r>
                  <a:rPr lang="en-IN" dirty="0"/>
                  <a:t>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N" dirty="0"/>
                  <a:t> in the expansion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2)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  <a:p>
                <a:pPr marL="0" indent="0">
                  <a:buNone/>
                </a:pPr>
                <a:r>
                  <a:rPr lang="en-IN" b="1" dirty="0"/>
                  <a:t>Note:</a:t>
                </a:r>
                <a:r>
                  <a:rPr lang="en-IN" dirty="0"/>
                  <a:t> The MGF for obtaining the central moments is similarly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Here one can obtain the central moments exactly in the same way as raw moments can be obtained.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5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09600"/>
            <a:ext cx="7729728" cy="1543812"/>
          </a:xfrm>
        </p:spPr>
        <p:txBody>
          <a:bodyPr>
            <a:normAutofit/>
          </a:bodyPr>
          <a:lstStyle/>
          <a:p>
            <a:r>
              <a:rPr lang="en-IN" b="1" dirty="0"/>
              <a:t>Cumulative Distribution Function (CDF) (or Distribution Function (DF))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CDF of a random variable X is defined as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Thus,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, where f(x) is the PMF of X.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Here F(6) = 1, F(</a:t>
            </a:r>
            <a:r>
              <a:rPr lang="en-US" dirty="0"/>
              <a:t>∞</a:t>
            </a:r>
            <a:r>
              <a:rPr lang="en-IN" dirty="0"/>
              <a:t>) = 1., F(-1) = 0, F(-0.05) = 0, F(-</a:t>
            </a:r>
            <a:r>
              <a:rPr lang="en-US" dirty="0"/>
              <a:t>∞</a:t>
            </a:r>
            <a:r>
              <a:rPr lang="en-IN" dirty="0"/>
              <a:t>) = 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82911" y="2793164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P(X = x)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-----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E: Toss a coin until a Head appears.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𝑇𝑇𝑇𝐻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Let X: Number of tosses required to get the 1</a:t>
                </a:r>
                <a:r>
                  <a:rPr lang="en-US" baseline="30000" dirty="0"/>
                  <a:t>st</a:t>
                </a:r>
                <a:r>
                  <a:rPr lang="en-US" dirty="0"/>
                  <a:t> Head.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X(H) = 1, X(TH) = 2, X(TTH) = 3, …..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Here X is a random variable assuming the values 1, 2, 3, …..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Let X be the number of Heads obtained when an unbiased coin is tossed twice. The PMF of X is given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=0,1,2.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Then,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7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Properties of a CDF (Statement only)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1.	F(x) is monotonically non-decreasing, that is,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2.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3.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4.	F(x) is everywhere right continuous, that is,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→0+</m:t>
                            </m:r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  <a:p>
                <a:pPr marL="0" indent="0">
                  <a:buNone/>
                </a:pPr>
                <a:r>
                  <a:rPr lang="en-IN" b="1" dirty="0"/>
                  <a:t>Note:</a:t>
                </a:r>
                <a:r>
                  <a:rPr lang="en-IN" dirty="0"/>
                  <a:t>	For a discrete probability distribution, the CDF has points of discontinuity at the mass point having positive probability.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 Variable and its Probability Distribution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Continuous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random variable X is said to be a continuous random variable or is said to have a continuous probability distribution if and only if its CDF F(x) is continuous.</a:t>
                </a:r>
              </a:p>
              <a:p>
                <a:r>
                  <a:rPr lang="en-IN" b="1" dirty="0"/>
                  <a:t>Note: </a:t>
                </a:r>
                <a:r>
                  <a:rPr lang="en-IN" dirty="0"/>
                  <a:t>	Thus, for a continuous random variable X,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r>
                  <a:rPr lang="en-IN" dirty="0"/>
                  <a:t>	Consequently,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Thus, the probability that a continuous random variable assumes any definite value is zero.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random variable X is said to be </a:t>
                </a:r>
                <a:r>
                  <a:rPr lang="en-IN" b="1" i="1" dirty="0"/>
                  <a:t>absolutely continuous</a:t>
                </a:r>
                <a:r>
                  <a:rPr lang="en-IN" dirty="0"/>
                  <a:t> or is said to have an absolutely continuous probability distribution if and only if there exists a non-negative integrable function ‘f’ such that the CDF ‘F’ may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∀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‘f’ is called the </a:t>
                </a:r>
                <a:r>
                  <a:rPr lang="en-IN" b="1" dirty="0"/>
                  <a:t>Probability Density Function (PDF) </a:t>
                </a:r>
                <a:r>
                  <a:rPr lang="en-IN" dirty="0"/>
                  <a:t>of the random variable X.</a:t>
                </a:r>
              </a:p>
              <a:p>
                <a:r>
                  <a:rPr lang="en-IN" dirty="0"/>
                  <a:t>	Clearly, we have,</a:t>
                </a:r>
              </a:p>
              <a:p>
                <a:pPr marL="0" indent="0">
                  <a:buNone/>
                </a:pPr>
                <a:r>
                  <a:rPr lang="en-IN" dirty="0"/>
                  <a:t>		a)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b)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any a &lt; b, </a:t>
                </a:r>
              </a:p>
              <a:p>
                <a:pPr marL="0" indent="0">
                  <a:buNone/>
                </a:pPr>
                <a:r>
                  <a:rPr lang="en-IN" dirty="0"/>
                  <a:t>	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10163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have,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→0+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→0+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	Hence the term “Probability Density”.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1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1.	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	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	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9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3350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Examples</a:t>
            </a:r>
            <a:r>
              <a:rPr lang="en-IN" b="1" dirty="0"/>
              <a:t>										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sz="1600" dirty="0"/>
                  <a:t>2.	Let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dirty="0"/>
              </a:p>
              <a:p>
                <a:pPr marL="0" indent="0">
                  <a:buNone/>
                </a:pPr>
                <a:r>
                  <a:rPr lang="en-IN" sz="1600" dirty="0"/>
                  <a:t>          	where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IN" sz="1600" dirty="0"/>
              </a:p>
              <a:p>
                <a:r>
                  <a:rPr lang="en-IN" sz="1600" dirty="0"/>
                  <a:t>	Here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dirty="0"/>
              </a:p>
              <a:p>
                <a:endParaRPr lang="en-IN" sz="1600" dirty="0"/>
              </a:p>
              <a:p>
                <a:r>
                  <a:rPr lang="en-IN" sz="1600" dirty="0"/>
                  <a:t>3.	Let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dirty="0"/>
              </a:p>
              <a:p>
                <a:r>
                  <a:rPr lang="en-IN" sz="1600" dirty="0"/>
                  <a:t>	Here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0           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1           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5528" b="-35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E: Select a person at random from a group where each having height between 90 CM and 150 CM.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X: Height of the person selected.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Here X is a random variable that can assume an uncountably infinite number of values between 90 CM and 150 CM.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Expectation (or Mathematical Expectation)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/>
                  <a:t>Let X be a continuous random variable and g(x) be a function of X. 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98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Some 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1.	Consider the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Find the value of k for which f(x) is a PDF. Also find P(X &gt; 0.3).</a:t>
                </a:r>
              </a:p>
              <a:p>
                <a:pPr marL="0" indent="0">
                  <a:buNone/>
                </a:pPr>
                <a:r>
                  <a:rPr lang="en-IN" dirty="0"/>
                  <a:t> </a:t>
                </a:r>
              </a:p>
              <a:p>
                <a:r>
                  <a:rPr lang="en-IN" dirty="0"/>
                  <a:t>2.	Let X be a random variable with PDF: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1&lt;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Find the CDF F(x).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45528" b="-7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5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2044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Some Problems</a:t>
            </a:r>
            <a:br>
              <a:rPr lang="en-IN" b="1" dirty="0"/>
            </a:br>
            <a:r>
              <a:rPr lang="en-IN" b="1" dirty="0"/>
              <a:t>							</a:t>
            </a:r>
            <a:r>
              <a:rPr lang="en-IN" b="1" dirty="0" smtClean="0"/>
              <a:t>Contd</a:t>
            </a:r>
            <a:r>
              <a:rPr lang="en-IN" b="1" dirty="0"/>
              <a:t>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3.	Examine whether the function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	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          	may be regarded as a CDF.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7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0738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Some Problems</a:t>
            </a:r>
            <a:br>
              <a:rPr lang="en-IN" b="1" dirty="0"/>
            </a:br>
            <a:r>
              <a:rPr lang="en-IN" b="1" dirty="0"/>
              <a:t>			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4.	Consider the function: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1&lt;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&gt;2.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Verify whether ‘F’ is a CDF.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335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Some Problems</a:t>
            </a:r>
            <a:br>
              <a:rPr lang="en-IN" b="1" dirty="0"/>
            </a:br>
            <a:r>
              <a:rPr lang="en-IN" b="1" dirty="0"/>
              <a:t>							</a:t>
            </a:r>
            <a:r>
              <a:rPr lang="en-IN" b="1" dirty="0" smtClean="0"/>
              <a:t>Contd</a:t>
            </a:r>
            <a:r>
              <a:rPr lang="en-IN" b="1" dirty="0"/>
              <a:t>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5.	Consider the function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1&lt;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2&lt;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1               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&gt;3.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Check whether F(x) is a CDF.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	Let F</a:t>
            </a:r>
            <a:r>
              <a:rPr lang="en-IN" baseline="-25000" dirty="0"/>
              <a:t>1</a:t>
            </a:r>
            <a:r>
              <a:rPr lang="en-IN" dirty="0"/>
              <a:t> and F</a:t>
            </a:r>
            <a:r>
              <a:rPr lang="en-IN" baseline="-25000" dirty="0"/>
              <a:t>2</a:t>
            </a:r>
            <a:r>
              <a:rPr lang="en-IN" dirty="0"/>
              <a:t> be two CDFs. Show that any convex combination of F</a:t>
            </a:r>
            <a:r>
              <a:rPr lang="en-IN" baseline="-25000" dirty="0"/>
              <a:t>1</a:t>
            </a:r>
            <a:r>
              <a:rPr lang="en-IN" dirty="0"/>
              <a:t> 		and F</a:t>
            </a:r>
            <a:r>
              <a:rPr lang="en-IN" baseline="-25000" dirty="0"/>
              <a:t>2</a:t>
            </a:r>
            <a:r>
              <a:rPr lang="en-IN" dirty="0"/>
              <a:t> is also a CDF.</a:t>
            </a:r>
          </a:p>
        </p:txBody>
      </p:sp>
    </p:spTree>
    <p:extLst>
      <p:ext uri="{BB962C8B-B14F-4D97-AF65-F5344CB8AC3E}">
        <p14:creationId xmlns:p14="http://schemas.microsoft.com/office/powerpoint/2010/main" val="13668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Mixed Random </a:t>
            </a:r>
            <a:r>
              <a:rPr lang="en-IN" b="1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random variables that are neither discrete nor continuous, but are a mixture of both.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particular, a mixed random variable has a continuous part and a discrete part.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we can use our normal tools to analyse them.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375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Let X be a continuous random variable with the following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𝑓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𝑥</m:t>
                          </m:r>
                        </m:e>
                      </m:d>
                      <m:r>
                        <a:rPr lang="en-IN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/>
                              </m:ctrlPr>
                            </m:mPr>
                            <m:mr>
                              <m:e>
                                <m:r>
                                  <a:rPr lang="en-IN" i="1"/>
                                  <m:t>2</m:t>
                                </m:r>
                                <m:r>
                                  <a:rPr lang="en-IN" i="1"/>
                                  <m:t>𝑥</m:t>
                                </m:r>
                                <m:r>
                                  <a:rPr lang="en-IN" i="1"/>
                                  <m:t>, 0≤</m:t>
                                </m:r>
                                <m:r>
                                  <a:rPr lang="en-IN" i="1"/>
                                  <m:t>𝑥</m:t>
                                </m:r>
                                <m:r>
                                  <a:rPr lang="en-IN" i="1"/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/>
                                  <m:t>0 </m:t>
                                </m:r>
                                <m:r>
                                  <a:rPr lang="en-IN" i="1"/>
                                  <m:t>𝑜𝑡h𝑒𝑟𝑤𝑖𝑠𝑒</m:t>
                                </m:r>
                                <m:r>
                                  <a:rPr lang="en-IN" i="1"/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Let also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𝑌</m:t>
                      </m:r>
                      <m:r>
                        <a:rPr lang="en-IN" i="1"/>
                        <m:t>=</m:t>
                      </m:r>
                      <m:r>
                        <a:rPr lang="en-IN" i="1"/>
                        <m:t>𝑔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𝑋</m:t>
                          </m:r>
                        </m:e>
                      </m:d>
                      <m:r>
                        <a:rPr lang="en-IN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/>
                              </m:ctrlPr>
                            </m:mPr>
                            <m:mr>
                              <m:e>
                                <m:r>
                                  <a:rPr lang="en-IN" i="1"/>
                                  <m:t>𝑋</m:t>
                                </m:r>
                                <m:r>
                                  <a:rPr lang="en-IN" i="1"/>
                                  <m:t>, 0≤</m:t>
                                </m:r>
                                <m:r>
                                  <a:rPr lang="en-IN" i="1"/>
                                  <m:t>𝑋</m:t>
                                </m:r>
                                <m:r>
                                  <a:rPr lang="en-IN" i="1"/>
                                  <m:t>≤</m:t>
                                </m:r>
                                <m:f>
                                  <m:fPr>
                                    <m:ctrlPr>
                                      <a:rPr lang="en-IN" i="1"/>
                                    </m:ctrlPr>
                                  </m:fPr>
                                  <m:num>
                                    <m:r>
                                      <a:rPr lang="en-IN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/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/>
                                    </m:ctrlPr>
                                  </m:fPr>
                                  <m:num>
                                    <m:r>
                                      <a:rPr lang="en-IN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/>
                                      <m:t>2</m:t>
                                    </m:r>
                                  </m:den>
                                </m:f>
                                <m:r>
                                  <a:rPr lang="en-IN" i="1"/>
                                  <m:t>,</m:t>
                                </m:r>
                                <m:r>
                                  <a:rPr lang="en-IN" i="1"/>
                                  <m:t>𝑋</m:t>
                                </m:r>
                                <m:r>
                                  <a:rPr lang="en-IN" i="1"/>
                                  <m:t>&gt;</m:t>
                                </m:r>
                                <m:f>
                                  <m:fPr>
                                    <m:ctrlPr>
                                      <a:rPr lang="en-IN" i="1"/>
                                    </m:ctrlPr>
                                  </m:fPr>
                                  <m:num>
                                    <m:r>
                                      <a:rPr lang="en-IN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/>
                                      <m:t>2</m:t>
                                    </m:r>
                                  </m:den>
                                </m:f>
                                <m:r>
                                  <a:rPr lang="en-IN" i="1"/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Find the CDF of Y.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2358" b="-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96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Solution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Observe that as for </a:t>
                </a:r>
                <a14:m>
                  <m:oMath xmlns:m="http://schemas.openxmlformats.org/officeDocument/2006/math">
                    <m:r>
                      <a:rPr lang="en-IN" i="1"/>
                      <m:t>0≤</m:t>
                    </m:r>
                    <m:r>
                      <a:rPr lang="en-IN" i="1"/>
                      <m:t>𝑥</m:t>
                    </m:r>
                    <m:r>
                      <a:rPr lang="en-IN" i="1"/>
                      <m:t>≤1, 0≤</m:t>
                    </m:r>
                    <m:r>
                      <a:rPr lang="en-IN" i="1"/>
                      <m:t>𝑦</m:t>
                    </m:r>
                    <m:r>
                      <a:rPr lang="en-IN" i="1"/>
                      <m:t>≤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</m:t>
                        </m:r>
                      </m:num>
                      <m:den>
                        <m:r>
                          <a:rPr lang="en-IN" i="1"/>
                          <m:t>2</m:t>
                        </m:r>
                      </m:den>
                    </m:f>
                    <m:r>
                      <a:rPr lang="en-IN" i="1"/>
                      <m:t>.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𝐹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𝑦</m:t>
                          </m:r>
                        </m:e>
                      </m:d>
                      <m:r>
                        <a:rPr lang="en-IN" i="1"/>
                        <m:t>=0 </m:t>
                      </m:r>
                      <m:r>
                        <a:rPr lang="en-IN" i="1"/>
                        <m:t>𝑖𝑓</m:t>
                      </m:r>
                      <m:r>
                        <a:rPr lang="en-IN" i="1"/>
                        <m:t> </m:t>
                      </m:r>
                      <m:r>
                        <a:rPr lang="en-IN" i="1"/>
                        <m:t>𝑦</m:t>
                      </m:r>
                      <m:r>
                        <a:rPr lang="en-IN" i="1"/>
                        <m:t>&lt;0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/>
                      <m:t>𝐹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𝑦</m:t>
                        </m:r>
                      </m:e>
                    </m:d>
                    <m:r>
                      <a:rPr lang="en-IN" i="1"/>
                      <m:t>=1 </m:t>
                    </m:r>
                    <m:r>
                      <a:rPr lang="en-IN" i="1"/>
                      <m:t>𝑜𝑓</m:t>
                    </m:r>
                    <m:r>
                      <a:rPr lang="en-IN" i="1"/>
                      <m:t> </m:t>
                    </m:r>
                    <m:r>
                      <a:rPr lang="en-IN" i="1"/>
                      <m:t>𝑦</m:t>
                    </m:r>
                    <m:r>
                      <a:rPr lang="en-IN" i="1"/>
                      <m:t>&gt;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</m:t>
                        </m:r>
                      </m:num>
                      <m:den>
                        <m:r>
                          <a:rPr lang="en-IN" i="1"/>
                          <m:t>2</m:t>
                        </m:r>
                      </m:den>
                    </m:f>
                    <m:r>
                      <a:rPr lang="en-IN" i="1"/>
                      <m:t>.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Again, </a:t>
                </a:r>
                <a14:m>
                  <m:oMath xmlns:m="http://schemas.openxmlformats.org/officeDocument/2006/math">
                    <m:r>
                      <a:rPr lang="en-IN" i="1"/>
                      <m:t>𝑃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𝑌</m:t>
                        </m:r>
                        <m:r>
                          <a:rPr lang="en-IN" i="1"/>
                          <m:t>=</m:t>
                        </m:r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</m:t>
                            </m:r>
                          </m:num>
                          <m:den>
                            <m:r>
                              <a:rPr lang="en-IN" i="1"/>
                              <m:t>2</m:t>
                            </m:r>
                          </m:den>
                        </m:f>
                      </m:e>
                    </m:d>
                    <m:r>
                      <a:rPr lang="en-IN" i="1"/>
                      <m:t>=</m:t>
                    </m:r>
                    <m:r>
                      <a:rPr lang="en-IN" i="1"/>
                      <m:t>𝑃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𝑋</m:t>
                        </m:r>
                        <m:r>
                          <a:rPr lang="en-IN" i="1"/>
                          <m:t>&gt;</m:t>
                        </m:r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</m:t>
                            </m:r>
                          </m:num>
                          <m:den>
                            <m:r>
                              <a:rPr lang="en-IN" i="1"/>
                              <m:t>2</m:t>
                            </m:r>
                          </m:den>
                        </m:f>
                      </m:e>
                    </m:d>
                    <m:r>
                      <a:rPr lang="en-IN" i="1"/>
                      <m:t>=</m:t>
                    </m:r>
                    <m:nary>
                      <m:naryPr>
                        <m:limLoc m:val="undOvr"/>
                        <m:ctrlPr>
                          <a:rPr lang="en-IN" i="1"/>
                        </m:ctrlPr>
                      </m:naryPr>
                      <m:sub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</m:t>
                            </m:r>
                          </m:num>
                          <m:den>
                            <m:r>
                              <a:rPr lang="en-IN" i="1"/>
                              <m:t>2</m:t>
                            </m:r>
                          </m:den>
                        </m:f>
                      </m:sub>
                      <m:sup>
                        <m:r>
                          <a:rPr lang="en-IN" i="1"/>
                          <m:t>1</m:t>
                        </m:r>
                      </m:sup>
                      <m:e>
                        <m:r>
                          <a:rPr lang="en-IN" i="1"/>
                          <m:t>2</m:t>
                        </m:r>
                        <m:r>
                          <a:rPr lang="en-IN" i="1"/>
                          <m:t>𝑥𝑑𝑥</m:t>
                        </m:r>
                      </m:e>
                    </m:nary>
                    <m:r>
                      <a:rPr lang="en-IN" i="1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3</m:t>
                        </m:r>
                      </m:num>
                      <m:den>
                        <m:r>
                          <a:rPr lang="en-IN" i="1"/>
                          <m:t>4</m:t>
                        </m:r>
                      </m:den>
                    </m:f>
                    <m:r>
                      <a:rPr lang="en-IN" i="1"/>
                      <m:t>.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b="-9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0094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Solution</a:t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				Contd.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Also, for </a:t>
                </a:r>
                <a14:m>
                  <m:oMath xmlns:m="http://schemas.openxmlformats.org/officeDocument/2006/math">
                    <m:r>
                      <a:rPr lang="en-IN" i="1"/>
                      <m:t>0&lt;</m:t>
                    </m:r>
                    <m:r>
                      <a:rPr lang="en-IN" i="1"/>
                      <m:t>𝑦</m:t>
                    </m:r>
                    <m:r>
                      <a:rPr lang="en-IN" i="1"/>
                      <m:t>&lt;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</m:t>
                        </m:r>
                      </m:num>
                      <m:den>
                        <m:r>
                          <a:rPr lang="en-IN" i="1"/>
                          <m:t>2</m:t>
                        </m:r>
                      </m:den>
                    </m:f>
                    <m:r>
                      <a:rPr lang="en-IN" i="1"/>
                      <m:t>,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𝐹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𝑦</m:t>
                          </m:r>
                        </m:e>
                      </m:d>
                      <m:r>
                        <a:rPr lang="en-IN" i="1"/>
                        <m:t>=</m:t>
                      </m:r>
                      <m:r>
                        <a:rPr lang="en-IN" i="1"/>
                        <m:t>𝑃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𝑌</m:t>
                          </m:r>
                          <m:r>
                            <a:rPr lang="en-IN" i="1"/>
                            <m:t>≤</m:t>
                          </m:r>
                          <m:r>
                            <a:rPr lang="en-IN" i="1"/>
                            <m:t>𝑦</m:t>
                          </m:r>
                        </m:e>
                      </m:d>
                      <m:r>
                        <a:rPr lang="en-IN" i="1"/>
                        <m:t>=</m:t>
                      </m:r>
                      <m:r>
                        <a:rPr lang="en-IN" i="1"/>
                        <m:t>𝑃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𝑋</m:t>
                          </m:r>
                          <m:r>
                            <a:rPr lang="en-IN" i="1"/>
                            <m:t>≤</m:t>
                          </m:r>
                          <m:r>
                            <a:rPr lang="en-IN" i="1"/>
                            <m:t>𝑦</m:t>
                          </m:r>
                        </m:e>
                      </m:d>
                      <m:r>
                        <a:rPr lang="en-IN" i="1"/>
                        <m:t>=</m:t>
                      </m:r>
                      <m:nary>
                        <m:naryPr>
                          <m:limLoc m:val="undOvr"/>
                          <m:ctrlPr>
                            <a:rPr lang="en-IN" i="1"/>
                          </m:ctrlPr>
                        </m:naryPr>
                        <m:sub>
                          <m:r>
                            <a:rPr lang="en-IN" i="1"/>
                            <m:t>0</m:t>
                          </m:r>
                        </m:sub>
                        <m:sup>
                          <m:r>
                            <a:rPr lang="en-IN" i="1"/>
                            <m:t>𝑦</m:t>
                          </m:r>
                        </m:sup>
                        <m:e>
                          <m:r>
                            <a:rPr lang="en-IN" i="1"/>
                            <m:t>2</m:t>
                          </m:r>
                          <m:r>
                            <a:rPr lang="en-IN" i="1"/>
                            <m:t>𝑥𝑑𝑥</m:t>
                          </m:r>
                        </m:e>
                      </m:nary>
                      <m:r>
                        <a:rPr lang="en-IN" i="1"/>
                        <m:t>=</m:t>
                      </m:r>
                      <m:sSup>
                        <m:sSupPr>
                          <m:ctrlPr>
                            <a:rPr lang="en-IN" i="1"/>
                          </m:ctrlPr>
                        </m:sSupPr>
                        <m:e>
                          <m:r>
                            <a:rPr lang="en-IN" i="1"/>
                            <m:t>𝑦</m:t>
                          </m:r>
                        </m:e>
                        <m:sup>
                          <m:r>
                            <a:rPr lang="en-IN" i="1"/>
                            <m:t>2</m:t>
                          </m:r>
                        </m:sup>
                      </m:sSup>
                      <m:r>
                        <a:rPr lang="en-IN" i="1"/>
                        <m:t>.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The CDF of Y is then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𝐹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𝑦</m:t>
                          </m:r>
                        </m:e>
                      </m:d>
                      <m:r>
                        <a:rPr lang="en-IN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/>
                              </m:ctrlPr>
                            </m:mPr>
                            <m:mr>
                              <m:e>
                                <m:r>
                                  <a:rPr lang="en-IN" i="1"/>
                                  <m:t>1 </m:t>
                                </m:r>
                                <m:r>
                                  <a:rPr lang="en-IN" i="1"/>
                                  <m:t>𝑖𝑓</m:t>
                                </m:r>
                                <m:r>
                                  <a:rPr lang="en-IN" i="1"/>
                                  <m:t> </m:t>
                                </m:r>
                                <m:r>
                                  <a:rPr lang="en-IN" i="1"/>
                                  <m:t>𝑦</m:t>
                                </m:r>
                                <m:r>
                                  <a:rPr lang="en-IN" i="1"/>
                                  <m:t>≥</m:t>
                                </m:r>
                                <m:f>
                                  <m:fPr>
                                    <m:ctrlPr>
                                      <a:rPr lang="en-IN" i="1"/>
                                    </m:ctrlPr>
                                  </m:fPr>
                                  <m:num>
                                    <m:r>
                                      <a:rPr lang="en-IN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/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i="1"/>
                                    </m:ctrlPr>
                                  </m:sSupPr>
                                  <m:e>
                                    <m:r>
                                      <a:rPr lang="en-IN" i="1"/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/>
                                      <m:t>2</m:t>
                                    </m:r>
                                  </m:sup>
                                </m:sSup>
                                <m:r>
                                  <a:rPr lang="en-IN" i="1"/>
                                  <m:t> </m:t>
                                </m:r>
                                <m:r>
                                  <a:rPr lang="en-IN" i="1"/>
                                  <m:t>𝑖𝑓</m:t>
                                </m:r>
                                <m:r>
                                  <a:rPr lang="en-IN" i="1"/>
                                  <m:t> 0≤</m:t>
                                </m:r>
                                <m:r>
                                  <a:rPr lang="en-IN" i="1"/>
                                  <m:t>𝑦</m:t>
                                </m:r>
                                <m:r>
                                  <a:rPr lang="en-IN" i="1"/>
                                  <m:t>&lt;</m:t>
                                </m:r>
                                <m:f>
                                  <m:fPr>
                                    <m:ctrlPr>
                                      <a:rPr lang="en-IN" i="1"/>
                                    </m:ctrlPr>
                                  </m:fPr>
                                  <m:num>
                                    <m:r>
                                      <a:rPr lang="en-IN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/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i="1"/>
                                  <m:t>0 </m:t>
                                </m:r>
                                <m:r>
                                  <a:rPr lang="en-IN" i="1"/>
                                  <m:t>𝑜𝑡h𝑒𝑟𝑤𝑖𝑠𝑒</m:t>
                                </m:r>
                                <m:r>
                                  <a:rPr lang="en-IN" i="1"/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Random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said to be discrete if it can assume a finite number of values or countably infinite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0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figure shows the CDF of Y.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note that the CDF is not continuous, so Y is not a continuous random variable.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other hand, the CDF is not in the staircase form, so it is not a discrete random variable either.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indeed a </a:t>
            </a:r>
            <a:r>
              <a:rPr lang="en-IN" i="1" dirty="0"/>
              <a:t>mixed</a:t>
            </a:r>
            <a:r>
              <a:rPr lang="en-IN" dirty="0"/>
              <a:t> random variable.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a jump at y =1/2, and the amount of jump is 1−1/4 = 3/4, which is the probability that Y = 1/2. The CDF is continuous at other points.</a:t>
            </a:r>
          </a:p>
          <a:p>
            <a:endParaRPr lang="en-IN" dirty="0"/>
          </a:p>
        </p:txBody>
      </p:sp>
      <p:pic>
        <p:nvPicPr>
          <p:cNvPr id="6" name="Content Placeholder 5" descr="Figure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66" y="2638425"/>
            <a:ext cx="3634931" cy="310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8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Note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In general, the CDF of a mixed random variable Y may be written as the sum of two functions – C(y) and D(y) where ‘C’ is a continuous function and ‘D’ is a staircase function.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r>
                      <a:rPr lang="en-IN" i="1"/>
                      <m:t>𝐹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𝑦</m:t>
                        </m:r>
                      </m:e>
                    </m:d>
                    <m:r>
                      <a:rPr lang="en-IN" i="1"/>
                      <m:t>=</m:t>
                    </m:r>
                    <m:r>
                      <a:rPr lang="en-IN" i="1"/>
                      <m:t>𝐶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𝑦</m:t>
                        </m:r>
                      </m:e>
                    </m:d>
                    <m:r>
                      <a:rPr lang="en-IN" i="1"/>
                      <m:t>+</m:t>
                    </m:r>
                    <m:r>
                      <a:rPr lang="en-IN" i="1"/>
                      <m:t>𝐷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𝑦</m:t>
                        </m:r>
                      </m:e>
                    </m:d>
                    <m:r>
                      <a:rPr lang="en-IN" i="1"/>
                      <m:t>.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We write </a:t>
                </a:r>
                <a14:m>
                  <m:oMath xmlns:m="http://schemas.openxmlformats.org/officeDocument/2006/math">
                    <m:r>
                      <a:rPr lang="en-IN" i="1"/>
                      <m:t>𝑐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𝑦</m:t>
                        </m:r>
                      </m:e>
                    </m:d>
                    <m:r>
                      <a:rPr lang="en-IN" i="1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𝑑𝐶</m:t>
                        </m:r>
                        <m:r>
                          <a:rPr lang="en-IN" i="1"/>
                          <m:t>(</m:t>
                        </m:r>
                        <m:r>
                          <a:rPr lang="en-IN" i="1"/>
                          <m:t>𝑦</m:t>
                        </m:r>
                        <m:r>
                          <a:rPr lang="en-IN" i="1"/>
                          <m:t>)</m:t>
                        </m:r>
                      </m:num>
                      <m:den>
                        <m:r>
                          <a:rPr lang="en-IN" i="1"/>
                          <m:t>𝑑𝑥</m:t>
                        </m:r>
                      </m:den>
                    </m:f>
                    <m:r>
                      <a:rPr lang="en-IN" i="1"/>
                      <m:t>, </m:t>
                    </m:r>
                  </m:oMath>
                </a14:m>
                <a:r>
                  <a:rPr lang="en-IN" dirty="0"/>
                  <a:t>provided C(y) is differentiable.</a:t>
                </a:r>
              </a:p>
              <a:p>
                <a:r>
                  <a:rPr lang="en-IN" dirty="0"/>
                  <a:t>Observe that, c(y) is not a PDF as it does not integrate to 1.</a:t>
                </a:r>
              </a:p>
              <a:p>
                <a:r>
                  <a:rPr lang="en-IN" dirty="0"/>
                  <a:t>Let {y</a:t>
                </a:r>
                <a:r>
                  <a:rPr lang="en-IN" baseline="-25000" dirty="0"/>
                  <a:t>1</a:t>
                </a:r>
                <a:r>
                  <a:rPr lang="en-IN" dirty="0"/>
                  <a:t>, y</a:t>
                </a:r>
                <a:r>
                  <a:rPr lang="en-IN" baseline="-25000" dirty="0"/>
                  <a:t>2</a:t>
                </a:r>
                <a:r>
                  <a:rPr lang="en-IN" dirty="0"/>
                  <a:t>, …} be the mass points of Y, i.e., the points at which the CDF has jumps. Then we have,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IN" i="1"/>
                          </m:ctrlPr>
                        </m:naryPr>
                        <m:sub>
                          <m:r>
                            <a:rPr lang="en-IN" i="1"/>
                            <m:t>−∞</m:t>
                          </m:r>
                        </m:sub>
                        <m:sup>
                          <m:r>
                            <a:rPr lang="en-IN" i="1"/>
                            <m:t>∞</m:t>
                          </m:r>
                        </m:sup>
                        <m:e>
                          <m:r>
                            <a:rPr lang="en-IN" i="1"/>
                            <m:t>𝑐</m:t>
                          </m:r>
                          <m:d>
                            <m:dPr>
                              <m:ctrlPr>
                                <a:rPr lang="en-IN" i="1"/>
                              </m:ctrlPr>
                            </m:dPr>
                            <m:e>
                              <m:r>
                                <a:rPr lang="en-IN" i="1"/>
                                <m:t>𝑦</m:t>
                              </m:r>
                            </m:e>
                          </m:d>
                          <m:r>
                            <a:rPr lang="en-IN" i="1"/>
                            <m:t>𝑑𝑦</m:t>
                          </m:r>
                        </m:e>
                      </m:nary>
                      <m:r>
                        <a:rPr lang="en-IN" i="1"/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/>
                          </m:ctrlPr>
                        </m:naryPr>
                        <m:sub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IN" i="1"/>
                                <m:t>𝑦</m:t>
                              </m:r>
                            </m:e>
                            <m:sub>
                              <m:r>
                                <a:rPr lang="en-IN" i="1"/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i="1"/>
                            <m:t>𝑃</m:t>
                          </m:r>
                          <m:r>
                            <a:rPr lang="en-IN" i="1"/>
                            <m:t>(</m:t>
                          </m:r>
                          <m:r>
                            <a:rPr lang="en-IN" i="1"/>
                            <m:t>𝑌</m:t>
                          </m:r>
                          <m:r>
                            <a:rPr lang="en-IN" i="1"/>
                            <m:t>=</m:t>
                          </m:r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IN" i="1"/>
                                <m:t>𝑦</m:t>
                              </m:r>
                            </m:e>
                            <m:sub>
                              <m:r>
                                <a:rPr lang="en-IN" i="1"/>
                                <m:t>𝑘</m:t>
                              </m:r>
                            </m:sub>
                          </m:sSub>
                          <m:r>
                            <a:rPr lang="en-IN" i="1"/>
                            <m:t>)</m:t>
                          </m:r>
                        </m:e>
                      </m:nary>
                      <m:r>
                        <a:rPr lang="en-IN" i="1"/>
                        <m:t>=1.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Also, here, </a:t>
                </a:r>
                <a14:m>
                  <m:oMath xmlns:m="http://schemas.openxmlformats.org/officeDocument/2006/math">
                    <m:r>
                      <a:rPr lang="en-IN" i="1"/>
                      <m:t>𝐸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𝑌</m:t>
                        </m:r>
                      </m:e>
                    </m:d>
                    <m:r>
                      <a:rPr lang="en-IN" i="1"/>
                      <m:t>=</m:t>
                    </m:r>
                    <m:nary>
                      <m:naryPr>
                        <m:limLoc m:val="undOvr"/>
                        <m:ctrlPr>
                          <a:rPr lang="en-IN" i="1"/>
                        </m:ctrlPr>
                      </m:naryPr>
                      <m:sub>
                        <m:r>
                          <a:rPr lang="en-IN" i="1"/>
                          <m:t>−∞</m:t>
                        </m:r>
                      </m:sub>
                      <m:sup>
                        <m:r>
                          <a:rPr lang="en-IN" i="1"/>
                          <m:t>∞</m:t>
                        </m:r>
                      </m:sup>
                      <m:e>
                        <m:r>
                          <a:rPr lang="en-IN" i="1"/>
                          <m:t>𝑦𝑐</m:t>
                        </m:r>
                        <m:d>
                          <m:dPr>
                            <m:ctrlPr>
                              <a:rPr lang="en-IN" i="1"/>
                            </m:ctrlPr>
                          </m:dPr>
                          <m:e>
                            <m:r>
                              <a:rPr lang="en-IN" i="1"/>
                              <m:t>𝑦</m:t>
                            </m:r>
                          </m:e>
                        </m:d>
                        <m:r>
                          <a:rPr lang="en-IN" i="1"/>
                          <m:t>𝑑𝑦</m:t>
                        </m:r>
                      </m:e>
                    </m:nary>
                    <m:r>
                      <a:rPr lang="en-IN" i="1"/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/>
                        </m:ctrlPr>
                      </m:naryPr>
                      <m:sub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𝑦</m:t>
                            </m:r>
                          </m:e>
                          <m:sub>
                            <m:r>
                              <a:rPr lang="en-IN" i="1"/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𝑦</m:t>
                            </m:r>
                          </m:e>
                          <m:sub>
                            <m:r>
                              <a:rPr lang="en-IN" i="1"/>
                              <m:t>𝑘</m:t>
                            </m:r>
                          </m:sub>
                        </m:sSub>
                        <m:r>
                          <a:rPr lang="en-IN" i="1"/>
                          <m:t>𝑃</m:t>
                        </m:r>
                        <m:r>
                          <a:rPr lang="en-IN" i="1"/>
                          <m:t>(</m:t>
                        </m:r>
                        <m:r>
                          <a:rPr lang="en-IN" i="1"/>
                          <m:t>𝑌</m:t>
                        </m:r>
                        <m:r>
                          <a:rPr lang="en-IN" i="1"/>
                          <m:t>=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𝑦</m:t>
                            </m:r>
                          </m:e>
                          <m:sub>
                            <m:r>
                              <a:rPr lang="en-IN" i="1"/>
                              <m:t>𝑘</m:t>
                            </m:r>
                          </m:sub>
                        </m:sSub>
                        <m:r>
                          <a:rPr lang="en-IN" i="1"/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" t="-1768" b="-17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887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/>
                      <m:t>𝐶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𝑦</m:t>
                        </m:r>
                      </m:e>
                    </m:d>
                    <m:r>
                      <a:rPr lang="en-IN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/>
                                  </m:ctrlPr>
                                </m:fPr>
                                <m:num>
                                  <m:r>
                                    <a:rPr lang="en-IN" i="1"/>
                                    <m:t>1</m:t>
                                  </m:r>
                                </m:num>
                                <m:den>
                                  <m:r>
                                    <a:rPr lang="en-IN" i="1"/>
                                    <m:t>4</m:t>
                                  </m:r>
                                </m:den>
                              </m:f>
                              <m:r>
                                <a:rPr lang="en-IN" i="1"/>
                                <m:t>,</m:t>
                              </m:r>
                              <m:r>
                                <a:rPr lang="en-IN" i="1"/>
                                <m:t>𝑦</m:t>
                              </m:r>
                              <m:r>
                                <a:rPr lang="en-IN" i="1"/>
                                <m:t>≥</m:t>
                              </m:r>
                              <m:f>
                                <m:fPr>
                                  <m:ctrlPr>
                                    <a:rPr lang="en-IN" i="1"/>
                                  </m:ctrlPr>
                                </m:fPr>
                                <m:num>
                                  <m:r>
                                    <a:rPr lang="en-IN" i="1"/>
                                    <m:t>1</m:t>
                                  </m:r>
                                </m:num>
                                <m:den>
                                  <m:r>
                                    <a:rPr lang="en-IN" i="1"/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i="1"/>
                                  </m:ctrlPr>
                                </m:sSupPr>
                                <m:e>
                                  <m:r>
                                    <a:rPr lang="en-IN" i="1"/>
                                    <m:t>𝑦</m:t>
                                  </m:r>
                                </m:e>
                                <m:sup>
                                  <m:r>
                                    <a:rPr lang="en-IN" i="1"/>
                                    <m:t>2</m:t>
                                  </m:r>
                                </m:sup>
                              </m:sSup>
                              <m:r>
                                <a:rPr lang="en-IN" i="1"/>
                                <m:t>, 0≤</m:t>
                              </m:r>
                              <m:r>
                                <a:rPr lang="en-IN" i="1"/>
                                <m:t>𝑦</m:t>
                              </m:r>
                              <m:r>
                                <a:rPr lang="en-IN" i="1"/>
                                <m:t>&lt;</m:t>
                              </m:r>
                              <m:f>
                                <m:fPr>
                                  <m:ctrlPr>
                                    <a:rPr lang="en-IN" i="1"/>
                                  </m:ctrlPr>
                                </m:fPr>
                                <m:num>
                                  <m:r>
                                    <a:rPr lang="en-IN" i="1"/>
                                    <m:t>1</m:t>
                                  </m:r>
                                </m:num>
                                <m:den>
                                  <m:r>
                                    <a:rPr lang="en-IN" i="1"/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/>
                                <m:t>0, </m:t>
                              </m:r>
                              <m:r>
                                <a:rPr lang="en-IN" i="1"/>
                                <m:t>𝑦</m:t>
                              </m:r>
                              <m:r>
                                <a:rPr lang="en-IN" i="1"/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/>
                      <m:t>𝐷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𝑦</m:t>
                        </m:r>
                      </m:e>
                    </m:d>
                    <m:r>
                      <a:rPr lang="en-IN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/>
                                  </m:ctrlPr>
                                </m:fPr>
                                <m:num>
                                  <m:r>
                                    <a:rPr lang="en-IN" i="1"/>
                                    <m:t>3</m:t>
                                  </m:r>
                                </m:num>
                                <m:den>
                                  <m:r>
                                    <a:rPr lang="en-IN" i="1"/>
                                    <m:t>4</m:t>
                                  </m:r>
                                </m:den>
                              </m:f>
                              <m:r>
                                <a:rPr lang="en-IN" i="1"/>
                                <m:t>, </m:t>
                              </m:r>
                              <m:r>
                                <a:rPr lang="en-IN" i="1"/>
                                <m:t>𝑦</m:t>
                              </m:r>
                              <m:r>
                                <a:rPr lang="en-IN" i="1"/>
                                <m:t>≥</m:t>
                              </m:r>
                              <m:f>
                                <m:fPr>
                                  <m:ctrlPr>
                                    <a:rPr lang="en-IN" i="1"/>
                                  </m:ctrlPr>
                                </m:fPr>
                                <m:num>
                                  <m:r>
                                    <a:rPr lang="en-IN" i="1"/>
                                    <m:t>1</m:t>
                                  </m:r>
                                </m:num>
                                <m:den>
                                  <m:r>
                                    <a:rPr lang="en-IN" i="1"/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/>
                                <m:t>0, </m:t>
                              </m:r>
                              <m:r>
                                <a:rPr lang="en-IN" i="1"/>
                                <m:t>𝑦</m:t>
                              </m:r>
                              <m:r>
                                <a:rPr lang="en-IN" i="1"/>
                                <m:t>&lt;</m:t>
                              </m:r>
                              <m:f>
                                <m:fPr>
                                  <m:ctrlPr>
                                    <a:rPr lang="en-IN" i="1"/>
                                  </m:ctrlPr>
                                </m:fPr>
                                <m:num>
                                  <m:r>
                                    <a:rPr lang="en-IN" i="1"/>
                                    <m:t>1</m:t>
                                  </m:r>
                                </m:num>
                                <m:den>
                                  <m:r>
                                    <a:rPr lang="en-IN" i="1"/>
                                    <m:t>2</m:t>
                                  </m:r>
                                </m:den>
                              </m:f>
                              <m:r>
                                <a:rPr lang="en-IN" i="1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 of a Discrete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X be a discrete random variable assuming the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(or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…) with the corresponding probabilities p</a:t>
                </a:r>
                <a:r>
                  <a:rPr lang="en-US" baseline="-25000" dirty="0"/>
                  <a:t>1</a:t>
                </a:r>
                <a:r>
                  <a:rPr lang="en-US" dirty="0"/>
                  <a:t>, p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 (or p</a:t>
                </a:r>
                <a:r>
                  <a:rPr lang="en-US" baseline="-25000" dirty="0"/>
                  <a:t>1</a:t>
                </a:r>
                <a:r>
                  <a:rPr lang="en-US" dirty="0"/>
                  <a:t>, p</a:t>
                </a:r>
                <a:r>
                  <a:rPr lang="en-US" baseline="-25000" dirty="0"/>
                  <a:t>2</a:t>
                </a:r>
                <a:r>
                  <a:rPr lang="en-US" dirty="0"/>
                  <a:t>, …)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specification of the set of values of X together their corresponding probabilities define the discrete probability distribution of X.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8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E: Toss an unbiased coin twice.</a:t>
            </a:r>
          </a:p>
          <a:p>
            <a:pPr marL="0" indent="0">
              <a:buNone/>
            </a:pPr>
            <a:r>
              <a:rPr lang="en-IN" dirty="0"/>
              <a:t>Ω={HH, HT, TH, TT}</a:t>
            </a:r>
          </a:p>
          <a:p>
            <a:pPr marL="0" indent="0">
              <a:buNone/>
            </a:pPr>
            <a:r>
              <a:rPr lang="en-IN" dirty="0"/>
              <a:t>Let X: Number of heads obtained in two tosses.</a:t>
            </a:r>
          </a:p>
          <a:p>
            <a:pPr marL="0" indent="0">
              <a:buNone/>
            </a:pPr>
            <a:r>
              <a:rPr lang="en-IN" dirty="0"/>
              <a:t>Here X can take up the values 0, 1 and 2.</a:t>
            </a:r>
          </a:p>
          <a:p>
            <a:pPr marL="0" indent="0">
              <a:buNone/>
            </a:pPr>
            <a:r>
              <a:rPr lang="en-IN" dirty="0"/>
              <a:t>Now, P(X=0)=P(TT)=1/4,P(X=1)=P(HT or TH)=1/2,P(X=2)=1/4.</a:t>
            </a:r>
          </a:p>
          <a:p>
            <a:pPr marL="0" indent="0">
              <a:buNone/>
            </a:pPr>
            <a:r>
              <a:rPr lang="en-IN" dirty="0"/>
              <a:t>The probability distribution of X is then given by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64706"/>
                  </p:ext>
                </p:extLst>
              </p:nvPr>
            </p:nvGraphicFramePr>
            <p:xfrm>
              <a:off x="2147319" y="5324356"/>
              <a:ext cx="8127999" cy="831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2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15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5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0                       1                             2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64706"/>
                  </p:ext>
                </p:extLst>
              </p:nvPr>
            </p:nvGraphicFramePr>
            <p:xfrm>
              <a:off x="2147319" y="5324356"/>
              <a:ext cx="8127999" cy="831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2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15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25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 0                       1                             2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05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P(X = x)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025" t="-97297" r="-22348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05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{5AC8D8A8-FA24-C84F-A5AE-CCDB038AF527}tf10001120</Template>
  <TotalTime>27</TotalTime>
  <Words>1635</Words>
  <Application>Microsoft Office PowerPoint</Application>
  <PresentationFormat>Widescreen</PresentationFormat>
  <Paragraphs>422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Cambria Math</vt:lpstr>
      <vt:lpstr>Gill Sans MT</vt:lpstr>
      <vt:lpstr>Times New Roman</vt:lpstr>
      <vt:lpstr>Parcel</vt:lpstr>
      <vt:lpstr>Random Variable and its Probability Distribution</vt:lpstr>
      <vt:lpstr>Random Variable</vt:lpstr>
      <vt:lpstr>Example 1</vt:lpstr>
      <vt:lpstr>Example 2</vt:lpstr>
      <vt:lpstr>Example 3</vt:lpstr>
      <vt:lpstr>Example 4</vt:lpstr>
      <vt:lpstr>Discrete Random Variable</vt:lpstr>
      <vt:lpstr>Probability Distribution of a Discrete Random Variable</vt:lpstr>
      <vt:lpstr>Example 1</vt:lpstr>
      <vt:lpstr>Example 2</vt:lpstr>
      <vt:lpstr>Example 2 (Continued)</vt:lpstr>
      <vt:lpstr>Example 2 (Continued)</vt:lpstr>
      <vt:lpstr>Example 3</vt:lpstr>
      <vt:lpstr>Note</vt:lpstr>
      <vt:lpstr>Alternative Representation of Probability Distribution of a Discrete Random Variable</vt:lpstr>
      <vt:lpstr>Alternative Representation of Probability Distribution of a Discrete Random Variable      Contd. </vt:lpstr>
      <vt:lpstr>Probability Mass Function (PMF)</vt:lpstr>
      <vt:lpstr>Question: Verify whether the following are PMF:</vt:lpstr>
      <vt:lpstr>Measures on a Discrete Probability Distribution</vt:lpstr>
      <vt:lpstr>Measures of Central Tendency</vt:lpstr>
      <vt:lpstr>Expectation (or Mathematical Expectation)</vt:lpstr>
      <vt:lpstr>Notes</vt:lpstr>
      <vt:lpstr>Example</vt:lpstr>
      <vt:lpstr>Note</vt:lpstr>
      <vt:lpstr>Example</vt:lpstr>
      <vt:lpstr>Home Task</vt:lpstr>
      <vt:lpstr>An Important Example</vt:lpstr>
      <vt:lpstr>Exercise</vt:lpstr>
      <vt:lpstr>Definition</vt:lpstr>
      <vt:lpstr>Properties of Expectation</vt:lpstr>
      <vt:lpstr>Other Measures of Central Tendency</vt:lpstr>
      <vt:lpstr>Measures of Dispersion</vt:lpstr>
      <vt:lpstr>Standard Deviation</vt:lpstr>
      <vt:lpstr>Computational Formula of Variance</vt:lpstr>
      <vt:lpstr>Mean Deviation</vt:lpstr>
      <vt:lpstr>Moments</vt:lpstr>
      <vt:lpstr>Different Moments</vt:lpstr>
      <vt:lpstr>Different Moments                Contd.</vt:lpstr>
      <vt:lpstr>Expression of Central Moment in terms of Raw Moments</vt:lpstr>
      <vt:lpstr>Measures of Skewness and Kurtosis</vt:lpstr>
      <vt:lpstr>Skewness</vt:lpstr>
      <vt:lpstr>Kurtosis</vt:lpstr>
      <vt:lpstr>Note</vt:lpstr>
      <vt:lpstr>Sums</vt:lpstr>
      <vt:lpstr>Sums</vt:lpstr>
      <vt:lpstr>Moment Generating Function (MGF)</vt:lpstr>
      <vt:lpstr>Moment Generating Function (MGF)               Contd.</vt:lpstr>
      <vt:lpstr>Cumulative Distribution Function (CDF) (or Distribution Function (DF))</vt:lpstr>
      <vt:lpstr>Example 1</vt:lpstr>
      <vt:lpstr>Example 2</vt:lpstr>
      <vt:lpstr>Properties of a CDF (Statement only)</vt:lpstr>
      <vt:lpstr>Continuous Random Variable and its Probability Distribution</vt:lpstr>
      <vt:lpstr>Continuous Random Variable</vt:lpstr>
      <vt:lpstr>Definition</vt:lpstr>
      <vt:lpstr>Note 1</vt:lpstr>
      <vt:lpstr>Note 2</vt:lpstr>
      <vt:lpstr>Note 3</vt:lpstr>
      <vt:lpstr>Examples</vt:lpstr>
      <vt:lpstr>Examples              Contd.</vt:lpstr>
      <vt:lpstr>Expectation (or Mathematical Expectation)</vt:lpstr>
      <vt:lpstr>Some Problems</vt:lpstr>
      <vt:lpstr>Some Problems        Contd.</vt:lpstr>
      <vt:lpstr>Some Problems        Contd.</vt:lpstr>
      <vt:lpstr>Some Problems        Contd.</vt:lpstr>
      <vt:lpstr>A Special Property</vt:lpstr>
      <vt:lpstr>Mixed Random Variables</vt:lpstr>
      <vt:lpstr>Example</vt:lpstr>
      <vt:lpstr>Solution</vt:lpstr>
      <vt:lpstr>Solution      Contd.</vt:lpstr>
      <vt:lpstr>Graphical representation </vt:lpstr>
      <vt:lpstr>An Important Note</vt:lpstr>
      <vt:lpstr>Present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and its Probability Distribution</dc:title>
  <dc:creator>AYAN CHANDRA</dc:creator>
  <cp:lastModifiedBy>Academiccouncil</cp:lastModifiedBy>
  <cp:revision>22</cp:revision>
  <dcterms:created xsi:type="dcterms:W3CDTF">2022-10-27T13:59:20Z</dcterms:created>
  <dcterms:modified xsi:type="dcterms:W3CDTF">2022-11-01T06:13:47Z</dcterms:modified>
</cp:coreProperties>
</file>