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4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8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8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4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0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4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D62E-5225-4AD6-A31B-A65092F72DEF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FACB-94ED-4001-B753-17D397E2D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0386"/>
          </a:xfrm>
        </p:spPr>
        <p:txBody>
          <a:bodyPr/>
          <a:lstStyle/>
          <a:p>
            <a:r>
              <a:rPr lang="en-IN" b="1" dirty="0"/>
              <a:t>Mixed Random </a:t>
            </a:r>
            <a:r>
              <a:rPr lang="en-IN" b="1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2399251"/>
            <a:ext cx="9144000" cy="285854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These are random variables that are neither discrete nor continuous, but are a mixture of both. 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particular, a mixed random variable has a continuous part and a discrete part. </a:t>
            </a: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Thus</a:t>
            </a:r>
            <a:r>
              <a:rPr lang="en-IN" dirty="0"/>
              <a:t>, we can use our normal tools to analyse them.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7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Part (a)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(1/4≤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≤3/8)=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(3/8)−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(1/4)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Part (b)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/>
                  <a:t>)=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/>
                  <a:t>)+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/>
                  <a:t>)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IN" dirty="0" smtClean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5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Part (c)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have,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8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Part (c)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Further, we know,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𝑦𝑐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Thus, here,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skw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)</a:t>
                </a:r>
              </a:p>
              <a:p>
                <a:pPr marL="914400" lvl="2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the Delta </a:t>
            </a:r>
            <a:r>
              <a:rPr lang="en-IN" b="1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section, we will use the Dirac delta function to analyze mixed random variables. </a:t>
            </a:r>
            <a:endParaRPr lang="en-US" dirty="0" smtClean="0"/>
          </a:p>
          <a:p>
            <a:r>
              <a:rPr lang="en-US" dirty="0" smtClean="0"/>
              <a:t>Technically </a:t>
            </a:r>
            <a:r>
              <a:rPr lang="en-US" dirty="0"/>
              <a:t>speaking, the Dirac delta function is not actually a function. It is what we may call a generalized function. Nevertheless, its definition is intuitive and it simplifies dealing with probability distributions.</a:t>
            </a:r>
          </a:p>
          <a:p>
            <a:r>
              <a:rPr lang="en-US" dirty="0"/>
              <a:t>Remember that any random variable has a CDF. Thus, we can use the CDF to answer questions regarding discrete, continuous, and mixed random variables.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the PDF is defined only for continuous random variables, while the PMF is defined only for discrete random variables.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delta functions will allow us to define the PDF for discrete and mixed random variables. Thus, it allows us to unify the theory of discrete, continuous, and mixed random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3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Dirac Delta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we cannot define the PDF for a discrete random variable because its CDF has jumps. </a:t>
            </a:r>
          </a:p>
          <a:p>
            <a:r>
              <a:rPr lang="en-US" dirty="0" smtClean="0"/>
              <a:t>If we could somehow differentiate the CDF at jump points, we would be able to define the PDF for discrete random variables as well. </a:t>
            </a:r>
          </a:p>
          <a:p>
            <a:r>
              <a:rPr lang="en-US" dirty="0" smtClean="0"/>
              <a:t>Here, we will introduce the Dirac delta function and discuss its application to probability distributions.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4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Dirac Delta Function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unit step function u(x) defined by</a:t>
                </a: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 smtClean="0"/>
              </a:p>
              <a:p>
                <a:r>
                  <a:rPr lang="en-US" dirty="0" smtClean="0"/>
                  <a:t>This function has a jump at x = 0. Let us remove the jump and define, for any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IN" dirty="0" smtClean="0"/>
                  <a:t>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dirty="0" smtClean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0                  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 smtClean="0"/>
              </a:p>
              <a:p>
                <a:r>
                  <a:rPr lang="en-US" dirty="0" smtClean="0"/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is a continuous function.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Dirac Delta Function</a:t>
            </a:r>
            <a:br>
              <a:rPr lang="en-IN" b="1" dirty="0" smtClean="0"/>
            </a:br>
            <a:r>
              <a:rPr lang="en-IN" b="1" dirty="0" smtClean="0"/>
              <a:t>					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define: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Representations</a:t>
            </a:r>
            <a:endParaRPr lang="en-IN" dirty="0"/>
          </a:p>
        </p:txBody>
      </p:sp>
      <p:pic>
        <p:nvPicPr>
          <p:cNvPr id="5122" name="Picture 2" descr="Fig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22" y="1825625"/>
            <a:ext cx="88336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Relationships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We 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US" dirty="0" smtClean="0"/>
                  <a:t>Observe that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 smtClean="0"/>
                  <a:t> becomes smaller and smaller,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 smtClean="0"/>
                  <a:t> becomes larger and larger and its width becomes smaller and smaller. We thus have,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𝑤h𝑒𝑛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Let X be a continuous random variable with the following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 also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Find the CDF of Y.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0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Observe that as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≤1, 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 </a:t>
                </a:r>
                <a:r>
                  <a:rPr lang="en-IN" dirty="0" smtClean="0"/>
                  <a:t>and </a:t>
                </a: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Again,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b="-9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Solution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		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Also,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The CDF of Y is then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2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figure shows the CDF of Y.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note that the CDF is not continuous, so Y is not a continuous random variable.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the CDF is not in the staircase form, so it is not a discrete random variable either.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indeed a </a:t>
            </a:r>
            <a:r>
              <a:rPr lang="en-IN" i="1" dirty="0"/>
              <a:t>mixed</a:t>
            </a:r>
            <a:r>
              <a:rPr lang="en-IN" dirty="0"/>
              <a:t> random variable.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is a jump at y =1/2, and the amount of jump is 1−1/4 = 3/4, which is the probability that Y = 1/2. The CDF is continuous at other points.</a:t>
            </a:r>
          </a:p>
          <a:p>
            <a:endParaRPr lang="en-IN" dirty="0"/>
          </a:p>
        </p:txBody>
      </p:sp>
      <p:pic>
        <p:nvPicPr>
          <p:cNvPr id="6" name="Content Placeholder 5" descr="Figure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66" y="2638425"/>
            <a:ext cx="3634931" cy="310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8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Note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In general, the CDF of a mixed random variable Y may be written as the sum of two functions – C(y) and D(y) where ‘C’ is a continuous function and ‘D’ is a staircase function.</a:t>
                </a:r>
              </a:p>
              <a:p>
                <a:r>
                  <a:rPr lang="en-IN" dirty="0"/>
                  <a:t>Thus,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write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𝑑𝐶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provided C(y) is differentiable.</a:t>
                </a:r>
              </a:p>
              <a:p>
                <a:r>
                  <a:rPr lang="en-IN" dirty="0"/>
                  <a:t>Observe that, c(y) is not a PDF as it does not integrate to 1.</a:t>
                </a:r>
              </a:p>
              <a:p>
                <a:r>
                  <a:rPr lang="en-IN" dirty="0"/>
                  <a:t>Let {y</a:t>
                </a:r>
                <a:r>
                  <a:rPr lang="en-IN" baseline="-25000" dirty="0"/>
                  <a:t>1</a:t>
                </a:r>
                <a:r>
                  <a:rPr lang="en-IN" dirty="0"/>
                  <a:t>, y</a:t>
                </a:r>
                <a:r>
                  <a:rPr lang="en-IN" baseline="-25000" dirty="0"/>
                  <a:t>2</a:t>
                </a:r>
                <a:r>
                  <a:rPr lang="en-IN" dirty="0"/>
                  <a:t>, …} be the mass points of Y, i.e., the points at which the CDF has jumps. Then we have,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Also, here,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𝑦𝑐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0≤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dirty="0" smtClean="0"/>
                  <a:t>Let X be a continuous random variable with the following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Let also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 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US" dirty="0" smtClean="0"/>
                  <a:t>Find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/>
                  <a:t>)</a:t>
                </a:r>
              </a:p>
              <a:p>
                <a:pPr marL="914400" lvl="1" indent="-457200">
                  <a:buAutoNum type="alphaLcParenBoth"/>
                </a:pPr>
                <a:r>
                  <a:rPr lang="en-US" dirty="0" smtClean="0"/>
                  <a:t>E(Y).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1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have the CDF of Y, we can find the probability that Y is in any given interval. </a:t>
            </a:r>
          </a:p>
          <a:p>
            <a:r>
              <a:rPr lang="en-US" dirty="0" smtClean="0"/>
              <a:t>We should pay special attention if the interval includes any jump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8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Mixed Random Variables</vt:lpstr>
      <vt:lpstr>Example</vt:lpstr>
      <vt:lpstr>Solution</vt:lpstr>
      <vt:lpstr>Solution      Contd.</vt:lpstr>
      <vt:lpstr>Graphical representation </vt:lpstr>
      <vt:lpstr>An Important Note</vt:lpstr>
      <vt:lpstr>Present Example</vt:lpstr>
      <vt:lpstr>Example</vt:lpstr>
      <vt:lpstr>Solution</vt:lpstr>
      <vt:lpstr>Solution – Part (a)</vt:lpstr>
      <vt:lpstr>Solution – Part (b)</vt:lpstr>
      <vt:lpstr>Solution – Part (c)</vt:lpstr>
      <vt:lpstr>Solution – Part (c)          Contd.</vt:lpstr>
      <vt:lpstr>Using the Delta Function</vt:lpstr>
      <vt:lpstr>Dirac Delta Function</vt:lpstr>
      <vt:lpstr>Dirac Delta Function          Contd.</vt:lpstr>
      <vt:lpstr>Dirac Delta Function          Contd.</vt:lpstr>
      <vt:lpstr>Graphical Representations</vt:lpstr>
      <vt:lpstr>Some 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Random Variables</dc:title>
  <dc:creator>Academiccouncil</dc:creator>
  <cp:lastModifiedBy>Academiccouncil</cp:lastModifiedBy>
  <cp:revision>1</cp:revision>
  <dcterms:created xsi:type="dcterms:W3CDTF">2022-11-04T07:09:38Z</dcterms:created>
  <dcterms:modified xsi:type="dcterms:W3CDTF">2022-11-04T07:09:55Z</dcterms:modified>
</cp:coreProperties>
</file>