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28"/>
  </p:normalViewPr>
  <p:slideViewPr>
    <p:cSldViewPr snapToGrid="0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E11C-F035-0245-A8A9-8D914F34FB0C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EBA4-F0C7-2848-B927-2AB08C71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5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E11C-F035-0245-A8A9-8D914F34FB0C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EBA4-F0C7-2848-B927-2AB08C71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5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E11C-F035-0245-A8A9-8D914F34FB0C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EBA4-F0C7-2848-B927-2AB08C71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5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E11C-F035-0245-A8A9-8D914F34FB0C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EBA4-F0C7-2848-B927-2AB08C71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7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E11C-F035-0245-A8A9-8D914F34FB0C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EBA4-F0C7-2848-B927-2AB08C71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8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E11C-F035-0245-A8A9-8D914F34FB0C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EBA4-F0C7-2848-B927-2AB08C71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E11C-F035-0245-A8A9-8D914F34FB0C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EBA4-F0C7-2848-B927-2AB08C7106B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0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E11C-F035-0245-A8A9-8D914F34FB0C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EBA4-F0C7-2848-B927-2AB08C71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7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E11C-F035-0245-A8A9-8D914F34FB0C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EBA4-F0C7-2848-B927-2AB08C71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8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E11C-F035-0245-A8A9-8D914F34FB0C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EBA4-F0C7-2848-B927-2AB08C71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1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F37E11C-F035-0245-A8A9-8D914F34FB0C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EBA4-F0C7-2848-B927-2AB08C71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1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F37E11C-F035-0245-A8A9-8D914F34FB0C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801EBA4-F0C7-2848-B927-2AB08C71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2540956"/>
          </a:xfrm>
        </p:spPr>
        <p:txBody>
          <a:bodyPr/>
          <a:lstStyle/>
          <a:p>
            <a:r>
              <a:rPr lang="en-US" b="1" dirty="0"/>
              <a:t>Random Variable and its Probability Distribution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5074276"/>
            <a:ext cx="7766936" cy="73456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9208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E: Toss an unbiased coin thrice.</a:t>
                </a: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𝐻𝐻𝐻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𝐻𝐻𝑇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𝐻𝑇𝐻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𝑇𝐻𝐻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𝐻𝑇𝑇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𝑇𝐻𝑇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𝑇𝑇𝐻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𝑇𝑇𝑇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Let X: Number of heads obtained in three tosses.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Here X can assume the values 0, 1, 2, 3.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Now,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𝑇𝑇𝑇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𝐻𝑇𝑇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𝑇𝐻𝑇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𝑇𝑇𝐻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𝐻𝐻𝑇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𝐻𝑇𝐻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𝑇𝐻𝐻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𝐻𝐻𝐻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The probability distribution of X is then given by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2032000" y="5740027"/>
              <a:ext cx="8127999" cy="8342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858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3109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5831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  0             1             2                  3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Total</a:t>
                          </a:r>
                          <a:endParaRPr lang="en-IN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P(X = x)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       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oMath>
                          </a14:m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1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2753118"/>
                  </p:ext>
                </p:extLst>
              </p:nvPr>
            </p:nvGraphicFramePr>
            <p:xfrm>
              <a:off x="2032000" y="5740027"/>
              <a:ext cx="8127999" cy="8342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858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3109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5831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  0             1             2                  3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Total</a:t>
                          </a:r>
                          <a:endParaRPr lang="en-IN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342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P(X = x)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177" t="-97297" r="-22616" b="-1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1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6586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2 (Continued)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Now suppose that the coin is not necessarily unbiased – let ‘p’ be the probability of getting head in a single toss and ‘q’ be that of tail. Evidently, p + q = 1.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We then have, </a:t>
                </a: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𝑇𝑇𝑇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𝐻𝑇𝑇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𝑇𝐻𝑇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𝑇𝑇𝐻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𝐻𝐻𝑇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𝐻𝑇𝐻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𝑇𝐻𝐻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𝐻𝐻𝐻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00B0F0"/>
                    </a:solidFill>
                  </a:rPr>
                  <a:t>Note: We can thus see that even if the outcomes are not equally likely, we can still find out the probabilities of various events.</a:t>
                </a:r>
                <a:endParaRPr lang="en-IN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6" t="-1626" r="-328" b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688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2 (Continued)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Now, the probability distribution of X is given by</a:t>
            </a:r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/>
            </p:nvGraphicFramePr>
            <p:xfrm>
              <a:off x="1832865" y="3242621"/>
              <a:ext cx="8127999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43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9970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6665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 0             1             2                  3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Total</a:t>
                          </a:r>
                          <a:endParaRPr lang="en-IN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P(X = x)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      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en-I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I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oMath>
                          </a14:m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945452"/>
                  </p:ext>
                </p:extLst>
              </p:nvPr>
            </p:nvGraphicFramePr>
            <p:xfrm>
              <a:off x="1832865" y="3242621"/>
              <a:ext cx="8127999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43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9970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6665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 0             1             2                  3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Total</a:t>
                          </a:r>
                          <a:endParaRPr lang="en-IN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P(X = x)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3604" t="-124138" r="-39848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14194" t="-124138" r="-1290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21604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3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240924"/>
                <a:ext cx="8825659" cy="377887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E: Toss a coin until a Head appears. 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Let ‘p’ be the probability of getting head in a single toss and ‘q’ be that of tail. </a:t>
                </a: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𝑇𝑇𝐻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𝑇𝑇𝑇𝐻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Let X: Number of tails preceding the </a:t>
                </a:r>
                <a:r>
                  <a:rPr lang="en-US" dirty="0" err="1"/>
                  <a:t>the</a:t>
                </a:r>
                <a:r>
                  <a:rPr lang="en-US" dirty="0"/>
                  <a:t> 1</a:t>
                </a:r>
                <a:r>
                  <a:rPr lang="en-US" baseline="30000" dirty="0"/>
                  <a:t>st</a:t>
                </a:r>
                <a:r>
                  <a:rPr lang="en-US" dirty="0"/>
                  <a:t> Head.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Here X can assume the values 0, 1, 2, 3, …..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Here the probability distribution of X is given by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240924"/>
                <a:ext cx="8825659" cy="3778876"/>
              </a:xfrm>
              <a:blipFill rotWithShape="0">
                <a:blip r:embed="rId2"/>
                <a:stretch>
                  <a:fillRect l="-552" t="-11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1259268" y="5111362"/>
              <a:ext cx="8127999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87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4397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152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            1             2              3 …..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Total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P(X = x)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𝑞𝑝</m:t>
                              </m:r>
                            </m:oMath>
                          </a14:m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       </m:t>
                              </m:r>
                            </m:oMath>
                          </a14:m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….. 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1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1259268" y="5111362"/>
              <a:ext cx="8127999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8777"/>
                    <a:gridCol w="5743978"/>
                    <a:gridCol w="1415244"/>
                  </a:tblGrid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            1             2              3 …..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Total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P(X = x)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6967" t="-118033" r="-2513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1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40081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Note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We thus see that even if the sample space is infinite, one can obtain the probabilities of different values of the random variable.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6483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631065"/>
            <a:ext cx="8761413" cy="147552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Alternative Representation of Probability Distribution of a Discrete Random Variable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488557"/>
                <a:ext cx="8825659" cy="35312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probability distribution of a discrete random variable, instead of representing by a tabular form, may also be represented by a function, say f(x). Consider the following examples: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b="1" dirty="0"/>
                  <a:t>Probability Distribution of the number of Heads when a coin (with probability p of head) is tossed twice 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=0,1,2,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b="1" dirty="0"/>
                  <a:t>Probability Distribution of the number of Heads when a coin (with probability p of head) is tossed thrice 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=0,1,2,3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488557"/>
                <a:ext cx="8825659" cy="3531243"/>
              </a:xfrm>
              <a:blipFill>
                <a:blip r:embed="rId2"/>
                <a:stretch>
                  <a:fillRect l="-575" t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121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540913"/>
            <a:ext cx="8761413" cy="206258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Alternative Representation of Probability Distribution of a Discrete Random Variable						Contd.</a:t>
            </a:r>
            <a:br>
              <a:rPr lang="en-IN" dirty="0"/>
            </a:b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32567"/>
                <a:ext cx="10515600" cy="31443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Probability Distribution of the number of Tails preceding the first Head when a coin (with probability p of head) is tossed until a Head appears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=0,1,2,…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b="1" dirty="0"/>
                  <a:t> 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b="1" dirty="0"/>
                  <a:t>Remark: </a:t>
                </a:r>
                <a:r>
                  <a:rPr lang="en-US" dirty="0"/>
                  <a:t>The values of a random variable X (i.e., 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etc.) are called the </a:t>
                </a:r>
                <a:r>
                  <a:rPr lang="en-US" b="1" dirty="0"/>
                  <a:t>Mass Points</a:t>
                </a:r>
                <a:r>
                  <a:rPr lang="en-US" dirty="0"/>
                  <a:t> of X and the function f(x) is called the </a:t>
                </a:r>
                <a:r>
                  <a:rPr lang="en-US" b="1" dirty="0"/>
                  <a:t>Probability Mass Function (PMF)</a:t>
                </a:r>
                <a:r>
                  <a:rPr lang="en-US" dirty="0"/>
                  <a:t> of X.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 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32567"/>
                <a:ext cx="10515600" cy="3144395"/>
              </a:xfrm>
              <a:blipFill>
                <a:blip r:embed="rId2"/>
                <a:stretch>
                  <a:fillRect l="-603" t="-803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312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Probability Mass Function (PMF)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A function f(x) is said to be the PMF of a discrete random variable X if </a:t>
                </a:r>
              </a:p>
              <a:p>
                <a:pPr>
                  <a:buAutoNum type="arabicParenR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≥0 ∀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i="1" dirty="0"/>
              </a:p>
              <a:p>
                <a:pPr>
                  <a:buAutoNum type="arabicParenR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I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449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94528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Question: </a:t>
            </a:r>
            <a:r>
              <a:rPr lang="en-IN" dirty="0"/>
              <a:t>Verify whether the following are PMF: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rPr lang="en-IN" dirty="0"/>
                  <a:t>1.	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=0,1,…,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0,              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where p &gt; 0, q &gt; 0, p + q = 1.</a:t>
                </a:r>
              </a:p>
              <a:p>
                <a:pPr marL="0" indent="0">
                  <a:buNone/>
                </a:pPr>
                <a:r>
                  <a:rPr lang="en-IN" dirty="0"/>
                  <a:t> </a:t>
                </a:r>
              </a:p>
              <a:p>
                <a:pPr marL="0" lvl="0" indent="0">
                  <a:buNone/>
                </a:pPr>
                <a:r>
                  <a:rPr lang="en-IN" dirty="0"/>
                  <a:t>2.	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=0,1,…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  0,      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where λ &gt; 0.</a:t>
                </a:r>
              </a:p>
              <a:p>
                <a:pPr marL="0" indent="0">
                  <a:buNone/>
                </a:pPr>
                <a:r>
                  <a:rPr lang="en-IN" dirty="0"/>
                  <a:t> </a:t>
                </a:r>
              </a:p>
              <a:p>
                <a:pPr marL="0" lvl="0" indent="0">
                  <a:buNone/>
                </a:pPr>
                <a:r>
                  <a:rPr lang="en-IN" dirty="0"/>
                  <a:t>3.	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,   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=0.1.2,…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   0,      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where p &gt; 0, q &gt; 0, p + q = 1.</a:t>
                </a:r>
              </a:p>
              <a:p>
                <a:pPr marL="0" indent="0">
                  <a:buNone/>
                </a:pPr>
                <a:r>
                  <a:rPr lang="en-IN" dirty="0"/>
                  <a:t> 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1463" b="-21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20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Random Variable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sample space Ω, a random variable is defined as a function on Ω into the real line. In other words, a random variable assigns a real number to each possible outcome of Ω.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06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E: Toss a coin thrice.</a:t>
                </a: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𝐻𝐻𝐻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𝐻𝐻𝑇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𝐻𝑇𝐻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𝑇𝐻𝐻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𝐻𝑇𝑇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𝑇𝐻𝑇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𝑇𝑇𝐻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𝑇𝑇𝑇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Let X: Number of heads obtained in three tosses.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X(HHH) = 3, X(HHT) = 2, X(HTH) = 2, X(THH) = 2, X(HTT) = 1, X(THT) = 1, X(TTH) = 1, X(TTT) =0.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Here X is a random variable assuming the values 0, 1, 2, 3.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02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E: Roll a die once.</a:t>
                </a: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={1,2,3,4,5,6}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Let X(e) = e – 3.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X(1) = - 2, X(2) = - 1, X(3) = 0, X(4) = 1, X(5) = 2, X(6) = 3.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Here X is a random variable assuming the values -2, -1, 0, 1, 2, 3.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23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E: Toss a coin until a Head appears.</a:t>
                </a: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𝑇𝑇𝐻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𝑇𝑇𝑇𝐻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Let X: Number of tosses required to get the 1</a:t>
                </a:r>
                <a:r>
                  <a:rPr lang="en-US" baseline="30000" dirty="0"/>
                  <a:t>st</a:t>
                </a:r>
                <a:r>
                  <a:rPr lang="en-US" dirty="0"/>
                  <a:t> Head.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X(H) = 1, X(TH) = 2, X(TTH) = 3, …..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Here X is a random variable assuming the values 1, 2, 3, …..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9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E: Select a person at random from a group where each having height between 90 CM and 150 CM.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X: Height of the person selected.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Here X is a random variable that can assume an uncountably infinite number of values between 90 CM and 150 CM.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663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Discrete Random Variable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random variable is said to be discrete if it can assume a finite number of values or countably infinite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08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Probability Distribution of a Discrete Random Variable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X be a discrete random variable assuming the values 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…,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n</a:t>
                </a:r>
                <a:r>
                  <a:rPr lang="en-US" dirty="0"/>
                  <a:t> (or 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…) with the corresponding probabilities p</a:t>
                </a:r>
                <a:r>
                  <a:rPr lang="en-US" baseline="-25000" dirty="0"/>
                  <a:t>1</a:t>
                </a:r>
                <a:r>
                  <a:rPr lang="en-US" dirty="0"/>
                  <a:t>, p</a:t>
                </a:r>
                <a:r>
                  <a:rPr lang="en-US" baseline="-25000" dirty="0"/>
                  <a:t>2</a:t>
                </a:r>
                <a:r>
                  <a:rPr lang="en-US" dirty="0"/>
                  <a:t>, …, </a:t>
                </a:r>
                <a:r>
                  <a:rPr lang="en-US" dirty="0" err="1"/>
                  <a:t>p</a:t>
                </a:r>
                <a:r>
                  <a:rPr lang="en-US" baseline="-25000" dirty="0" err="1"/>
                  <a:t>n</a:t>
                </a:r>
                <a:r>
                  <a:rPr lang="en-US" dirty="0"/>
                  <a:t> (or p</a:t>
                </a:r>
                <a:r>
                  <a:rPr lang="en-US" baseline="-25000" dirty="0"/>
                  <a:t>1</a:t>
                </a:r>
                <a:r>
                  <a:rPr lang="en-US" dirty="0"/>
                  <a:t>, p</a:t>
                </a:r>
                <a:r>
                  <a:rPr lang="en-US" baseline="-25000" dirty="0"/>
                  <a:t>2</a:t>
                </a:r>
                <a:r>
                  <a:rPr lang="en-US" dirty="0"/>
                  <a:t>, …)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specification of the set of values of X together their corresponding probabilities define the discrete probability distribution of X.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880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E: Toss an unbiased coin twice.</a:t>
            </a:r>
          </a:p>
          <a:p>
            <a:pPr marL="0" indent="0">
              <a:buNone/>
            </a:pPr>
            <a:r>
              <a:rPr lang="en-IN" dirty="0"/>
              <a:t>Ω={HH, HT, TH, TT}</a:t>
            </a:r>
          </a:p>
          <a:p>
            <a:pPr marL="0" indent="0">
              <a:buNone/>
            </a:pPr>
            <a:r>
              <a:rPr lang="en-IN" dirty="0"/>
              <a:t>Let X: Number of heads obtained in two tosses.</a:t>
            </a:r>
          </a:p>
          <a:p>
            <a:pPr marL="0" indent="0">
              <a:buNone/>
            </a:pPr>
            <a:r>
              <a:rPr lang="en-IN" dirty="0"/>
              <a:t>Here X can take up the values 0, 1 and 2.</a:t>
            </a:r>
          </a:p>
          <a:p>
            <a:pPr marL="0" indent="0">
              <a:buNone/>
            </a:pPr>
            <a:r>
              <a:rPr lang="en-IN" dirty="0"/>
              <a:t>Now, P(X=0)=P(TT)=1/4,P(X=1)=P(HT or TH)=1/2,P(X=2)=1/4.</a:t>
            </a:r>
          </a:p>
          <a:p>
            <a:pPr marL="0" indent="0">
              <a:buNone/>
            </a:pPr>
            <a:r>
              <a:rPr lang="en-IN" dirty="0"/>
              <a:t>The probability distribution of X is then given by</a:t>
            </a:r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2147319" y="5324356"/>
              <a:ext cx="8127999" cy="8313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25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151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3255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  0                       1                             2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Total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P(X = x)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       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    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         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a14:m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1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4664706"/>
                  </p:ext>
                </p:extLst>
              </p:nvPr>
            </p:nvGraphicFramePr>
            <p:xfrm>
              <a:off x="2147319" y="5324356"/>
              <a:ext cx="8127999" cy="8313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25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151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3255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  0                       1                             2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Total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050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P(X = x)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3025" t="-97297" r="-22348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1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4056864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1308</Words>
  <Application>Microsoft Macintosh PowerPoint</Application>
  <PresentationFormat>Widescreen</PresentationFormat>
  <Paragraphs>114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Gill Sans MT</vt:lpstr>
      <vt:lpstr>Times New Roman</vt:lpstr>
      <vt:lpstr>Parcel</vt:lpstr>
      <vt:lpstr>Random Variable and its Probability Distribution</vt:lpstr>
      <vt:lpstr>Random Variable</vt:lpstr>
      <vt:lpstr>Example 1</vt:lpstr>
      <vt:lpstr>Example 2</vt:lpstr>
      <vt:lpstr>Example 3</vt:lpstr>
      <vt:lpstr>Example 4</vt:lpstr>
      <vt:lpstr>Discrete Random Variable</vt:lpstr>
      <vt:lpstr>Probability Distribution of a Discrete Random Variable</vt:lpstr>
      <vt:lpstr>Example 1</vt:lpstr>
      <vt:lpstr>Example 2</vt:lpstr>
      <vt:lpstr>Example 2 (Continued)</vt:lpstr>
      <vt:lpstr>Example 2 (Continued)</vt:lpstr>
      <vt:lpstr>Example 3</vt:lpstr>
      <vt:lpstr>Note</vt:lpstr>
      <vt:lpstr>Alternative Representation of Probability Distribution of a Discrete Random Variable</vt:lpstr>
      <vt:lpstr>Alternative Representation of Probability Distribution of a Discrete Random Variable      Contd. </vt:lpstr>
      <vt:lpstr>Probability Mass Function (PMF)</vt:lpstr>
      <vt:lpstr>Question: Verify whether the following are PMF: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Variable and its Probability Distribution</dc:title>
  <dc:creator>AYAN CHANDRA</dc:creator>
  <cp:lastModifiedBy>AYAN CHANDRA</cp:lastModifiedBy>
  <cp:revision>1</cp:revision>
  <dcterms:created xsi:type="dcterms:W3CDTF">2022-10-28T15:31:02Z</dcterms:created>
  <dcterms:modified xsi:type="dcterms:W3CDTF">2022-10-28T15:31:41Z</dcterms:modified>
</cp:coreProperties>
</file>