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ontserrat"/>
      <p:regular r:id="rId19"/>
      <p:bold r:id="rId20"/>
      <p:italic r:id="rId21"/>
      <p:boldItalic r:id="rId22"/>
    </p:embeddedFon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6dc9dbcdc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c6dc9dbcdc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Body Slide (Large text box)</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Goal:</a:t>
            </a:r>
            <a:r>
              <a:rPr i="1" lang="en-US">
                <a:solidFill>
                  <a:schemeClr val="dk1"/>
                </a:solidFill>
              </a:rPr>
              <a:t> Provides ample text space for more detailed explanations.</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Required to Include:</a:t>
            </a:r>
            <a:r>
              <a:rPr i="1" lang="en-US">
                <a:solidFill>
                  <a:schemeClr val="dk1"/>
                </a:solidFill>
              </a:rPr>
              <a:t> Header title; text; Incedo logo.</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Optionally include:</a:t>
            </a:r>
            <a:r>
              <a:rPr i="1" lang="en-US">
                <a:solidFill>
                  <a:schemeClr val="dk1"/>
                </a:solidFill>
              </a:rPr>
              <a:t> Subheader.</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t/>
            </a:r>
            <a:endParaRPr i="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Body Slide (Large text box)</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Goal:</a:t>
            </a:r>
            <a:r>
              <a:rPr i="1" lang="en-US">
                <a:solidFill>
                  <a:schemeClr val="dk1"/>
                </a:solidFill>
              </a:rPr>
              <a:t> Provides ample text space for more detailed explanations.</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Required to Include:</a:t>
            </a:r>
            <a:r>
              <a:rPr i="1" lang="en-US">
                <a:solidFill>
                  <a:schemeClr val="dk1"/>
                </a:solidFill>
              </a:rPr>
              <a:t> Header title; text; Incedo logo.</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Optionally include:</a:t>
            </a:r>
            <a:r>
              <a:rPr i="1" lang="en-US">
                <a:solidFill>
                  <a:schemeClr val="dk1"/>
                </a:solidFill>
              </a:rPr>
              <a:t> Subheader.</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t/>
            </a:r>
            <a:endParaRPr i="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6dc9dbcdc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c6dc9dbcdc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Body Slide (Large text box)</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Goal:</a:t>
            </a:r>
            <a:r>
              <a:rPr i="1" lang="en-US">
                <a:solidFill>
                  <a:schemeClr val="dk1"/>
                </a:solidFill>
              </a:rPr>
              <a:t> Provides ample text space for more detailed explanations.</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Required to Include:</a:t>
            </a:r>
            <a:r>
              <a:rPr i="1" lang="en-US">
                <a:solidFill>
                  <a:schemeClr val="dk1"/>
                </a:solidFill>
              </a:rPr>
              <a:t> Header title; text; Incedo logo.</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Optionally include:</a:t>
            </a:r>
            <a:r>
              <a:rPr i="1" lang="en-US">
                <a:solidFill>
                  <a:schemeClr val="dk1"/>
                </a:solidFill>
              </a:rPr>
              <a:t> Subheader.</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t/>
            </a:r>
            <a:endParaRPr i="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6dba5e848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c6dba5e84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6dba5e848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c6dba5e84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6dc9dbcd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c6dc9dbcd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1" name="Google Shape;1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6dba5e84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6dba5e84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c6dba5e84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6dba5e848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6dba5e848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c6dba5e848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6dba5e848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c6dba5e84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Body Slide (Large text box)</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Goal:</a:t>
            </a:r>
            <a:r>
              <a:rPr i="1" lang="en-US">
                <a:solidFill>
                  <a:schemeClr val="dk1"/>
                </a:solidFill>
              </a:rPr>
              <a:t> Provides ample text space for more detailed explanations.</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Required to Include:</a:t>
            </a:r>
            <a:r>
              <a:rPr i="1" lang="en-US">
                <a:solidFill>
                  <a:schemeClr val="dk1"/>
                </a:solidFill>
              </a:rPr>
              <a:t> Header title; text; Incedo logo.</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Optionally include:</a:t>
            </a:r>
            <a:r>
              <a:rPr i="1" lang="en-US">
                <a:solidFill>
                  <a:schemeClr val="dk1"/>
                </a:solidFill>
              </a:rPr>
              <a:t> Subheader.</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t/>
            </a:r>
            <a:endParaRPr i="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6dc9dbcd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c6dc9dbcd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Body Slide (Large text box)</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Goal:</a:t>
            </a:r>
            <a:r>
              <a:rPr i="1" lang="en-US">
                <a:solidFill>
                  <a:schemeClr val="dk1"/>
                </a:solidFill>
              </a:rPr>
              <a:t> Provides ample text space for more detailed explanations.</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Required to Include:</a:t>
            </a:r>
            <a:r>
              <a:rPr i="1" lang="en-US">
                <a:solidFill>
                  <a:schemeClr val="dk1"/>
                </a:solidFill>
              </a:rPr>
              <a:t> Header title; text; Incedo logo.</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Optionally include:</a:t>
            </a:r>
            <a:r>
              <a:rPr i="1" lang="en-US">
                <a:solidFill>
                  <a:schemeClr val="dk1"/>
                </a:solidFill>
              </a:rPr>
              <a:t> Subheader.</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t/>
            </a:r>
            <a:endParaRPr i="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Body Slide (Large text box)</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Goal:</a:t>
            </a:r>
            <a:r>
              <a:rPr i="1" lang="en-US">
                <a:solidFill>
                  <a:schemeClr val="dk1"/>
                </a:solidFill>
              </a:rPr>
              <a:t> Provides ample text space for more detailed explanations.</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Required to Include:</a:t>
            </a:r>
            <a:r>
              <a:rPr i="1" lang="en-US">
                <a:solidFill>
                  <a:schemeClr val="dk1"/>
                </a:solidFill>
              </a:rPr>
              <a:t> Header title; text; Incedo logo.</a:t>
            </a:r>
            <a:endParaRPr i="1">
              <a:solidFill>
                <a:schemeClr val="dk1"/>
              </a:solidFill>
            </a:endParaRPr>
          </a:p>
          <a:p>
            <a:pPr indent="0" lvl="0" marL="0" rtl="0" algn="l">
              <a:lnSpc>
                <a:spcPct val="100000"/>
              </a:lnSpc>
              <a:spcBef>
                <a:spcPts val="0"/>
              </a:spcBef>
              <a:spcAft>
                <a:spcPts val="0"/>
              </a:spcAft>
              <a:buClr>
                <a:schemeClr val="dk1"/>
              </a:buClr>
              <a:buSzPts val="1200"/>
              <a:buFont typeface="Calibri"/>
              <a:buNone/>
            </a:pPr>
            <a:r>
              <a:rPr b="1" i="1" lang="en-US">
                <a:solidFill>
                  <a:schemeClr val="dk1"/>
                </a:solidFill>
              </a:rPr>
              <a:t>• Optionally include:</a:t>
            </a:r>
            <a:r>
              <a:rPr i="1" lang="en-US">
                <a:solidFill>
                  <a:schemeClr val="dk1"/>
                </a:solidFill>
              </a:rPr>
              <a:t> Subheader.</a:t>
            </a:r>
            <a:endParaRPr b="1" i="1">
              <a:solidFill>
                <a:schemeClr val="dk1"/>
              </a:solidFill>
            </a:endParaRPr>
          </a:p>
          <a:p>
            <a:pPr indent="0" lvl="0" marL="0" rtl="0" algn="l">
              <a:lnSpc>
                <a:spcPct val="100000"/>
              </a:lnSpc>
              <a:spcBef>
                <a:spcPts val="0"/>
              </a:spcBef>
              <a:spcAft>
                <a:spcPts val="0"/>
              </a:spcAft>
              <a:buClr>
                <a:schemeClr val="dk1"/>
              </a:buClr>
              <a:buSzPts val="1200"/>
              <a:buFont typeface="Calibri"/>
              <a:buNone/>
            </a:pPr>
            <a:r>
              <a:t/>
            </a:r>
            <a:endParaRPr i="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p:nvPr>
            <p:ph idx="2" type="pic"/>
          </p:nvPr>
        </p:nvSpPr>
        <p:spPr>
          <a:xfrm>
            <a:off x="5183188" y="987425"/>
            <a:ext cx="6172200" cy="4873625"/>
          </a:xfrm>
          <a:prstGeom prst="rect">
            <a:avLst/>
          </a:prstGeom>
          <a:noFill/>
          <a:ln>
            <a:noFill/>
          </a:ln>
        </p:spPr>
      </p:sp>
      <p:sp>
        <p:nvSpPr>
          <p:cNvPr id="81" name="Google Shape;81;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ncedo Company Slide ">
  <p:cSld name="Title - Incedo Company Slide ">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0" y="5"/>
            <a:ext cx="12191984" cy="6857991"/>
          </a:xfrm>
          <a:prstGeom prst="rect">
            <a:avLst/>
          </a:prstGeom>
          <a:noFill/>
          <a:ln>
            <a:noFill/>
          </a:ln>
        </p:spPr>
      </p:pic>
      <p:sp>
        <p:nvSpPr>
          <p:cNvPr id="23" name="Google Shape;23;p3"/>
          <p:cNvSpPr/>
          <p:nvPr/>
        </p:nvSpPr>
        <p:spPr>
          <a:xfrm>
            <a:off x="8618133" y="6581568"/>
            <a:ext cx="3672000" cy="238400"/>
          </a:xfrm>
          <a:prstGeom prst="rect">
            <a:avLst/>
          </a:prstGeom>
          <a:noFill/>
          <a:ln>
            <a:noFill/>
          </a:ln>
        </p:spPr>
        <p:txBody>
          <a:bodyPr anchorCtr="0" anchor="ctr" bIns="81050" lIns="162125" spcFirstLastPara="1" rIns="162125" wrap="square" tIns="81050">
            <a:noAutofit/>
          </a:bodyPr>
          <a:lstStyle/>
          <a:p>
            <a:pPr indent="0" lvl="0" marL="0" marR="0" rtl="0" algn="r">
              <a:lnSpc>
                <a:spcPct val="150000"/>
              </a:lnSpc>
              <a:spcBef>
                <a:spcPts val="0"/>
              </a:spcBef>
              <a:spcAft>
                <a:spcPts val="0"/>
              </a:spcAft>
              <a:buClr>
                <a:srgbClr val="000000"/>
              </a:buClr>
              <a:buSzPts val="1131"/>
              <a:buFont typeface="Arial"/>
              <a:buNone/>
            </a:pPr>
            <a:r>
              <a:rPr b="0" i="0" lang="en-US" sz="1067" u="none" cap="none" strike="noStrike">
                <a:solidFill>
                  <a:srgbClr val="434343"/>
                </a:solidFill>
                <a:latin typeface="Calibri"/>
                <a:ea typeface="Calibri"/>
                <a:cs typeface="Calibri"/>
                <a:sym typeface="Calibri"/>
              </a:rPr>
              <a:t>Proprietary and confidential</a:t>
            </a:r>
            <a:endParaRPr b="0" i="0" sz="1067" u="none" cap="none" strike="noStrike">
              <a:solidFill>
                <a:srgbClr val="434343"/>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4" name="Shape 24"/>
        <p:cNvGrpSpPr/>
        <p:nvPr/>
      </p:nvGrpSpPr>
      <p:grpSpPr>
        <a:xfrm>
          <a:off x="0" y="0"/>
          <a:ext cx="0" cy="0"/>
          <a:chOff x="0" y="0"/>
          <a:chExt cx="0" cy="0"/>
        </a:xfrm>
      </p:grpSpPr>
      <p:sp>
        <p:nvSpPr>
          <p:cNvPr id="25" name="Google Shape;25;p4"/>
          <p:cNvSpPr/>
          <p:nvPr/>
        </p:nvSpPr>
        <p:spPr>
          <a:xfrm>
            <a:off x="8520000" y="6619600"/>
            <a:ext cx="3672000" cy="238400"/>
          </a:xfrm>
          <a:prstGeom prst="rect">
            <a:avLst/>
          </a:prstGeom>
          <a:noFill/>
          <a:ln>
            <a:noFill/>
          </a:ln>
        </p:spPr>
        <p:txBody>
          <a:bodyPr anchorCtr="0" anchor="ctr" bIns="81050" lIns="162125" spcFirstLastPara="1" rIns="162125" wrap="square" tIns="81050">
            <a:noAutofit/>
          </a:bodyPr>
          <a:lstStyle/>
          <a:p>
            <a:pPr indent="0" lvl="0" marL="0" marR="0" rtl="0" algn="r">
              <a:lnSpc>
                <a:spcPct val="150000"/>
              </a:lnSpc>
              <a:spcBef>
                <a:spcPts val="0"/>
              </a:spcBef>
              <a:spcAft>
                <a:spcPts val="0"/>
              </a:spcAft>
              <a:buClr>
                <a:srgbClr val="000000"/>
              </a:buClr>
              <a:buSzPts val="1131"/>
              <a:buFont typeface="Arial"/>
              <a:buNone/>
            </a:pPr>
            <a:r>
              <a:rPr b="0" i="1" lang="en-US" sz="800" u="none" cap="none" strike="noStrike">
                <a:solidFill>
                  <a:srgbClr val="A5A5A5"/>
                </a:solidFill>
                <a:latin typeface="Montserrat"/>
                <a:ea typeface="Montserrat"/>
                <a:cs typeface="Montserrat"/>
                <a:sym typeface="Montserrat"/>
              </a:rPr>
              <a:t>Proprietary and confidential</a:t>
            </a:r>
            <a:endParaRPr b="0" i="1" sz="800" u="none" cap="none" strike="noStrike">
              <a:solidFill>
                <a:srgbClr val="A5A5A5"/>
              </a:solidFill>
              <a:latin typeface="Montserrat"/>
              <a:ea typeface="Montserrat"/>
              <a:cs typeface="Montserrat"/>
              <a:sym typeface="Montserrat"/>
            </a:endParaRPr>
          </a:p>
        </p:txBody>
      </p:sp>
      <p:sp>
        <p:nvSpPr>
          <p:cNvPr id="26" name="Google Shape;26;p4"/>
          <p:cNvSpPr txBox="1"/>
          <p:nvPr>
            <p:ph idx="12" type="sldNum"/>
          </p:nvPr>
        </p:nvSpPr>
        <p:spPr>
          <a:xfrm>
            <a:off x="0" y="6545635"/>
            <a:ext cx="409317" cy="312365"/>
          </a:xfrm>
          <a:prstGeom prst="rect">
            <a:avLst/>
          </a:prstGeom>
          <a:solidFill>
            <a:srgbClr val="D8D8D8"/>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4"/>
          <p:cNvSpPr txBox="1"/>
          <p:nvPr>
            <p:ph type="title"/>
          </p:nvPr>
        </p:nvSpPr>
        <p:spPr>
          <a:xfrm>
            <a:off x="409317" y="194367"/>
            <a:ext cx="9753600" cy="763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434343"/>
              </a:buClr>
              <a:buSzPts val="2400"/>
              <a:buFont typeface="Montserrat"/>
              <a:buNone/>
              <a:defRPr b="1" sz="2933">
                <a:solidFill>
                  <a:srgbClr val="043365"/>
                </a:solidFill>
                <a:latin typeface="Montserrat"/>
                <a:ea typeface="Montserrat"/>
                <a:cs typeface="Montserrat"/>
                <a:sym typeface="Montserrat"/>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p:txBody>
      </p:sp>
      <p:pic>
        <p:nvPicPr>
          <p:cNvPr id="28" name="Google Shape;28;p4"/>
          <p:cNvPicPr preferRelativeResize="0"/>
          <p:nvPr/>
        </p:nvPicPr>
        <p:blipFill rotWithShape="1">
          <a:blip r:embed="rId2">
            <a:alphaModFix/>
          </a:blip>
          <a:srcRect b="0" l="0" r="0" t="0"/>
          <a:stretch/>
        </p:blipFill>
        <p:spPr>
          <a:xfrm>
            <a:off x="11080469" y="110383"/>
            <a:ext cx="986528" cy="3046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 Only 1 1">
    <p:bg>
      <p:bgPr>
        <a:solidFill>
          <a:srgbClr val="FFFFFF"/>
        </a:solidFill>
      </p:bgPr>
    </p:bg>
    <p:spTree>
      <p:nvGrpSpPr>
        <p:cNvPr id="29" name="Shape 29"/>
        <p:cNvGrpSpPr/>
        <p:nvPr/>
      </p:nvGrpSpPr>
      <p:grpSpPr>
        <a:xfrm>
          <a:off x="0" y="0"/>
          <a:ext cx="0" cy="0"/>
          <a:chOff x="0" y="0"/>
          <a:chExt cx="0" cy="0"/>
        </a:xfrm>
      </p:grpSpPr>
      <p:sp>
        <p:nvSpPr>
          <p:cNvPr id="30" name="Google Shape;30;p5"/>
          <p:cNvSpPr/>
          <p:nvPr/>
        </p:nvSpPr>
        <p:spPr>
          <a:xfrm>
            <a:off x="8520000" y="6619600"/>
            <a:ext cx="3672000" cy="238400"/>
          </a:xfrm>
          <a:prstGeom prst="rect">
            <a:avLst/>
          </a:prstGeom>
          <a:noFill/>
          <a:ln>
            <a:noFill/>
          </a:ln>
        </p:spPr>
        <p:txBody>
          <a:bodyPr anchorCtr="0" anchor="ctr" bIns="81050" lIns="162125" spcFirstLastPara="1" rIns="162125" wrap="square" tIns="81050">
            <a:noAutofit/>
          </a:bodyPr>
          <a:lstStyle/>
          <a:p>
            <a:pPr indent="0" lvl="0" marL="0" marR="0" rtl="0" algn="r">
              <a:lnSpc>
                <a:spcPct val="150000"/>
              </a:lnSpc>
              <a:spcBef>
                <a:spcPts val="0"/>
              </a:spcBef>
              <a:spcAft>
                <a:spcPts val="0"/>
              </a:spcAft>
              <a:buClr>
                <a:srgbClr val="000000"/>
              </a:buClr>
              <a:buSzPts val="1131"/>
              <a:buFont typeface="Arial"/>
              <a:buNone/>
            </a:pPr>
            <a:r>
              <a:rPr b="0" i="1" lang="en-US" sz="800" u="none" cap="none" strike="noStrike">
                <a:solidFill>
                  <a:srgbClr val="A5A5A5"/>
                </a:solidFill>
                <a:latin typeface="Montserrat"/>
                <a:ea typeface="Montserrat"/>
                <a:cs typeface="Montserrat"/>
                <a:sym typeface="Montserrat"/>
              </a:rPr>
              <a:t>Proprietary and confidential</a:t>
            </a:r>
            <a:endParaRPr b="0" i="1" sz="800" u="none" cap="none" strike="noStrike">
              <a:solidFill>
                <a:srgbClr val="A5A5A5"/>
              </a:solidFill>
              <a:latin typeface="Montserrat"/>
              <a:ea typeface="Montserrat"/>
              <a:cs typeface="Montserrat"/>
              <a:sym typeface="Montserrat"/>
            </a:endParaRPr>
          </a:p>
        </p:txBody>
      </p:sp>
      <p:sp>
        <p:nvSpPr>
          <p:cNvPr id="31" name="Google Shape;31;p5"/>
          <p:cNvSpPr txBox="1"/>
          <p:nvPr>
            <p:ph idx="12" type="sldNum"/>
          </p:nvPr>
        </p:nvSpPr>
        <p:spPr>
          <a:xfrm>
            <a:off x="0" y="6545635"/>
            <a:ext cx="409317" cy="312365"/>
          </a:xfrm>
          <a:prstGeom prst="rect">
            <a:avLst/>
          </a:prstGeom>
          <a:solidFill>
            <a:srgbClr val="D8D8D8"/>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5"/>
          <p:cNvSpPr txBox="1"/>
          <p:nvPr>
            <p:ph type="title"/>
          </p:nvPr>
        </p:nvSpPr>
        <p:spPr>
          <a:xfrm>
            <a:off x="409317" y="194367"/>
            <a:ext cx="9753600" cy="763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434343"/>
              </a:buClr>
              <a:buSzPts val="2400"/>
              <a:buFont typeface="Montserrat"/>
              <a:buNone/>
              <a:defRPr b="1" sz="2933">
                <a:solidFill>
                  <a:srgbClr val="043365"/>
                </a:solidFill>
                <a:latin typeface="Montserrat"/>
                <a:ea typeface="Montserrat"/>
                <a:cs typeface="Montserrat"/>
                <a:sym typeface="Montserrat"/>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p:txBody>
      </p:sp>
      <p:pic>
        <p:nvPicPr>
          <p:cNvPr id="33" name="Google Shape;33;p5"/>
          <p:cNvPicPr preferRelativeResize="0"/>
          <p:nvPr/>
        </p:nvPicPr>
        <p:blipFill rotWithShape="1">
          <a:blip r:embed="rId2">
            <a:alphaModFix/>
          </a:blip>
          <a:srcRect b="0" l="0" r="0" t="0"/>
          <a:stretch/>
        </p:blipFill>
        <p:spPr>
          <a:xfrm>
            <a:off x="11080469" y="110383"/>
            <a:ext cx="986528" cy="3046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8.png"/><Relationship Id="rId9"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2900367" y="2721737"/>
            <a:ext cx="6303219" cy="1597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733"/>
              <a:buFont typeface="Arial"/>
              <a:buNone/>
            </a:pPr>
            <a:r>
              <a:rPr b="1" lang="en-US" sz="3733">
                <a:solidFill>
                  <a:schemeClr val="lt1"/>
                </a:solidFill>
                <a:latin typeface="Montserrat"/>
                <a:ea typeface="Montserrat"/>
                <a:cs typeface="Montserrat"/>
                <a:sym typeface="Montserrat"/>
              </a:rPr>
              <a:t>Cloud Modernization Platform</a:t>
            </a:r>
            <a:endParaRPr b="1" i="0" sz="3733" u="none" cap="none" strike="noStrike">
              <a:solidFill>
                <a:schemeClr val="lt1"/>
              </a:solidFill>
              <a:latin typeface="Montserrat"/>
              <a:ea typeface="Montserrat"/>
              <a:cs typeface="Montserrat"/>
              <a:sym typeface="Montserrat"/>
            </a:endParaRPr>
          </a:p>
        </p:txBody>
      </p:sp>
      <p:sp>
        <p:nvSpPr>
          <p:cNvPr id="102" name="Google Shape;102;p16"/>
          <p:cNvSpPr/>
          <p:nvPr/>
        </p:nvSpPr>
        <p:spPr>
          <a:xfrm>
            <a:off x="4970276" y="4159876"/>
            <a:ext cx="1476900" cy="30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rPr b="0" i="0" lang="en-US" sz="1467" u="none" cap="none" strike="noStrike">
                <a:solidFill>
                  <a:schemeClr val="lt1"/>
                </a:solidFill>
                <a:latin typeface="Montserrat"/>
                <a:ea typeface="Montserrat"/>
                <a:cs typeface="Montserrat"/>
                <a:sym typeface="Montserrat"/>
              </a:rPr>
              <a:t>March</a:t>
            </a:r>
            <a:r>
              <a:rPr lang="en-US" sz="1467">
                <a:solidFill>
                  <a:schemeClr val="lt1"/>
                </a:solidFill>
                <a:latin typeface="Montserrat"/>
                <a:ea typeface="Montserrat"/>
                <a:cs typeface="Montserrat"/>
                <a:sym typeface="Montserrat"/>
              </a:rPr>
              <a:t> </a:t>
            </a:r>
            <a:r>
              <a:rPr b="0" i="0" lang="en-US" sz="1467" u="none" cap="none" strike="noStrike">
                <a:solidFill>
                  <a:schemeClr val="lt1"/>
                </a:solidFill>
                <a:latin typeface="Montserrat"/>
                <a:ea typeface="Montserrat"/>
                <a:cs typeface="Montserrat"/>
                <a:sym typeface="Montserrat"/>
              </a:rPr>
              <a:t>2024</a:t>
            </a:r>
            <a:endParaRPr b="0" i="0" sz="1467" u="none" cap="none" strike="noStrike">
              <a:solidFill>
                <a:schemeClr val="lt1"/>
              </a:solidFill>
              <a:latin typeface="Montserrat"/>
              <a:ea typeface="Montserrat"/>
              <a:cs typeface="Montserrat"/>
              <a:sym typeface="Montserrat"/>
            </a:endParaRPr>
          </a:p>
        </p:txBody>
      </p:sp>
      <p:pic>
        <p:nvPicPr>
          <p:cNvPr id="103" name="Google Shape;103;p16"/>
          <p:cNvPicPr preferRelativeResize="0"/>
          <p:nvPr/>
        </p:nvPicPr>
        <p:blipFill rotWithShape="1">
          <a:blip r:embed="rId3">
            <a:alphaModFix/>
          </a:blip>
          <a:srcRect b="21923" l="0" r="0" t="25596"/>
          <a:stretch/>
        </p:blipFill>
        <p:spPr>
          <a:xfrm>
            <a:off x="9955224" y="73337"/>
            <a:ext cx="2236777" cy="7058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nvSpPr>
        <p:spPr>
          <a:xfrm>
            <a:off x="409318" y="194368"/>
            <a:ext cx="109851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lang="en-US" sz="2933">
                <a:solidFill>
                  <a:srgbClr val="043364"/>
                </a:solidFill>
                <a:latin typeface="Montserrat"/>
                <a:ea typeface="Montserrat"/>
                <a:cs typeface="Montserrat"/>
                <a:sym typeface="Montserrat"/>
              </a:rPr>
              <a:t>Key Handshake Points:</a:t>
            </a:r>
            <a:endParaRPr b="1" i="0" sz="2933" u="none" cap="none" strike="noStrike">
              <a:solidFill>
                <a:srgbClr val="043364"/>
              </a:solidFill>
              <a:latin typeface="Montserrat"/>
              <a:ea typeface="Montserrat"/>
              <a:cs typeface="Montserrat"/>
              <a:sym typeface="Montserrat"/>
            </a:endParaRPr>
          </a:p>
        </p:txBody>
      </p:sp>
      <p:sp>
        <p:nvSpPr>
          <p:cNvPr id="234" name="Google Shape;23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5" name="Google Shape;235;p25"/>
          <p:cNvSpPr/>
          <p:nvPr/>
        </p:nvSpPr>
        <p:spPr>
          <a:xfrm>
            <a:off x="563975" y="909875"/>
            <a:ext cx="10675800" cy="4257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Arial"/>
              <a:buNone/>
            </a:pPr>
            <a:r>
              <a:rPr b="1" lang="en-US" sz="2400">
                <a:solidFill>
                  <a:srgbClr val="EF4815"/>
                </a:solidFill>
                <a:latin typeface="Montserrat"/>
                <a:ea typeface="Montserrat"/>
                <a:cs typeface="Montserrat"/>
                <a:sym typeface="Montserrat"/>
              </a:rPr>
              <a:t>Data Lifecycle Phases</a:t>
            </a:r>
            <a:r>
              <a:rPr b="1" i="0" lang="en-US" sz="2400" u="none" cap="none" strike="noStrike">
                <a:solidFill>
                  <a:srgbClr val="EF4815"/>
                </a:solidFill>
                <a:latin typeface="Montserrat"/>
                <a:ea typeface="Montserrat"/>
                <a:cs typeface="Montserrat"/>
                <a:sym typeface="Montserrat"/>
              </a:rPr>
              <a:t>:</a:t>
            </a:r>
            <a:endParaRPr b="1" i="0" sz="2400" u="none" cap="none" strike="noStrike">
              <a:solidFill>
                <a:srgbClr val="EF4815"/>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Data Ingestion: </a:t>
            </a:r>
            <a:r>
              <a:rPr lang="en-US" sz="1467">
                <a:solidFill>
                  <a:srgbClr val="434343"/>
                </a:solidFill>
                <a:latin typeface="Montserrat"/>
                <a:ea typeface="Montserrat"/>
                <a:cs typeface="Montserrat"/>
                <a:sym typeface="Montserrat"/>
              </a:rPr>
              <a:t>Acquire data from various sources.</a:t>
            </a:r>
            <a:endParaRPr b="1"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Data Transformation: </a:t>
            </a:r>
            <a:r>
              <a:rPr lang="en-US" sz="1467">
                <a:solidFill>
                  <a:srgbClr val="434343"/>
                </a:solidFill>
                <a:latin typeface="Montserrat"/>
                <a:ea typeface="Montserrat"/>
                <a:cs typeface="Montserrat"/>
                <a:sym typeface="Montserrat"/>
              </a:rPr>
              <a:t>Processing data by performing ETL.</a:t>
            </a:r>
            <a:endParaRPr b="1"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Data Modeling: </a:t>
            </a:r>
            <a:r>
              <a:rPr lang="en-US" sz="1467">
                <a:solidFill>
                  <a:srgbClr val="434343"/>
                </a:solidFill>
                <a:latin typeface="Montserrat"/>
                <a:ea typeface="Montserrat"/>
                <a:cs typeface="Montserrat"/>
                <a:sym typeface="Montserrat"/>
              </a:rPr>
              <a:t>Structure data for analysis.</a:t>
            </a:r>
            <a:endParaRPr b="1"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Data Visualization: </a:t>
            </a:r>
            <a:r>
              <a:rPr lang="en-US" sz="1467">
                <a:solidFill>
                  <a:srgbClr val="434343"/>
                </a:solidFill>
                <a:latin typeface="Montserrat"/>
                <a:ea typeface="Montserrat"/>
                <a:cs typeface="Montserrat"/>
                <a:sym typeface="Montserrat"/>
              </a:rPr>
              <a:t>Present insights through visualizations.</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t/>
            </a:r>
            <a:endParaRPr sz="1467">
              <a:solidFill>
                <a:srgbClr val="434343"/>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2400"/>
              <a:buFont typeface="Arial"/>
              <a:buNone/>
            </a:pPr>
            <a:r>
              <a:rPr b="1" lang="en-US" sz="2400">
                <a:solidFill>
                  <a:srgbClr val="EF4815"/>
                </a:solidFill>
                <a:latin typeface="Montserrat"/>
                <a:ea typeface="Montserrat"/>
                <a:cs typeface="Montserrat"/>
                <a:sym typeface="Montserrat"/>
              </a:rPr>
              <a:t>Client Collaboration</a:t>
            </a:r>
            <a:r>
              <a:rPr b="1" lang="en-US" sz="2400">
                <a:solidFill>
                  <a:srgbClr val="EF4815"/>
                </a:solidFill>
                <a:latin typeface="Montserrat"/>
                <a:ea typeface="Montserrat"/>
                <a:cs typeface="Montserrat"/>
                <a:sym typeface="Montserrat"/>
              </a:rPr>
              <a:t>:</a:t>
            </a:r>
            <a:endParaRPr b="1" i="0" sz="2400" u="none" cap="none" strike="noStrike">
              <a:solidFill>
                <a:srgbClr val="EF4815"/>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IT Integration: </a:t>
            </a:r>
            <a:r>
              <a:rPr lang="en-US" sz="1467">
                <a:solidFill>
                  <a:srgbClr val="434343"/>
                </a:solidFill>
                <a:latin typeface="Montserrat"/>
                <a:ea typeface="Montserrat"/>
                <a:cs typeface="Montserrat"/>
                <a:sym typeface="Montserrat"/>
              </a:rPr>
              <a:t>Coordinate with client IT teams for data access and system integration.</a:t>
            </a:r>
            <a:endParaRPr b="1"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Finance Alignment: </a:t>
            </a:r>
            <a:r>
              <a:rPr lang="en-US" sz="1467">
                <a:solidFill>
                  <a:srgbClr val="434343"/>
                </a:solidFill>
                <a:latin typeface="Montserrat"/>
                <a:ea typeface="Montserrat"/>
                <a:cs typeface="Montserrat"/>
                <a:sym typeface="Montserrat"/>
              </a:rPr>
              <a:t>Ensure financial data integration and alignment with accounting practices.</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Operations Coordination</a:t>
            </a:r>
            <a:r>
              <a:rPr lang="en-US" sz="1467">
                <a:solidFill>
                  <a:srgbClr val="434343"/>
                </a:solidFill>
                <a:latin typeface="Montserrat"/>
                <a:ea typeface="Montserrat"/>
                <a:cs typeface="Montserrat"/>
                <a:sym typeface="Montserrat"/>
              </a:rPr>
              <a:t>: Collaborate on operational data requirements and processes</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rPr b="0" i="0" lang="en-US" sz="1467" u="none" cap="none" strike="noStrike">
                <a:solidFill>
                  <a:srgbClr val="434343"/>
                </a:solidFill>
                <a:latin typeface="Montserrat"/>
                <a:ea typeface="Montserrat"/>
                <a:cs typeface="Montserrat"/>
                <a:sym typeface="Montserrat"/>
              </a:rPr>
              <a:t> </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t/>
            </a:r>
            <a:endParaRPr sz="1467">
              <a:solidFill>
                <a:srgbClr val="434343"/>
              </a:solidFill>
              <a:latin typeface="Montserrat"/>
              <a:ea typeface="Montserrat"/>
              <a:cs typeface="Montserrat"/>
              <a:sym typeface="Montserrat"/>
            </a:endParaRPr>
          </a:p>
          <a:p>
            <a:pPr indent="0" lvl="0" marL="0" marR="243833" rtl="0" algn="l">
              <a:lnSpc>
                <a:spcPct val="125000"/>
              </a:lnSpc>
              <a:spcBef>
                <a:spcPts val="0"/>
              </a:spcBef>
              <a:spcAft>
                <a:spcPts val="0"/>
              </a:spcAft>
              <a:buClr>
                <a:srgbClr val="000000"/>
              </a:buClr>
              <a:buSzPts val="1467"/>
              <a:buFont typeface="Arial"/>
              <a:buNone/>
            </a:pPr>
            <a:r>
              <a:t/>
            </a:r>
            <a:endParaRPr b="0" i="0" sz="1467"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nvSpPr>
        <p:spPr>
          <a:xfrm>
            <a:off x="409318" y="194368"/>
            <a:ext cx="10985161" cy="7154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i="0" lang="en-US" sz="2933" u="none" cap="none" strike="noStrike">
                <a:solidFill>
                  <a:srgbClr val="043364"/>
                </a:solidFill>
                <a:latin typeface="Montserrat"/>
                <a:ea typeface="Montserrat"/>
                <a:cs typeface="Montserrat"/>
                <a:sym typeface="Montserrat"/>
              </a:rPr>
              <a:t>Risk and Mitigation</a:t>
            </a:r>
            <a:endParaRPr b="1" i="0" sz="2933" u="none" cap="none" strike="noStrike">
              <a:solidFill>
                <a:srgbClr val="043364"/>
              </a:solidFill>
              <a:latin typeface="Montserrat"/>
              <a:ea typeface="Montserrat"/>
              <a:cs typeface="Montserrat"/>
              <a:sym typeface="Montserrat"/>
            </a:endParaRPr>
          </a:p>
        </p:txBody>
      </p:sp>
      <p:sp>
        <p:nvSpPr>
          <p:cNvPr id="241" name="Google Shape;241;p26"/>
          <p:cNvSpPr/>
          <p:nvPr/>
        </p:nvSpPr>
        <p:spPr>
          <a:xfrm>
            <a:off x="770022" y="1202918"/>
            <a:ext cx="10532788" cy="550997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Arial"/>
              <a:buNone/>
            </a:pPr>
            <a:r>
              <a:rPr b="1" i="0" lang="en-US" sz="2400" u="none" cap="none" strike="noStrike">
                <a:solidFill>
                  <a:srgbClr val="EF4815"/>
                </a:solidFill>
                <a:latin typeface="Montserrat"/>
                <a:ea typeface="Montserrat"/>
                <a:cs typeface="Montserrat"/>
                <a:sym typeface="Montserrat"/>
              </a:rPr>
              <a:t>Resource Constraint</a:t>
            </a:r>
            <a:endParaRPr b="1" i="0" sz="2400" u="none" cap="none" strike="noStrike">
              <a:solidFill>
                <a:srgbClr val="EF4815"/>
              </a:solidFill>
              <a:latin typeface="Montserrat"/>
              <a:ea typeface="Montserrat"/>
              <a:cs typeface="Montserrat"/>
              <a:sym typeface="Montserrat"/>
            </a:endParaRPr>
          </a:p>
          <a:p>
            <a:pPr indent="-285750" lvl="0" marL="285750" marR="243834" rtl="0" algn="just">
              <a:lnSpc>
                <a:spcPct val="125000"/>
              </a:lnSpc>
              <a:spcBef>
                <a:spcPts val="0"/>
              </a:spcBef>
              <a:spcAft>
                <a:spcPts val="0"/>
              </a:spcAft>
              <a:buClr>
                <a:srgbClr val="434343"/>
              </a:buClr>
              <a:buSzPts val="1467"/>
              <a:buFont typeface="Arial"/>
              <a:buChar char="•"/>
            </a:pPr>
            <a:r>
              <a:rPr b="1" lang="en-US" sz="1467">
                <a:solidFill>
                  <a:srgbClr val="434343"/>
                </a:solidFill>
                <a:latin typeface="Montserrat"/>
                <a:ea typeface="Montserrat"/>
                <a:cs typeface="Montserrat"/>
                <a:sym typeface="Montserrat"/>
              </a:rPr>
              <a:t>Risk:</a:t>
            </a:r>
            <a:r>
              <a:rPr b="0" i="0" lang="en-US" sz="1467" u="none" cap="none" strike="noStrike">
                <a:solidFill>
                  <a:srgbClr val="434343"/>
                </a:solidFill>
                <a:latin typeface="Montserrat"/>
                <a:ea typeface="Montserrat"/>
                <a:cs typeface="Montserrat"/>
                <a:sym typeface="Montserrat"/>
              </a:rPr>
              <a:t> Limited resources such as staff and expertise may lead to project delays or quality issues</a:t>
            </a:r>
            <a:endParaRPr b="0" i="0" sz="1400" u="none" cap="none" strike="noStrike">
              <a:solidFill>
                <a:srgbClr val="000000"/>
              </a:solidFill>
              <a:latin typeface="Arial"/>
              <a:ea typeface="Arial"/>
              <a:cs typeface="Arial"/>
              <a:sym typeface="Arial"/>
            </a:endParaRPr>
          </a:p>
          <a:p>
            <a:pPr indent="-285750" lvl="0" marL="285750" marR="243834" rtl="0" algn="just">
              <a:lnSpc>
                <a:spcPct val="125000"/>
              </a:lnSpc>
              <a:spcBef>
                <a:spcPts val="0"/>
              </a:spcBef>
              <a:spcAft>
                <a:spcPts val="0"/>
              </a:spcAft>
              <a:buClr>
                <a:srgbClr val="434343"/>
              </a:buClr>
              <a:buSzPts val="1467"/>
              <a:buFont typeface="Arial"/>
              <a:buChar char="•"/>
            </a:pPr>
            <a:r>
              <a:rPr b="1" lang="en-US" sz="1450">
                <a:solidFill>
                  <a:srgbClr val="434343"/>
                </a:solidFill>
                <a:latin typeface="Montserrat"/>
                <a:ea typeface="Montserrat"/>
                <a:cs typeface="Montserrat"/>
                <a:sym typeface="Montserrat"/>
              </a:rPr>
              <a:t>Mitigation:</a:t>
            </a:r>
            <a:r>
              <a:rPr b="0" i="0" lang="en-US" sz="1467" u="none" cap="none" strike="noStrike">
                <a:solidFill>
                  <a:srgbClr val="434343"/>
                </a:solidFill>
                <a:latin typeface="Montserrat"/>
                <a:ea typeface="Montserrat"/>
                <a:cs typeface="Montserrat"/>
                <a:sym typeface="Montserrat"/>
              </a:rPr>
              <a:t> Establish clear project scope and requirements from the outset and maintain regular communication with stakeholders to manage expectations and prevent scope expansion.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1" i="0" lang="en-US" sz="2400" u="none" cap="none" strike="noStrike">
                <a:solidFill>
                  <a:srgbClr val="EF4815"/>
                </a:solidFill>
                <a:latin typeface="Montserrat"/>
                <a:ea typeface="Montserrat"/>
                <a:cs typeface="Montserrat"/>
                <a:sym typeface="Montserrat"/>
              </a:rPr>
              <a:t>Data Quality Issues</a:t>
            </a:r>
            <a:endParaRPr b="1" i="0" sz="2400" u="none" cap="none" strike="noStrike">
              <a:solidFill>
                <a:srgbClr val="EF4815"/>
              </a:solidFill>
              <a:latin typeface="Montserrat"/>
              <a:ea typeface="Montserrat"/>
              <a:cs typeface="Montserrat"/>
              <a:sym typeface="Montserrat"/>
            </a:endParaRPr>
          </a:p>
          <a:p>
            <a:pPr indent="-285750" lvl="0" marL="285750" marR="243834" rtl="0" algn="just">
              <a:lnSpc>
                <a:spcPct val="125000"/>
              </a:lnSpc>
              <a:spcBef>
                <a:spcPts val="0"/>
              </a:spcBef>
              <a:spcAft>
                <a:spcPts val="0"/>
              </a:spcAft>
              <a:buClr>
                <a:srgbClr val="434343"/>
              </a:buClr>
              <a:buSzPts val="1467"/>
              <a:buFont typeface="Arial"/>
              <a:buChar char="•"/>
            </a:pPr>
            <a:r>
              <a:rPr b="1" lang="en-US" sz="1467">
                <a:solidFill>
                  <a:srgbClr val="434343"/>
                </a:solidFill>
                <a:latin typeface="Montserrat"/>
                <a:ea typeface="Montserrat"/>
                <a:cs typeface="Montserrat"/>
                <a:sym typeface="Montserrat"/>
              </a:rPr>
              <a:t>Risk: </a:t>
            </a:r>
            <a:r>
              <a:rPr b="0" i="0" lang="en-US" sz="1467" u="none" cap="none" strike="noStrike">
                <a:solidFill>
                  <a:srgbClr val="434343"/>
                </a:solidFill>
                <a:latin typeface="Montserrat"/>
                <a:ea typeface="Montserrat"/>
                <a:cs typeface="Montserrat"/>
                <a:sym typeface="Montserrat"/>
              </a:rPr>
              <a:t>Insufficient data quality can lead to incorrect conclusions and decision-making, demanding more time and resources for correction.</a:t>
            </a:r>
            <a:endParaRPr b="0" i="0" sz="1400" u="none" cap="none" strike="noStrike">
              <a:solidFill>
                <a:srgbClr val="000000"/>
              </a:solidFill>
              <a:latin typeface="Arial"/>
              <a:ea typeface="Arial"/>
              <a:cs typeface="Arial"/>
              <a:sym typeface="Arial"/>
            </a:endParaRPr>
          </a:p>
          <a:p>
            <a:pPr indent="-285750" lvl="0" marL="285750" marR="243834" rtl="0" algn="just">
              <a:lnSpc>
                <a:spcPct val="125000"/>
              </a:lnSpc>
              <a:spcBef>
                <a:spcPts val="0"/>
              </a:spcBef>
              <a:spcAft>
                <a:spcPts val="0"/>
              </a:spcAft>
              <a:buClr>
                <a:srgbClr val="434343"/>
              </a:buClr>
              <a:buSzPts val="1467"/>
              <a:buFont typeface="Arial"/>
              <a:buChar char="•"/>
            </a:pPr>
            <a:r>
              <a:rPr b="1" lang="en-US" sz="1450">
                <a:solidFill>
                  <a:srgbClr val="434343"/>
                </a:solidFill>
                <a:latin typeface="Montserrat"/>
                <a:ea typeface="Montserrat"/>
                <a:cs typeface="Montserrat"/>
                <a:sym typeface="Montserrat"/>
              </a:rPr>
              <a:t>Mitigation:</a:t>
            </a:r>
            <a:r>
              <a:rPr b="0" i="0" lang="en-US" sz="1467" u="none" cap="none" strike="noStrike">
                <a:solidFill>
                  <a:srgbClr val="434343"/>
                </a:solidFill>
                <a:latin typeface="Montserrat"/>
                <a:ea typeface="Montserrat"/>
                <a:cs typeface="Montserrat"/>
                <a:sym typeface="Montserrat"/>
              </a:rPr>
              <a:t> Set up standards for data quality and validation criteria along with introducing data cleansing and normalization protocols at the project's outset.</a:t>
            </a:r>
            <a:endParaRPr b="0" i="0" sz="1400" u="none" cap="none" strike="noStrike">
              <a:solidFill>
                <a:srgbClr val="000000"/>
              </a:solidFill>
              <a:latin typeface="Arial"/>
              <a:ea typeface="Arial"/>
              <a:cs typeface="Arial"/>
              <a:sym typeface="Arial"/>
            </a:endParaRPr>
          </a:p>
          <a:p>
            <a:pPr indent="0" lvl="0" marL="0" marR="243834" rtl="0" algn="just">
              <a:lnSpc>
                <a:spcPct val="125000"/>
              </a:lnSpc>
              <a:spcBef>
                <a:spcPts val="0"/>
              </a:spcBef>
              <a:spcAft>
                <a:spcPts val="0"/>
              </a:spcAft>
              <a:buClr>
                <a:srgbClr val="000000"/>
              </a:buClr>
              <a:buSzPts val="2400"/>
              <a:buFont typeface="Arial"/>
              <a:buNone/>
            </a:pPr>
            <a:r>
              <a:rPr b="1" i="0" lang="en-US" sz="2400" u="none" cap="none" strike="noStrike">
                <a:solidFill>
                  <a:srgbClr val="EF4815"/>
                </a:solidFill>
                <a:latin typeface="Montserrat"/>
                <a:ea typeface="Montserrat"/>
                <a:cs typeface="Montserrat"/>
                <a:sym typeface="Montserrat"/>
              </a:rPr>
              <a:t>Technology Challenges</a:t>
            </a:r>
            <a:endParaRPr b="0" i="0" sz="1400" u="none" cap="none" strike="noStrike">
              <a:solidFill>
                <a:srgbClr val="000000"/>
              </a:solidFill>
              <a:latin typeface="Arial"/>
              <a:ea typeface="Arial"/>
              <a:cs typeface="Arial"/>
              <a:sym typeface="Arial"/>
            </a:endParaRPr>
          </a:p>
          <a:p>
            <a:pPr indent="-285750" lvl="0" marL="285750" marR="243834" rtl="0" algn="just">
              <a:lnSpc>
                <a:spcPct val="125000"/>
              </a:lnSpc>
              <a:spcBef>
                <a:spcPts val="0"/>
              </a:spcBef>
              <a:spcAft>
                <a:spcPts val="0"/>
              </a:spcAft>
              <a:buClr>
                <a:srgbClr val="434343"/>
              </a:buClr>
              <a:buSzPts val="1467"/>
              <a:buFont typeface="Arial"/>
              <a:buChar char="•"/>
            </a:pPr>
            <a:r>
              <a:rPr b="1" lang="en-US" sz="1467">
                <a:solidFill>
                  <a:srgbClr val="434343"/>
                </a:solidFill>
                <a:latin typeface="Montserrat"/>
                <a:ea typeface="Montserrat"/>
                <a:cs typeface="Montserrat"/>
                <a:sym typeface="Montserrat"/>
              </a:rPr>
              <a:t>Risk:</a:t>
            </a:r>
            <a:r>
              <a:rPr b="0" i="0" lang="en-US" sz="1467" u="none" cap="none" strike="noStrike">
                <a:solidFill>
                  <a:srgbClr val="434343"/>
                </a:solidFill>
                <a:latin typeface="Montserrat"/>
                <a:ea typeface="Montserrat"/>
                <a:cs typeface="Montserrat"/>
                <a:sym typeface="Montserrat"/>
              </a:rPr>
              <a:t> Challenges or constraints with chosen technologies can affect project schedules and expenses.</a:t>
            </a:r>
            <a:endParaRPr b="0" i="0" sz="1400" u="none" cap="none" strike="noStrike">
              <a:solidFill>
                <a:srgbClr val="000000"/>
              </a:solidFill>
              <a:latin typeface="Arial"/>
              <a:ea typeface="Arial"/>
              <a:cs typeface="Arial"/>
              <a:sym typeface="Arial"/>
            </a:endParaRPr>
          </a:p>
          <a:p>
            <a:pPr indent="-285750" lvl="0" marL="285750" marR="243834" rtl="0" algn="just">
              <a:lnSpc>
                <a:spcPct val="125000"/>
              </a:lnSpc>
              <a:spcBef>
                <a:spcPts val="0"/>
              </a:spcBef>
              <a:spcAft>
                <a:spcPts val="0"/>
              </a:spcAft>
              <a:buClr>
                <a:srgbClr val="434343"/>
              </a:buClr>
              <a:buSzPts val="1467"/>
              <a:buFont typeface="Arial"/>
              <a:buChar char="•"/>
            </a:pPr>
            <a:r>
              <a:rPr b="1" lang="en-US" sz="1450">
                <a:solidFill>
                  <a:srgbClr val="434343"/>
                </a:solidFill>
                <a:latin typeface="Montserrat"/>
                <a:ea typeface="Montserrat"/>
                <a:cs typeface="Montserrat"/>
                <a:sym typeface="Montserrat"/>
              </a:rPr>
              <a:t>Mitigation:</a:t>
            </a:r>
            <a:r>
              <a:rPr b="0" i="0" lang="en-US" sz="1467" u="none" cap="none" strike="noStrike">
                <a:solidFill>
                  <a:srgbClr val="434343"/>
                </a:solidFill>
                <a:latin typeface="Montserrat"/>
                <a:ea typeface="Montserrat"/>
                <a:cs typeface="Montserrat"/>
                <a:sym typeface="Montserrat"/>
              </a:rPr>
              <a:t> Perform comprehensive assessments of technologies before integrating them and execute a proof of concept to confirm the viability of technology selections prior to complete deployment.</a:t>
            </a:r>
            <a:endParaRPr b="0" i="0" sz="1400" u="none" cap="none" strike="noStrike">
              <a:solidFill>
                <a:srgbClr val="000000"/>
              </a:solidFill>
              <a:latin typeface="Arial"/>
              <a:ea typeface="Arial"/>
              <a:cs typeface="Arial"/>
              <a:sym typeface="Arial"/>
            </a:endParaRPr>
          </a:p>
          <a:p>
            <a:pPr indent="-192595" lvl="0" marL="285750" marR="243834" rtl="0" algn="just">
              <a:lnSpc>
                <a:spcPct val="125000"/>
              </a:lnSpc>
              <a:spcBef>
                <a:spcPts val="0"/>
              </a:spcBef>
              <a:spcAft>
                <a:spcPts val="0"/>
              </a:spcAft>
              <a:buClr>
                <a:schemeClr val="dk1"/>
              </a:buClr>
              <a:buSzPts val="1467"/>
              <a:buFont typeface="Arial"/>
              <a:buNone/>
            </a:pPr>
            <a:r>
              <a:t/>
            </a:r>
            <a:endParaRPr b="0" i="0" sz="1467" u="none" cap="none" strike="noStrike">
              <a:solidFill>
                <a:srgbClr val="434343"/>
              </a:solidFill>
              <a:latin typeface="Montserrat"/>
              <a:ea typeface="Montserrat"/>
              <a:cs typeface="Montserrat"/>
              <a:sym typeface="Montserrat"/>
            </a:endParaRPr>
          </a:p>
          <a:p>
            <a:pPr indent="0" lvl="0" marL="0" marR="243834" rtl="0" algn="l">
              <a:lnSpc>
                <a:spcPct val="125000"/>
              </a:lnSpc>
              <a:spcBef>
                <a:spcPts val="0"/>
              </a:spcBef>
              <a:spcAft>
                <a:spcPts val="0"/>
              </a:spcAft>
              <a:buClr>
                <a:srgbClr val="000000"/>
              </a:buClr>
              <a:buSzPts val="2400"/>
              <a:buFont typeface="Arial"/>
              <a:buNone/>
            </a:pPr>
            <a:r>
              <a:t/>
            </a:r>
            <a:endParaRPr b="1" i="0" sz="2400" u="none" cap="none" strike="noStrike">
              <a:solidFill>
                <a:srgbClr val="EF4815"/>
              </a:solidFill>
              <a:latin typeface="Montserrat"/>
              <a:ea typeface="Montserrat"/>
              <a:cs typeface="Montserrat"/>
              <a:sym typeface="Montserrat"/>
            </a:endParaRPr>
          </a:p>
          <a:p>
            <a:pPr indent="0" lvl="0" marL="0" marR="243834" rtl="0" algn="l">
              <a:lnSpc>
                <a:spcPct val="125000"/>
              </a:lnSpc>
              <a:spcBef>
                <a:spcPts val="0"/>
              </a:spcBef>
              <a:spcAft>
                <a:spcPts val="0"/>
              </a:spcAft>
              <a:buClr>
                <a:srgbClr val="000000"/>
              </a:buClr>
              <a:buSzPts val="1467"/>
              <a:buFont typeface="Arial"/>
              <a:buNone/>
            </a:pPr>
            <a:r>
              <a:t/>
            </a:r>
            <a:endParaRPr b="0" i="0" sz="1467" u="none" cap="none" strike="noStrike">
              <a:solidFill>
                <a:srgbClr val="434343"/>
              </a:solidFill>
              <a:latin typeface="Montserrat"/>
              <a:ea typeface="Montserrat"/>
              <a:cs typeface="Montserrat"/>
              <a:sym typeface="Montserrat"/>
            </a:endParaRPr>
          </a:p>
        </p:txBody>
      </p:sp>
      <p:sp>
        <p:nvSpPr>
          <p:cNvPr id="242" name="Google Shape;24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nvSpPr>
        <p:spPr>
          <a:xfrm>
            <a:off x="409318" y="194368"/>
            <a:ext cx="109851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lang="en-US" sz="2933">
                <a:solidFill>
                  <a:srgbClr val="043364"/>
                </a:solidFill>
                <a:latin typeface="Montserrat"/>
                <a:ea typeface="Montserrat"/>
                <a:cs typeface="Montserrat"/>
                <a:sym typeface="Montserrat"/>
              </a:rPr>
              <a:t>Success Criteria:</a:t>
            </a:r>
            <a:endParaRPr b="1" i="0" sz="2933" u="none" cap="none" strike="noStrike">
              <a:solidFill>
                <a:srgbClr val="043364"/>
              </a:solidFill>
              <a:latin typeface="Montserrat"/>
              <a:ea typeface="Montserrat"/>
              <a:cs typeface="Montserrat"/>
              <a:sym typeface="Montserrat"/>
            </a:endParaRPr>
          </a:p>
        </p:txBody>
      </p:sp>
      <p:sp>
        <p:nvSpPr>
          <p:cNvPr id="248" name="Google Shape;248;p27"/>
          <p:cNvSpPr/>
          <p:nvPr/>
        </p:nvSpPr>
        <p:spPr>
          <a:xfrm>
            <a:off x="770022" y="1202918"/>
            <a:ext cx="10532700" cy="55101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Arial"/>
              <a:buNone/>
            </a:pPr>
            <a:r>
              <a:rPr b="1" lang="en-US" sz="2400">
                <a:solidFill>
                  <a:srgbClr val="EF4815"/>
                </a:solidFill>
                <a:latin typeface="Montserrat"/>
                <a:ea typeface="Montserrat"/>
                <a:cs typeface="Montserrat"/>
                <a:sym typeface="Montserrat"/>
              </a:rPr>
              <a:t>Initial Module:</a:t>
            </a:r>
            <a:endParaRPr b="1" i="0" sz="2400" u="none" cap="none" strike="noStrike">
              <a:solidFill>
                <a:srgbClr val="EF4815"/>
              </a:solidFill>
              <a:latin typeface="Montserrat"/>
              <a:ea typeface="Montserrat"/>
              <a:cs typeface="Montserrat"/>
              <a:sym typeface="Montserrat"/>
            </a:endParaRPr>
          </a:p>
          <a:p>
            <a:pPr indent="-321754" lvl="0" marL="457200" marR="243833" rtl="0" algn="just">
              <a:lnSpc>
                <a:spcPct val="125000"/>
              </a:lnSpc>
              <a:spcBef>
                <a:spcPts val="0"/>
              </a:spcBef>
              <a:spcAft>
                <a:spcPts val="0"/>
              </a:spcAft>
              <a:buClr>
                <a:srgbClr val="434343"/>
              </a:buClr>
              <a:buSzPts val="1467"/>
              <a:buChar char="•"/>
            </a:pPr>
            <a:r>
              <a:rPr lang="en-US" sz="1467">
                <a:solidFill>
                  <a:srgbClr val="434343"/>
                </a:solidFill>
                <a:latin typeface="Montserrat"/>
                <a:ea typeface="Montserrat"/>
                <a:cs typeface="Montserrat"/>
                <a:sym typeface="Montserrat"/>
              </a:rPr>
              <a:t>Successful migration to cloud platform.</a:t>
            </a:r>
            <a:endParaRPr sz="1467">
              <a:solidFill>
                <a:srgbClr val="434343"/>
              </a:solidFill>
              <a:latin typeface="Montserrat"/>
              <a:ea typeface="Montserrat"/>
              <a:cs typeface="Montserrat"/>
              <a:sym typeface="Montserrat"/>
            </a:endParaRPr>
          </a:p>
          <a:p>
            <a:pPr indent="-321754" lvl="0" marL="457200" marR="243833" rtl="0" algn="just">
              <a:lnSpc>
                <a:spcPct val="125000"/>
              </a:lnSpc>
              <a:spcBef>
                <a:spcPts val="0"/>
              </a:spcBef>
              <a:spcAft>
                <a:spcPts val="0"/>
              </a:spcAft>
              <a:buClr>
                <a:srgbClr val="434343"/>
              </a:buClr>
              <a:buSzPts val="1467"/>
              <a:buChar char="•"/>
            </a:pPr>
            <a:r>
              <a:rPr lang="en-US" sz="1467">
                <a:solidFill>
                  <a:srgbClr val="434343"/>
                </a:solidFill>
                <a:latin typeface="Montserrat"/>
                <a:ea typeface="Montserrat"/>
                <a:cs typeface="Montserrat"/>
                <a:sym typeface="Montserrat"/>
              </a:rPr>
              <a:t>Improved data availability and performance.</a:t>
            </a:r>
            <a:endParaRPr sz="1467">
              <a:solidFill>
                <a:srgbClr val="434343"/>
              </a:solidFill>
              <a:latin typeface="Montserrat"/>
              <a:ea typeface="Montserrat"/>
              <a:cs typeface="Montserrat"/>
              <a:sym typeface="Montserrat"/>
            </a:endParaRPr>
          </a:p>
          <a:p>
            <a:pPr indent="-321754" lvl="0" marL="457200" marR="243833" rtl="0" algn="just">
              <a:lnSpc>
                <a:spcPct val="125000"/>
              </a:lnSpc>
              <a:spcBef>
                <a:spcPts val="0"/>
              </a:spcBef>
              <a:spcAft>
                <a:spcPts val="0"/>
              </a:spcAft>
              <a:buClr>
                <a:srgbClr val="434343"/>
              </a:buClr>
              <a:buSzPts val="1467"/>
              <a:buChar char="•"/>
            </a:pPr>
            <a:r>
              <a:rPr lang="en-US" sz="1467">
                <a:solidFill>
                  <a:srgbClr val="434343"/>
                </a:solidFill>
                <a:latin typeface="Montserrat"/>
                <a:ea typeface="Montserrat"/>
                <a:cs typeface="Montserrat"/>
                <a:sym typeface="Montserrat"/>
              </a:rPr>
              <a:t>Adoption of BI reporting and analytics tools</a:t>
            </a:r>
            <a:endParaRPr sz="1200">
              <a:solidFill>
                <a:srgbClr val="0D0D0D"/>
              </a:solidFill>
              <a:latin typeface="Quattrocento Sans"/>
              <a:ea typeface="Quattrocento Sans"/>
              <a:cs typeface="Quattrocento Sans"/>
              <a:sym typeface="Quattrocento Sans"/>
            </a:endParaRPr>
          </a:p>
          <a:p>
            <a:pPr indent="0" lvl="0" marL="0" marR="243833" rtl="0" algn="just">
              <a:lnSpc>
                <a:spcPct val="125000"/>
              </a:lnSpc>
              <a:spcBef>
                <a:spcPts val="0"/>
              </a:spcBef>
              <a:spcAft>
                <a:spcPts val="0"/>
              </a:spcAft>
              <a:buNone/>
            </a:pPr>
            <a:r>
              <a:t/>
            </a:r>
            <a:endParaRPr sz="1200">
              <a:solidFill>
                <a:srgbClr val="0D0D0D"/>
              </a:solidFill>
              <a:latin typeface="Quattrocento Sans"/>
              <a:ea typeface="Quattrocento Sans"/>
              <a:cs typeface="Quattrocento Sans"/>
              <a:sym typeface="Quattrocento Sans"/>
            </a:endParaRPr>
          </a:p>
          <a:p>
            <a:pPr indent="0" lvl="0" marL="0" marR="243833" rtl="0" algn="just">
              <a:lnSpc>
                <a:spcPct val="125000"/>
              </a:lnSpc>
              <a:spcBef>
                <a:spcPts val="0"/>
              </a:spcBef>
              <a:spcAft>
                <a:spcPts val="0"/>
              </a:spcAft>
              <a:buNone/>
            </a:pPr>
            <a:r>
              <a:t/>
            </a:r>
            <a:endParaRPr sz="1200">
              <a:solidFill>
                <a:srgbClr val="0D0D0D"/>
              </a:solidFill>
              <a:latin typeface="Quattrocento Sans"/>
              <a:ea typeface="Quattrocento Sans"/>
              <a:cs typeface="Quattrocento Sans"/>
              <a:sym typeface="Quattrocento Sans"/>
            </a:endParaRPr>
          </a:p>
          <a:p>
            <a:pPr indent="0" lvl="0" marL="0" marR="243833" rtl="0" algn="just">
              <a:lnSpc>
                <a:spcPct val="125000"/>
              </a:lnSpc>
              <a:spcBef>
                <a:spcPts val="0"/>
              </a:spcBef>
              <a:spcAft>
                <a:spcPts val="0"/>
              </a:spcAft>
              <a:buNone/>
            </a:pPr>
            <a:r>
              <a:rPr b="1" lang="en-US" sz="2400">
                <a:solidFill>
                  <a:srgbClr val="EF4815"/>
                </a:solidFill>
                <a:latin typeface="Montserrat"/>
                <a:ea typeface="Montserrat"/>
                <a:cs typeface="Montserrat"/>
                <a:sym typeface="Montserrat"/>
              </a:rPr>
              <a:t>Ongoing Program:</a:t>
            </a:r>
            <a:endParaRPr b="1" sz="2400">
              <a:solidFill>
                <a:srgbClr val="EF4815"/>
              </a:solidFill>
              <a:latin typeface="Montserrat"/>
              <a:ea typeface="Montserrat"/>
              <a:cs typeface="Montserrat"/>
              <a:sym typeface="Montserrat"/>
            </a:endParaRPr>
          </a:p>
          <a:p>
            <a:pPr indent="0" lvl="0" marL="0" marR="243833" rtl="0" algn="just">
              <a:lnSpc>
                <a:spcPct val="125000"/>
              </a:lnSpc>
              <a:spcBef>
                <a:spcPts val="0"/>
              </a:spcBef>
              <a:spcAft>
                <a:spcPts val="0"/>
              </a:spcAft>
              <a:buNone/>
            </a:pPr>
            <a:r>
              <a:t/>
            </a:r>
            <a:endParaRPr b="1" sz="2400">
              <a:solidFill>
                <a:srgbClr val="EF4815"/>
              </a:solidFill>
              <a:latin typeface="Montserrat"/>
              <a:ea typeface="Montserrat"/>
              <a:cs typeface="Montserrat"/>
              <a:sym typeface="Montserrat"/>
            </a:endParaRPr>
          </a:p>
          <a:p>
            <a:pPr indent="-321754" lvl="0" marL="457200" marR="243833" rtl="0" algn="just">
              <a:lnSpc>
                <a:spcPct val="125000"/>
              </a:lnSpc>
              <a:spcBef>
                <a:spcPts val="0"/>
              </a:spcBef>
              <a:spcAft>
                <a:spcPts val="0"/>
              </a:spcAft>
              <a:buClr>
                <a:srgbClr val="434343"/>
              </a:buClr>
              <a:buSzPts val="1467"/>
              <a:buChar char="•"/>
            </a:pPr>
            <a:r>
              <a:rPr lang="en-US" sz="1467">
                <a:solidFill>
                  <a:srgbClr val="434343"/>
                </a:solidFill>
                <a:latin typeface="Montserrat"/>
                <a:ea typeface="Montserrat"/>
                <a:cs typeface="Montserrat"/>
                <a:sym typeface="Montserrat"/>
              </a:rPr>
              <a:t>Stakeholder satisfaction with insights generated.</a:t>
            </a:r>
            <a:endParaRPr sz="1467">
              <a:solidFill>
                <a:srgbClr val="434343"/>
              </a:solidFill>
              <a:latin typeface="Montserrat"/>
              <a:ea typeface="Montserrat"/>
              <a:cs typeface="Montserrat"/>
              <a:sym typeface="Montserrat"/>
            </a:endParaRPr>
          </a:p>
          <a:p>
            <a:pPr indent="-321754" lvl="0" marL="457200" marR="243833" rtl="0" algn="just">
              <a:lnSpc>
                <a:spcPct val="125000"/>
              </a:lnSpc>
              <a:spcBef>
                <a:spcPts val="0"/>
              </a:spcBef>
              <a:spcAft>
                <a:spcPts val="0"/>
              </a:spcAft>
              <a:buClr>
                <a:srgbClr val="434343"/>
              </a:buClr>
              <a:buSzPts val="1467"/>
              <a:buChar char="•"/>
            </a:pPr>
            <a:r>
              <a:rPr lang="en-US" sz="1467">
                <a:solidFill>
                  <a:srgbClr val="434343"/>
                </a:solidFill>
                <a:latin typeface="Montserrat"/>
                <a:ea typeface="Montserrat"/>
                <a:cs typeface="Montserrat"/>
                <a:sym typeface="Montserrat"/>
              </a:rPr>
              <a:t>Improved decision-making based on data-driven insights.</a:t>
            </a:r>
            <a:endParaRPr sz="1467">
              <a:solidFill>
                <a:srgbClr val="434343"/>
              </a:solidFill>
              <a:latin typeface="Montserrat"/>
              <a:ea typeface="Montserrat"/>
              <a:cs typeface="Montserrat"/>
              <a:sym typeface="Montserrat"/>
            </a:endParaRPr>
          </a:p>
          <a:p>
            <a:pPr indent="-321754" lvl="0" marL="457200" marR="243833" rtl="0" algn="just">
              <a:lnSpc>
                <a:spcPct val="125000"/>
              </a:lnSpc>
              <a:spcBef>
                <a:spcPts val="0"/>
              </a:spcBef>
              <a:spcAft>
                <a:spcPts val="0"/>
              </a:spcAft>
              <a:buClr>
                <a:srgbClr val="434343"/>
              </a:buClr>
              <a:buSzPts val="1467"/>
              <a:buChar char="•"/>
            </a:pPr>
            <a:r>
              <a:rPr lang="en-US" sz="1467">
                <a:solidFill>
                  <a:srgbClr val="434343"/>
                </a:solidFill>
                <a:latin typeface="Montserrat"/>
                <a:ea typeface="Montserrat"/>
                <a:cs typeface="Montserrat"/>
                <a:sym typeface="Montserrat"/>
              </a:rPr>
              <a:t>Efficient handling of future data sources and requirements.</a:t>
            </a:r>
            <a:endParaRPr sz="1467">
              <a:solidFill>
                <a:srgbClr val="434343"/>
              </a:solidFill>
              <a:latin typeface="Montserrat"/>
              <a:ea typeface="Montserrat"/>
              <a:cs typeface="Montserrat"/>
              <a:sym typeface="Montserrat"/>
            </a:endParaRPr>
          </a:p>
          <a:p>
            <a:pPr indent="-321754" lvl="0" marL="457200" marR="243833" rtl="0" algn="just">
              <a:lnSpc>
                <a:spcPct val="125000"/>
              </a:lnSpc>
              <a:spcBef>
                <a:spcPts val="0"/>
              </a:spcBef>
              <a:spcAft>
                <a:spcPts val="0"/>
              </a:spcAft>
              <a:buClr>
                <a:srgbClr val="434343"/>
              </a:buClr>
              <a:buSzPts val="1467"/>
              <a:buChar char="•"/>
            </a:pPr>
            <a:r>
              <a:rPr lang="en-US" sz="1467">
                <a:solidFill>
                  <a:srgbClr val="434343"/>
                </a:solidFill>
                <a:latin typeface="Montserrat"/>
                <a:ea typeface="Montserrat"/>
                <a:cs typeface="Montserrat"/>
                <a:sym typeface="Montserrat"/>
              </a:rPr>
              <a:t>Continued optimization and scalability.</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None/>
            </a:pPr>
            <a:r>
              <a:t/>
            </a:r>
            <a:endParaRPr sz="1467">
              <a:solidFill>
                <a:srgbClr val="434343"/>
              </a:solidFill>
              <a:latin typeface="Montserrat"/>
              <a:ea typeface="Montserrat"/>
              <a:cs typeface="Montserrat"/>
              <a:sym typeface="Montserrat"/>
            </a:endParaRPr>
          </a:p>
          <a:p>
            <a:pPr indent="-192595" lvl="0" marL="285750" marR="243833" rtl="0" algn="just">
              <a:lnSpc>
                <a:spcPct val="125000"/>
              </a:lnSpc>
              <a:spcBef>
                <a:spcPts val="0"/>
              </a:spcBef>
              <a:spcAft>
                <a:spcPts val="0"/>
              </a:spcAft>
              <a:buClr>
                <a:schemeClr val="dk1"/>
              </a:buClr>
              <a:buSzPts val="1467"/>
              <a:buFont typeface="Arial"/>
              <a:buNone/>
            </a:pPr>
            <a:r>
              <a:t/>
            </a:r>
            <a:endParaRPr b="0" i="0" sz="1467" u="none" cap="none" strike="noStrike">
              <a:solidFill>
                <a:srgbClr val="434343"/>
              </a:solidFill>
              <a:latin typeface="Montserrat"/>
              <a:ea typeface="Montserrat"/>
              <a:cs typeface="Montserrat"/>
              <a:sym typeface="Montserrat"/>
            </a:endParaRPr>
          </a:p>
          <a:p>
            <a:pPr indent="0" lvl="0" marL="0" marR="243833" rtl="0" algn="l">
              <a:lnSpc>
                <a:spcPct val="125000"/>
              </a:lnSpc>
              <a:spcBef>
                <a:spcPts val="0"/>
              </a:spcBef>
              <a:spcAft>
                <a:spcPts val="0"/>
              </a:spcAft>
              <a:buClr>
                <a:srgbClr val="000000"/>
              </a:buClr>
              <a:buSzPts val="2400"/>
              <a:buFont typeface="Arial"/>
              <a:buNone/>
            </a:pPr>
            <a:r>
              <a:t/>
            </a:r>
            <a:endParaRPr b="1" i="0" sz="2400" u="none" cap="none" strike="noStrike">
              <a:solidFill>
                <a:srgbClr val="EF4815"/>
              </a:solidFill>
              <a:latin typeface="Montserrat"/>
              <a:ea typeface="Montserrat"/>
              <a:cs typeface="Montserrat"/>
              <a:sym typeface="Montserrat"/>
            </a:endParaRPr>
          </a:p>
          <a:p>
            <a:pPr indent="0" lvl="0" marL="0" marR="243833" rtl="0" algn="l">
              <a:lnSpc>
                <a:spcPct val="125000"/>
              </a:lnSpc>
              <a:spcBef>
                <a:spcPts val="0"/>
              </a:spcBef>
              <a:spcAft>
                <a:spcPts val="0"/>
              </a:spcAft>
              <a:buClr>
                <a:srgbClr val="000000"/>
              </a:buClr>
              <a:buSzPts val="1467"/>
              <a:buFont typeface="Arial"/>
              <a:buNone/>
            </a:pPr>
            <a:r>
              <a:t/>
            </a:r>
            <a:endParaRPr b="0" i="0" sz="1467" u="none" cap="none" strike="noStrike">
              <a:solidFill>
                <a:srgbClr val="434343"/>
              </a:solidFill>
              <a:latin typeface="Montserrat"/>
              <a:ea typeface="Montserrat"/>
              <a:cs typeface="Montserrat"/>
              <a:sym typeface="Montserrat"/>
            </a:endParaRPr>
          </a:p>
        </p:txBody>
      </p:sp>
      <p:sp>
        <p:nvSpPr>
          <p:cNvPr id="249" name="Google Shape;249;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nvSpPr>
        <p:spPr>
          <a:xfrm>
            <a:off x="2900367" y="2721737"/>
            <a:ext cx="6303300" cy="1597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33"/>
              <a:buFont typeface="Arial"/>
              <a:buNone/>
            </a:pPr>
            <a:r>
              <a:rPr b="1" lang="en-US" sz="3733">
                <a:solidFill>
                  <a:schemeClr val="lt1"/>
                </a:solidFill>
                <a:latin typeface="Montserrat"/>
                <a:ea typeface="Montserrat"/>
                <a:cs typeface="Montserrat"/>
                <a:sym typeface="Montserrat"/>
              </a:rPr>
              <a:t>                  Q&amp;A</a:t>
            </a:r>
            <a:endParaRPr b="1" i="0" sz="3733" u="none" cap="none" strike="noStrike">
              <a:solidFill>
                <a:schemeClr val="lt1"/>
              </a:solidFill>
              <a:latin typeface="Montserrat"/>
              <a:ea typeface="Montserrat"/>
              <a:cs typeface="Montserrat"/>
              <a:sym typeface="Montserrat"/>
            </a:endParaRPr>
          </a:p>
        </p:txBody>
      </p:sp>
      <p:pic>
        <p:nvPicPr>
          <p:cNvPr id="255" name="Google Shape;255;p28"/>
          <p:cNvPicPr preferRelativeResize="0"/>
          <p:nvPr/>
        </p:nvPicPr>
        <p:blipFill rotWithShape="1">
          <a:blip r:embed="rId3">
            <a:alphaModFix/>
          </a:blip>
          <a:srcRect b="21926" l="0" r="0" t="25594"/>
          <a:stretch/>
        </p:blipFill>
        <p:spPr>
          <a:xfrm>
            <a:off x="9955224" y="73337"/>
            <a:ext cx="2236777" cy="7058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nvSpPr>
        <p:spPr>
          <a:xfrm>
            <a:off x="2520450" y="3184775"/>
            <a:ext cx="7898700" cy="908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33"/>
              <a:buFont typeface="Arial"/>
              <a:buNone/>
            </a:pPr>
            <a:r>
              <a:rPr b="1" lang="en-US" sz="3733">
                <a:solidFill>
                  <a:schemeClr val="lt1"/>
                </a:solidFill>
                <a:latin typeface="Montserrat"/>
                <a:ea typeface="Montserrat"/>
                <a:cs typeface="Montserrat"/>
                <a:sym typeface="Montserrat"/>
              </a:rPr>
              <a:t>                  Thank You</a:t>
            </a:r>
            <a:endParaRPr b="1" sz="3733">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733"/>
              <a:buFont typeface="Arial"/>
              <a:buNone/>
            </a:pPr>
            <a:r>
              <a:t/>
            </a:r>
            <a:endParaRPr b="1" sz="1833">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733"/>
              <a:buFont typeface="Arial"/>
              <a:buNone/>
            </a:pPr>
            <a:r>
              <a:t/>
            </a:r>
            <a:endParaRPr b="1" sz="3733">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3733"/>
              <a:buFont typeface="Arial"/>
              <a:buNone/>
            </a:pPr>
            <a:r>
              <a:t/>
            </a:r>
            <a:endParaRPr b="1" sz="3733">
              <a:solidFill>
                <a:schemeClr val="lt1"/>
              </a:solidFill>
              <a:latin typeface="Montserrat"/>
              <a:ea typeface="Montserrat"/>
              <a:cs typeface="Montserrat"/>
              <a:sym typeface="Montserrat"/>
            </a:endParaRPr>
          </a:p>
        </p:txBody>
      </p:sp>
      <p:pic>
        <p:nvPicPr>
          <p:cNvPr id="261" name="Google Shape;261;p29"/>
          <p:cNvPicPr preferRelativeResize="0"/>
          <p:nvPr/>
        </p:nvPicPr>
        <p:blipFill rotWithShape="1">
          <a:blip r:embed="rId3">
            <a:alphaModFix/>
          </a:blip>
          <a:srcRect b="21926" l="0" r="0" t="25594"/>
          <a:stretch/>
        </p:blipFill>
        <p:spPr>
          <a:xfrm>
            <a:off x="9955224" y="73337"/>
            <a:ext cx="2236777" cy="705852"/>
          </a:xfrm>
          <a:prstGeom prst="rect">
            <a:avLst/>
          </a:prstGeom>
          <a:noFill/>
          <a:ln>
            <a:noFill/>
          </a:ln>
        </p:spPr>
      </p:pic>
      <p:sp>
        <p:nvSpPr>
          <p:cNvPr id="262" name="Google Shape;262;p29"/>
          <p:cNvSpPr txBox="1"/>
          <p:nvPr/>
        </p:nvSpPr>
        <p:spPr>
          <a:xfrm>
            <a:off x="8598650" y="5067750"/>
            <a:ext cx="3519900" cy="15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3733"/>
              <a:buFont typeface="Arial"/>
              <a:buNone/>
            </a:pPr>
            <a:r>
              <a:rPr b="1" lang="en-US" sz="1833">
                <a:solidFill>
                  <a:schemeClr val="lt1"/>
                </a:solidFill>
                <a:latin typeface="Montserrat"/>
                <a:ea typeface="Montserrat"/>
                <a:cs typeface="Montserrat"/>
                <a:sym typeface="Montserrat"/>
              </a:rPr>
              <a:t>S</a:t>
            </a:r>
            <a:r>
              <a:rPr b="1" lang="en-US" sz="1833">
                <a:solidFill>
                  <a:schemeClr val="lt1"/>
                </a:solidFill>
                <a:latin typeface="Montserrat"/>
                <a:ea typeface="Montserrat"/>
                <a:cs typeface="Montserrat"/>
                <a:sym typeface="Montserrat"/>
              </a:rPr>
              <a:t>ubmitted by  Srilikhita</a:t>
            </a:r>
            <a:endParaRPr b="1" sz="1833">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3733"/>
              <a:buFont typeface="Arial"/>
              <a:buNone/>
            </a:pPr>
            <a:r>
              <a:rPr b="1" lang="en-US" sz="1833">
                <a:solidFill>
                  <a:schemeClr val="lt1"/>
                </a:solidFill>
                <a:latin typeface="Montserrat"/>
                <a:ea typeface="Montserrat"/>
                <a:cs typeface="Montserrat"/>
                <a:sym typeface="Montserrat"/>
              </a:rPr>
              <a:t>                            Vijay</a:t>
            </a:r>
            <a:endParaRPr b="1" sz="1833">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3733"/>
              <a:buFont typeface="Arial"/>
              <a:buNone/>
            </a:pPr>
            <a:r>
              <a:rPr b="1" lang="en-US" sz="1833">
                <a:solidFill>
                  <a:schemeClr val="lt1"/>
                </a:solidFill>
                <a:latin typeface="Montserrat"/>
                <a:ea typeface="Montserrat"/>
                <a:cs typeface="Montserrat"/>
                <a:sym typeface="Montserrat"/>
              </a:rPr>
              <a:t>                            Guru Siva</a:t>
            </a:r>
            <a:endParaRPr b="1" sz="1833">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3733"/>
              <a:buFont typeface="Arial"/>
              <a:buNone/>
            </a:pPr>
            <a:r>
              <a:rPr b="1" lang="en-US" sz="1833">
                <a:solidFill>
                  <a:schemeClr val="lt1"/>
                </a:solidFill>
                <a:latin typeface="Montserrat"/>
                <a:ea typeface="Montserrat"/>
                <a:cs typeface="Montserrat"/>
                <a:sym typeface="Montserrat"/>
              </a:rPr>
              <a:t>                            Ojasvi</a:t>
            </a:r>
            <a:endParaRPr b="1" sz="1833">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3733"/>
              <a:buFont typeface="Arial"/>
              <a:buNone/>
            </a:pPr>
            <a:r>
              <a:rPr b="1" lang="en-US" sz="1833">
                <a:solidFill>
                  <a:schemeClr val="lt1"/>
                </a:solidFill>
                <a:latin typeface="Montserrat"/>
                <a:ea typeface="Montserrat"/>
                <a:cs typeface="Montserrat"/>
                <a:sym typeface="Montserrat"/>
              </a:rPr>
              <a:t>                            Koushik</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0" y="6545635"/>
            <a:ext cx="409317" cy="312365"/>
          </a:xfrm>
          <a:prstGeom prst="rect">
            <a:avLst/>
          </a:prstGeom>
          <a:solidFill>
            <a:srgbClr val="D8D8D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888888"/>
              </a:buClr>
              <a:buSzPts val="800"/>
              <a:buFont typeface="Calibri"/>
              <a:buNone/>
            </a:pPr>
            <a:fld id="{00000000-1234-1234-1234-123412341234}" type="slidenum">
              <a:rPr lang="en-US"/>
              <a:t>‹#›</a:t>
            </a:fld>
            <a:endParaRPr/>
          </a:p>
        </p:txBody>
      </p:sp>
      <p:sp>
        <p:nvSpPr>
          <p:cNvPr id="109" name="Google Shape;109;p17"/>
          <p:cNvSpPr txBox="1"/>
          <p:nvPr/>
        </p:nvSpPr>
        <p:spPr>
          <a:xfrm>
            <a:off x="409318" y="194368"/>
            <a:ext cx="10985161" cy="7154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i="0" lang="en-US" sz="2933" u="none" cap="none" strike="noStrike">
                <a:solidFill>
                  <a:srgbClr val="043364"/>
                </a:solidFill>
                <a:latin typeface="Montserrat"/>
                <a:ea typeface="Montserrat"/>
                <a:cs typeface="Montserrat"/>
                <a:sym typeface="Montserrat"/>
              </a:rPr>
              <a:t>Business Problem and Main Objectives </a:t>
            </a:r>
            <a:endParaRPr b="1" i="0" sz="2933" u="none" cap="none" strike="noStrike">
              <a:solidFill>
                <a:srgbClr val="043364"/>
              </a:solidFill>
              <a:latin typeface="Montserrat"/>
              <a:ea typeface="Montserrat"/>
              <a:cs typeface="Montserrat"/>
              <a:sym typeface="Montserrat"/>
            </a:endParaRPr>
          </a:p>
        </p:txBody>
      </p:sp>
      <p:sp>
        <p:nvSpPr>
          <p:cNvPr id="110" name="Google Shape;110;p17"/>
          <p:cNvSpPr/>
          <p:nvPr/>
        </p:nvSpPr>
        <p:spPr>
          <a:xfrm>
            <a:off x="310212" y="748207"/>
            <a:ext cx="11625000" cy="2655300"/>
          </a:xfrm>
          <a:prstGeom prst="snip1Rect">
            <a:avLst>
              <a:gd fmla="val 0" name="adj"/>
            </a:avLst>
          </a:prstGeom>
          <a:solidFill>
            <a:schemeClr val="lt1"/>
          </a:solidFill>
          <a:ln>
            <a:noFill/>
          </a:ln>
          <a:effectLst>
            <a:outerShdw blurRad="228600" rotWithShape="0" algn="ctr">
              <a:srgbClr val="000000">
                <a:alpha val="1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11" name="Google Shape;111;p17"/>
          <p:cNvSpPr/>
          <p:nvPr/>
        </p:nvSpPr>
        <p:spPr>
          <a:xfrm>
            <a:off x="492643" y="1188300"/>
            <a:ext cx="34272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4815"/>
                </a:solidFill>
                <a:latin typeface="Montserrat"/>
                <a:ea typeface="Montserrat"/>
                <a:cs typeface="Montserrat"/>
                <a:sym typeface="Montserrat"/>
              </a:rPr>
              <a:t>Business Problem</a:t>
            </a:r>
            <a:endParaRPr b="1" i="0" sz="1600" u="none" cap="none" strike="noStrike">
              <a:solidFill>
                <a:srgbClr val="EF4815"/>
              </a:solidFill>
              <a:latin typeface="Montserrat"/>
              <a:ea typeface="Montserrat"/>
              <a:cs typeface="Montserrat"/>
              <a:sym typeface="Montserrat"/>
            </a:endParaRPr>
          </a:p>
        </p:txBody>
      </p:sp>
      <p:sp>
        <p:nvSpPr>
          <p:cNvPr id="112" name="Google Shape;112;p17"/>
          <p:cNvSpPr/>
          <p:nvPr/>
        </p:nvSpPr>
        <p:spPr>
          <a:xfrm>
            <a:off x="310200" y="3544900"/>
            <a:ext cx="11625000" cy="3171300"/>
          </a:xfrm>
          <a:prstGeom prst="snip1Rect">
            <a:avLst>
              <a:gd fmla="val 0" name="adj"/>
            </a:avLst>
          </a:prstGeom>
          <a:solidFill>
            <a:schemeClr val="lt1"/>
          </a:solidFill>
          <a:ln>
            <a:noFill/>
          </a:ln>
          <a:effectLst>
            <a:outerShdw blurRad="228600" rotWithShape="0" algn="ctr">
              <a:srgbClr val="000000">
                <a:alpha val="1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13" name="Google Shape;113;p17"/>
          <p:cNvSpPr/>
          <p:nvPr/>
        </p:nvSpPr>
        <p:spPr>
          <a:xfrm>
            <a:off x="9288640" y="1429818"/>
            <a:ext cx="2380845" cy="2115084"/>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14" name="Google Shape;114;p17"/>
          <p:cNvSpPr/>
          <p:nvPr/>
        </p:nvSpPr>
        <p:spPr>
          <a:xfrm>
            <a:off x="9288640" y="4338885"/>
            <a:ext cx="2380845" cy="2115084"/>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15" name="Google Shape;115;p17"/>
          <p:cNvSpPr txBox="1"/>
          <p:nvPr/>
        </p:nvSpPr>
        <p:spPr>
          <a:xfrm>
            <a:off x="696686" y="1469555"/>
            <a:ext cx="8121889" cy="2362215"/>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33"/>
              <a:buFont typeface="Arial"/>
              <a:buNone/>
            </a:pPr>
            <a:r>
              <a:rPr b="1" i="0" lang="en-US" sz="1333" u="none" cap="none" strike="noStrike">
                <a:solidFill>
                  <a:schemeClr val="dk1"/>
                </a:solidFill>
                <a:latin typeface="Montserrat"/>
                <a:ea typeface="Montserrat"/>
                <a:cs typeface="Montserrat"/>
                <a:sym typeface="Montserrat"/>
              </a:rPr>
              <a:t>A. Aging Architecture</a:t>
            </a:r>
            <a:endParaRPr b="1" i="0" sz="1333"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chemeClr val="dk1"/>
                </a:solidFill>
                <a:latin typeface="Montserrat"/>
                <a:ea typeface="Montserrat"/>
                <a:cs typeface="Montserrat"/>
                <a:sym typeface="Montserrat"/>
              </a:rPr>
              <a:t>The existing architecture for data is aging, presenting constraints in scalability, flexibility, and efficiency.</a:t>
            </a:r>
            <a:endParaRPr b="0" i="0" sz="1067"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rPr b="1" i="0" lang="en-US" sz="1333" u="none" cap="none" strike="noStrike">
                <a:solidFill>
                  <a:schemeClr val="dk1"/>
                </a:solidFill>
                <a:latin typeface="Montserrat"/>
                <a:ea typeface="Montserrat"/>
                <a:cs typeface="Montserrat"/>
                <a:sym typeface="Montserrat"/>
              </a:rPr>
              <a:t>B. Performance Bottlenecks </a:t>
            </a:r>
            <a:endParaRPr b="1" i="0" sz="1333"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chemeClr val="dk1"/>
                </a:solidFill>
                <a:latin typeface="Montserrat"/>
                <a:ea typeface="Montserrat"/>
                <a:cs typeface="Montserrat"/>
                <a:sym typeface="Montserrat"/>
              </a:rPr>
              <a:t>Performance problems are encountered with the current infrastructure, affecting the speed and effectiveness of data processing and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rPr b="1" i="0" lang="en-US" sz="1333" u="none" cap="none" strike="noStrike">
                <a:solidFill>
                  <a:srgbClr val="000000"/>
                </a:solidFill>
                <a:latin typeface="Montserrat"/>
                <a:ea typeface="Montserrat"/>
                <a:cs typeface="Montserrat"/>
                <a:sym typeface="Montserrat"/>
              </a:rPr>
              <a:t>C. Unexplored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rPr b="0" i="0" lang="en-US" sz="1070" u="none" cap="none" strike="noStrike">
                <a:solidFill>
                  <a:srgbClr val="000000"/>
                </a:solidFill>
                <a:latin typeface="Montserrat"/>
                <a:ea typeface="Montserrat"/>
                <a:cs typeface="Montserrat"/>
                <a:sym typeface="Montserrat"/>
              </a:rPr>
              <a:t>Despite possessing a large amounts of data, ABC Corp is hindered from fully harnessing it for insights and decision-making due to various limitations within their existing setup.</a:t>
            </a:r>
            <a:endParaRPr b="0" i="0" sz="107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t/>
            </a:r>
            <a:endParaRPr b="1" i="0" sz="1333"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t/>
            </a:r>
            <a:endParaRPr b="1" i="0" sz="1333"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t/>
            </a:r>
            <a:endParaRPr b="1" i="0" sz="1333"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chemeClr val="dk1"/>
              </a:solidFill>
              <a:latin typeface="Montserrat"/>
              <a:ea typeface="Montserrat"/>
              <a:cs typeface="Montserrat"/>
              <a:sym typeface="Montserrat"/>
            </a:endParaRPr>
          </a:p>
        </p:txBody>
      </p:sp>
      <p:sp>
        <p:nvSpPr>
          <p:cNvPr id="116" name="Google Shape;116;p17"/>
          <p:cNvSpPr/>
          <p:nvPr/>
        </p:nvSpPr>
        <p:spPr>
          <a:xfrm>
            <a:off x="492648" y="3936463"/>
            <a:ext cx="1506000" cy="3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4815"/>
                </a:solidFill>
                <a:latin typeface="Montserrat"/>
                <a:ea typeface="Montserrat"/>
                <a:cs typeface="Montserrat"/>
                <a:sym typeface="Montserrat"/>
              </a:rPr>
              <a:t>Objectives</a:t>
            </a:r>
            <a:endParaRPr b="1" i="0" sz="1600" u="none" cap="none" strike="noStrike">
              <a:solidFill>
                <a:srgbClr val="EF4815"/>
              </a:solidFill>
              <a:latin typeface="Montserrat"/>
              <a:ea typeface="Montserrat"/>
              <a:cs typeface="Montserrat"/>
              <a:sym typeface="Montserrat"/>
            </a:endParaRPr>
          </a:p>
        </p:txBody>
      </p:sp>
      <p:sp>
        <p:nvSpPr>
          <p:cNvPr id="117" name="Google Shape;117;p17"/>
          <p:cNvSpPr txBox="1"/>
          <p:nvPr/>
        </p:nvSpPr>
        <p:spPr>
          <a:xfrm>
            <a:off x="696686" y="4215330"/>
            <a:ext cx="8121900" cy="2362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33"/>
              <a:buFont typeface="Arial"/>
              <a:buNone/>
            </a:pPr>
            <a:r>
              <a:rPr b="1" i="0" lang="en-US" sz="1333" u="none" cap="none" strike="noStrike">
                <a:solidFill>
                  <a:schemeClr val="dk1"/>
                </a:solidFill>
                <a:latin typeface="Montserrat"/>
                <a:ea typeface="Montserrat"/>
                <a:cs typeface="Montserrat"/>
                <a:sym typeface="Montserrat"/>
              </a:rPr>
              <a:t>A. Develop a Scalable </a:t>
            </a:r>
            <a:r>
              <a:rPr b="1" lang="en-US" sz="1333">
                <a:solidFill>
                  <a:schemeClr val="dk1"/>
                </a:solidFill>
                <a:latin typeface="Montserrat"/>
                <a:ea typeface="Montserrat"/>
                <a:cs typeface="Montserrat"/>
                <a:sym typeface="Montserrat"/>
              </a:rPr>
              <a:t>Infrastructure</a:t>
            </a:r>
            <a:r>
              <a:rPr b="1" i="0" lang="en-US" sz="1333" u="none" cap="none" strike="noStrike">
                <a:solidFill>
                  <a:schemeClr val="dk1"/>
                </a:solidFill>
                <a:latin typeface="Montserrat"/>
                <a:ea typeface="Montserrat"/>
                <a:cs typeface="Montserrat"/>
                <a:sym typeface="Montserrat"/>
              </a:rPr>
              <a:t> Data Platform</a:t>
            </a:r>
            <a:endParaRPr b="1" i="0" sz="1333"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chemeClr val="dk1"/>
                </a:solidFill>
                <a:latin typeface="Montserrat"/>
                <a:ea typeface="Montserrat"/>
                <a:cs typeface="Montserrat"/>
                <a:sym typeface="Montserrat"/>
              </a:rPr>
              <a:t>The goal of the initiative is to create a resilient and adaptable data platform hosted on the cloud. This platform will empower ABC Corp to surpass constraints linked to their outdated architecture and isolated operations by offering unified access to data across various entities within the organization.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rPr b="1" i="0" lang="en-US" sz="1333" u="none" cap="none" strike="noStrike">
                <a:solidFill>
                  <a:schemeClr val="dk1"/>
                </a:solidFill>
                <a:latin typeface="Montserrat"/>
                <a:ea typeface="Montserrat"/>
                <a:cs typeface="Montserrat"/>
                <a:sym typeface="Montserrat"/>
              </a:rPr>
              <a:t>B. Ingest Variety of Data Sources</a:t>
            </a:r>
            <a:endParaRPr b="1" i="0" sz="1333"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chemeClr val="dk1"/>
                </a:solidFill>
                <a:latin typeface="Montserrat"/>
                <a:ea typeface="Montserrat"/>
                <a:cs typeface="Montserrat"/>
                <a:sym typeface="Montserrat"/>
              </a:rPr>
              <a:t>The modern data platform must be capable of efficiently collecting data from various sources, including structured and unstructured data from internal systems, as well as external sources such as third-party vendors and partners. By aggregating a diverse range of data types, ABC Corp can obtain comprehensive insights into their business operations and customer behavior.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rPr b="1" i="0" lang="en-US" sz="1333" u="none" cap="none" strike="noStrike">
                <a:solidFill>
                  <a:srgbClr val="000000"/>
                </a:solidFill>
                <a:latin typeface="Montserrat"/>
                <a:ea typeface="Montserrat"/>
                <a:cs typeface="Montserrat"/>
                <a:sym typeface="Montserrat"/>
              </a:rPr>
              <a:t>C. Leverage Common Infrastructure to Overcome Bottlenecks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rPr b="0" i="0" lang="en-US" sz="1070" u="none" cap="none" strike="noStrike">
                <a:solidFill>
                  <a:srgbClr val="000000"/>
                </a:solidFill>
                <a:latin typeface="Montserrat"/>
                <a:ea typeface="Montserrat"/>
                <a:cs typeface="Montserrat"/>
                <a:sym typeface="Montserrat"/>
              </a:rPr>
              <a:t>The initiative aims to utilize a unified infrastructure to mitigate performance bottlenecks and decrease expenses.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0" i="0" sz="107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70"/>
              <a:buFont typeface="Arial"/>
              <a:buNone/>
            </a:pPr>
            <a:r>
              <a:t/>
            </a:r>
            <a:endParaRPr b="0" i="0" sz="107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t/>
            </a:r>
            <a:endParaRPr b="1" i="0" sz="1333"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33"/>
              <a:buFont typeface="Arial"/>
              <a:buNone/>
            </a:pPr>
            <a:r>
              <a:t/>
            </a:r>
            <a:endParaRPr b="1" i="0" sz="1333"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chemeClr val="dk1"/>
              </a:solidFill>
              <a:latin typeface="Montserrat"/>
              <a:ea typeface="Montserrat"/>
              <a:cs typeface="Montserrat"/>
              <a:sym typeface="Montserrat"/>
            </a:endParaRPr>
          </a:p>
        </p:txBody>
      </p:sp>
      <p:sp>
        <p:nvSpPr>
          <p:cNvPr id="118" name="Google Shape;118;p17"/>
          <p:cNvSpPr txBox="1"/>
          <p:nvPr/>
        </p:nvSpPr>
        <p:spPr>
          <a:xfrm>
            <a:off x="9453384" y="2187461"/>
            <a:ext cx="1959429" cy="463200"/>
          </a:xfrm>
          <a:prstGeom prst="rect">
            <a:avLst/>
          </a:prstGeom>
          <a:noFill/>
          <a:ln>
            <a:noFill/>
          </a:ln>
        </p:spPr>
        <p:txBody>
          <a:bodyPr anchorCtr="0" anchor="t" bIns="121900" lIns="121900" spcFirstLastPara="1" rIns="121900" wrap="square" tIns="121900">
            <a:noAutofit/>
          </a:bodyPr>
          <a:lstStyle/>
          <a:p>
            <a:pPr indent="0" lvl="0" marL="0" marR="0" rtl="0" algn="ctr">
              <a:lnSpc>
                <a:spcPct val="125000"/>
              </a:lnSpc>
              <a:spcBef>
                <a:spcPts val="0"/>
              </a:spcBef>
              <a:spcAft>
                <a:spcPts val="0"/>
              </a:spcAft>
              <a:buClr>
                <a:srgbClr val="000000"/>
              </a:buClr>
              <a:buSzPts val="1600"/>
              <a:buFont typeface="Arial"/>
              <a:buNone/>
            </a:pPr>
            <a:r>
              <a:rPr b="0" i="1" lang="en-US" sz="1600" u="none" cap="none" strike="noStrike">
                <a:solidFill>
                  <a:srgbClr val="BFBFBF"/>
                </a:solidFill>
                <a:latin typeface="Calibri"/>
                <a:ea typeface="Calibri"/>
                <a:cs typeface="Calibri"/>
                <a:sym typeface="Calibri"/>
              </a:rPr>
              <a:t>Insert graphic here</a:t>
            </a:r>
            <a:endParaRPr b="0" i="0" sz="1600" u="none" cap="none" strike="noStrike">
              <a:solidFill>
                <a:srgbClr val="BFBFBF"/>
              </a:solidFill>
              <a:latin typeface="Calibri"/>
              <a:ea typeface="Calibri"/>
              <a:cs typeface="Calibri"/>
              <a:sym typeface="Calibri"/>
            </a:endParaRPr>
          </a:p>
        </p:txBody>
      </p:sp>
      <p:sp>
        <p:nvSpPr>
          <p:cNvPr id="119" name="Google Shape;119;p17"/>
          <p:cNvSpPr txBox="1"/>
          <p:nvPr/>
        </p:nvSpPr>
        <p:spPr>
          <a:xfrm>
            <a:off x="9453384" y="5164825"/>
            <a:ext cx="1959429" cy="463200"/>
          </a:xfrm>
          <a:prstGeom prst="rect">
            <a:avLst/>
          </a:prstGeom>
          <a:noFill/>
          <a:ln>
            <a:noFill/>
          </a:ln>
        </p:spPr>
        <p:txBody>
          <a:bodyPr anchorCtr="0" anchor="t" bIns="121900" lIns="121900" spcFirstLastPara="1" rIns="121900" wrap="square" tIns="121900">
            <a:noAutofit/>
          </a:bodyPr>
          <a:lstStyle/>
          <a:p>
            <a:pPr indent="0" lvl="0" marL="0" marR="0" rtl="0" algn="ctr">
              <a:lnSpc>
                <a:spcPct val="125000"/>
              </a:lnSpc>
              <a:spcBef>
                <a:spcPts val="0"/>
              </a:spcBef>
              <a:spcAft>
                <a:spcPts val="0"/>
              </a:spcAft>
              <a:buClr>
                <a:srgbClr val="000000"/>
              </a:buClr>
              <a:buSzPts val="1600"/>
              <a:buFont typeface="Arial"/>
              <a:buNone/>
            </a:pPr>
            <a:r>
              <a:rPr b="0" i="1" lang="en-US" sz="1600" u="none" cap="none" strike="noStrike">
                <a:solidFill>
                  <a:srgbClr val="BFBFBF"/>
                </a:solidFill>
                <a:latin typeface="Calibri"/>
                <a:ea typeface="Calibri"/>
                <a:cs typeface="Calibri"/>
                <a:sym typeface="Calibri"/>
              </a:rPr>
              <a:t>Insert graphic here</a:t>
            </a:r>
            <a:endParaRPr b="0" i="0" sz="1600" u="none" cap="none" strike="noStrike">
              <a:solidFill>
                <a:srgbClr val="BFBFBF"/>
              </a:solidFill>
              <a:latin typeface="Calibri"/>
              <a:ea typeface="Calibri"/>
              <a:cs typeface="Calibri"/>
              <a:sym typeface="Calibri"/>
            </a:endParaRPr>
          </a:p>
        </p:txBody>
      </p:sp>
      <p:pic>
        <p:nvPicPr>
          <p:cNvPr id="120" name="Google Shape;120;p17"/>
          <p:cNvPicPr preferRelativeResize="0"/>
          <p:nvPr/>
        </p:nvPicPr>
        <p:blipFill>
          <a:blip r:embed="rId3">
            <a:alphaModFix/>
          </a:blip>
          <a:stretch>
            <a:fillRect/>
          </a:stretch>
        </p:blipFill>
        <p:spPr>
          <a:xfrm>
            <a:off x="9288650" y="4338875"/>
            <a:ext cx="2380825" cy="2115100"/>
          </a:xfrm>
          <a:prstGeom prst="rect">
            <a:avLst/>
          </a:prstGeom>
          <a:solidFill>
            <a:schemeClr val="lt1"/>
          </a:solidFill>
          <a:ln cap="flat" cmpd="sng" w="12700">
            <a:solidFill>
              <a:srgbClr val="D8D8D8"/>
            </a:solidFill>
            <a:prstDash val="solid"/>
            <a:miter lim="8000"/>
            <a:headEnd len="sm" w="sm" type="none"/>
            <a:tailEnd len="sm" w="sm" type="none"/>
          </a:ln>
        </p:spPr>
      </p:pic>
      <p:pic>
        <p:nvPicPr>
          <p:cNvPr id="121" name="Google Shape;121;p17"/>
          <p:cNvPicPr preferRelativeResize="0"/>
          <p:nvPr/>
        </p:nvPicPr>
        <p:blipFill>
          <a:blip r:embed="rId4">
            <a:alphaModFix/>
          </a:blip>
          <a:stretch>
            <a:fillRect/>
          </a:stretch>
        </p:blipFill>
        <p:spPr>
          <a:xfrm>
            <a:off x="8796516" y="748196"/>
            <a:ext cx="3138683" cy="265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b="0" l="0" r="0" t="0"/>
          <a:stretch/>
        </p:blipFill>
        <p:spPr>
          <a:xfrm>
            <a:off x="115700" y="30320"/>
            <a:ext cx="12192000" cy="6858000"/>
          </a:xfrm>
          <a:prstGeom prst="rect">
            <a:avLst/>
          </a:prstGeom>
          <a:noFill/>
          <a:ln>
            <a:noFill/>
          </a:ln>
        </p:spPr>
      </p:pic>
      <p:sp>
        <p:nvSpPr>
          <p:cNvPr id="127" name="Google Shape;127;p18"/>
          <p:cNvSpPr txBox="1"/>
          <p:nvPr/>
        </p:nvSpPr>
        <p:spPr>
          <a:xfrm>
            <a:off x="409318" y="194368"/>
            <a:ext cx="109851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i="0" lang="en-US" sz="2933" u="none" cap="none" strike="noStrike">
                <a:solidFill>
                  <a:srgbClr val="043364"/>
                </a:solidFill>
                <a:latin typeface="Montserrat"/>
                <a:ea typeface="Montserrat"/>
                <a:cs typeface="Montserrat"/>
                <a:sym typeface="Montserrat"/>
              </a:rPr>
              <a:t> Timeline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1167325" y="4696375"/>
            <a:ext cx="2607900" cy="348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29" name="Google Shape;129;p18"/>
          <p:cNvSpPr/>
          <p:nvPr/>
        </p:nvSpPr>
        <p:spPr>
          <a:xfrm rot="5400000">
            <a:off x="3285375" y="4192824"/>
            <a:ext cx="1263900" cy="348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30" name="Google Shape;130;p18"/>
          <p:cNvSpPr txBox="1"/>
          <p:nvPr/>
        </p:nvSpPr>
        <p:spPr>
          <a:xfrm>
            <a:off x="1473221" y="4060947"/>
            <a:ext cx="1761600" cy="364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Discovery &amp; Planning:</a:t>
            </a:r>
            <a:endParaRPr b="1" i="0" sz="1200" u="none" cap="none" strike="noStrike">
              <a:solidFill>
                <a:srgbClr val="000000"/>
              </a:solidFill>
              <a:latin typeface="Montserrat"/>
              <a:ea typeface="Montserrat"/>
              <a:cs typeface="Montserrat"/>
              <a:sym typeface="Montserrat"/>
            </a:endParaRPr>
          </a:p>
        </p:txBody>
      </p:sp>
      <p:sp>
        <p:nvSpPr>
          <p:cNvPr id="131" name="Google Shape;131;p18"/>
          <p:cNvSpPr txBox="1"/>
          <p:nvPr/>
        </p:nvSpPr>
        <p:spPr>
          <a:xfrm>
            <a:off x="4172180" y="3185140"/>
            <a:ext cx="1761600" cy="271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Implementation:</a:t>
            </a:r>
            <a:endParaRPr b="1" i="0" sz="1200" u="none" cap="none" strike="noStrike">
              <a:solidFill>
                <a:srgbClr val="000000"/>
              </a:solidFill>
              <a:latin typeface="Montserrat"/>
              <a:ea typeface="Montserrat"/>
              <a:cs typeface="Montserrat"/>
              <a:sym typeface="Montserrat"/>
            </a:endParaRPr>
          </a:p>
        </p:txBody>
      </p:sp>
      <p:sp>
        <p:nvSpPr>
          <p:cNvPr id="132" name="Google Shape;132;p18"/>
          <p:cNvSpPr txBox="1"/>
          <p:nvPr/>
        </p:nvSpPr>
        <p:spPr>
          <a:xfrm>
            <a:off x="6939836" y="2068113"/>
            <a:ext cx="1761600" cy="364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Testing &amp; Optimization:</a:t>
            </a:r>
            <a:endParaRPr b="1" i="0" sz="1200" u="none" cap="none" strike="noStrike">
              <a:solidFill>
                <a:srgbClr val="000000"/>
              </a:solidFill>
              <a:latin typeface="Montserrat"/>
              <a:ea typeface="Montserrat"/>
              <a:cs typeface="Montserrat"/>
              <a:sym typeface="Montserrat"/>
            </a:endParaRPr>
          </a:p>
        </p:txBody>
      </p:sp>
      <p:sp>
        <p:nvSpPr>
          <p:cNvPr id="133" name="Google Shape;133;p18"/>
          <p:cNvSpPr txBox="1"/>
          <p:nvPr/>
        </p:nvSpPr>
        <p:spPr>
          <a:xfrm>
            <a:off x="9370723" y="1017847"/>
            <a:ext cx="1761600" cy="364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Deployment &amp; Training:</a:t>
            </a:r>
            <a:endParaRPr b="1" i="0" sz="1200" u="none" cap="none" strike="noStrike">
              <a:solidFill>
                <a:srgbClr val="000000"/>
              </a:solidFill>
              <a:latin typeface="Montserrat"/>
              <a:ea typeface="Montserrat"/>
              <a:cs typeface="Montserrat"/>
              <a:sym typeface="Montserrat"/>
            </a:endParaRPr>
          </a:p>
        </p:txBody>
      </p:sp>
      <p:sp>
        <p:nvSpPr>
          <p:cNvPr id="134" name="Google Shape;134;p18"/>
          <p:cNvSpPr txBox="1"/>
          <p:nvPr/>
        </p:nvSpPr>
        <p:spPr>
          <a:xfrm>
            <a:off x="964875" y="5044675"/>
            <a:ext cx="3207300" cy="1500900"/>
          </a:xfrm>
          <a:prstGeom prst="rect">
            <a:avLst/>
          </a:prstGeom>
          <a:noFill/>
          <a:ln>
            <a:noFill/>
          </a:ln>
        </p:spPr>
        <p:txBody>
          <a:bodyPr anchorCtr="0" anchor="t" bIns="121900" lIns="121900" spcFirstLastPara="1" rIns="121900" wrap="square" tIns="121900">
            <a:noAutofit/>
          </a:bodyPr>
          <a:lstStyle/>
          <a:p>
            <a:pPr indent="-165093" lvl="0" marL="228593" rtl="0" algn="l">
              <a:spcBef>
                <a:spcPts val="0"/>
              </a:spcBef>
              <a:spcAft>
                <a:spcPts val="0"/>
              </a:spcAft>
              <a:buClr>
                <a:schemeClr val="dk1"/>
              </a:buClr>
              <a:buSzPts val="1100"/>
              <a:buFont typeface="Arial"/>
              <a:buNone/>
            </a:pPr>
            <a:r>
              <a:rPr lang="en-US" sz="1200">
                <a:latin typeface="Montserrat"/>
                <a:ea typeface="Montserrat"/>
                <a:cs typeface="Montserrat"/>
                <a:sym typeface="Montserrat"/>
              </a:rPr>
              <a:t>   - Develop a detailed project</a:t>
            </a:r>
            <a:endParaRPr sz="1200">
              <a:latin typeface="Montserrat"/>
              <a:ea typeface="Montserrat"/>
              <a:cs typeface="Montserrat"/>
              <a:sym typeface="Montserrat"/>
            </a:endParaRPr>
          </a:p>
          <a:p>
            <a:pPr indent="-165093" lvl="0" marL="228593" rtl="0" algn="l">
              <a:spcBef>
                <a:spcPts val="0"/>
              </a:spcBef>
              <a:spcAft>
                <a:spcPts val="0"/>
              </a:spcAft>
              <a:buClr>
                <a:schemeClr val="dk1"/>
              </a:buClr>
              <a:buSzPts val="1100"/>
              <a:buFont typeface="Arial"/>
              <a:buNone/>
            </a:pPr>
            <a:r>
              <a:rPr lang="en-US" sz="1200">
                <a:latin typeface="Montserrat"/>
                <a:ea typeface="Montserrat"/>
                <a:cs typeface="Montserrat"/>
                <a:sym typeface="Montserrat"/>
              </a:rPr>
              <a:t>      plan outlining milestones, deliverables, nd resource requirements</a:t>
            </a:r>
            <a:r>
              <a:rPr lang="en-US" sz="1200">
                <a:latin typeface="Montserrat"/>
                <a:ea typeface="Montserrat"/>
                <a:cs typeface="Montserrat"/>
                <a:sym typeface="Montserrat"/>
              </a:rPr>
              <a:t>.</a:t>
            </a:r>
            <a:endParaRPr sz="1200">
              <a:latin typeface="Montserrat"/>
              <a:ea typeface="Montserrat"/>
              <a:cs typeface="Montserrat"/>
              <a:sym typeface="Montserrat"/>
            </a:endParaRPr>
          </a:p>
          <a:p>
            <a:pPr indent="0" lvl="0" marL="0" rtl="0" algn="l">
              <a:spcBef>
                <a:spcPts val="0"/>
              </a:spcBef>
              <a:spcAft>
                <a:spcPts val="0"/>
              </a:spcAft>
              <a:buNone/>
            </a:pPr>
            <a:r>
              <a:rPr lang="en-US" sz="1200">
                <a:solidFill>
                  <a:schemeClr val="dk1"/>
                </a:solidFill>
                <a:latin typeface="Montserrat"/>
                <a:ea typeface="Montserrat"/>
                <a:cs typeface="Montserrat"/>
                <a:sym typeface="Montserrat"/>
              </a:rPr>
              <a:t>-   </a:t>
            </a:r>
            <a:r>
              <a:rPr lang="en-US" sz="1200">
                <a:solidFill>
                  <a:schemeClr val="dk1"/>
                </a:solidFill>
                <a:latin typeface="Montserrat"/>
                <a:ea typeface="Montserrat"/>
                <a:cs typeface="Montserrat"/>
                <a:sym typeface="Montserrat"/>
              </a:rPr>
              <a:t>Develop a clear vision, strategic</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200">
                <a:solidFill>
                  <a:schemeClr val="dk1"/>
                </a:solidFill>
                <a:latin typeface="Montserrat"/>
                <a:ea typeface="Montserrat"/>
                <a:cs typeface="Montserrat"/>
                <a:sym typeface="Montserrat"/>
              </a:rPr>
              <a:t>     goals , high-level solution arch-</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200">
                <a:solidFill>
                  <a:schemeClr val="dk1"/>
                </a:solidFill>
                <a:latin typeface="Montserrat"/>
                <a:ea typeface="Montserrat"/>
                <a:cs typeface="Montserrat"/>
                <a:sym typeface="Montserrat"/>
              </a:rPr>
              <a:t>      -itecture.   </a:t>
            </a:r>
            <a:endParaRPr sz="1200">
              <a:solidFill>
                <a:schemeClr val="dk1"/>
              </a:solidFill>
              <a:latin typeface="Montserrat"/>
              <a:ea typeface="Montserrat"/>
              <a:cs typeface="Montserrat"/>
              <a:sym typeface="Montserrat"/>
            </a:endParaRPr>
          </a:p>
        </p:txBody>
      </p:sp>
      <p:sp>
        <p:nvSpPr>
          <p:cNvPr id="135" name="Google Shape;135;p18"/>
          <p:cNvSpPr txBox="1"/>
          <p:nvPr/>
        </p:nvSpPr>
        <p:spPr>
          <a:xfrm>
            <a:off x="3971850" y="4342700"/>
            <a:ext cx="3472200" cy="1861200"/>
          </a:xfrm>
          <a:prstGeom prst="rect">
            <a:avLst/>
          </a:prstGeom>
          <a:noFill/>
          <a:ln>
            <a:noFill/>
          </a:ln>
        </p:spPr>
        <p:txBody>
          <a:bodyPr anchorCtr="0" anchor="t" bIns="121900" lIns="121900" spcFirstLastPara="1" rIns="121900" wrap="square" tIns="121900">
            <a:noAutofit/>
          </a:bodyPr>
          <a:lstStyle/>
          <a:p>
            <a:pPr indent="-165093" lvl="0" marL="228593" rtl="0" algn="l">
              <a:spcBef>
                <a:spcPts val="0"/>
              </a:spcBef>
              <a:spcAft>
                <a:spcPts val="0"/>
              </a:spcAft>
              <a:buClr>
                <a:schemeClr val="dk1"/>
              </a:buClr>
              <a:buSzPts val="1100"/>
              <a:buFont typeface="Arial"/>
              <a:buNone/>
            </a:pPr>
            <a:r>
              <a:rPr lang="en-US" sz="1200">
                <a:solidFill>
                  <a:schemeClr val="dk1"/>
                </a:solidFill>
                <a:latin typeface="Montserrat"/>
                <a:ea typeface="Montserrat"/>
                <a:cs typeface="Montserrat"/>
                <a:sym typeface="Montserrat"/>
              </a:rPr>
              <a:t>- Set up AWS infrastructure for data ingestion, processing, and visualization.</a:t>
            </a:r>
            <a:endParaRPr sz="1200">
              <a:solidFill>
                <a:schemeClr val="dk1"/>
              </a:solidFill>
              <a:latin typeface="Montserrat"/>
              <a:ea typeface="Montserrat"/>
              <a:cs typeface="Montserrat"/>
              <a:sym typeface="Montserrat"/>
            </a:endParaRPr>
          </a:p>
          <a:p>
            <a:pPr indent="-165093" lvl="0" marL="228593" rtl="0" algn="l">
              <a:spcBef>
                <a:spcPts val="0"/>
              </a:spcBef>
              <a:spcAft>
                <a:spcPts val="0"/>
              </a:spcAft>
              <a:buClr>
                <a:schemeClr val="dk1"/>
              </a:buClr>
              <a:buSzPts val="1100"/>
              <a:buFont typeface="Arial"/>
              <a:buNone/>
            </a:pPr>
            <a:r>
              <a:rPr lang="en-US" sz="1200">
                <a:solidFill>
                  <a:schemeClr val="dk1"/>
                </a:solidFill>
                <a:latin typeface="Montserrat"/>
                <a:ea typeface="Montserrat"/>
                <a:cs typeface="Montserrat"/>
                <a:sym typeface="Montserrat"/>
              </a:rPr>
              <a:t>   - Develop and deploy ETL processes and data pipelines.</a:t>
            </a:r>
            <a:endParaRPr sz="1200">
              <a:solidFill>
                <a:schemeClr val="dk1"/>
              </a:solidFill>
              <a:latin typeface="Montserrat"/>
              <a:ea typeface="Montserrat"/>
              <a:cs typeface="Montserrat"/>
              <a:sym typeface="Montserrat"/>
            </a:endParaRPr>
          </a:p>
          <a:p>
            <a:pPr indent="-165093" lvl="0" marL="228593" rtl="0" algn="l">
              <a:spcBef>
                <a:spcPts val="0"/>
              </a:spcBef>
              <a:spcAft>
                <a:spcPts val="0"/>
              </a:spcAft>
              <a:buClr>
                <a:schemeClr val="dk1"/>
              </a:buClr>
              <a:buSzPts val="1100"/>
              <a:buFont typeface="Arial"/>
              <a:buNone/>
            </a:pPr>
            <a:r>
              <a:rPr lang="en-US" sz="1200">
                <a:solidFill>
                  <a:schemeClr val="dk1"/>
                </a:solidFill>
                <a:latin typeface="Montserrat"/>
                <a:ea typeface="Montserrat"/>
                <a:cs typeface="Montserrat"/>
                <a:sym typeface="Montserrat"/>
              </a:rPr>
              <a:t>   - Configure data visualization tools and reporting dashboards.</a:t>
            </a:r>
            <a:endParaRPr sz="1200">
              <a:solidFill>
                <a:schemeClr val="dk1"/>
              </a:solidFill>
              <a:latin typeface="Montserrat"/>
              <a:ea typeface="Montserrat"/>
              <a:cs typeface="Montserrat"/>
              <a:sym typeface="Montserrat"/>
            </a:endParaRPr>
          </a:p>
          <a:p>
            <a:pPr indent="-165093" lvl="0" marL="228593" marR="0" rtl="0" algn="l">
              <a:lnSpc>
                <a:spcPct val="100000"/>
              </a:lnSpc>
              <a:spcBef>
                <a:spcPts val="0"/>
              </a:spcBef>
              <a:spcAft>
                <a:spcPts val="0"/>
              </a:spcAft>
              <a:buClr>
                <a:schemeClr val="dk1"/>
              </a:buClr>
              <a:buSzPts val="1000"/>
              <a:buFont typeface="Arial"/>
              <a:buNone/>
            </a:pPr>
            <a:r>
              <a:t/>
            </a:r>
            <a:endParaRPr sz="1200">
              <a:solidFill>
                <a:schemeClr val="dk1"/>
              </a:solidFill>
              <a:latin typeface="Montserrat"/>
              <a:ea typeface="Montserrat"/>
              <a:cs typeface="Montserrat"/>
              <a:sym typeface="Montserrat"/>
            </a:endParaRPr>
          </a:p>
        </p:txBody>
      </p:sp>
      <p:sp>
        <p:nvSpPr>
          <p:cNvPr id="136" name="Google Shape;136;p18"/>
          <p:cNvSpPr txBox="1"/>
          <p:nvPr/>
        </p:nvSpPr>
        <p:spPr>
          <a:xfrm>
            <a:off x="6581925" y="3137413"/>
            <a:ext cx="3075000" cy="1147500"/>
          </a:xfrm>
          <a:prstGeom prst="rect">
            <a:avLst/>
          </a:prstGeom>
          <a:noFill/>
          <a:ln>
            <a:noFill/>
          </a:ln>
        </p:spPr>
        <p:txBody>
          <a:bodyPr anchorCtr="0" anchor="t" bIns="121900" lIns="121900" spcFirstLastPara="1" rIns="121900" wrap="square" tIns="121900">
            <a:noAutofit/>
          </a:bodyPr>
          <a:lstStyle/>
          <a:p>
            <a:pPr indent="-165093" lvl="0" marL="228593" marR="0" rtl="0" algn="l">
              <a:lnSpc>
                <a:spcPct val="100000"/>
              </a:lnSpc>
              <a:spcBef>
                <a:spcPts val="0"/>
              </a:spcBef>
              <a:spcAft>
                <a:spcPts val="0"/>
              </a:spcAft>
              <a:buClr>
                <a:schemeClr val="dk1"/>
              </a:buClr>
              <a:buSzPts val="1000"/>
              <a:buFont typeface="Arial"/>
              <a:buNone/>
            </a:pPr>
            <a:r>
              <a:rPr lang="en-US" sz="1200">
                <a:solidFill>
                  <a:schemeClr val="dk1"/>
                </a:solidFill>
                <a:latin typeface="Montserrat"/>
                <a:ea typeface="Montserrat"/>
                <a:cs typeface="Montserrat"/>
                <a:sym typeface="Montserrat"/>
              </a:rPr>
              <a:t>- Conduct thorough testing to ensure data accuracy and system performance.</a:t>
            </a:r>
            <a:endParaRPr sz="1200">
              <a:solidFill>
                <a:schemeClr val="dk1"/>
              </a:solidFill>
              <a:latin typeface="Montserrat"/>
              <a:ea typeface="Montserrat"/>
              <a:cs typeface="Montserrat"/>
              <a:sym typeface="Montserrat"/>
            </a:endParaRPr>
          </a:p>
          <a:p>
            <a:pPr indent="-165093" lvl="0" marL="228593" rtl="0" algn="l">
              <a:spcBef>
                <a:spcPts val="0"/>
              </a:spcBef>
              <a:spcAft>
                <a:spcPts val="0"/>
              </a:spcAft>
              <a:buClr>
                <a:schemeClr val="dk1"/>
              </a:buClr>
              <a:buSzPts val="1100"/>
              <a:buFont typeface="Arial"/>
              <a:buNone/>
            </a:pPr>
            <a:r>
              <a:rPr lang="en-US" sz="1200">
                <a:solidFill>
                  <a:schemeClr val="dk1"/>
                </a:solidFill>
                <a:latin typeface="Montserrat"/>
                <a:ea typeface="Montserrat"/>
                <a:cs typeface="Montserrat"/>
                <a:sym typeface="Montserrat"/>
              </a:rPr>
              <a:t>   - Optimize ETL processes and infrastructure for efficiency and scalability.</a:t>
            </a:r>
            <a:endParaRPr sz="1200">
              <a:solidFill>
                <a:schemeClr val="dk1"/>
              </a:solidFill>
              <a:latin typeface="Montserrat"/>
              <a:ea typeface="Montserrat"/>
              <a:cs typeface="Montserrat"/>
              <a:sym typeface="Montserrat"/>
            </a:endParaRPr>
          </a:p>
          <a:p>
            <a:pPr indent="-165093" lvl="0" marL="228593" marR="0" rtl="0" algn="l">
              <a:lnSpc>
                <a:spcPct val="100000"/>
              </a:lnSpc>
              <a:spcBef>
                <a:spcPts val="0"/>
              </a:spcBef>
              <a:spcAft>
                <a:spcPts val="0"/>
              </a:spcAft>
              <a:buClr>
                <a:schemeClr val="dk1"/>
              </a:buClr>
              <a:buSzPts val="1000"/>
              <a:buFont typeface="Arial"/>
              <a:buNone/>
            </a:pPr>
            <a:r>
              <a:t/>
            </a:r>
            <a:endParaRPr sz="1200">
              <a:solidFill>
                <a:schemeClr val="dk1"/>
              </a:solidFill>
              <a:latin typeface="Montserrat"/>
              <a:ea typeface="Montserrat"/>
              <a:cs typeface="Montserrat"/>
              <a:sym typeface="Montserrat"/>
            </a:endParaRPr>
          </a:p>
        </p:txBody>
      </p:sp>
      <p:sp>
        <p:nvSpPr>
          <p:cNvPr id="137" name="Google Shape;137;p18"/>
          <p:cNvSpPr txBox="1"/>
          <p:nvPr/>
        </p:nvSpPr>
        <p:spPr>
          <a:xfrm>
            <a:off x="9278475" y="2105750"/>
            <a:ext cx="2691300" cy="2430300"/>
          </a:xfrm>
          <a:prstGeom prst="rect">
            <a:avLst/>
          </a:prstGeom>
          <a:noFill/>
          <a:ln>
            <a:noFill/>
          </a:ln>
        </p:spPr>
        <p:txBody>
          <a:bodyPr anchorCtr="0" anchor="t" bIns="121900" lIns="121900" spcFirstLastPara="1" rIns="121900" wrap="square" tIns="121900">
            <a:noAutofit/>
          </a:bodyPr>
          <a:lstStyle/>
          <a:p>
            <a:pPr indent="-304800" lvl="0" marL="457200" marR="0" rtl="0" algn="l">
              <a:lnSpc>
                <a:spcPct val="100000"/>
              </a:lnSpc>
              <a:spcBef>
                <a:spcPts val="0"/>
              </a:spcBef>
              <a:spcAft>
                <a:spcPts val="0"/>
              </a:spcAft>
              <a:buClr>
                <a:schemeClr val="dk1"/>
              </a:buClr>
              <a:buSzPts val="1200"/>
              <a:buFont typeface="Montserrat"/>
              <a:buChar char="-"/>
            </a:pPr>
            <a:r>
              <a:rPr lang="en-US" sz="1200">
                <a:solidFill>
                  <a:schemeClr val="dk1"/>
                </a:solidFill>
                <a:latin typeface="Montserrat"/>
                <a:ea typeface="Montserrat"/>
                <a:cs typeface="Montserrat"/>
                <a:sym typeface="Montserrat"/>
              </a:rPr>
              <a:t>Offer training and support to users, monitor usage and performance of the Modern Data Platform, and gather stakeholder feedback for ongoing optimization and enhancement</a:t>
            </a:r>
            <a:endParaRPr b="0" i="0" sz="1200" u="none" cap="none" strike="noStrike">
              <a:solidFill>
                <a:schemeClr val="dk1"/>
              </a:solidFill>
              <a:latin typeface="Montserrat"/>
              <a:ea typeface="Montserrat"/>
              <a:cs typeface="Montserrat"/>
              <a:sym typeface="Montserrat"/>
            </a:endParaRPr>
          </a:p>
          <a:p>
            <a:pPr indent="-165093" lvl="0" marL="228593" marR="0" rtl="0" algn="l">
              <a:lnSpc>
                <a:spcPct val="100000"/>
              </a:lnSpc>
              <a:spcBef>
                <a:spcPts val="0"/>
              </a:spcBef>
              <a:spcAft>
                <a:spcPts val="0"/>
              </a:spcAft>
              <a:buClr>
                <a:schemeClr val="dk1"/>
              </a:buClr>
              <a:buSzPts val="1000"/>
              <a:buFont typeface="Arial"/>
              <a:buNone/>
            </a:pPr>
            <a:r>
              <a:t/>
            </a:r>
            <a:endParaRPr b="0" i="0" sz="1200" u="none" cap="none" strike="noStrike">
              <a:solidFill>
                <a:schemeClr val="dk1"/>
              </a:solidFill>
              <a:latin typeface="Montserrat"/>
              <a:ea typeface="Montserrat"/>
              <a:cs typeface="Montserrat"/>
              <a:sym typeface="Montserrat"/>
            </a:endParaRPr>
          </a:p>
        </p:txBody>
      </p:sp>
      <p:sp>
        <p:nvSpPr>
          <p:cNvPr id="138" name="Google Shape;138;p18"/>
          <p:cNvSpPr txBox="1"/>
          <p:nvPr/>
        </p:nvSpPr>
        <p:spPr>
          <a:xfrm rot="-5400000">
            <a:off x="-1183653" y="3243769"/>
            <a:ext cx="3408600" cy="431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67"/>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18"/>
          <p:cNvGrpSpPr/>
          <p:nvPr/>
        </p:nvGrpSpPr>
        <p:grpSpPr>
          <a:xfrm>
            <a:off x="1160145" y="4197779"/>
            <a:ext cx="313075" cy="338392"/>
            <a:chOff x="423292" y="1696944"/>
            <a:chExt cx="234812" cy="253800"/>
          </a:xfrm>
        </p:grpSpPr>
        <p:sp>
          <p:nvSpPr>
            <p:cNvPr id="140" name="Google Shape;140;p18"/>
            <p:cNvSpPr/>
            <p:nvPr/>
          </p:nvSpPr>
          <p:spPr>
            <a:xfrm>
              <a:off x="428004" y="1720439"/>
              <a:ext cx="230100" cy="230100"/>
            </a:xfrm>
            <a:prstGeom prst="snip1Rect">
              <a:avLst>
                <a:gd fmla="val 0" name="adj"/>
              </a:avLst>
            </a:prstGeom>
            <a:solidFill>
              <a:srgbClr val="EF48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41" name="Google Shape;141;p18"/>
            <p:cNvSpPr/>
            <p:nvPr/>
          </p:nvSpPr>
          <p:spPr>
            <a:xfrm>
              <a:off x="423292" y="1696944"/>
              <a:ext cx="223800" cy="25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Montserrat"/>
                  <a:ea typeface="Montserrat"/>
                  <a:cs typeface="Montserrat"/>
                  <a:sym typeface="Montserrat"/>
                </a:rPr>
                <a:t>1</a:t>
              </a:r>
              <a:endParaRPr b="0" i="0" sz="1600" u="none" cap="none" strike="noStrike">
                <a:solidFill>
                  <a:srgbClr val="FFFFFF"/>
                </a:solidFill>
                <a:latin typeface="Arial"/>
                <a:ea typeface="Arial"/>
                <a:cs typeface="Arial"/>
                <a:sym typeface="Arial"/>
              </a:endParaRPr>
            </a:p>
          </p:txBody>
        </p:sp>
      </p:grpSp>
      <p:grpSp>
        <p:nvGrpSpPr>
          <p:cNvPr id="142" name="Google Shape;142;p18"/>
          <p:cNvGrpSpPr/>
          <p:nvPr/>
        </p:nvGrpSpPr>
        <p:grpSpPr>
          <a:xfrm>
            <a:off x="6581928" y="2247043"/>
            <a:ext cx="357900" cy="338392"/>
            <a:chOff x="423292" y="1696944"/>
            <a:chExt cx="234812" cy="253800"/>
          </a:xfrm>
        </p:grpSpPr>
        <p:sp>
          <p:nvSpPr>
            <p:cNvPr id="143" name="Google Shape;143;p18"/>
            <p:cNvSpPr/>
            <p:nvPr/>
          </p:nvSpPr>
          <p:spPr>
            <a:xfrm>
              <a:off x="428004" y="1720439"/>
              <a:ext cx="230100" cy="230100"/>
            </a:xfrm>
            <a:prstGeom prst="snip1Rect">
              <a:avLst>
                <a:gd fmla="val 0" name="adj"/>
              </a:avLst>
            </a:prstGeom>
            <a:solidFill>
              <a:srgbClr val="EF48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44" name="Google Shape;144;p18"/>
            <p:cNvSpPr/>
            <p:nvPr/>
          </p:nvSpPr>
          <p:spPr>
            <a:xfrm>
              <a:off x="423292" y="1696944"/>
              <a:ext cx="223800" cy="25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Montserrat"/>
                  <a:ea typeface="Montserrat"/>
                  <a:cs typeface="Montserrat"/>
                  <a:sym typeface="Montserrat"/>
                </a:rPr>
                <a:t>3</a:t>
              </a:r>
              <a:endParaRPr b="0" i="0" sz="1600" u="none" cap="none" strike="noStrike">
                <a:solidFill>
                  <a:srgbClr val="FFFFFF"/>
                </a:solidFill>
                <a:latin typeface="Arial"/>
                <a:ea typeface="Arial"/>
                <a:cs typeface="Arial"/>
                <a:sym typeface="Arial"/>
              </a:endParaRPr>
            </a:p>
          </p:txBody>
        </p:sp>
      </p:grpSp>
      <p:sp>
        <p:nvSpPr>
          <p:cNvPr id="145" name="Google Shape;145;p18"/>
          <p:cNvSpPr/>
          <p:nvPr/>
        </p:nvSpPr>
        <p:spPr>
          <a:xfrm>
            <a:off x="606985" y="2430785"/>
            <a:ext cx="357900" cy="1765200"/>
          </a:xfrm>
          <a:prstGeom prst="upArrow">
            <a:avLst>
              <a:gd fmla="val 50000" name="adj1"/>
              <a:gd fmla="val 51237" name="adj2"/>
            </a:avLst>
          </a:prstGeom>
          <a:solidFill>
            <a:srgbClr val="BFBFBF">
              <a:alpha val="8000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46" name="Google Shape;146;p18"/>
          <p:cNvSpPr txBox="1"/>
          <p:nvPr>
            <p:ph idx="12" type="sldNum"/>
          </p:nvPr>
        </p:nvSpPr>
        <p:spPr>
          <a:xfrm>
            <a:off x="0" y="6545635"/>
            <a:ext cx="409200" cy="312300"/>
          </a:xfrm>
          <a:prstGeom prst="rect">
            <a:avLst/>
          </a:prstGeom>
          <a:solidFill>
            <a:srgbClr val="D8D8D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888888"/>
              </a:buClr>
              <a:buSzPts val="800"/>
              <a:buFont typeface="Calibri"/>
              <a:buNone/>
            </a:pPr>
            <a:fld id="{00000000-1234-1234-1234-123412341234}" type="slidenum">
              <a:rPr lang="en-US"/>
              <a:t>‹#›</a:t>
            </a:fld>
            <a:endParaRPr/>
          </a:p>
        </p:txBody>
      </p:sp>
      <p:sp>
        <p:nvSpPr>
          <p:cNvPr id="147" name="Google Shape;147;p18"/>
          <p:cNvSpPr/>
          <p:nvPr/>
        </p:nvSpPr>
        <p:spPr>
          <a:xfrm>
            <a:off x="6345375" y="2741225"/>
            <a:ext cx="2950500" cy="338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48" name="Google Shape;148;p18"/>
          <p:cNvSpPr/>
          <p:nvPr/>
        </p:nvSpPr>
        <p:spPr>
          <a:xfrm>
            <a:off x="8947575" y="1755013"/>
            <a:ext cx="2607900" cy="348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49" name="Google Shape;149;p18"/>
          <p:cNvSpPr/>
          <p:nvPr/>
        </p:nvSpPr>
        <p:spPr>
          <a:xfrm rot="5400000">
            <a:off x="8489763" y="2273524"/>
            <a:ext cx="1263900" cy="348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50" name="Google Shape;150;p18"/>
          <p:cNvSpPr/>
          <p:nvPr/>
        </p:nvSpPr>
        <p:spPr>
          <a:xfrm rot="5400000">
            <a:off x="5887563" y="3254849"/>
            <a:ext cx="1263900" cy="348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grpSp>
        <p:nvGrpSpPr>
          <p:cNvPr id="151" name="Google Shape;151;p18"/>
          <p:cNvGrpSpPr/>
          <p:nvPr/>
        </p:nvGrpSpPr>
        <p:grpSpPr>
          <a:xfrm>
            <a:off x="3839182" y="3263176"/>
            <a:ext cx="313075" cy="338392"/>
            <a:chOff x="423292" y="1696944"/>
            <a:chExt cx="234812" cy="253800"/>
          </a:xfrm>
        </p:grpSpPr>
        <p:sp>
          <p:nvSpPr>
            <p:cNvPr id="152" name="Google Shape;152;p18"/>
            <p:cNvSpPr/>
            <p:nvPr/>
          </p:nvSpPr>
          <p:spPr>
            <a:xfrm>
              <a:off x="428004" y="1720439"/>
              <a:ext cx="230100" cy="230100"/>
            </a:xfrm>
            <a:prstGeom prst="snip1Rect">
              <a:avLst>
                <a:gd fmla="val 0" name="adj"/>
              </a:avLst>
            </a:prstGeom>
            <a:solidFill>
              <a:srgbClr val="EF48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53" name="Google Shape;153;p18"/>
            <p:cNvSpPr/>
            <p:nvPr/>
          </p:nvSpPr>
          <p:spPr>
            <a:xfrm>
              <a:off x="423292" y="1696944"/>
              <a:ext cx="223800" cy="25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Montserrat"/>
                  <a:ea typeface="Montserrat"/>
                  <a:cs typeface="Montserrat"/>
                  <a:sym typeface="Montserrat"/>
                </a:rPr>
                <a:t>2</a:t>
              </a:r>
              <a:endParaRPr b="0" i="0" sz="1600" u="none" cap="none" strike="noStrike">
                <a:solidFill>
                  <a:srgbClr val="FFFFFF"/>
                </a:solidFill>
                <a:latin typeface="Arial"/>
                <a:ea typeface="Arial"/>
                <a:cs typeface="Arial"/>
                <a:sym typeface="Arial"/>
              </a:endParaRPr>
            </a:p>
          </p:txBody>
        </p:sp>
      </p:grpSp>
      <p:sp>
        <p:nvSpPr>
          <p:cNvPr id="154" name="Google Shape;154;p18"/>
          <p:cNvSpPr/>
          <p:nvPr/>
        </p:nvSpPr>
        <p:spPr>
          <a:xfrm>
            <a:off x="3743175" y="3730475"/>
            <a:ext cx="2950500" cy="338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55" name="Google Shape;155;p18"/>
          <p:cNvSpPr/>
          <p:nvPr/>
        </p:nvSpPr>
        <p:spPr>
          <a:xfrm>
            <a:off x="1217175" y="4701325"/>
            <a:ext cx="2874300" cy="338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grpSp>
        <p:nvGrpSpPr>
          <p:cNvPr id="156" name="Google Shape;156;p18"/>
          <p:cNvGrpSpPr/>
          <p:nvPr/>
        </p:nvGrpSpPr>
        <p:grpSpPr>
          <a:xfrm>
            <a:off x="8965190" y="1193598"/>
            <a:ext cx="313075" cy="338392"/>
            <a:chOff x="423292" y="1696944"/>
            <a:chExt cx="234812" cy="253800"/>
          </a:xfrm>
        </p:grpSpPr>
        <p:sp>
          <p:nvSpPr>
            <p:cNvPr id="157" name="Google Shape;157;p18"/>
            <p:cNvSpPr/>
            <p:nvPr/>
          </p:nvSpPr>
          <p:spPr>
            <a:xfrm>
              <a:off x="428004" y="1720439"/>
              <a:ext cx="230100" cy="230100"/>
            </a:xfrm>
            <a:prstGeom prst="snip1Rect">
              <a:avLst>
                <a:gd fmla="val 0" name="adj"/>
              </a:avLst>
            </a:prstGeom>
            <a:solidFill>
              <a:srgbClr val="EF48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58" name="Google Shape;158;p18"/>
            <p:cNvSpPr/>
            <p:nvPr/>
          </p:nvSpPr>
          <p:spPr>
            <a:xfrm>
              <a:off x="423292" y="1696944"/>
              <a:ext cx="223800" cy="25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Montserrat"/>
                  <a:ea typeface="Montserrat"/>
                  <a:cs typeface="Montserrat"/>
                  <a:sym typeface="Montserrat"/>
                </a:rPr>
                <a:t>4</a:t>
              </a:r>
              <a:endParaRPr b="0" i="0" sz="1600" u="none" cap="none"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nvSpPr>
        <p:spPr>
          <a:xfrm>
            <a:off x="409318" y="194368"/>
            <a:ext cx="8635569" cy="7154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i="0" lang="en-US" sz="2933" u="none" cap="none" strike="noStrike">
                <a:solidFill>
                  <a:srgbClr val="043364"/>
                </a:solidFill>
                <a:latin typeface="Montserrat"/>
                <a:ea typeface="Montserrat"/>
                <a:cs typeface="Montserrat"/>
                <a:sym typeface="Montserrat"/>
              </a:rPr>
              <a:t>Services and Tools Used in AWs </a:t>
            </a:r>
            <a:endParaRPr b="1" i="0" sz="2933" u="none" cap="none" strike="noStrike">
              <a:solidFill>
                <a:srgbClr val="043364"/>
              </a:solidFill>
              <a:latin typeface="Montserrat"/>
              <a:ea typeface="Montserrat"/>
              <a:cs typeface="Montserrat"/>
              <a:sym typeface="Montserrat"/>
            </a:endParaRPr>
          </a:p>
        </p:txBody>
      </p:sp>
      <p:sp>
        <p:nvSpPr>
          <p:cNvPr id="164" name="Google Shape;164;p19"/>
          <p:cNvSpPr/>
          <p:nvPr/>
        </p:nvSpPr>
        <p:spPr>
          <a:xfrm>
            <a:off x="409318" y="1013748"/>
            <a:ext cx="5602612" cy="2680520"/>
          </a:xfrm>
          <a:prstGeom prst="snip1Rect">
            <a:avLst>
              <a:gd fmla="val 0" name="adj"/>
            </a:avLst>
          </a:prstGeom>
          <a:solidFill>
            <a:schemeClr val="lt1"/>
          </a:solidFill>
          <a:ln>
            <a:noFill/>
          </a:ln>
          <a:effectLst>
            <a:outerShdw blurRad="228600" rotWithShape="0" algn="ctr">
              <a:srgbClr val="000000">
                <a:alpha val="1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65" name="Google Shape;165;p19"/>
          <p:cNvSpPr txBox="1"/>
          <p:nvPr/>
        </p:nvSpPr>
        <p:spPr>
          <a:xfrm>
            <a:off x="519774" y="1169460"/>
            <a:ext cx="5458421" cy="361416"/>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4815"/>
                </a:solidFill>
                <a:latin typeface="Montserrat"/>
                <a:ea typeface="Montserrat"/>
                <a:cs typeface="Montserrat"/>
                <a:sym typeface="Montserrat"/>
              </a:rPr>
              <a:t>Data Integration and Ingestion Tools </a:t>
            </a:r>
            <a:endParaRPr b="1" i="0" sz="1600" u="none" cap="none" strike="noStrike">
              <a:solidFill>
                <a:srgbClr val="EF4815"/>
              </a:solidFill>
              <a:latin typeface="Montserrat"/>
              <a:ea typeface="Montserrat"/>
              <a:cs typeface="Montserrat"/>
              <a:sym typeface="Montserrat"/>
            </a:endParaRPr>
          </a:p>
        </p:txBody>
      </p:sp>
      <p:sp>
        <p:nvSpPr>
          <p:cNvPr id="166" name="Google Shape;166;p19"/>
          <p:cNvSpPr txBox="1"/>
          <p:nvPr/>
        </p:nvSpPr>
        <p:spPr>
          <a:xfrm>
            <a:off x="519772" y="1530877"/>
            <a:ext cx="5237507" cy="2080889"/>
          </a:xfrm>
          <a:prstGeom prst="rect">
            <a:avLst/>
          </a:prstGeom>
          <a:noFill/>
          <a:ln>
            <a:noFill/>
          </a:ln>
        </p:spPr>
        <p:txBody>
          <a:bodyPr anchorCtr="0" anchor="t" bIns="60925" lIns="121900" spcFirstLastPara="1" rIns="121900" wrap="square" tIns="60925">
            <a:noAutofit/>
          </a:bodyPr>
          <a:lstStyle/>
          <a:p>
            <a:pPr indent="-228593" lvl="0" marL="228593"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EC2</a:t>
            </a:r>
            <a:endParaRPr b="0" i="0" sz="1333" u="none" cap="none" strike="noStrike">
              <a:solidFill>
                <a:schemeClr val="dk1"/>
              </a:solidFill>
              <a:latin typeface="Montserrat"/>
              <a:ea typeface="Montserrat"/>
              <a:cs typeface="Montserrat"/>
              <a:sym typeface="Montserrat"/>
            </a:endParaRPr>
          </a:p>
          <a:p>
            <a:pPr indent="-228593" lvl="0" marL="228593"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Kinesis.</a:t>
            </a:r>
            <a:endParaRPr b="0" i="0" sz="1333" u="none" cap="none" strike="noStrike">
              <a:solidFill>
                <a:schemeClr val="dk1"/>
              </a:solidFill>
              <a:latin typeface="Montserrat"/>
              <a:ea typeface="Montserrat"/>
              <a:cs typeface="Montserrat"/>
              <a:sym typeface="Montserrat"/>
            </a:endParaRPr>
          </a:p>
          <a:p>
            <a:pPr indent="-228593" lvl="0" marL="228593"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Firehouse</a:t>
            </a:r>
            <a:endParaRPr b="0" i="0" sz="1333" u="none" cap="none" strike="noStrike">
              <a:solidFill>
                <a:schemeClr val="dk1"/>
              </a:solidFill>
              <a:latin typeface="Montserrat"/>
              <a:ea typeface="Montserrat"/>
              <a:cs typeface="Montserrat"/>
              <a:sym typeface="Montserrat"/>
            </a:endParaRPr>
          </a:p>
          <a:p>
            <a:pPr indent="-228593" lvl="0" marL="228593"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IAM</a:t>
            </a:r>
            <a:endParaRPr b="0" i="0" sz="1333" u="none" cap="none" strike="noStrike">
              <a:solidFill>
                <a:schemeClr val="dk1"/>
              </a:solidFill>
              <a:latin typeface="Montserrat"/>
              <a:ea typeface="Montserrat"/>
              <a:cs typeface="Montserrat"/>
              <a:sym typeface="Montserrat"/>
            </a:endParaRPr>
          </a:p>
        </p:txBody>
      </p:sp>
      <p:sp>
        <p:nvSpPr>
          <p:cNvPr id="167" name="Google Shape;167;p19"/>
          <p:cNvSpPr/>
          <p:nvPr/>
        </p:nvSpPr>
        <p:spPr>
          <a:xfrm>
            <a:off x="409318" y="3953960"/>
            <a:ext cx="5602612" cy="2680520"/>
          </a:xfrm>
          <a:prstGeom prst="snip1Rect">
            <a:avLst>
              <a:gd fmla="val 0" name="adj"/>
            </a:avLst>
          </a:prstGeom>
          <a:solidFill>
            <a:schemeClr val="lt1"/>
          </a:solidFill>
          <a:ln>
            <a:noFill/>
          </a:ln>
          <a:effectLst>
            <a:outerShdw blurRad="228600" rotWithShape="0" algn="ctr">
              <a:srgbClr val="000000">
                <a:alpha val="1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68" name="Google Shape;168;p19"/>
          <p:cNvSpPr/>
          <p:nvPr/>
        </p:nvSpPr>
        <p:spPr>
          <a:xfrm>
            <a:off x="6232846" y="1013748"/>
            <a:ext cx="5602612" cy="2680520"/>
          </a:xfrm>
          <a:prstGeom prst="snip1Rect">
            <a:avLst>
              <a:gd fmla="val 0" name="adj"/>
            </a:avLst>
          </a:prstGeom>
          <a:solidFill>
            <a:schemeClr val="lt1"/>
          </a:solidFill>
          <a:ln>
            <a:noFill/>
          </a:ln>
          <a:effectLst>
            <a:outerShdw blurRad="228600" rotWithShape="0" algn="ctr">
              <a:srgbClr val="000000">
                <a:alpha val="1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69" name="Google Shape;169;p19"/>
          <p:cNvSpPr/>
          <p:nvPr/>
        </p:nvSpPr>
        <p:spPr>
          <a:xfrm>
            <a:off x="6232846" y="3953960"/>
            <a:ext cx="5602612" cy="2680520"/>
          </a:xfrm>
          <a:prstGeom prst="snip1Rect">
            <a:avLst>
              <a:gd fmla="val 0" name="adj"/>
            </a:avLst>
          </a:prstGeom>
          <a:solidFill>
            <a:schemeClr val="lt1"/>
          </a:solidFill>
          <a:ln>
            <a:noFill/>
          </a:ln>
          <a:effectLst>
            <a:outerShdw blurRad="228600" rotWithShape="0" algn="ctr">
              <a:srgbClr val="000000">
                <a:alpha val="1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rgbClr val="FFFFFF"/>
              </a:solidFill>
              <a:latin typeface="Arial"/>
              <a:ea typeface="Arial"/>
              <a:cs typeface="Arial"/>
              <a:sym typeface="Arial"/>
            </a:endParaRPr>
          </a:p>
        </p:txBody>
      </p:sp>
      <p:sp>
        <p:nvSpPr>
          <p:cNvPr id="170" name="Google Shape;170;p19"/>
          <p:cNvSpPr txBox="1"/>
          <p:nvPr/>
        </p:nvSpPr>
        <p:spPr>
          <a:xfrm>
            <a:off x="6377036" y="1169460"/>
            <a:ext cx="5458421" cy="361416"/>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4815"/>
                </a:solidFill>
                <a:latin typeface="Montserrat"/>
                <a:ea typeface="Montserrat"/>
                <a:cs typeface="Montserrat"/>
                <a:sym typeface="Montserrat"/>
              </a:rPr>
              <a:t>Data Storage and Processing Tools</a:t>
            </a:r>
            <a:endParaRPr b="1" i="0" sz="1600" u="none" cap="none" strike="noStrike">
              <a:solidFill>
                <a:srgbClr val="EF4815"/>
              </a:solidFill>
              <a:latin typeface="Montserrat"/>
              <a:ea typeface="Montserrat"/>
              <a:cs typeface="Montserrat"/>
              <a:sym typeface="Montserrat"/>
            </a:endParaRPr>
          </a:p>
        </p:txBody>
      </p:sp>
      <p:sp>
        <p:nvSpPr>
          <p:cNvPr id="171" name="Google Shape;171;p19"/>
          <p:cNvSpPr txBox="1"/>
          <p:nvPr/>
        </p:nvSpPr>
        <p:spPr>
          <a:xfrm>
            <a:off x="6377035" y="1530877"/>
            <a:ext cx="5237507" cy="2080889"/>
          </a:xfrm>
          <a:prstGeom prst="rect">
            <a:avLst/>
          </a:prstGeom>
          <a:noFill/>
          <a:ln>
            <a:noFill/>
          </a:ln>
        </p:spPr>
        <p:txBody>
          <a:bodyPr anchorCtr="0" anchor="t" bIns="60925" lIns="121900" spcFirstLastPara="1" rIns="121900" wrap="square" tIns="60925">
            <a:noAutofit/>
          </a:bodyPr>
          <a:lstStyle/>
          <a:p>
            <a:pPr indent="-228594" lvl="0" marL="228594"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S3</a:t>
            </a:r>
            <a:endParaRPr b="0" i="0" sz="1333" u="none" cap="none" strike="noStrike">
              <a:solidFill>
                <a:schemeClr val="dk1"/>
              </a:solidFill>
              <a:latin typeface="Montserrat"/>
              <a:ea typeface="Montserrat"/>
              <a:cs typeface="Montserrat"/>
              <a:sym typeface="Montserrat"/>
            </a:endParaRPr>
          </a:p>
          <a:p>
            <a:pPr indent="-228594" lvl="0" marL="228594"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Glue</a:t>
            </a:r>
            <a:endParaRPr b="0" i="0" sz="1400" u="none" cap="none" strike="noStrike">
              <a:solidFill>
                <a:srgbClr val="000000"/>
              </a:solidFill>
              <a:latin typeface="Arial"/>
              <a:ea typeface="Arial"/>
              <a:cs typeface="Arial"/>
              <a:sym typeface="Arial"/>
            </a:endParaRPr>
          </a:p>
          <a:p>
            <a:pPr indent="-228594" lvl="0" marL="228594"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Glue Catalog</a:t>
            </a:r>
            <a:endParaRPr b="0" i="0" sz="1333" u="none" cap="none" strike="noStrike">
              <a:solidFill>
                <a:schemeClr val="dk1"/>
              </a:solidFill>
              <a:latin typeface="Montserrat"/>
              <a:ea typeface="Montserrat"/>
              <a:cs typeface="Montserrat"/>
              <a:sym typeface="Montserrat"/>
            </a:endParaRPr>
          </a:p>
        </p:txBody>
      </p:sp>
      <p:sp>
        <p:nvSpPr>
          <p:cNvPr id="172" name="Google Shape;172;p19"/>
          <p:cNvSpPr txBox="1"/>
          <p:nvPr/>
        </p:nvSpPr>
        <p:spPr>
          <a:xfrm>
            <a:off x="519774" y="4128893"/>
            <a:ext cx="5458421" cy="361416"/>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4815"/>
                </a:solidFill>
                <a:latin typeface="Montserrat"/>
                <a:ea typeface="Montserrat"/>
                <a:cs typeface="Montserrat"/>
                <a:sym typeface="Montserrat"/>
              </a:rPr>
              <a:t>Business Intelligence and Reporting Tools</a:t>
            </a:r>
            <a:endParaRPr b="1" i="0" sz="1600" u="none" cap="none" strike="noStrike">
              <a:solidFill>
                <a:srgbClr val="EF4815"/>
              </a:solidFill>
              <a:latin typeface="Montserrat"/>
              <a:ea typeface="Montserrat"/>
              <a:cs typeface="Montserrat"/>
              <a:sym typeface="Montserrat"/>
            </a:endParaRPr>
          </a:p>
        </p:txBody>
      </p:sp>
      <p:sp>
        <p:nvSpPr>
          <p:cNvPr id="173" name="Google Shape;173;p19"/>
          <p:cNvSpPr txBox="1"/>
          <p:nvPr/>
        </p:nvSpPr>
        <p:spPr>
          <a:xfrm>
            <a:off x="519772" y="4728525"/>
            <a:ext cx="5237507" cy="1724985"/>
          </a:xfrm>
          <a:prstGeom prst="rect">
            <a:avLst/>
          </a:prstGeom>
          <a:noFill/>
          <a:ln>
            <a:noFill/>
          </a:ln>
        </p:spPr>
        <p:txBody>
          <a:bodyPr anchorCtr="0" anchor="t" bIns="60925" lIns="121900" spcFirstLastPara="1" rIns="121900" wrap="square" tIns="60925">
            <a:noAutofit/>
          </a:bodyPr>
          <a:lstStyle/>
          <a:p>
            <a:pPr indent="-228594" lvl="0" marL="228594"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Sagemaker</a:t>
            </a:r>
            <a:endParaRPr b="0" i="0" sz="1333" u="none" cap="none" strike="noStrike">
              <a:solidFill>
                <a:schemeClr val="dk1"/>
              </a:solidFill>
              <a:latin typeface="Montserrat"/>
              <a:ea typeface="Montserrat"/>
              <a:cs typeface="Montserrat"/>
              <a:sym typeface="Montserrat"/>
            </a:endParaRPr>
          </a:p>
        </p:txBody>
      </p:sp>
      <p:sp>
        <p:nvSpPr>
          <p:cNvPr id="174" name="Google Shape;174;p19"/>
          <p:cNvSpPr txBox="1"/>
          <p:nvPr/>
        </p:nvSpPr>
        <p:spPr>
          <a:xfrm>
            <a:off x="6377036" y="4128893"/>
            <a:ext cx="5458421" cy="361416"/>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F4815"/>
                </a:solidFill>
                <a:latin typeface="Montserrat"/>
                <a:ea typeface="Montserrat"/>
                <a:cs typeface="Montserrat"/>
                <a:sym typeface="Montserrat"/>
              </a:rPr>
              <a:t>Data Science and Analytics Tools</a:t>
            </a:r>
            <a:endParaRPr b="1" i="0" sz="1600" u="none" cap="none" strike="noStrike">
              <a:solidFill>
                <a:srgbClr val="EF4815"/>
              </a:solidFill>
              <a:latin typeface="Montserrat"/>
              <a:ea typeface="Montserrat"/>
              <a:cs typeface="Montserrat"/>
              <a:sym typeface="Montserrat"/>
            </a:endParaRPr>
          </a:p>
        </p:txBody>
      </p:sp>
      <p:sp>
        <p:nvSpPr>
          <p:cNvPr id="175" name="Google Shape;175;p19"/>
          <p:cNvSpPr txBox="1"/>
          <p:nvPr/>
        </p:nvSpPr>
        <p:spPr>
          <a:xfrm>
            <a:off x="6377035" y="4490310"/>
            <a:ext cx="5237507" cy="2080889"/>
          </a:xfrm>
          <a:prstGeom prst="rect">
            <a:avLst/>
          </a:prstGeom>
          <a:noFill/>
          <a:ln>
            <a:noFill/>
          </a:ln>
        </p:spPr>
        <p:txBody>
          <a:bodyPr anchorCtr="0" anchor="t" bIns="60925" lIns="121900" spcFirstLastPara="1" rIns="121900" wrap="square" tIns="60925">
            <a:noAutofit/>
          </a:bodyPr>
          <a:lstStyle/>
          <a:p>
            <a:pPr indent="-228594" lvl="0" marL="228594" marR="0" rtl="0" algn="l">
              <a:lnSpc>
                <a:spcPct val="100000"/>
              </a:lnSpc>
              <a:spcBef>
                <a:spcPts val="0"/>
              </a:spcBef>
              <a:spcAft>
                <a:spcPts val="0"/>
              </a:spcAft>
              <a:buClr>
                <a:schemeClr val="dk1"/>
              </a:buClr>
              <a:buSzPts val="1600"/>
              <a:buFont typeface="Arial"/>
              <a:buChar char="•"/>
            </a:pPr>
            <a:r>
              <a:rPr b="0" i="0" lang="en-US" sz="1333" u="none" cap="none" strike="noStrike">
                <a:solidFill>
                  <a:schemeClr val="dk1"/>
                </a:solidFill>
                <a:latin typeface="Montserrat"/>
                <a:ea typeface="Montserrat"/>
                <a:cs typeface="Montserrat"/>
                <a:sym typeface="Montserrat"/>
              </a:rPr>
              <a:t>Athena</a:t>
            </a:r>
            <a:endParaRPr b="0" i="0" sz="1333" u="none" cap="none" strike="noStrike">
              <a:solidFill>
                <a:schemeClr val="dk1"/>
              </a:solidFill>
              <a:latin typeface="Montserrat"/>
              <a:ea typeface="Montserrat"/>
              <a:cs typeface="Montserrat"/>
              <a:sym typeface="Montserrat"/>
            </a:endParaRPr>
          </a:p>
        </p:txBody>
      </p:sp>
      <p:sp>
        <p:nvSpPr>
          <p:cNvPr id="176" name="Google Shape;176;p19"/>
          <p:cNvSpPr txBox="1"/>
          <p:nvPr>
            <p:ph idx="12" type="sldNum"/>
          </p:nvPr>
        </p:nvSpPr>
        <p:spPr>
          <a:xfrm>
            <a:off x="0" y="6545635"/>
            <a:ext cx="409317" cy="312365"/>
          </a:xfrm>
          <a:prstGeom prst="rect">
            <a:avLst/>
          </a:prstGeom>
          <a:solidFill>
            <a:srgbClr val="D8D8D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888888"/>
              </a:buClr>
              <a:buSzPts val="800"/>
              <a:buFont typeface="Calibri"/>
              <a:buNone/>
            </a:pPr>
            <a:fld id="{00000000-1234-1234-1234-123412341234}" type="slidenum">
              <a:rPr lang="en-US"/>
              <a:t>‹#›</a:t>
            </a:fld>
            <a:endParaRPr/>
          </a:p>
        </p:txBody>
      </p:sp>
      <p:pic>
        <p:nvPicPr>
          <p:cNvPr id="177" name="Google Shape;177;p19"/>
          <p:cNvPicPr preferRelativeResize="0"/>
          <p:nvPr/>
        </p:nvPicPr>
        <p:blipFill>
          <a:blip r:embed="rId3">
            <a:alphaModFix/>
          </a:blip>
          <a:stretch>
            <a:fillRect/>
          </a:stretch>
        </p:blipFill>
        <p:spPr>
          <a:xfrm>
            <a:off x="9129085" y="1746537"/>
            <a:ext cx="866800" cy="909588"/>
          </a:xfrm>
          <a:prstGeom prst="rect">
            <a:avLst/>
          </a:prstGeom>
          <a:noFill/>
          <a:ln>
            <a:noFill/>
          </a:ln>
        </p:spPr>
      </p:pic>
      <p:pic>
        <p:nvPicPr>
          <p:cNvPr id="178" name="Google Shape;178;p19"/>
          <p:cNvPicPr preferRelativeResize="0"/>
          <p:nvPr/>
        </p:nvPicPr>
        <p:blipFill>
          <a:blip r:embed="rId4">
            <a:alphaModFix/>
          </a:blip>
          <a:stretch>
            <a:fillRect/>
          </a:stretch>
        </p:blipFill>
        <p:spPr>
          <a:xfrm>
            <a:off x="4833072" y="1956380"/>
            <a:ext cx="708950" cy="829942"/>
          </a:xfrm>
          <a:prstGeom prst="rect">
            <a:avLst/>
          </a:prstGeom>
          <a:noFill/>
          <a:ln>
            <a:noFill/>
          </a:ln>
        </p:spPr>
      </p:pic>
      <p:pic>
        <p:nvPicPr>
          <p:cNvPr id="179" name="Google Shape;179;p19"/>
          <p:cNvPicPr preferRelativeResize="0"/>
          <p:nvPr/>
        </p:nvPicPr>
        <p:blipFill>
          <a:blip r:embed="rId5">
            <a:alphaModFix/>
          </a:blip>
          <a:stretch>
            <a:fillRect/>
          </a:stretch>
        </p:blipFill>
        <p:spPr>
          <a:xfrm>
            <a:off x="8223147" y="2439183"/>
            <a:ext cx="866800" cy="925864"/>
          </a:xfrm>
          <a:prstGeom prst="rect">
            <a:avLst/>
          </a:prstGeom>
          <a:noFill/>
          <a:ln>
            <a:noFill/>
          </a:ln>
        </p:spPr>
      </p:pic>
      <p:pic>
        <p:nvPicPr>
          <p:cNvPr id="180" name="Google Shape;180;p19"/>
          <p:cNvPicPr preferRelativeResize="0"/>
          <p:nvPr/>
        </p:nvPicPr>
        <p:blipFill>
          <a:blip r:embed="rId6">
            <a:alphaModFix/>
          </a:blip>
          <a:stretch>
            <a:fillRect/>
          </a:stretch>
        </p:blipFill>
        <p:spPr>
          <a:xfrm>
            <a:off x="10035025" y="2498281"/>
            <a:ext cx="866800" cy="866770"/>
          </a:xfrm>
          <a:prstGeom prst="rect">
            <a:avLst/>
          </a:prstGeom>
          <a:noFill/>
          <a:ln>
            <a:noFill/>
          </a:ln>
        </p:spPr>
      </p:pic>
      <p:pic>
        <p:nvPicPr>
          <p:cNvPr id="181" name="Google Shape;181;p19"/>
          <p:cNvPicPr preferRelativeResize="0"/>
          <p:nvPr/>
        </p:nvPicPr>
        <p:blipFill>
          <a:blip r:embed="rId7">
            <a:alphaModFix/>
          </a:blip>
          <a:stretch>
            <a:fillRect/>
          </a:stretch>
        </p:blipFill>
        <p:spPr>
          <a:xfrm>
            <a:off x="3329925" y="1539190"/>
            <a:ext cx="866800" cy="904060"/>
          </a:xfrm>
          <a:prstGeom prst="rect">
            <a:avLst/>
          </a:prstGeom>
          <a:noFill/>
          <a:ln>
            <a:noFill/>
          </a:ln>
        </p:spPr>
      </p:pic>
      <p:pic>
        <p:nvPicPr>
          <p:cNvPr id="182" name="Google Shape;182;p19"/>
          <p:cNvPicPr preferRelativeResize="0"/>
          <p:nvPr/>
        </p:nvPicPr>
        <p:blipFill>
          <a:blip r:embed="rId8">
            <a:alphaModFix/>
          </a:blip>
          <a:stretch>
            <a:fillRect/>
          </a:stretch>
        </p:blipFill>
        <p:spPr>
          <a:xfrm>
            <a:off x="2295927" y="2319047"/>
            <a:ext cx="708950" cy="777826"/>
          </a:xfrm>
          <a:prstGeom prst="rect">
            <a:avLst/>
          </a:prstGeom>
          <a:noFill/>
          <a:ln>
            <a:noFill/>
          </a:ln>
        </p:spPr>
      </p:pic>
      <p:pic>
        <p:nvPicPr>
          <p:cNvPr id="183" name="Google Shape;183;p19"/>
          <p:cNvPicPr preferRelativeResize="0"/>
          <p:nvPr/>
        </p:nvPicPr>
        <p:blipFill>
          <a:blip r:embed="rId9">
            <a:alphaModFix/>
          </a:blip>
          <a:stretch>
            <a:fillRect/>
          </a:stretch>
        </p:blipFill>
        <p:spPr>
          <a:xfrm>
            <a:off x="3410865" y="2646675"/>
            <a:ext cx="866810" cy="856600"/>
          </a:xfrm>
          <a:prstGeom prst="rect">
            <a:avLst/>
          </a:prstGeom>
          <a:noFill/>
          <a:ln>
            <a:noFill/>
          </a:ln>
        </p:spPr>
      </p:pic>
      <p:pic>
        <p:nvPicPr>
          <p:cNvPr id="184" name="Google Shape;184;p19"/>
          <p:cNvPicPr preferRelativeResize="0"/>
          <p:nvPr/>
        </p:nvPicPr>
        <p:blipFill>
          <a:blip r:embed="rId10">
            <a:alphaModFix/>
          </a:blip>
          <a:stretch>
            <a:fillRect/>
          </a:stretch>
        </p:blipFill>
        <p:spPr>
          <a:xfrm>
            <a:off x="3023875" y="5046999"/>
            <a:ext cx="866800" cy="838226"/>
          </a:xfrm>
          <a:prstGeom prst="rect">
            <a:avLst/>
          </a:prstGeom>
          <a:noFill/>
          <a:ln>
            <a:noFill/>
          </a:ln>
        </p:spPr>
      </p:pic>
      <p:pic>
        <p:nvPicPr>
          <p:cNvPr id="185" name="Google Shape;185;p19"/>
          <p:cNvPicPr preferRelativeResize="0"/>
          <p:nvPr/>
        </p:nvPicPr>
        <p:blipFill>
          <a:blip r:embed="rId11">
            <a:alphaModFix/>
          </a:blip>
          <a:stretch>
            <a:fillRect/>
          </a:stretch>
        </p:blipFill>
        <p:spPr>
          <a:xfrm>
            <a:off x="8585474" y="4828440"/>
            <a:ext cx="866800" cy="8879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409317" y="194367"/>
            <a:ext cx="9753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Architecture</a:t>
            </a:r>
            <a:r>
              <a:rPr lang="en-US"/>
              <a:t> Diagram</a:t>
            </a:r>
            <a:endParaRPr/>
          </a:p>
        </p:txBody>
      </p:sp>
      <p:pic>
        <p:nvPicPr>
          <p:cNvPr id="192" name="Google Shape;192;p20"/>
          <p:cNvPicPr preferRelativeResize="0"/>
          <p:nvPr/>
        </p:nvPicPr>
        <p:blipFill>
          <a:blip r:embed="rId3">
            <a:alphaModFix/>
          </a:blip>
          <a:stretch>
            <a:fillRect/>
          </a:stretch>
        </p:blipFill>
        <p:spPr>
          <a:xfrm>
            <a:off x="594038" y="1029809"/>
            <a:ext cx="11003925" cy="540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409317" y="194367"/>
            <a:ext cx="9753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Analytics </a:t>
            </a:r>
            <a:endParaRPr/>
          </a:p>
        </p:txBody>
      </p:sp>
      <p:pic>
        <p:nvPicPr>
          <p:cNvPr id="199" name="Google Shape;199;p21"/>
          <p:cNvPicPr preferRelativeResize="0"/>
          <p:nvPr/>
        </p:nvPicPr>
        <p:blipFill>
          <a:blip r:embed="rId3">
            <a:alphaModFix/>
          </a:blip>
          <a:stretch>
            <a:fillRect/>
          </a:stretch>
        </p:blipFill>
        <p:spPr>
          <a:xfrm>
            <a:off x="152400" y="1110267"/>
            <a:ext cx="5305425" cy="2667000"/>
          </a:xfrm>
          <a:prstGeom prst="rect">
            <a:avLst/>
          </a:prstGeom>
          <a:noFill/>
          <a:ln>
            <a:noFill/>
          </a:ln>
        </p:spPr>
      </p:pic>
      <p:pic>
        <p:nvPicPr>
          <p:cNvPr id="200" name="Google Shape;200;p21"/>
          <p:cNvPicPr preferRelativeResize="0"/>
          <p:nvPr/>
        </p:nvPicPr>
        <p:blipFill>
          <a:blip r:embed="rId4">
            <a:alphaModFix/>
          </a:blip>
          <a:stretch>
            <a:fillRect/>
          </a:stretch>
        </p:blipFill>
        <p:spPr>
          <a:xfrm>
            <a:off x="5610225" y="1110267"/>
            <a:ext cx="5734050" cy="2200275"/>
          </a:xfrm>
          <a:prstGeom prst="rect">
            <a:avLst/>
          </a:prstGeom>
          <a:noFill/>
          <a:ln>
            <a:noFill/>
          </a:ln>
        </p:spPr>
      </p:pic>
      <p:pic>
        <p:nvPicPr>
          <p:cNvPr id="201" name="Google Shape;201;p21"/>
          <p:cNvPicPr preferRelativeResize="0"/>
          <p:nvPr/>
        </p:nvPicPr>
        <p:blipFill>
          <a:blip r:embed="rId5">
            <a:alphaModFix/>
          </a:blip>
          <a:stretch>
            <a:fillRect/>
          </a:stretch>
        </p:blipFill>
        <p:spPr>
          <a:xfrm>
            <a:off x="152400" y="3929667"/>
            <a:ext cx="2009775" cy="2286000"/>
          </a:xfrm>
          <a:prstGeom prst="rect">
            <a:avLst/>
          </a:prstGeom>
          <a:noFill/>
          <a:ln>
            <a:noFill/>
          </a:ln>
        </p:spPr>
      </p:pic>
      <p:pic>
        <p:nvPicPr>
          <p:cNvPr id="202" name="Google Shape;202;p21"/>
          <p:cNvPicPr preferRelativeResize="0"/>
          <p:nvPr/>
        </p:nvPicPr>
        <p:blipFill>
          <a:blip r:embed="rId6">
            <a:alphaModFix/>
          </a:blip>
          <a:stretch>
            <a:fillRect/>
          </a:stretch>
        </p:blipFill>
        <p:spPr>
          <a:xfrm>
            <a:off x="2314575" y="3929667"/>
            <a:ext cx="4191000" cy="2066925"/>
          </a:xfrm>
          <a:prstGeom prst="rect">
            <a:avLst/>
          </a:prstGeom>
          <a:noFill/>
          <a:ln>
            <a:noFill/>
          </a:ln>
        </p:spPr>
      </p:pic>
      <p:pic>
        <p:nvPicPr>
          <p:cNvPr id="203" name="Google Shape;203;p21"/>
          <p:cNvPicPr preferRelativeResize="0"/>
          <p:nvPr/>
        </p:nvPicPr>
        <p:blipFill>
          <a:blip r:embed="rId7">
            <a:alphaModFix/>
          </a:blip>
          <a:stretch>
            <a:fillRect/>
          </a:stretch>
        </p:blipFill>
        <p:spPr>
          <a:xfrm>
            <a:off x="6657975" y="3510817"/>
            <a:ext cx="4876800" cy="2428875"/>
          </a:xfrm>
          <a:prstGeom prst="rect">
            <a:avLst/>
          </a:prstGeom>
          <a:noFill/>
          <a:ln>
            <a:noFill/>
          </a:ln>
        </p:spPr>
      </p:pic>
      <p:sp>
        <p:nvSpPr>
          <p:cNvPr id="204" name="Google Shape;204;p21"/>
          <p:cNvSpPr txBox="1"/>
          <p:nvPr/>
        </p:nvSpPr>
        <p:spPr>
          <a:xfrm>
            <a:off x="3194550" y="5925050"/>
            <a:ext cx="26229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First </a:t>
            </a:r>
            <a:r>
              <a:rPr lang="en-US" sz="1300">
                <a:solidFill>
                  <a:schemeClr val="dk1"/>
                </a:solidFill>
                <a:latin typeface="Calibri"/>
                <a:ea typeface="Calibri"/>
                <a:cs typeface="Calibri"/>
                <a:sym typeface="Calibri"/>
              </a:rPr>
              <a:t>purchase</a:t>
            </a:r>
            <a:r>
              <a:rPr lang="en-US" sz="1300">
                <a:solidFill>
                  <a:schemeClr val="dk1"/>
                </a:solidFill>
                <a:latin typeface="Calibri"/>
                <a:ea typeface="Calibri"/>
                <a:cs typeface="Calibri"/>
                <a:sym typeface="Calibri"/>
              </a:rPr>
              <a:t> time for each User</a:t>
            </a:r>
            <a:endParaRPr sz="1300">
              <a:solidFill>
                <a:schemeClr val="dk1"/>
              </a:solidFill>
              <a:latin typeface="Calibri"/>
              <a:ea typeface="Calibri"/>
              <a:cs typeface="Calibri"/>
              <a:sym typeface="Calibri"/>
            </a:endParaRPr>
          </a:p>
        </p:txBody>
      </p:sp>
      <p:sp>
        <p:nvSpPr>
          <p:cNvPr id="205" name="Google Shape;205;p21"/>
          <p:cNvSpPr txBox="1"/>
          <p:nvPr/>
        </p:nvSpPr>
        <p:spPr>
          <a:xfrm>
            <a:off x="7473450" y="5939700"/>
            <a:ext cx="29016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Session time of each user</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nvSpPr>
        <p:spPr>
          <a:xfrm>
            <a:off x="409318" y="194368"/>
            <a:ext cx="109851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lang="en-US" sz="2933">
                <a:solidFill>
                  <a:srgbClr val="043364"/>
                </a:solidFill>
                <a:latin typeface="Montserrat"/>
                <a:ea typeface="Montserrat"/>
                <a:cs typeface="Montserrat"/>
                <a:sym typeface="Montserrat"/>
              </a:rPr>
              <a:t>Cost Estimation</a:t>
            </a:r>
            <a:endParaRPr b="1" i="0" sz="2933" u="none" cap="none" strike="noStrike">
              <a:solidFill>
                <a:srgbClr val="043364"/>
              </a:solidFill>
              <a:latin typeface="Montserrat"/>
              <a:ea typeface="Montserrat"/>
              <a:cs typeface="Montserrat"/>
              <a:sym typeface="Montserrat"/>
            </a:endParaRPr>
          </a:p>
        </p:txBody>
      </p:sp>
      <p:sp>
        <p:nvSpPr>
          <p:cNvPr id="211" name="Google Shape;211;p22"/>
          <p:cNvSpPr/>
          <p:nvPr/>
        </p:nvSpPr>
        <p:spPr>
          <a:xfrm>
            <a:off x="770025" y="672026"/>
            <a:ext cx="10532700" cy="6041100"/>
          </a:xfrm>
          <a:prstGeom prst="rect">
            <a:avLst/>
          </a:prstGeom>
          <a:noFill/>
          <a:ln>
            <a:noFill/>
          </a:ln>
        </p:spPr>
        <p:txBody>
          <a:bodyPr anchorCtr="0" anchor="t" bIns="45700" lIns="91425" spcFirstLastPara="1" rIns="91425" wrap="square" tIns="45700">
            <a:noAutofit/>
          </a:bodyPr>
          <a:lstStyle/>
          <a:p>
            <a:pPr indent="0" lvl="0" marL="0" marR="243833" rtl="0" algn="l">
              <a:lnSpc>
                <a:spcPct val="125000"/>
              </a:lnSpc>
              <a:spcBef>
                <a:spcPts val="0"/>
              </a:spcBef>
              <a:spcAft>
                <a:spcPts val="0"/>
              </a:spcAft>
              <a:buClr>
                <a:srgbClr val="000000"/>
              </a:buClr>
              <a:buSzPts val="2400"/>
              <a:buFont typeface="Arial"/>
              <a:buNone/>
            </a:pPr>
            <a:r>
              <a:t/>
            </a:r>
            <a:endParaRPr b="1" sz="2400">
              <a:solidFill>
                <a:srgbClr val="EF4815"/>
              </a:solidFill>
              <a:latin typeface="Montserrat"/>
              <a:ea typeface="Montserrat"/>
              <a:cs typeface="Montserrat"/>
              <a:sym typeface="Montserrat"/>
            </a:endParaRPr>
          </a:p>
          <a:p>
            <a:pPr indent="0" lvl="0" marL="0" marR="243833" rtl="0" algn="l">
              <a:lnSpc>
                <a:spcPct val="125000"/>
              </a:lnSpc>
              <a:spcBef>
                <a:spcPts val="0"/>
              </a:spcBef>
              <a:spcAft>
                <a:spcPts val="0"/>
              </a:spcAft>
              <a:buClr>
                <a:srgbClr val="000000"/>
              </a:buClr>
              <a:buSzPts val="1467"/>
              <a:buFont typeface="Arial"/>
              <a:buNone/>
            </a:pPr>
            <a:r>
              <a:t/>
            </a:r>
            <a:endParaRPr b="0" i="0" sz="1467" u="none" cap="none" strike="noStrike">
              <a:solidFill>
                <a:srgbClr val="434343"/>
              </a:solidFill>
              <a:latin typeface="Montserrat"/>
              <a:ea typeface="Montserrat"/>
              <a:cs typeface="Montserrat"/>
              <a:sym typeface="Montserrat"/>
            </a:endParaRPr>
          </a:p>
        </p:txBody>
      </p:sp>
      <p:sp>
        <p:nvSpPr>
          <p:cNvPr id="212" name="Google Shape;212;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3" name="Google Shape;213;p22"/>
          <p:cNvPicPr preferRelativeResize="0"/>
          <p:nvPr/>
        </p:nvPicPr>
        <p:blipFill>
          <a:blip r:embed="rId3">
            <a:alphaModFix/>
          </a:blip>
          <a:stretch>
            <a:fillRect/>
          </a:stretch>
        </p:blipFill>
        <p:spPr>
          <a:xfrm>
            <a:off x="1237200" y="1607125"/>
            <a:ext cx="7051750" cy="1849875"/>
          </a:xfrm>
          <a:prstGeom prst="rect">
            <a:avLst/>
          </a:prstGeom>
          <a:noFill/>
          <a:ln>
            <a:noFill/>
          </a:ln>
        </p:spPr>
      </p:pic>
      <p:pic>
        <p:nvPicPr>
          <p:cNvPr id="214" name="Google Shape;214;p22"/>
          <p:cNvPicPr preferRelativeResize="0"/>
          <p:nvPr/>
        </p:nvPicPr>
        <p:blipFill>
          <a:blip r:embed="rId4">
            <a:alphaModFix/>
          </a:blip>
          <a:stretch>
            <a:fillRect/>
          </a:stretch>
        </p:blipFill>
        <p:spPr>
          <a:xfrm>
            <a:off x="1383749" y="3696525"/>
            <a:ext cx="6594225" cy="2508375"/>
          </a:xfrm>
          <a:prstGeom prst="rect">
            <a:avLst/>
          </a:prstGeom>
          <a:noFill/>
          <a:ln>
            <a:noFill/>
          </a:ln>
        </p:spPr>
      </p:pic>
      <p:sp>
        <p:nvSpPr>
          <p:cNvPr id="215" name="Google Shape;215;p22"/>
          <p:cNvSpPr txBox="1"/>
          <p:nvPr/>
        </p:nvSpPr>
        <p:spPr>
          <a:xfrm>
            <a:off x="970925" y="825500"/>
            <a:ext cx="98619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Montserrat"/>
                <a:ea typeface="Montserrat"/>
                <a:cs typeface="Montserrat"/>
                <a:sym typeface="Montserrat"/>
              </a:rPr>
              <a:t>Using AWS Pricing Calculator, we had a rough estimate of the budget monthly and yearly.</a:t>
            </a:r>
            <a:endParaRPr sz="1500">
              <a:solidFill>
                <a:schemeClr val="dk1"/>
              </a:solidFill>
              <a:latin typeface="Montserrat"/>
              <a:ea typeface="Montserrat"/>
              <a:cs typeface="Montserrat"/>
              <a:sym typeface="Montserrat"/>
            </a:endParaRPr>
          </a:p>
          <a:p>
            <a:pPr indent="0" lvl="0" marL="457200" marR="243833" rtl="0" algn="just">
              <a:lnSpc>
                <a:spcPct val="125000"/>
              </a:lnSpc>
              <a:spcBef>
                <a:spcPts val="0"/>
              </a:spcBef>
              <a:spcAft>
                <a:spcPts val="0"/>
              </a:spcAft>
              <a:buNone/>
            </a:pPr>
            <a:r>
              <a:t/>
            </a:r>
            <a:endParaRPr sz="145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nvSpPr>
        <p:spPr>
          <a:xfrm>
            <a:off x="409318" y="194368"/>
            <a:ext cx="109851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i="0" lang="en-US" sz="2933" u="none" cap="none" strike="noStrike">
                <a:solidFill>
                  <a:srgbClr val="043364"/>
                </a:solidFill>
                <a:latin typeface="Montserrat"/>
                <a:ea typeface="Montserrat"/>
                <a:cs typeface="Montserrat"/>
                <a:sym typeface="Montserrat"/>
              </a:rPr>
              <a:t>Protocols for Communication</a:t>
            </a:r>
            <a:endParaRPr b="1" i="0" sz="2933" u="none" cap="none" strike="noStrike">
              <a:solidFill>
                <a:srgbClr val="043364"/>
              </a:solidFill>
              <a:latin typeface="Montserrat"/>
              <a:ea typeface="Montserrat"/>
              <a:cs typeface="Montserrat"/>
              <a:sym typeface="Montserrat"/>
            </a:endParaRPr>
          </a:p>
        </p:txBody>
      </p:sp>
      <p:sp>
        <p:nvSpPr>
          <p:cNvPr id="221" name="Google Shape;221;p23"/>
          <p:cNvSpPr/>
          <p:nvPr/>
        </p:nvSpPr>
        <p:spPr>
          <a:xfrm>
            <a:off x="563975" y="909875"/>
            <a:ext cx="10675800" cy="6162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Arial"/>
              <a:buNone/>
            </a:pPr>
            <a:r>
              <a:rPr b="1" i="0" lang="en-US" sz="2400" u="none" cap="none" strike="noStrike">
                <a:solidFill>
                  <a:srgbClr val="EF4815"/>
                </a:solidFill>
                <a:latin typeface="Montserrat"/>
                <a:ea typeface="Montserrat"/>
                <a:cs typeface="Montserrat"/>
                <a:sym typeface="Montserrat"/>
              </a:rPr>
              <a:t>Utilize Project Management Tools:</a:t>
            </a:r>
            <a:endParaRPr b="1" i="0" sz="2400" u="none" cap="none" strike="noStrike">
              <a:solidFill>
                <a:srgbClr val="EF4815"/>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rPr b="1" i="0" lang="en-US" sz="1467" u="none" cap="none" strike="noStrike">
                <a:solidFill>
                  <a:srgbClr val="434343"/>
                </a:solidFill>
                <a:latin typeface="Montserrat"/>
                <a:ea typeface="Montserrat"/>
                <a:cs typeface="Montserrat"/>
                <a:sym typeface="Montserrat"/>
              </a:rPr>
              <a:t>Tool:</a:t>
            </a:r>
            <a:r>
              <a:rPr b="0" i="0" lang="en-US" sz="1467" u="none" cap="none" strike="noStrike">
                <a:solidFill>
                  <a:srgbClr val="434343"/>
                </a:solidFill>
                <a:latin typeface="Montserrat"/>
                <a:ea typeface="Montserrat"/>
                <a:cs typeface="Montserrat"/>
                <a:sym typeface="Montserrat"/>
              </a:rPr>
              <a:t> Implement tools like Jira or Trello for task tracking and updates.</a:t>
            </a:r>
            <a:endParaRPr b="0" i="0" sz="1467" u="none" cap="none" strike="noStrike">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i="0" lang="en-US" sz="1467" u="none" cap="none" strike="noStrike">
                <a:solidFill>
                  <a:srgbClr val="434343"/>
                </a:solidFill>
                <a:latin typeface="Montserrat"/>
                <a:ea typeface="Montserrat"/>
                <a:cs typeface="Montserrat"/>
                <a:sym typeface="Montserrat"/>
              </a:rPr>
              <a:t>Usage:</a:t>
            </a:r>
            <a:r>
              <a:rPr b="0" i="0" lang="en-US" sz="1467" u="none" cap="none" strike="noStrike">
                <a:solidFill>
                  <a:srgbClr val="434343"/>
                </a:solidFill>
                <a:latin typeface="Montserrat"/>
                <a:ea typeface="Montserrat"/>
                <a:cs typeface="Montserrat"/>
                <a:sym typeface="Montserrat"/>
              </a:rPr>
              <a:t> </a:t>
            </a:r>
            <a:r>
              <a:rPr b="0" i="0" lang="en-US" sz="1467" u="none" cap="none" strike="noStrike">
                <a:solidFill>
                  <a:srgbClr val="434343"/>
                </a:solidFill>
                <a:latin typeface="Montserrat"/>
                <a:ea typeface="Montserrat"/>
                <a:cs typeface="Montserrat"/>
                <a:sym typeface="Montserrat"/>
              </a:rPr>
              <a:t>Assign tasks, set deadlines, and track progress in real-time.</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t/>
            </a:r>
            <a:endParaRPr sz="1467">
              <a:solidFill>
                <a:srgbClr val="434343"/>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2400"/>
              <a:buFont typeface="Arial"/>
              <a:buNone/>
            </a:pPr>
            <a:r>
              <a:rPr b="1" lang="en-US" sz="2400">
                <a:solidFill>
                  <a:srgbClr val="EF4815"/>
                </a:solidFill>
                <a:latin typeface="Montserrat"/>
                <a:ea typeface="Montserrat"/>
                <a:cs typeface="Montserrat"/>
                <a:sym typeface="Montserrat"/>
              </a:rPr>
              <a:t>Establish Clear Communication Channels:</a:t>
            </a:r>
            <a:endParaRPr b="1" i="0" sz="2400" u="none" cap="none" strike="noStrike">
              <a:solidFill>
                <a:srgbClr val="EF4815"/>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rPr b="1" lang="en-US" sz="1467">
                <a:solidFill>
                  <a:srgbClr val="434343"/>
                </a:solidFill>
                <a:latin typeface="Montserrat"/>
                <a:ea typeface="Montserrat"/>
                <a:cs typeface="Montserrat"/>
                <a:sym typeface="Montserrat"/>
              </a:rPr>
              <a:t>Channels:</a:t>
            </a:r>
            <a:r>
              <a:rPr lang="en-US" sz="1467">
                <a:solidFill>
                  <a:srgbClr val="434343"/>
                </a:solidFill>
                <a:latin typeface="Montserrat"/>
                <a:ea typeface="Montserrat"/>
                <a:cs typeface="Montserrat"/>
                <a:sym typeface="Montserrat"/>
              </a:rPr>
              <a:t> Utilize  Zoom for virtual meetings, and email for formal communication.</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Dedicated Channels: </a:t>
            </a:r>
            <a:r>
              <a:rPr lang="en-US" sz="1467">
                <a:solidFill>
                  <a:srgbClr val="434343"/>
                </a:solidFill>
                <a:latin typeface="Montserrat"/>
                <a:ea typeface="Montserrat"/>
                <a:cs typeface="Montserrat"/>
                <a:sym typeface="Montserrat"/>
              </a:rPr>
              <a:t>Create dedicated channels for specific topics or teams to streamline communication.</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rPr b="0" i="0" lang="en-US" sz="1467" u="none" cap="none" strike="noStrike">
                <a:solidFill>
                  <a:srgbClr val="434343"/>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0" marR="243833" rtl="0" algn="just">
              <a:lnSpc>
                <a:spcPct val="125000"/>
              </a:lnSpc>
              <a:spcBef>
                <a:spcPts val="0"/>
              </a:spcBef>
              <a:spcAft>
                <a:spcPts val="0"/>
              </a:spcAft>
              <a:buClr>
                <a:srgbClr val="000000"/>
              </a:buClr>
              <a:buSzPts val="2400"/>
              <a:buFont typeface="Arial"/>
              <a:buNone/>
            </a:pPr>
            <a:r>
              <a:rPr b="1" lang="en-US" sz="2400">
                <a:solidFill>
                  <a:srgbClr val="EF4815"/>
                </a:solidFill>
                <a:latin typeface="Montserrat"/>
                <a:ea typeface="Montserrat"/>
                <a:cs typeface="Montserrat"/>
                <a:sym typeface="Montserrat"/>
              </a:rPr>
              <a:t>Response Time Expectations:</a:t>
            </a:r>
            <a:endParaRPr b="0" i="0" sz="1400" u="none" cap="none" strike="noStrike">
              <a:solidFill>
                <a:srgbClr val="000000"/>
              </a:solidFill>
              <a:latin typeface="Arial"/>
              <a:ea typeface="Arial"/>
              <a:cs typeface="Arial"/>
              <a:sym typeface="Arial"/>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Expectations:</a:t>
            </a:r>
            <a:r>
              <a:rPr lang="en-US" sz="1467">
                <a:solidFill>
                  <a:srgbClr val="434343"/>
                </a:solidFill>
                <a:latin typeface="Montserrat"/>
                <a:ea typeface="Montserrat"/>
                <a:cs typeface="Montserrat"/>
                <a:sym typeface="Montserrat"/>
              </a:rPr>
              <a:t> Define response time expectations for different communication channels.</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Example:</a:t>
            </a:r>
            <a:r>
              <a:rPr lang="en-US" sz="1467">
                <a:solidFill>
                  <a:srgbClr val="434343"/>
                </a:solidFill>
                <a:latin typeface="Montserrat"/>
                <a:ea typeface="Montserrat"/>
                <a:cs typeface="Montserrat"/>
                <a:sym typeface="Montserrat"/>
              </a:rPr>
              <a:t> emails within 24 hours.</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2400"/>
              <a:buFont typeface="Arial"/>
              <a:buNone/>
            </a:pPr>
            <a:r>
              <a:rPr b="1" lang="en-US" sz="2400">
                <a:solidFill>
                  <a:srgbClr val="EF4815"/>
                </a:solidFill>
                <a:latin typeface="Montserrat"/>
                <a:ea typeface="Montserrat"/>
                <a:cs typeface="Montserrat"/>
                <a:sym typeface="Montserrat"/>
              </a:rPr>
              <a:t>Document Decisions and Discussions:</a:t>
            </a:r>
            <a:endParaRPr b="0" i="0" sz="1400" u="none" cap="none" strike="noStrike">
              <a:solidFill>
                <a:srgbClr val="000000"/>
              </a:solidFill>
              <a:latin typeface="Arial"/>
              <a:ea typeface="Arial"/>
              <a:cs typeface="Arial"/>
              <a:sym typeface="Arial"/>
            </a:endParaRPr>
          </a:p>
          <a:p>
            <a:pPr indent="0" lvl="0" marL="0" marR="243833" rtl="0" algn="just">
              <a:lnSpc>
                <a:spcPct val="125000"/>
              </a:lnSpc>
              <a:spcBef>
                <a:spcPts val="0"/>
              </a:spcBef>
              <a:spcAft>
                <a:spcPts val="0"/>
              </a:spcAft>
              <a:buClr>
                <a:srgbClr val="000000"/>
              </a:buClr>
              <a:buSzPts val="1467"/>
              <a:buFont typeface="Arial"/>
              <a:buNone/>
            </a:pPr>
            <a:r>
              <a:rPr b="1" lang="en-US" sz="1467">
                <a:solidFill>
                  <a:srgbClr val="434343"/>
                </a:solidFill>
                <a:latin typeface="Montserrat"/>
                <a:ea typeface="Montserrat"/>
                <a:cs typeface="Montserrat"/>
                <a:sym typeface="Montserrat"/>
              </a:rPr>
              <a:t>Documentation: </a:t>
            </a:r>
            <a:r>
              <a:rPr lang="en-US" sz="1467">
                <a:solidFill>
                  <a:srgbClr val="434343"/>
                </a:solidFill>
                <a:latin typeface="Montserrat"/>
                <a:ea typeface="Montserrat"/>
                <a:cs typeface="Montserrat"/>
                <a:sym typeface="Montserrat"/>
              </a:rPr>
              <a:t>Maintain a centralized repository (e.g., Confluence) to document decisions, discussions, and meeting minutes.</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Version Control:</a:t>
            </a:r>
            <a:r>
              <a:rPr lang="en-US" sz="1467">
                <a:solidFill>
                  <a:srgbClr val="434343"/>
                </a:solidFill>
                <a:latin typeface="Montserrat"/>
                <a:ea typeface="Montserrat"/>
                <a:cs typeface="Montserrat"/>
                <a:sym typeface="Montserrat"/>
              </a:rPr>
              <a:t> Ensure version control to track changes and updates accurately.</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t/>
            </a:r>
            <a:endParaRPr sz="1467">
              <a:solidFill>
                <a:srgbClr val="434343"/>
              </a:solidFill>
              <a:latin typeface="Montserrat"/>
              <a:ea typeface="Montserrat"/>
              <a:cs typeface="Montserrat"/>
              <a:sym typeface="Montserrat"/>
            </a:endParaRPr>
          </a:p>
          <a:p>
            <a:pPr indent="0" lvl="0" marL="0" marR="243833" rtl="0" algn="l">
              <a:lnSpc>
                <a:spcPct val="125000"/>
              </a:lnSpc>
              <a:spcBef>
                <a:spcPts val="0"/>
              </a:spcBef>
              <a:spcAft>
                <a:spcPts val="0"/>
              </a:spcAft>
              <a:buClr>
                <a:srgbClr val="000000"/>
              </a:buClr>
              <a:buSzPts val="1467"/>
              <a:buFont typeface="Arial"/>
              <a:buNone/>
            </a:pPr>
            <a:r>
              <a:t/>
            </a:r>
            <a:endParaRPr b="0" i="0" sz="1467" u="none" cap="none" strike="noStrike">
              <a:solidFill>
                <a:srgbClr val="434343"/>
              </a:solidFill>
              <a:latin typeface="Montserrat"/>
              <a:ea typeface="Montserrat"/>
              <a:cs typeface="Montserrat"/>
              <a:sym typeface="Montserrat"/>
            </a:endParaRPr>
          </a:p>
        </p:txBody>
      </p:sp>
      <p:sp>
        <p:nvSpPr>
          <p:cNvPr id="222" name="Google Shape;22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nvSpPr>
        <p:spPr>
          <a:xfrm>
            <a:off x="603418" y="279293"/>
            <a:ext cx="109851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33"/>
              <a:buFont typeface="Arial"/>
              <a:buNone/>
            </a:pPr>
            <a:r>
              <a:rPr b="1" lang="en-US" sz="2933">
                <a:solidFill>
                  <a:srgbClr val="043364"/>
                </a:solidFill>
                <a:latin typeface="Montserrat"/>
                <a:ea typeface="Montserrat"/>
                <a:cs typeface="Montserrat"/>
                <a:sym typeface="Montserrat"/>
              </a:rPr>
              <a:t>Client Stakeholder Management &amp; Expectations </a:t>
            </a:r>
            <a:endParaRPr b="1" i="0" sz="2933" u="none" cap="none" strike="noStrike">
              <a:solidFill>
                <a:srgbClr val="043364"/>
              </a:solidFill>
              <a:latin typeface="Montserrat"/>
              <a:ea typeface="Montserrat"/>
              <a:cs typeface="Montserrat"/>
              <a:sym typeface="Montserrat"/>
            </a:endParaRPr>
          </a:p>
        </p:txBody>
      </p:sp>
      <p:sp>
        <p:nvSpPr>
          <p:cNvPr id="228" name="Google Shape;228;p24"/>
          <p:cNvSpPr/>
          <p:nvPr/>
        </p:nvSpPr>
        <p:spPr>
          <a:xfrm>
            <a:off x="608375" y="811150"/>
            <a:ext cx="10694400" cy="5611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2400">
                <a:solidFill>
                  <a:srgbClr val="EF4815"/>
                </a:solidFill>
                <a:latin typeface="Montserrat"/>
                <a:ea typeface="Montserrat"/>
                <a:cs typeface="Montserrat"/>
                <a:sym typeface="Montserrat"/>
              </a:rPr>
              <a:t>Regular Status Updates:</a:t>
            </a:r>
            <a:endParaRPr b="1" sz="2400">
              <a:solidFill>
                <a:srgbClr val="EF4815"/>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Frequency: </a:t>
            </a:r>
            <a:r>
              <a:rPr lang="en-US" sz="1467">
                <a:solidFill>
                  <a:srgbClr val="434343"/>
                </a:solidFill>
                <a:latin typeface="Montserrat"/>
                <a:ea typeface="Montserrat"/>
                <a:cs typeface="Montserrat"/>
                <a:sym typeface="Montserrat"/>
              </a:rPr>
              <a:t>Provide weekly status updates on project progress and milestones.</a:t>
            </a:r>
            <a:endParaRPr sz="1467">
              <a:solidFill>
                <a:srgbClr val="434343"/>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Medium: </a:t>
            </a:r>
            <a:r>
              <a:rPr lang="en-US" sz="1467">
                <a:solidFill>
                  <a:srgbClr val="434343"/>
                </a:solidFill>
                <a:latin typeface="Montserrat"/>
                <a:ea typeface="Montserrat"/>
                <a:cs typeface="Montserrat"/>
                <a:sym typeface="Montserrat"/>
              </a:rPr>
              <a:t>Share updates via email or conduct virtual meetings for in-depth discussions.</a:t>
            </a:r>
            <a:endParaRPr sz="1467">
              <a:solidFill>
                <a:srgbClr val="434343"/>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2400"/>
              <a:buFont typeface="Arial"/>
              <a:buNone/>
            </a:pPr>
            <a:r>
              <a:rPr b="1" lang="en-US" sz="2400">
                <a:solidFill>
                  <a:srgbClr val="EF4815"/>
                </a:solidFill>
                <a:latin typeface="Montserrat"/>
                <a:ea typeface="Montserrat"/>
                <a:cs typeface="Montserrat"/>
                <a:sym typeface="Montserrat"/>
              </a:rPr>
              <a:t>Clear Expectations Regarding Deliverables:</a:t>
            </a:r>
            <a:endParaRPr b="1" i="0" sz="2400" u="none" cap="none" strike="noStrike">
              <a:solidFill>
                <a:srgbClr val="EF4815"/>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rPr b="1" lang="en-US" sz="1467">
                <a:solidFill>
                  <a:srgbClr val="434343"/>
                </a:solidFill>
                <a:latin typeface="Montserrat"/>
                <a:ea typeface="Montserrat"/>
                <a:cs typeface="Montserrat"/>
                <a:sym typeface="Montserrat"/>
              </a:rPr>
              <a:t>Detailed Deliverables: </a:t>
            </a:r>
            <a:r>
              <a:rPr lang="en-US" sz="1467">
                <a:solidFill>
                  <a:srgbClr val="434343"/>
                </a:solidFill>
                <a:latin typeface="Montserrat"/>
                <a:ea typeface="Montserrat"/>
                <a:cs typeface="Montserrat"/>
                <a:sym typeface="Montserrat"/>
              </a:rPr>
              <a:t>Provide a detailed breakdown of deliverables, including specific data sources integrated, ETL processes implemented, and analysis conducted.</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1467">
                <a:solidFill>
                  <a:srgbClr val="434343"/>
                </a:solidFill>
                <a:latin typeface="Montserrat"/>
                <a:ea typeface="Montserrat"/>
                <a:cs typeface="Montserrat"/>
                <a:sym typeface="Montserrat"/>
              </a:rPr>
              <a:t>Timeline Alignment:</a:t>
            </a:r>
            <a:r>
              <a:rPr lang="en-US" sz="1467">
                <a:solidFill>
                  <a:srgbClr val="434343"/>
                </a:solidFill>
                <a:latin typeface="Montserrat"/>
                <a:ea typeface="Montserrat"/>
                <a:cs typeface="Montserrat"/>
                <a:sym typeface="Montserrat"/>
              </a:rPr>
              <a:t> Align deliverables with project timelines to ensure timely completion.</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t/>
            </a:r>
            <a:endParaRPr sz="1467">
              <a:solidFill>
                <a:srgbClr val="434343"/>
              </a:solidFill>
              <a:latin typeface="Montserrat"/>
              <a:ea typeface="Montserrat"/>
              <a:cs typeface="Montserrat"/>
              <a:sym typeface="Montserrat"/>
            </a:endParaRPr>
          </a:p>
          <a:p>
            <a:pPr indent="0" lvl="0" marL="0" marR="243834" rtl="0" algn="just">
              <a:lnSpc>
                <a:spcPct val="125000"/>
              </a:lnSpc>
              <a:spcBef>
                <a:spcPts val="0"/>
              </a:spcBef>
              <a:spcAft>
                <a:spcPts val="0"/>
              </a:spcAft>
              <a:buClr>
                <a:srgbClr val="000000"/>
              </a:buClr>
              <a:buSzPts val="1467"/>
              <a:buFont typeface="Arial"/>
              <a:buNone/>
            </a:pPr>
            <a:r>
              <a:rPr b="1" lang="en-US" sz="2400">
                <a:solidFill>
                  <a:srgbClr val="EF4815"/>
                </a:solidFill>
                <a:latin typeface="Montserrat"/>
                <a:ea typeface="Montserrat"/>
                <a:cs typeface="Montserrat"/>
                <a:sym typeface="Montserrat"/>
              </a:rPr>
              <a:t>Timelines and Potential Challenges:</a:t>
            </a:r>
            <a:endParaRPr b="1" i="0" sz="2400" u="none" cap="none" strike="noStrike">
              <a:solidFill>
                <a:srgbClr val="EF4815"/>
              </a:solidFill>
              <a:latin typeface="Montserrat"/>
              <a:ea typeface="Montserrat"/>
              <a:cs typeface="Montserrat"/>
              <a:sym typeface="Montserrat"/>
            </a:endParaRPr>
          </a:p>
          <a:p>
            <a:pPr indent="0" lvl="0" marL="0" marR="243833" rtl="0" algn="just">
              <a:lnSpc>
                <a:spcPct val="125000"/>
              </a:lnSpc>
              <a:spcBef>
                <a:spcPts val="0"/>
              </a:spcBef>
              <a:spcAft>
                <a:spcPts val="0"/>
              </a:spcAft>
              <a:buClr>
                <a:srgbClr val="000000"/>
              </a:buClr>
              <a:buSzPts val="1467"/>
              <a:buFont typeface="Arial"/>
              <a:buNone/>
            </a:pPr>
            <a:r>
              <a:rPr b="1" i="0" lang="en-US" sz="1467" u="none" cap="none" strike="noStrike">
                <a:solidFill>
                  <a:srgbClr val="434343"/>
                </a:solidFill>
                <a:latin typeface="Montserrat"/>
                <a:ea typeface="Montserrat"/>
                <a:cs typeface="Montserrat"/>
                <a:sym typeface="Montserrat"/>
              </a:rPr>
              <a:t>Timelines:</a:t>
            </a:r>
            <a:r>
              <a:rPr b="0" i="0" lang="en-US" sz="1467" u="none" cap="none" strike="noStrike">
                <a:solidFill>
                  <a:srgbClr val="434343"/>
                </a:solidFill>
                <a:latin typeface="Montserrat"/>
                <a:ea typeface="Montserrat"/>
                <a:cs typeface="Montserrat"/>
                <a:sym typeface="Montserrat"/>
              </a:rPr>
              <a:t> Clearly communicate project timelines, including milestones and key deadlines.</a:t>
            </a:r>
            <a:endParaRPr b="0" i="0" sz="1467" u="none" cap="none" strike="noStrike">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i="0" lang="en-US" sz="1467" u="none" cap="none" strike="noStrike">
                <a:solidFill>
                  <a:srgbClr val="434343"/>
                </a:solidFill>
                <a:latin typeface="Montserrat"/>
                <a:ea typeface="Montserrat"/>
                <a:cs typeface="Montserrat"/>
                <a:sym typeface="Montserrat"/>
              </a:rPr>
              <a:t>Challenges:</a:t>
            </a:r>
            <a:r>
              <a:rPr b="0" i="0" lang="en-US" sz="1467" u="none" cap="none" strike="noStrike">
                <a:solidFill>
                  <a:srgbClr val="434343"/>
                </a:solidFill>
                <a:latin typeface="Montserrat"/>
                <a:ea typeface="Montserrat"/>
                <a:cs typeface="Montserrat"/>
                <a:sym typeface="Montserrat"/>
              </a:rPr>
              <a:t> Proactively identify potential challenges (e.g., data quality issues, technical constraints) and discuss mitigation strategies.</a:t>
            </a:r>
            <a:endParaRPr b="0" i="0" sz="1467" u="none" cap="none" strike="noStrike">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rPr b="1" lang="en-US" sz="2400">
                <a:solidFill>
                  <a:srgbClr val="EF4815"/>
                </a:solidFill>
                <a:latin typeface="Montserrat"/>
                <a:ea typeface="Montserrat"/>
                <a:cs typeface="Montserrat"/>
                <a:sym typeface="Montserrat"/>
              </a:rPr>
              <a:t>Active Participation and Feedback:</a:t>
            </a:r>
            <a:endParaRPr b="1" sz="2400">
              <a:solidFill>
                <a:srgbClr val="EF4815"/>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467"/>
              <a:buFont typeface="Arial"/>
              <a:buNone/>
            </a:pPr>
            <a:r>
              <a:rPr lang="en-US" sz="1467">
                <a:solidFill>
                  <a:srgbClr val="434343"/>
                </a:solidFill>
                <a:latin typeface="Montserrat"/>
                <a:ea typeface="Montserrat"/>
                <a:cs typeface="Montserrat"/>
                <a:sym typeface="Montserrat"/>
              </a:rPr>
              <a:t>Actively encourage client stakeholders to participate in project activities, such as requirements gathering sessions, user acceptance testing, and feedback sessions and establish a feedback mechanism (e.g., regular feedback surveys, open-door policy) to solicit input and address concerns promptly.</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467"/>
              <a:buFont typeface="Arial"/>
              <a:buNone/>
            </a:pPr>
            <a:r>
              <a:t/>
            </a:r>
            <a:endParaRPr sz="1467">
              <a:solidFill>
                <a:srgbClr val="434343"/>
              </a:solidFill>
              <a:latin typeface="Montserrat"/>
              <a:ea typeface="Montserrat"/>
              <a:cs typeface="Montserrat"/>
              <a:sym typeface="Montserrat"/>
            </a:endParaRPr>
          </a:p>
          <a:p>
            <a:pPr indent="0" lvl="0" marL="0" marR="243833" rtl="0" algn="just">
              <a:lnSpc>
                <a:spcPct val="125000"/>
              </a:lnSpc>
              <a:spcBef>
                <a:spcPts val="0"/>
              </a:spcBef>
              <a:spcAft>
                <a:spcPts val="0"/>
              </a:spcAft>
              <a:buClr>
                <a:schemeClr val="dk1"/>
              </a:buClr>
              <a:buSzPts val="1100"/>
              <a:buFont typeface="Arial"/>
              <a:buNone/>
            </a:pPr>
            <a:r>
              <a:t/>
            </a:r>
            <a:endParaRPr sz="1467">
              <a:solidFill>
                <a:srgbClr val="434343"/>
              </a:solidFill>
              <a:latin typeface="Montserrat"/>
              <a:ea typeface="Montserrat"/>
              <a:cs typeface="Montserrat"/>
              <a:sym typeface="Montserrat"/>
            </a:endParaRPr>
          </a:p>
          <a:p>
            <a:pPr indent="0" lvl="0" marL="0" marR="243834" rtl="0" algn="just">
              <a:lnSpc>
                <a:spcPct val="125000"/>
              </a:lnSpc>
              <a:spcBef>
                <a:spcPts val="0"/>
              </a:spcBef>
              <a:spcAft>
                <a:spcPts val="0"/>
              </a:spcAft>
              <a:buClr>
                <a:srgbClr val="000000"/>
              </a:buClr>
              <a:buSzPts val="1467"/>
              <a:buFont typeface="Arial"/>
              <a:buNone/>
            </a:pPr>
            <a:r>
              <a:t/>
            </a:r>
            <a:endParaRPr sz="1467">
              <a:solidFill>
                <a:srgbClr val="434343"/>
              </a:solidFill>
              <a:latin typeface="Montserrat"/>
              <a:ea typeface="Montserrat"/>
              <a:cs typeface="Montserrat"/>
              <a:sym typeface="Montserrat"/>
            </a:endParaRPr>
          </a:p>
          <a:p>
            <a:pPr indent="0" lvl="0" marL="0" marR="243834" rtl="0" algn="just">
              <a:lnSpc>
                <a:spcPct val="125000"/>
              </a:lnSpc>
              <a:spcBef>
                <a:spcPts val="0"/>
              </a:spcBef>
              <a:spcAft>
                <a:spcPts val="0"/>
              </a:spcAft>
              <a:buClr>
                <a:srgbClr val="000000"/>
              </a:buClr>
              <a:buSzPts val="1467"/>
              <a:buFont typeface="Arial"/>
              <a:buNone/>
            </a:pPr>
            <a:r>
              <a:t/>
            </a:r>
            <a:endParaRPr b="0" i="0" sz="1467" u="none" cap="none" strike="noStrike">
              <a:solidFill>
                <a:srgbClr val="434343"/>
              </a:solidFill>
              <a:latin typeface="Montserrat"/>
              <a:ea typeface="Montserrat"/>
              <a:cs typeface="Montserrat"/>
              <a:sym typeface="Montserrat"/>
            </a:endParaRPr>
          </a:p>
          <a:p>
            <a:pPr indent="0" lvl="0" marL="0" marR="243834" rtl="0" algn="l">
              <a:lnSpc>
                <a:spcPct val="125000"/>
              </a:lnSpc>
              <a:spcBef>
                <a:spcPts val="0"/>
              </a:spcBef>
              <a:spcAft>
                <a:spcPts val="0"/>
              </a:spcAft>
              <a:buClr>
                <a:srgbClr val="000000"/>
              </a:buClr>
              <a:buSzPts val="2400"/>
              <a:buFont typeface="Arial"/>
              <a:buNone/>
            </a:pPr>
            <a:r>
              <a:t/>
            </a:r>
            <a:endParaRPr b="1" i="0" sz="2400" u="none" cap="none" strike="noStrike">
              <a:solidFill>
                <a:srgbClr val="EF4815"/>
              </a:solidFill>
              <a:latin typeface="Montserrat"/>
              <a:ea typeface="Montserrat"/>
              <a:cs typeface="Montserrat"/>
              <a:sym typeface="Montserrat"/>
            </a:endParaRPr>
          </a:p>
          <a:p>
            <a:pPr indent="0" lvl="0" marL="0" marR="243834" rtl="0" algn="l">
              <a:lnSpc>
                <a:spcPct val="125000"/>
              </a:lnSpc>
              <a:spcBef>
                <a:spcPts val="0"/>
              </a:spcBef>
              <a:spcAft>
                <a:spcPts val="0"/>
              </a:spcAft>
              <a:buClr>
                <a:srgbClr val="000000"/>
              </a:buClr>
              <a:buSzPts val="1467"/>
              <a:buFont typeface="Arial"/>
              <a:buNone/>
            </a:pPr>
            <a:r>
              <a:t/>
            </a:r>
            <a:endParaRPr b="0" i="0" sz="1467" u="none" cap="none" strike="noStrike">
              <a:solidFill>
                <a:srgbClr val="43434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