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6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72" r:id="rId13"/>
    <p:sldId id="273" r:id="rId14"/>
    <p:sldId id="268" r:id="rId15"/>
    <p:sldId id="269" r:id="rId16"/>
    <p:sldId id="270" r:id="rId17"/>
    <p:sldId id="274" r:id="rId18"/>
    <p:sldId id="271" r:id="rId19"/>
  </p:sldIdLst>
  <p:sldSz cx="18288000" cy="10287000"/>
  <p:notesSz cx="6858000" cy="9144000"/>
  <p:embeddedFontLst>
    <p:embeddedFont>
      <p:font typeface="Open Sans" panose="020B0606030504020204" pitchFamily="34" charset="0"/>
      <p:regular r:id="rId20"/>
    </p:embeddedFont>
    <p:embeddedFont>
      <p:font typeface="Open Sans Medium" panose="020B0604020202020204" charset="0"/>
      <p:regular r:id="rId21"/>
    </p:embeddedFont>
    <p:embeddedFont>
      <p:font typeface="Pattanakarn Bold" panose="020B0604020202020204" charset="-34"/>
      <p:regular r:id="rId22"/>
    </p:embeddedFont>
    <p:embeddedFont>
      <p:font typeface="Pattanakarn Heavy" panose="020B0604020202020204" charset="-3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100" d="100"/>
          <a:sy n="100" d="100"/>
        </p:scale>
        <p:origin x="654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7.svg"/><Relationship Id="rId7" Type="http://schemas.openxmlformats.org/officeDocument/2006/relationships/image" Target="../media/image23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5446863" y="1446363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3" name="Group 3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4" name="AutoShape 4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7" name="Freeform 7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TextBox 8"/>
          <p:cNvSpPr txBox="1"/>
          <p:nvPr/>
        </p:nvSpPr>
        <p:spPr>
          <a:xfrm>
            <a:off x="3114789" y="4713216"/>
            <a:ext cx="12058423" cy="16941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966"/>
              </a:lnSpc>
              <a:spcBef>
                <a:spcPct val="0"/>
              </a:spcBef>
            </a:pPr>
            <a:r>
              <a:rPr lang="en-US" sz="9975" b="1">
                <a:solidFill>
                  <a:srgbClr val="F2E84C"/>
                </a:solidFill>
                <a:latin typeface="Pattanakarn Heavy"/>
                <a:ea typeface="Pattanakarn Heavy"/>
                <a:cs typeface="Pattanakarn Heavy"/>
                <a:sym typeface="Pattanakarn Heavy"/>
              </a:rPr>
              <a:t>NEW TEAM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643414" y="3774790"/>
            <a:ext cx="7001172" cy="9537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08"/>
              </a:lnSpc>
              <a:spcBef>
                <a:spcPct val="0"/>
              </a:spcBef>
            </a:pPr>
            <a:r>
              <a:rPr lang="en-US" sz="5577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PROYECTO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629984" y="8646795"/>
            <a:ext cx="9028032" cy="61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 esta presentación conoceremos todos los aspectos claves sobre nuestra aplicación de gestión del equipo new team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90600"/>
            <a:ext cx="2692596" cy="3562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40"/>
              </a:lnSpc>
              <a:spcBef>
                <a:spcPct val="0"/>
              </a:spcBef>
            </a:pPr>
            <a:r>
              <a:rPr lang="en-US" sz="2100" b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Ángel y Jorge 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787942" y="872318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310702" y="2233034"/>
            <a:ext cx="9673331" cy="6420674"/>
          </a:xfrm>
          <a:custGeom>
            <a:avLst/>
            <a:gdLst/>
            <a:ahLst/>
            <a:cxnLst/>
            <a:rect l="l" t="t" r="r" b="b"/>
            <a:pathLst>
              <a:path w="9673331" h="6420674">
                <a:moveTo>
                  <a:pt x="0" y="0"/>
                </a:moveTo>
                <a:lnTo>
                  <a:pt x="9673331" y="0"/>
                </a:lnTo>
                <a:lnTo>
                  <a:pt x="9673331" y="6420673"/>
                </a:lnTo>
                <a:lnTo>
                  <a:pt x="0" y="642067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DE SECUENCIA DE CREAR CONVOCATORIA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269801" y="2276662"/>
            <a:ext cx="9685788" cy="5678293"/>
          </a:xfrm>
          <a:custGeom>
            <a:avLst/>
            <a:gdLst/>
            <a:ahLst/>
            <a:cxnLst/>
            <a:rect l="l" t="t" r="r" b="b"/>
            <a:pathLst>
              <a:path w="9685788" h="5678293">
                <a:moveTo>
                  <a:pt x="0" y="0"/>
                </a:moveTo>
                <a:lnTo>
                  <a:pt x="9685787" y="0"/>
                </a:lnTo>
                <a:lnTo>
                  <a:pt x="9685787" y="5678293"/>
                </a:lnTo>
                <a:lnTo>
                  <a:pt x="0" y="567829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1028700" y="3418346"/>
            <a:ext cx="6697632" cy="195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ORGANIZACION DEL TRABAJO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745698"/>
            <a:ext cx="6967322" cy="9257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Para organizar el trabajo lo hemos hecho mediante trello una aplicacion que sirve para asignar tareas y llevar un flujo del trabajo que han estado haciendo los integrantes del proyecto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52F0728-C2A3-182B-A83C-70987D2D45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95DE7A10-99F0-E73F-B12A-178861F94D8C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331CBBD3-AC6C-313E-FD65-2E510DFEFC7C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65B57110-FA60-92FD-77E7-480AF23F513F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5DEF6181-1F98-6116-EA94-78FEBA4FDDA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844FB041-885A-6736-BFC7-02A1C458027A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FA805BA7-44F4-43CC-D04E-1E47E1D17551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BD3F90B1-B66E-D90F-5C47-24439C418813}"/>
              </a:ext>
            </a:extLst>
          </p:cNvPr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F11E420-5035-B669-FC6D-71CFFD545AFA}"/>
              </a:ext>
            </a:extLst>
          </p:cNvPr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6E06B8B-DC34-4FD0-919E-83D55509A070}"/>
              </a:ext>
            </a:extLst>
          </p:cNvPr>
          <p:cNvSpPr txBox="1"/>
          <p:nvPr/>
        </p:nvSpPr>
        <p:spPr>
          <a:xfrm>
            <a:off x="1028700" y="3418346"/>
            <a:ext cx="6697632" cy="2000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COBERTURA DE TEST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6971118-19D0-959C-098E-5080FBC77C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456528"/>
            <a:ext cx="11689828" cy="3925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29419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593AC3-04F9-1932-2AFE-9540AD6E8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B8BBBA52-8A5E-C20D-3B6A-CF98EF5BB573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5328E340-64A3-9280-9062-B83757C5FBC6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F9327027-246C-E80F-84AD-3EF0BA371BA8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A84F2D75-9272-41C8-CCC3-026E217A623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9E6286E7-7A09-FF0B-B08B-8C5D36FBAF53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29AE7621-95D1-33CE-9AD2-68CFE4F628DC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>
            <a:extLst>
              <a:ext uri="{FF2B5EF4-FFF2-40B4-BE49-F238E27FC236}">
                <a16:creationId xmlns:a16="http://schemas.microsoft.com/office/drawing/2014/main" id="{615C0E28-D847-5DB3-F290-2E659A511BB2}"/>
              </a:ext>
            </a:extLst>
          </p:cNvPr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9DF4FC41-2F13-5AD1-0638-D7C81D07CA06}"/>
              </a:ext>
            </a:extLst>
          </p:cNvPr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E4ADC12B-1E24-0C59-9844-CFC9B6EC311D}"/>
              </a:ext>
            </a:extLst>
          </p:cNvPr>
          <p:cNvSpPr txBox="1"/>
          <p:nvPr/>
        </p:nvSpPr>
        <p:spPr>
          <a:xfrm>
            <a:off x="3048000" y="4143226"/>
            <a:ext cx="11772900" cy="20005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VAMOS CON LA PUESTA EN ESCENA DE LA APLICACIÓN</a:t>
            </a:r>
          </a:p>
        </p:txBody>
      </p:sp>
    </p:spTree>
    <p:extLst>
      <p:ext uri="{BB962C8B-B14F-4D97-AF65-F5344CB8AC3E}">
        <p14:creationId xmlns:p14="http://schemas.microsoft.com/office/powerpoint/2010/main" val="4906415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0633570" y="3134492"/>
            <a:ext cx="6625730" cy="195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COMO LO SOLUCIONAMOS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1677186" y="5379125"/>
            <a:ext cx="5582114" cy="620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apartado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explicamos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problemas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hemos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tenido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lo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hemos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solucionado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73189" y="8332470"/>
            <a:ext cx="4141621" cy="12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back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existieron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varios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problemas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validaciones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o la gran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cantidad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repositorios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enlazados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teniamos</a:t>
            </a:r>
            <a:endParaRPr lang="en-US" sz="1800" dirty="0">
              <a:solidFill>
                <a:srgbClr val="F2E8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7073189" y="7658546"/>
            <a:ext cx="4141621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Back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8332470"/>
            <a:ext cx="4141621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front lo mas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complicado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fue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diseñar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tema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de la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interfaz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enlazarlo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mendiante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viewmodel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28700" y="7658546"/>
            <a:ext cx="4141621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Front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3117679" y="8332470"/>
            <a:ext cx="4141621" cy="1261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O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tros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problemas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tiempo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estres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nervios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lo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hemos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solucionado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tomando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pequeños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descansos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3117679" y="7658546"/>
            <a:ext cx="4141621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Otros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problemas</a:t>
            </a:r>
            <a:endParaRPr lang="en-US" sz="2501" b="1" dirty="0">
              <a:solidFill>
                <a:srgbClr val="F2E84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6" name="AutoShape 16"/>
          <p:cNvSpPr/>
          <p:nvPr/>
        </p:nvSpPr>
        <p:spPr>
          <a:xfrm flipV="1">
            <a:off x="6121755" y="7715696"/>
            <a:ext cx="0" cy="154260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7" name="AutoShape 17"/>
          <p:cNvSpPr/>
          <p:nvPr/>
        </p:nvSpPr>
        <p:spPr>
          <a:xfrm flipV="1">
            <a:off x="12166245" y="7715696"/>
            <a:ext cx="0" cy="1542604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8" name="Freeform 18"/>
          <p:cNvSpPr/>
          <p:nvPr/>
        </p:nvSpPr>
        <p:spPr>
          <a:xfrm>
            <a:off x="14717131" y="1028700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321933" y="7291643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5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5" y="0"/>
                </a:lnTo>
                <a:lnTo>
                  <a:pt x="7394275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AutoShape 8"/>
          <p:cNvSpPr/>
          <p:nvPr/>
        </p:nvSpPr>
        <p:spPr>
          <a:xfrm>
            <a:off x="11277050" y="7725876"/>
            <a:ext cx="598225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9" name="AutoShape 9"/>
          <p:cNvSpPr/>
          <p:nvPr/>
        </p:nvSpPr>
        <p:spPr>
          <a:xfrm>
            <a:off x="11277050" y="5889308"/>
            <a:ext cx="598225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sp>
        <p:nvSpPr>
          <p:cNvPr id="10" name="AutoShape 10"/>
          <p:cNvSpPr/>
          <p:nvPr/>
        </p:nvSpPr>
        <p:spPr>
          <a:xfrm>
            <a:off x="11277050" y="4052739"/>
            <a:ext cx="5982250" cy="0"/>
          </a:xfrm>
          <a:prstGeom prst="line">
            <a:avLst/>
          </a:prstGeom>
          <a:ln w="28575" cap="flat">
            <a:solidFill>
              <a:srgbClr val="FFFFFF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s-ES"/>
          </a:p>
        </p:txBody>
      </p:sp>
      <p:grpSp>
        <p:nvGrpSpPr>
          <p:cNvPr id="11" name="Group 11"/>
          <p:cNvGrpSpPr/>
          <p:nvPr/>
        </p:nvGrpSpPr>
        <p:grpSpPr>
          <a:xfrm>
            <a:off x="9580333" y="2520315"/>
            <a:ext cx="1228279" cy="1228279"/>
            <a:chOff x="0" y="0"/>
            <a:chExt cx="323497" cy="32349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23497" cy="323497"/>
            </a:xfrm>
            <a:custGeom>
              <a:avLst/>
              <a:gdLst/>
              <a:ahLst/>
              <a:cxnLst/>
              <a:rect l="l" t="t" r="r" b="b"/>
              <a:pathLst>
                <a:path w="323497" h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2E8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1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415253"/>
            <a:ext cx="6509773" cy="29440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PUNTOS CLAVE QUE NOS AYUDARON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028700" y="4650540"/>
            <a:ext cx="6382387" cy="611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sz="180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Aqui explicamos los puntos clave que a nosotros nos ayudaron a tomar este proyecto y sacarlo adelante 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11277050" y="3137089"/>
            <a:ext cx="5982250" cy="620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omar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pequeños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descansos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ayudaron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controlar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emociones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la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fatiga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llevábamos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1277050" y="2463165"/>
            <a:ext cx="5982250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Tomar </a:t>
            </a: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pequeños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descansos</a:t>
            </a:r>
            <a:endParaRPr lang="en-US" sz="2501" b="1" dirty="0">
              <a:solidFill>
                <a:srgbClr val="F2E84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1277050" y="4973658"/>
            <a:ext cx="5982250" cy="6206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paso a paso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fue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un punto clave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ya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haciendo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pequeños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cambios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saldría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poco a poco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11277050" y="4299734"/>
            <a:ext cx="5982250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Ir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paso a paso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1277050" y="6662639"/>
            <a:ext cx="5982250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uando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teniamos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un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fallo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empezamos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debugear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poner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puntos de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ruptura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para saber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donde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estaba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problema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solucionarlo</a:t>
            </a:r>
            <a:endParaRPr lang="en-US" sz="1800" dirty="0">
              <a:solidFill>
                <a:srgbClr val="F2E8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1277050" y="6136302"/>
            <a:ext cx="5982250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Debugear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y </a:t>
            </a: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uso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de puntos de </a:t>
            </a: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ruptura</a:t>
            </a:r>
            <a:endParaRPr lang="en-US" sz="2501" b="1" dirty="0">
              <a:solidFill>
                <a:srgbClr val="F2E84C"/>
              </a:solidFill>
              <a:latin typeface="Open Sans Medium"/>
              <a:ea typeface="Open Sans Medium"/>
              <a:cs typeface="Open Sans Medium"/>
              <a:sym typeface="Open Sans Medium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11277050" y="8646795"/>
            <a:ext cx="5982250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comunicación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entre ambos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fue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clave para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tomar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decisiones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sabiendo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estaba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haciendo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uno de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nosotros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momento</a:t>
            </a:r>
            <a:endParaRPr lang="en-US" sz="1800" dirty="0">
              <a:solidFill>
                <a:srgbClr val="F2E8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1277050" y="7972871"/>
            <a:ext cx="5982250" cy="4317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1"/>
              </a:lnSpc>
              <a:spcBef>
                <a:spcPct val="0"/>
              </a:spcBef>
            </a:pPr>
            <a:r>
              <a:rPr lang="en-US" sz="2501" b="1" dirty="0" err="1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Comunicacion</a:t>
            </a:r>
            <a:r>
              <a:rPr lang="en-US" sz="2501" b="1" dirty="0">
                <a:solidFill>
                  <a:srgbClr val="F2E84C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 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9580333" y="4356884"/>
            <a:ext cx="1228279" cy="1228279"/>
            <a:chOff x="0" y="0"/>
            <a:chExt cx="323497" cy="323497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323497" cy="323497"/>
            </a:xfrm>
            <a:custGeom>
              <a:avLst/>
              <a:gdLst/>
              <a:ahLst/>
              <a:cxnLst/>
              <a:rect l="l" t="t" r="r" b="b"/>
              <a:pathLst>
                <a:path w="323497" h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2E8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6" name="TextBox 26"/>
            <p:cNvSpPr txBox="1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1"/>
                </a:lnSpc>
              </a:pPr>
              <a:endParaRPr/>
            </a:p>
          </p:txBody>
        </p:sp>
      </p:grpSp>
      <p:grpSp>
        <p:nvGrpSpPr>
          <p:cNvPr id="27" name="Group 27"/>
          <p:cNvGrpSpPr/>
          <p:nvPr/>
        </p:nvGrpSpPr>
        <p:grpSpPr>
          <a:xfrm>
            <a:off x="9580333" y="6193452"/>
            <a:ext cx="1228279" cy="1228279"/>
            <a:chOff x="0" y="0"/>
            <a:chExt cx="323497" cy="323497"/>
          </a:xfrm>
        </p:grpSpPr>
        <p:sp>
          <p:nvSpPr>
            <p:cNvPr id="28" name="Freeform 28"/>
            <p:cNvSpPr/>
            <p:nvPr/>
          </p:nvSpPr>
          <p:spPr>
            <a:xfrm>
              <a:off x="0" y="0"/>
              <a:ext cx="323497" cy="323497"/>
            </a:xfrm>
            <a:custGeom>
              <a:avLst/>
              <a:gdLst/>
              <a:ahLst/>
              <a:cxnLst/>
              <a:rect l="l" t="t" r="r" b="b"/>
              <a:pathLst>
                <a:path w="323497" h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2E8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29" name="TextBox 29"/>
            <p:cNvSpPr txBox="1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1"/>
                </a:lnSpc>
              </a:pPr>
              <a:endParaRPr/>
            </a:p>
          </p:txBody>
        </p:sp>
      </p:grpSp>
      <p:grpSp>
        <p:nvGrpSpPr>
          <p:cNvPr id="30" name="Group 30"/>
          <p:cNvGrpSpPr/>
          <p:nvPr/>
        </p:nvGrpSpPr>
        <p:grpSpPr>
          <a:xfrm>
            <a:off x="9580333" y="8030021"/>
            <a:ext cx="1228279" cy="1228279"/>
            <a:chOff x="0" y="0"/>
            <a:chExt cx="323497" cy="323497"/>
          </a:xfrm>
        </p:grpSpPr>
        <p:sp>
          <p:nvSpPr>
            <p:cNvPr id="31" name="Freeform 31"/>
            <p:cNvSpPr/>
            <p:nvPr/>
          </p:nvSpPr>
          <p:spPr>
            <a:xfrm>
              <a:off x="0" y="0"/>
              <a:ext cx="323497" cy="323497"/>
            </a:xfrm>
            <a:custGeom>
              <a:avLst/>
              <a:gdLst/>
              <a:ahLst/>
              <a:cxnLst/>
              <a:rect l="l" t="t" r="r" b="b"/>
              <a:pathLst>
                <a:path w="323497" h="323497">
                  <a:moveTo>
                    <a:pt x="161749" y="0"/>
                  </a:moveTo>
                  <a:lnTo>
                    <a:pt x="161749" y="0"/>
                  </a:lnTo>
                  <a:cubicBezTo>
                    <a:pt x="251080" y="0"/>
                    <a:pt x="323497" y="72417"/>
                    <a:pt x="323497" y="161749"/>
                  </a:cubicBezTo>
                  <a:lnTo>
                    <a:pt x="323497" y="161749"/>
                  </a:lnTo>
                  <a:cubicBezTo>
                    <a:pt x="323497" y="251080"/>
                    <a:pt x="251080" y="323497"/>
                    <a:pt x="161749" y="323497"/>
                  </a:cubicBezTo>
                  <a:lnTo>
                    <a:pt x="161749" y="323497"/>
                  </a:lnTo>
                  <a:cubicBezTo>
                    <a:pt x="72417" y="323497"/>
                    <a:pt x="0" y="251080"/>
                    <a:pt x="0" y="161749"/>
                  </a:cubicBezTo>
                  <a:lnTo>
                    <a:pt x="0" y="161749"/>
                  </a:lnTo>
                  <a:cubicBezTo>
                    <a:pt x="0" y="72417"/>
                    <a:pt x="72417" y="0"/>
                    <a:pt x="161749" y="0"/>
                  </a:cubicBezTo>
                  <a:close/>
                </a:path>
              </a:pathLst>
            </a:custGeom>
            <a:solidFill>
              <a:srgbClr val="F2E84C"/>
            </a:solidFill>
          </p:spPr>
          <p:txBody>
            <a:bodyPr/>
            <a:lstStyle/>
            <a:p>
              <a:endParaRPr lang="es-ES"/>
            </a:p>
          </p:txBody>
        </p:sp>
        <p:sp>
          <p:nvSpPr>
            <p:cNvPr id="32" name="TextBox 32"/>
            <p:cNvSpPr txBox="1"/>
            <p:nvPr/>
          </p:nvSpPr>
          <p:spPr>
            <a:xfrm>
              <a:off x="0" y="-57150"/>
              <a:ext cx="323497" cy="3806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501"/>
                </a:lnSpc>
              </a:pPr>
              <a:endParaRPr/>
            </a:p>
          </p:txBody>
        </p:sp>
      </p:grpSp>
      <p:sp>
        <p:nvSpPr>
          <p:cNvPr id="33" name="TextBox 33"/>
          <p:cNvSpPr txBox="1"/>
          <p:nvPr/>
        </p:nvSpPr>
        <p:spPr>
          <a:xfrm>
            <a:off x="9788231" y="2889997"/>
            <a:ext cx="812484" cy="43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b="1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788231" y="4726565"/>
            <a:ext cx="812484" cy="43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b="1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9788231" y="6563134"/>
            <a:ext cx="812484" cy="43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b="1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788231" y="8399703"/>
            <a:ext cx="812484" cy="4317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1"/>
              </a:lnSpc>
              <a:spcBef>
                <a:spcPct val="0"/>
              </a:spcBef>
            </a:pPr>
            <a:r>
              <a:rPr lang="en-US" sz="2501" b="1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rPr>
              <a:t>04</a:t>
            </a:r>
          </a:p>
        </p:txBody>
      </p:sp>
      <p:sp>
        <p:nvSpPr>
          <p:cNvPr id="37" name="Freeform 37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636392" y="2395228"/>
            <a:ext cx="13015215" cy="9627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COMO SE HIZO EL DESARROLLO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6685946" y="6752534"/>
            <a:ext cx="4916108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uego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fase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empezamos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implementacion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tanto del back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del front </a:t>
            </a:r>
          </a:p>
        </p:txBody>
      </p:sp>
      <p:grpSp>
        <p:nvGrpSpPr>
          <p:cNvPr id="10" name="Group 10"/>
          <p:cNvGrpSpPr/>
          <p:nvPr/>
        </p:nvGrpSpPr>
        <p:grpSpPr>
          <a:xfrm>
            <a:off x="6685946" y="4051356"/>
            <a:ext cx="4916108" cy="2458000"/>
            <a:chOff x="0" y="0"/>
            <a:chExt cx="6554811" cy="3277333"/>
          </a:xfrm>
        </p:grpSpPr>
        <p:grpSp>
          <p:nvGrpSpPr>
            <p:cNvPr id="11" name="Group 11"/>
            <p:cNvGrpSpPr/>
            <p:nvPr/>
          </p:nvGrpSpPr>
          <p:grpSpPr>
            <a:xfrm>
              <a:off x="0" y="0"/>
              <a:ext cx="6554811" cy="3277333"/>
              <a:chOff x="0" y="0"/>
              <a:chExt cx="646995" cy="323490"/>
            </a:xfrm>
          </p:grpSpPr>
          <p:sp>
            <p:nvSpPr>
              <p:cNvPr id="12" name="Freeform 12"/>
              <p:cNvSpPr/>
              <p:nvPr/>
            </p:nvSpPr>
            <p:spPr>
              <a:xfrm>
                <a:off x="0" y="0"/>
                <a:ext cx="646995" cy="323490"/>
              </a:xfrm>
              <a:custGeom>
                <a:avLst/>
                <a:gdLst/>
                <a:ahLst/>
                <a:cxnLst/>
                <a:rect l="l" t="t" r="r" b="b"/>
                <a:pathLst>
                  <a:path w="646995" h="323490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46"/>
                    </a:lnTo>
                    <a:cubicBezTo>
                      <a:pt x="646995" y="288776"/>
                      <a:pt x="642017" y="300793"/>
                      <a:pt x="633157" y="309653"/>
                    </a:cubicBezTo>
                    <a:cubicBezTo>
                      <a:pt x="624297" y="318513"/>
                      <a:pt x="612280" y="323490"/>
                      <a:pt x="599750" y="323490"/>
                    </a:cubicBezTo>
                    <a:lnTo>
                      <a:pt x="47244" y="323490"/>
                    </a:lnTo>
                    <a:cubicBezTo>
                      <a:pt x="21152" y="323490"/>
                      <a:pt x="0" y="302338"/>
                      <a:pt x="0" y="276246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2E84C"/>
              </a:solidFill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3" name="TextBox 13"/>
              <p:cNvSpPr txBox="1"/>
              <p:nvPr/>
            </p:nvSpPr>
            <p:spPr>
              <a:xfrm>
                <a:off x="0" y="-57150"/>
                <a:ext cx="646995" cy="380640"/>
              </a:xfrm>
              <a:prstGeom prst="rect">
                <a:avLst/>
              </a:prstGeom>
            </p:spPr>
            <p:txBody>
              <a:bodyPr lIns="101662" tIns="101662" rIns="101662" bIns="101662" rtlCol="0" anchor="ctr"/>
              <a:lstStyle/>
              <a:p>
                <a:pPr algn="ctr">
                  <a:lnSpc>
                    <a:spcPts val="3501"/>
                  </a:lnSpc>
                </a:pPr>
                <a:endParaRPr/>
              </a:p>
            </p:txBody>
          </p:sp>
        </p:grpSp>
        <p:sp>
          <p:nvSpPr>
            <p:cNvPr id="14" name="TextBox 14"/>
            <p:cNvSpPr txBox="1"/>
            <p:nvPr/>
          </p:nvSpPr>
          <p:spPr>
            <a:xfrm>
              <a:off x="0" y="1331809"/>
              <a:ext cx="6554811" cy="55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1"/>
                </a:lnSpc>
                <a:spcBef>
                  <a:spcPct val="0"/>
                </a:spcBef>
              </a:pPr>
              <a:r>
                <a:rPr lang="en-US" sz="2501" b="1" dirty="0" err="1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Implementacion</a:t>
              </a:r>
              <a:endParaRPr lang="en-US" sz="2501" b="1" dirty="0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2343192" y="6752534"/>
            <a:ext cx="4916108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U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na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terminado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implementaciones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varias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toca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testear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las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implementaciones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cada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parte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del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codigo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2343192" y="4051356"/>
            <a:ext cx="4916108" cy="2458000"/>
            <a:chOff x="0" y="0"/>
            <a:chExt cx="6554811" cy="3277333"/>
          </a:xfrm>
        </p:grpSpPr>
        <p:grpSp>
          <p:nvGrpSpPr>
            <p:cNvPr id="17" name="Group 17"/>
            <p:cNvGrpSpPr/>
            <p:nvPr/>
          </p:nvGrpSpPr>
          <p:grpSpPr>
            <a:xfrm>
              <a:off x="0" y="0"/>
              <a:ext cx="6554811" cy="3277333"/>
              <a:chOff x="0" y="0"/>
              <a:chExt cx="646995" cy="323490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646995" cy="323490"/>
              </a:xfrm>
              <a:custGeom>
                <a:avLst/>
                <a:gdLst/>
                <a:ahLst/>
                <a:cxnLst/>
                <a:rect l="l" t="t" r="r" b="b"/>
                <a:pathLst>
                  <a:path w="646995" h="323490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46"/>
                    </a:lnTo>
                    <a:cubicBezTo>
                      <a:pt x="646995" y="288776"/>
                      <a:pt x="642017" y="300793"/>
                      <a:pt x="633157" y="309653"/>
                    </a:cubicBezTo>
                    <a:cubicBezTo>
                      <a:pt x="624297" y="318513"/>
                      <a:pt x="612280" y="323490"/>
                      <a:pt x="599750" y="323490"/>
                    </a:cubicBezTo>
                    <a:lnTo>
                      <a:pt x="47244" y="323490"/>
                    </a:lnTo>
                    <a:cubicBezTo>
                      <a:pt x="21152" y="323490"/>
                      <a:pt x="0" y="302338"/>
                      <a:pt x="0" y="276246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2E84C"/>
              </a:solidFill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19" name="TextBox 19"/>
              <p:cNvSpPr txBox="1"/>
              <p:nvPr/>
            </p:nvSpPr>
            <p:spPr>
              <a:xfrm>
                <a:off x="0" y="-57150"/>
                <a:ext cx="646995" cy="380640"/>
              </a:xfrm>
              <a:prstGeom prst="rect">
                <a:avLst/>
              </a:prstGeom>
            </p:spPr>
            <p:txBody>
              <a:bodyPr lIns="101662" tIns="101662" rIns="101662" bIns="101662" rtlCol="0" anchor="ctr"/>
              <a:lstStyle/>
              <a:p>
                <a:pPr algn="ctr">
                  <a:lnSpc>
                    <a:spcPts val="3501"/>
                  </a:lnSpc>
                </a:pPr>
                <a:endParaRPr/>
              </a:p>
            </p:txBody>
          </p:sp>
        </p:grpSp>
        <p:sp>
          <p:nvSpPr>
            <p:cNvPr id="20" name="TextBox 20"/>
            <p:cNvSpPr txBox="1"/>
            <p:nvPr/>
          </p:nvSpPr>
          <p:spPr>
            <a:xfrm>
              <a:off x="0" y="1331809"/>
              <a:ext cx="6554811" cy="55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1"/>
                </a:lnSpc>
                <a:spcBef>
                  <a:spcPct val="0"/>
                </a:spcBef>
              </a:pPr>
              <a:r>
                <a:rPr lang="en-US" sz="2501" b="1" dirty="0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Fase de </a:t>
              </a:r>
              <a:r>
                <a:rPr lang="en-US" sz="2501" b="1" dirty="0" err="1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testeo</a:t>
              </a:r>
              <a:endParaRPr lang="en-US" sz="2501" b="1" dirty="0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1026888" y="6620011"/>
            <a:ext cx="4916108" cy="9412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520"/>
              </a:lnSpc>
              <a:spcBef>
                <a:spcPct val="0"/>
              </a:spcBef>
            </a:pPr>
            <a:r>
              <a:rPr lang="en-US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o primero de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todo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era saber que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requerimientos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queriamos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esta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aplicacion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y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plasmarlo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en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el</a:t>
            </a:r>
            <a:r>
              <a:rPr lang="en-US" sz="1800" dirty="0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00" dirty="0" err="1">
                <a:solidFill>
                  <a:srgbClr val="F2E84C"/>
                </a:solidFill>
                <a:latin typeface="Open Sans"/>
                <a:ea typeface="Open Sans"/>
                <a:cs typeface="Open Sans"/>
                <a:sym typeface="Open Sans"/>
              </a:rPr>
              <a:t>codigo</a:t>
            </a:r>
            <a:endParaRPr lang="en-US" sz="1800" dirty="0">
              <a:solidFill>
                <a:srgbClr val="F2E84C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2" name="Group 22"/>
          <p:cNvGrpSpPr/>
          <p:nvPr/>
        </p:nvGrpSpPr>
        <p:grpSpPr>
          <a:xfrm>
            <a:off x="1028700" y="4051356"/>
            <a:ext cx="4916108" cy="2458000"/>
            <a:chOff x="0" y="0"/>
            <a:chExt cx="6554811" cy="3277333"/>
          </a:xfrm>
        </p:grpSpPr>
        <p:grpSp>
          <p:nvGrpSpPr>
            <p:cNvPr id="23" name="Group 23"/>
            <p:cNvGrpSpPr/>
            <p:nvPr/>
          </p:nvGrpSpPr>
          <p:grpSpPr>
            <a:xfrm>
              <a:off x="0" y="0"/>
              <a:ext cx="6554811" cy="3277333"/>
              <a:chOff x="0" y="0"/>
              <a:chExt cx="646995" cy="323490"/>
            </a:xfrm>
          </p:grpSpPr>
          <p:sp>
            <p:nvSpPr>
              <p:cNvPr id="24" name="Freeform 24"/>
              <p:cNvSpPr/>
              <p:nvPr/>
            </p:nvSpPr>
            <p:spPr>
              <a:xfrm>
                <a:off x="0" y="0"/>
                <a:ext cx="646995" cy="323490"/>
              </a:xfrm>
              <a:custGeom>
                <a:avLst/>
                <a:gdLst/>
                <a:ahLst/>
                <a:cxnLst/>
                <a:rect l="l" t="t" r="r" b="b"/>
                <a:pathLst>
                  <a:path w="646995" h="323490">
                    <a:moveTo>
                      <a:pt x="47244" y="0"/>
                    </a:moveTo>
                    <a:lnTo>
                      <a:pt x="599750" y="0"/>
                    </a:lnTo>
                    <a:cubicBezTo>
                      <a:pt x="625843" y="0"/>
                      <a:pt x="646995" y="21152"/>
                      <a:pt x="646995" y="47244"/>
                    </a:cubicBezTo>
                    <a:lnTo>
                      <a:pt x="646995" y="276246"/>
                    </a:lnTo>
                    <a:cubicBezTo>
                      <a:pt x="646995" y="288776"/>
                      <a:pt x="642017" y="300793"/>
                      <a:pt x="633157" y="309653"/>
                    </a:cubicBezTo>
                    <a:cubicBezTo>
                      <a:pt x="624297" y="318513"/>
                      <a:pt x="612280" y="323490"/>
                      <a:pt x="599750" y="323490"/>
                    </a:cubicBezTo>
                    <a:lnTo>
                      <a:pt x="47244" y="323490"/>
                    </a:lnTo>
                    <a:cubicBezTo>
                      <a:pt x="21152" y="323490"/>
                      <a:pt x="0" y="302338"/>
                      <a:pt x="0" y="276246"/>
                    </a:cubicBezTo>
                    <a:lnTo>
                      <a:pt x="0" y="47244"/>
                    </a:lnTo>
                    <a:cubicBezTo>
                      <a:pt x="0" y="21152"/>
                      <a:pt x="21152" y="0"/>
                      <a:pt x="47244" y="0"/>
                    </a:cubicBezTo>
                    <a:close/>
                  </a:path>
                </a:pathLst>
              </a:custGeom>
              <a:solidFill>
                <a:srgbClr val="F2E84C"/>
              </a:solidFill>
            </p:spPr>
            <p:txBody>
              <a:bodyPr/>
              <a:lstStyle/>
              <a:p>
                <a:endParaRPr lang="es-ES"/>
              </a:p>
            </p:txBody>
          </p:sp>
          <p:sp>
            <p:nvSpPr>
              <p:cNvPr id="25" name="TextBox 25"/>
              <p:cNvSpPr txBox="1"/>
              <p:nvPr/>
            </p:nvSpPr>
            <p:spPr>
              <a:xfrm>
                <a:off x="0" y="-57150"/>
                <a:ext cx="646995" cy="380640"/>
              </a:xfrm>
              <a:prstGeom prst="rect">
                <a:avLst/>
              </a:prstGeom>
            </p:spPr>
            <p:txBody>
              <a:bodyPr lIns="101662" tIns="101662" rIns="101662" bIns="101662" rtlCol="0" anchor="ctr"/>
              <a:lstStyle/>
              <a:p>
                <a:pPr algn="ctr">
                  <a:lnSpc>
                    <a:spcPts val="3501"/>
                  </a:lnSpc>
                </a:pPr>
                <a:endParaRPr/>
              </a:p>
            </p:txBody>
          </p:sp>
        </p:grpSp>
        <p:sp>
          <p:nvSpPr>
            <p:cNvPr id="26" name="TextBox 26"/>
            <p:cNvSpPr txBox="1"/>
            <p:nvPr/>
          </p:nvSpPr>
          <p:spPr>
            <a:xfrm>
              <a:off x="0" y="1331809"/>
              <a:ext cx="6554811" cy="55656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501"/>
                </a:lnSpc>
                <a:spcBef>
                  <a:spcPct val="0"/>
                </a:spcBef>
              </a:pPr>
              <a:r>
                <a:rPr lang="en-US" sz="2501" b="1" dirty="0" err="1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Requerimientos</a:t>
              </a:r>
              <a:r>
                <a:rPr lang="en-US" sz="2501" b="1" dirty="0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 que </a:t>
              </a:r>
              <a:r>
                <a:rPr lang="en-US" sz="2501" b="1" dirty="0" err="1">
                  <a:solidFill>
                    <a:srgbClr val="19181B"/>
                  </a:solidFill>
                  <a:latin typeface="Open Sans Medium"/>
                  <a:ea typeface="Open Sans Medium"/>
                  <a:cs typeface="Open Sans Medium"/>
                  <a:sym typeface="Open Sans Medium"/>
                </a:rPr>
                <a:t>teniamos</a:t>
              </a:r>
              <a:endParaRPr lang="en-US" sz="2501" b="1" dirty="0">
                <a:solidFill>
                  <a:srgbClr val="19181B"/>
                </a:solidFill>
                <a:latin typeface="Open Sans Medium"/>
                <a:ea typeface="Open Sans Medium"/>
                <a:cs typeface="Open Sans Medium"/>
                <a:sym typeface="Open Sans Medium"/>
              </a:endParaRPr>
            </a:p>
          </p:txBody>
        </p:sp>
      </p:grpSp>
      <p:sp>
        <p:nvSpPr>
          <p:cNvPr id="27" name="Freeform 27"/>
          <p:cNvSpPr/>
          <p:nvPr/>
        </p:nvSpPr>
        <p:spPr>
          <a:xfrm>
            <a:off x="1028700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28" name="Freeform 28"/>
          <p:cNvSpPr/>
          <p:nvPr/>
        </p:nvSpPr>
        <p:spPr>
          <a:xfrm>
            <a:off x="16787942" y="8770994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1E8C59F-2195-5AEC-999F-AB42041976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DA826797-DBBB-9B36-A234-AD23092318BD}"/>
              </a:ext>
            </a:extLst>
          </p:cNvPr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>
              <a:extLst>
                <a:ext uri="{FF2B5EF4-FFF2-40B4-BE49-F238E27FC236}">
                  <a16:creationId xmlns:a16="http://schemas.microsoft.com/office/drawing/2014/main" id="{D4E1E128-E0B7-8B2E-145D-9F14F2E9C439}"/>
                </a:ext>
              </a:extLst>
            </p:cNvPr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>
              <a:extLst>
                <a:ext uri="{FF2B5EF4-FFF2-40B4-BE49-F238E27FC236}">
                  <a16:creationId xmlns:a16="http://schemas.microsoft.com/office/drawing/2014/main" id="{6452EDE3-7D20-2A0F-A16E-CCFE6BAB6A01}"/>
                </a:ext>
              </a:extLst>
            </p:cNvPr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>
              <a:extLst>
                <a:ext uri="{FF2B5EF4-FFF2-40B4-BE49-F238E27FC236}">
                  <a16:creationId xmlns:a16="http://schemas.microsoft.com/office/drawing/2014/main" id="{6231DC68-7489-3510-9D97-A306911AB0DE}"/>
                </a:ext>
              </a:extLst>
            </p:cNvPr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>
            <a:extLst>
              <a:ext uri="{FF2B5EF4-FFF2-40B4-BE49-F238E27FC236}">
                <a16:creationId xmlns:a16="http://schemas.microsoft.com/office/drawing/2014/main" id="{765ADEB5-9CAD-B250-708F-AAAC26DE29C8}"/>
              </a:ext>
            </a:extLst>
          </p:cNvPr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>
            <a:extLst>
              <a:ext uri="{FF2B5EF4-FFF2-40B4-BE49-F238E27FC236}">
                <a16:creationId xmlns:a16="http://schemas.microsoft.com/office/drawing/2014/main" id="{3CE4EA1B-4CC9-C42A-D0ED-6C6DD0C5D603}"/>
              </a:ext>
            </a:extLst>
          </p:cNvPr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>
            <a:extLst>
              <a:ext uri="{FF2B5EF4-FFF2-40B4-BE49-F238E27FC236}">
                <a16:creationId xmlns:a16="http://schemas.microsoft.com/office/drawing/2014/main" id="{7F15ACA9-ED27-17FA-0DBF-BDD4434358CE}"/>
              </a:ext>
            </a:extLst>
          </p:cNvPr>
          <p:cNvSpPr txBox="1"/>
          <p:nvPr/>
        </p:nvSpPr>
        <p:spPr>
          <a:xfrm>
            <a:off x="3810000" y="677940"/>
            <a:ext cx="10325100" cy="100027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COSTES DEL PROYECTO</a:t>
            </a:r>
          </a:p>
        </p:txBody>
      </p:sp>
      <p:pic>
        <p:nvPicPr>
          <p:cNvPr id="12" name="Imagen 11" descr="Pantalla de computadora con letras&#10;&#10;El contenido generado por IA puede ser incorrecto.">
            <a:extLst>
              <a:ext uri="{FF2B5EF4-FFF2-40B4-BE49-F238E27FC236}">
                <a16:creationId xmlns:a16="http://schemas.microsoft.com/office/drawing/2014/main" id="{FF081275-1DC9-1593-2962-0007C6F49C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541" y="1678214"/>
            <a:ext cx="3458058" cy="2381582"/>
          </a:xfrm>
          <a:prstGeom prst="rect">
            <a:avLst/>
          </a:prstGeom>
        </p:spPr>
      </p:pic>
      <p:pic>
        <p:nvPicPr>
          <p:cNvPr id="15" name="Imagen 14" descr="Texto&#10;&#10;El contenido generado por IA puede ser incorrecto.">
            <a:extLst>
              <a:ext uri="{FF2B5EF4-FFF2-40B4-BE49-F238E27FC236}">
                <a16:creationId xmlns:a16="http://schemas.microsoft.com/office/drawing/2014/main" id="{B8EDA1FB-14DD-E4B5-94B4-DEC2446C25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9209" y="1696931"/>
            <a:ext cx="5401429" cy="2972215"/>
          </a:xfrm>
          <a:prstGeom prst="rect">
            <a:avLst/>
          </a:prstGeom>
        </p:spPr>
      </p:pic>
      <p:pic>
        <p:nvPicPr>
          <p:cNvPr id="17" name="Imagen 16" descr="Captura de pantalla con letras y números&#10;&#10;El contenido generado por IA puede ser incorrecto.">
            <a:extLst>
              <a:ext uri="{FF2B5EF4-FFF2-40B4-BE49-F238E27FC236}">
                <a16:creationId xmlns:a16="http://schemas.microsoft.com/office/drawing/2014/main" id="{12C8E78B-F586-1E8A-ACBA-825B38E300B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0248" y="1756650"/>
            <a:ext cx="4782217" cy="3410426"/>
          </a:xfrm>
          <a:prstGeom prst="rect">
            <a:avLst/>
          </a:prstGeom>
        </p:spPr>
      </p:pic>
      <p:pic>
        <p:nvPicPr>
          <p:cNvPr id="19" name="Imagen 18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920531BA-9E8C-CCAD-E052-BD444735740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612" y="5073393"/>
            <a:ext cx="4058216" cy="2753109"/>
          </a:xfrm>
          <a:prstGeom prst="rect">
            <a:avLst/>
          </a:prstGeom>
        </p:spPr>
      </p:pic>
      <p:pic>
        <p:nvPicPr>
          <p:cNvPr id="21" name="Imagen 20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A5906FD-164C-7BB2-B0C8-77132963FFF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59" y="5073393"/>
            <a:ext cx="4201111" cy="2162477"/>
          </a:xfrm>
          <a:prstGeom prst="rect">
            <a:avLst/>
          </a:prstGeom>
        </p:spPr>
      </p:pic>
      <p:pic>
        <p:nvPicPr>
          <p:cNvPr id="23" name="Imagen 22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ADEEB400-47E4-AA7B-C6AF-E8EACA489FA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84059" y="7704120"/>
            <a:ext cx="4020111" cy="1771897"/>
          </a:xfrm>
          <a:prstGeom prst="rect">
            <a:avLst/>
          </a:prstGeom>
        </p:spPr>
      </p:pic>
      <p:pic>
        <p:nvPicPr>
          <p:cNvPr id="25" name="Imagen 24" descr="Pantalla de computadora con letras&#10;&#10;El contenido generado por IA puede ser incorrecto.">
            <a:extLst>
              <a:ext uri="{FF2B5EF4-FFF2-40B4-BE49-F238E27FC236}">
                <a16:creationId xmlns:a16="http://schemas.microsoft.com/office/drawing/2014/main" id="{185A2ECC-BF36-EE1A-D1DC-27324DB08BD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33251" y="6122749"/>
            <a:ext cx="3486637" cy="3162741"/>
          </a:xfrm>
          <a:prstGeom prst="rect">
            <a:avLst/>
          </a:prstGeom>
        </p:spPr>
      </p:pic>
      <p:pic>
        <p:nvPicPr>
          <p:cNvPr id="27" name="Imagen 26" descr="Captura de pantalla de un celular&#10;&#10;El contenido generado por IA puede ser incorrecto.">
            <a:extLst>
              <a:ext uri="{FF2B5EF4-FFF2-40B4-BE49-F238E27FC236}">
                <a16:creationId xmlns:a16="http://schemas.microsoft.com/office/drawing/2014/main" id="{0AC180D8-5DD6-6CC6-7AED-291A28A89F2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0" y="6122310"/>
            <a:ext cx="4963218" cy="2191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4153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980357" y="3336860"/>
            <a:ext cx="12327287" cy="3432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871"/>
              </a:lnSpc>
              <a:spcBef>
                <a:spcPct val="0"/>
              </a:spcBef>
            </a:pPr>
            <a:r>
              <a:rPr lang="en-US" sz="9908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MUCHAS GRACIAS!</a:t>
            </a:r>
          </a:p>
        </p:txBody>
      </p:sp>
      <p:sp>
        <p:nvSpPr>
          <p:cNvPr id="9" name="Freeform 9"/>
          <p:cNvSpPr/>
          <p:nvPr/>
        </p:nvSpPr>
        <p:spPr>
          <a:xfrm>
            <a:off x="3002316" y="4899847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15165493" y="5387153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7"/>
                </a:lnTo>
                <a:lnTo>
                  <a:pt x="0" y="4873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6838258" y="2901602"/>
            <a:ext cx="11068741" cy="6432897"/>
          </a:xfrm>
          <a:custGeom>
            <a:avLst/>
            <a:gdLst/>
            <a:ahLst/>
            <a:cxnLst/>
            <a:rect l="l" t="t" r="r" b="b"/>
            <a:pathLst>
              <a:path w="9485814" h="4944481">
                <a:moveTo>
                  <a:pt x="0" y="0"/>
                </a:moveTo>
                <a:lnTo>
                  <a:pt x="9485814" y="0"/>
                </a:lnTo>
                <a:lnTo>
                  <a:pt x="9485814" y="4944481"/>
                </a:lnTo>
                <a:lnTo>
                  <a:pt x="0" y="494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195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GRAFO NAVEGACION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3" name="Freeform 3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grpSp>
        <p:nvGrpSpPr>
          <p:cNvPr id="4" name="Group 4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5" name="AutoShape 5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6" name="AutoShape 6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7" name="AutoShape 7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8" name="Freeform 8"/>
          <p:cNvSpPr/>
          <p:nvPr/>
        </p:nvSpPr>
        <p:spPr>
          <a:xfrm>
            <a:off x="4739119" y="7669066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6825599" y="182598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9" y="0"/>
                </a:lnTo>
                <a:lnTo>
                  <a:pt x="471359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6825599" y="3357942"/>
            <a:ext cx="11301259" cy="3503390"/>
          </a:xfrm>
          <a:custGeom>
            <a:avLst/>
            <a:gdLst/>
            <a:ahLst/>
            <a:cxnLst/>
            <a:rect l="l" t="t" r="r" b="b"/>
            <a:pathLst>
              <a:path w="11301259" h="3503390">
                <a:moveTo>
                  <a:pt x="0" y="0"/>
                </a:moveTo>
                <a:lnTo>
                  <a:pt x="11301259" y="0"/>
                </a:lnTo>
                <a:lnTo>
                  <a:pt x="11301259" y="3503391"/>
                </a:lnTo>
                <a:lnTo>
                  <a:pt x="0" y="35033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757813" y="3429992"/>
            <a:ext cx="5509207" cy="1553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57"/>
              </a:lnSpc>
              <a:spcBef>
                <a:spcPct val="0"/>
              </a:spcBef>
            </a:pPr>
            <a:r>
              <a:rPr lang="en-US" sz="4469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CASOS DE USO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461694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9102983" y="320659"/>
            <a:ext cx="6691692" cy="9645682"/>
          </a:xfrm>
          <a:custGeom>
            <a:avLst/>
            <a:gdLst/>
            <a:ahLst/>
            <a:cxnLst/>
            <a:rect l="l" t="t" r="r" b="b"/>
            <a:pathLst>
              <a:path w="6691692" h="9645682">
                <a:moveTo>
                  <a:pt x="0" y="0"/>
                </a:moveTo>
                <a:lnTo>
                  <a:pt x="6691692" y="0"/>
                </a:lnTo>
                <a:lnTo>
                  <a:pt x="6691692" y="9645682"/>
                </a:lnTo>
                <a:lnTo>
                  <a:pt x="0" y="964568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1028700" y="3501172"/>
            <a:ext cx="6697632" cy="19533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 DE CLASES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491716" y="1804424"/>
            <a:ext cx="9071434" cy="7277084"/>
          </a:xfrm>
          <a:custGeom>
            <a:avLst/>
            <a:gdLst/>
            <a:ahLst/>
            <a:cxnLst/>
            <a:rect l="l" t="t" r="r" b="b"/>
            <a:pathLst>
              <a:path w="9071434" h="7277084">
                <a:moveTo>
                  <a:pt x="0" y="0"/>
                </a:moveTo>
                <a:lnTo>
                  <a:pt x="9071433" y="0"/>
                </a:lnTo>
                <a:lnTo>
                  <a:pt x="9071433" y="7277084"/>
                </a:lnTo>
                <a:lnTo>
                  <a:pt x="0" y="727708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1028700" y="3529747"/>
            <a:ext cx="6027991" cy="15498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1"/>
              </a:lnSpc>
              <a:spcBef>
                <a:spcPct val="0"/>
              </a:spcBef>
            </a:pPr>
            <a:r>
              <a:rPr lang="en-US" sz="4458" b="1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MODELO ENTIDAD RELACION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722501" y="1618824"/>
            <a:ext cx="8907634" cy="7963450"/>
          </a:xfrm>
          <a:custGeom>
            <a:avLst/>
            <a:gdLst/>
            <a:ahLst/>
            <a:cxnLst/>
            <a:rect l="l" t="t" r="r" b="b"/>
            <a:pathLst>
              <a:path w="8907634" h="7963450">
                <a:moveTo>
                  <a:pt x="0" y="0"/>
                </a:moveTo>
                <a:lnTo>
                  <a:pt x="8907635" y="0"/>
                </a:lnTo>
                <a:lnTo>
                  <a:pt x="8907635" y="7963450"/>
                </a:lnTo>
                <a:lnTo>
                  <a:pt x="0" y="796345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DE SECUENCIA DE BUSCAR MIEMBRO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552835" y="1565340"/>
            <a:ext cx="9228627" cy="7209865"/>
          </a:xfrm>
          <a:custGeom>
            <a:avLst/>
            <a:gdLst/>
            <a:ahLst/>
            <a:cxnLst/>
            <a:rect l="l" t="t" r="r" b="b"/>
            <a:pathLst>
              <a:path w="9228627" h="7209865">
                <a:moveTo>
                  <a:pt x="0" y="0"/>
                </a:moveTo>
                <a:lnTo>
                  <a:pt x="9228627" y="0"/>
                </a:lnTo>
                <a:lnTo>
                  <a:pt x="9228627" y="7209865"/>
                </a:lnTo>
                <a:lnTo>
                  <a:pt x="0" y="720986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DE SECUENCIA DE ALTA DE MIEMBRO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365051" y="2060664"/>
            <a:ext cx="9446577" cy="5589876"/>
          </a:xfrm>
          <a:custGeom>
            <a:avLst/>
            <a:gdLst/>
            <a:ahLst/>
            <a:cxnLst/>
            <a:rect l="l" t="t" r="r" b="b"/>
            <a:pathLst>
              <a:path w="9446577" h="5589876">
                <a:moveTo>
                  <a:pt x="0" y="0"/>
                </a:moveTo>
                <a:lnTo>
                  <a:pt x="9446576" y="0"/>
                </a:lnTo>
                <a:lnTo>
                  <a:pt x="9446576" y="5589876"/>
                </a:lnTo>
                <a:lnTo>
                  <a:pt x="0" y="55898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b="-1185"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DE SECUENCIA DE MODIFICAR MIEMBRO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57C3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901637" y="1028700"/>
            <a:ext cx="357663" cy="271117"/>
            <a:chOff x="0" y="0"/>
            <a:chExt cx="476884" cy="361489"/>
          </a:xfrm>
        </p:grpSpPr>
        <p:sp>
          <p:nvSpPr>
            <p:cNvPr id="3" name="AutoShape 3"/>
            <p:cNvSpPr/>
            <p:nvPr/>
          </p:nvSpPr>
          <p:spPr>
            <a:xfrm>
              <a:off x="0" y="19050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4" name="AutoShape 4"/>
            <p:cNvSpPr/>
            <p:nvPr/>
          </p:nvSpPr>
          <p:spPr>
            <a:xfrm>
              <a:off x="0" y="180744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  <p:sp>
          <p:nvSpPr>
            <p:cNvPr id="5" name="AutoShape 5"/>
            <p:cNvSpPr/>
            <p:nvPr/>
          </p:nvSpPr>
          <p:spPr>
            <a:xfrm>
              <a:off x="0" y="342439"/>
              <a:ext cx="476884" cy="0"/>
            </a:xfrm>
            <a:prstGeom prst="line">
              <a:avLst/>
            </a:prstGeom>
            <a:ln w="38100" cap="flat">
              <a:solidFill>
                <a:srgbClr val="FFFFFF"/>
              </a:solidFill>
              <a:prstDash val="solid"/>
              <a:headEnd type="none" w="sm" len="sm"/>
              <a:tailEnd type="none" w="sm" len="sm"/>
            </a:ln>
          </p:spPr>
          <p:txBody>
            <a:bodyPr/>
            <a:lstStyle/>
            <a:p>
              <a:endParaRPr lang="es-ES"/>
            </a:p>
          </p:txBody>
        </p:sp>
      </p:grpSp>
      <p:sp>
        <p:nvSpPr>
          <p:cNvPr id="6" name="Freeform 6"/>
          <p:cNvSpPr/>
          <p:nvPr/>
        </p:nvSpPr>
        <p:spPr>
          <a:xfrm rot="-10800000">
            <a:off x="12561086" y="-4036332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0" y="0"/>
                </a:moveTo>
                <a:lnTo>
                  <a:pt x="7394274" y="0"/>
                </a:lnTo>
                <a:lnTo>
                  <a:pt x="7394274" y="7394274"/>
                </a:lnTo>
                <a:lnTo>
                  <a:pt x="0" y="7394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7" name="Freeform 7"/>
          <p:cNvSpPr/>
          <p:nvPr/>
        </p:nvSpPr>
        <p:spPr>
          <a:xfrm rot="-10800000" flipH="1" flipV="1">
            <a:off x="-4156279" y="7523558"/>
            <a:ext cx="7394274" cy="7394274"/>
          </a:xfrm>
          <a:custGeom>
            <a:avLst/>
            <a:gdLst/>
            <a:ahLst/>
            <a:cxnLst/>
            <a:rect l="l" t="t" r="r" b="b"/>
            <a:pathLst>
              <a:path w="7394274" h="7394274">
                <a:moveTo>
                  <a:pt x="7394274" y="7394274"/>
                </a:moveTo>
                <a:lnTo>
                  <a:pt x="0" y="7394274"/>
                </a:lnTo>
                <a:lnTo>
                  <a:pt x="0" y="0"/>
                </a:lnTo>
                <a:lnTo>
                  <a:pt x="7394274" y="0"/>
                </a:lnTo>
                <a:lnTo>
                  <a:pt x="7394274" y="7394274"/>
                </a:lnTo>
                <a:close/>
              </a:path>
            </a:pathLst>
          </a:custGeom>
          <a:blipFill>
            <a:blip r:embed="rId2">
              <a:alphaModFix amt="3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8" name="Freeform 8"/>
          <p:cNvSpPr/>
          <p:nvPr/>
        </p:nvSpPr>
        <p:spPr>
          <a:xfrm>
            <a:off x="7760343" y="2276662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9" name="Freeform 9"/>
          <p:cNvSpPr/>
          <p:nvPr/>
        </p:nvSpPr>
        <p:spPr>
          <a:xfrm>
            <a:off x="5308815" y="8287899"/>
            <a:ext cx="471358" cy="487306"/>
          </a:xfrm>
          <a:custGeom>
            <a:avLst/>
            <a:gdLst/>
            <a:ahLst/>
            <a:cxnLst/>
            <a:rect l="l" t="t" r="r" b="b"/>
            <a:pathLst>
              <a:path w="471358" h="487306">
                <a:moveTo>
                  <a:pt x="0" y="0"/>
                </a:moveTo>
                <a:lnTo>
                  <a:pt x="471358" y="0"/>
                </a:lnTo>
                <a:lnTo>
                  <a:pt x="471358" y="487306"/>
                </a:lnTo>
                <a:lnTo>
                  <a:pt x="0" y="48730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0" name="Freeform 10"/>
          <p:cNvSpPr/>
          <p:nvPr/>
        </p:nvSpPr>
        <p:spPr>
          <a:xfrm>
            <a:off x="8365051" y="1871629"/>
            <a:ext cx="9263278" cy="7805286"/>
          </a:xfrm>
          <a:custGeom>
            <a:avLst/>
            <a:gdLst/>
            <a:ahLst/>
            <a:cxnLst/>
            <a:rect l="l" t="t" r="r" b="b"/>
            <a:pathLst>
              <a:path w="9263278" h="7805286">
                <a:moveTo>
                  <a:pt x="0" y="0"/>
                </a:moveTo>
                <a:lnTo>
                  <a:pt x="9263278" y="0"/>
                </a:lnTo>
                <a:lnTo>
                  <a:pt x="9263278" y="7805287"/>
                </a:lnTo>
                <a:lnTo>
                  <a:pt x="0" y="7805287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endParaRPr lang="es-ES"/>
          </a:p>
        </p:txBody>
      </p:sp>
      <p:sp>
        <p:nvSpPr>
          <p:cNvPr id="11" name="TextBox 11"/>
          <p:cNvSpPr txBox="1"/>
          <p:nvPr/>
        </p:nvSpPr>
        <p:spPr>
          <a:xfrm>
            <a:off x="929308" y="3401417"/>
            <a:ext cx="6697632" cy="4001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840"/>
              </a:lnSpc>
              <a:spcBef>
                <a:spcPct val="0"/>
              </a:spcBef>
            </a:pPr>
            <a:r>
              <a:rPr lang="en-US" sz="5600" b="1" dirty="0">
                <a:solidFill>
                  <a:srgbClr val="F2E84C"/>
                </a:solidFill>
                <a:latin typeface="Pattanakarn Bold"/>
                <a:ea typeface="Pattanakarn Bold"/>
                <a:cs typeface="Pattanakarn Bold"/>
                <a:sym typeface="Pattanakarn Bold"/>
              </a:rPr>
              <a:t>DIAGRAMA DE SECUENCIA DE BAJA DE MIEMBRO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366</Words>
  <Application>Microsoft Office PowerPoint</Application>
  <PresentationFormat>Personalizado</PresentationFormat>
  <Paragraphs>48</Paragraphs>
  <Slides>18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5" baseType="lpstr">
      <vt:lpstr>Arial</vt:lpstr>
      <vt:lpstr>Pattanakarn Heavy</vt:lpstr>
      <vt:lpstr>Calibri</vt:lpstr>
      <vt:lpstr>Open Sans</vt:lpstr>
      <vt:lpstr>Pattanakarn Bold</vt:lpstr>
      <vt:lpstr>Open Sans Medium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 team proyect</dc:title>
  <cp:lastModifiedBy>Angel Sanchez Gasanz</cp:lastModifiedBy>
  <cp:revision>4</cp:revision>
  <dcterms:created xsi:type="dcterms:W3CDTF">2006-08-16T00:00:00Z</dcterms:created>
  <dcterms:modified xsi:type="dcterms:W3CDTF">2025-06-09T13:35:58Z</dcterms:modified>
  <dc:identifier>DAGpMKPjLhE</dc:identifier>
</cp:coreProperties>
</file>