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  <a:srgbClr val="A86C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F760DE-FC52-1868-F1FA-10D7914B4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716C13-A4EC-CE94-AA86-E29E6267BE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9F8C24-1600-AAE7-F067-4EB082532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2B2C-C36B-4596-8CC8-8AAFA8E417B7}" type="datetimeFigureOut">
              <a:rPr lang="es-PE" smtClean="0"/>
              <a:t>24/06/2024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DAA9D3-705E-A2E2-691A-B7EF4B787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59BD01-58BF-8EE6-9351-C30E3B794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CFA8E-75A4-43BB-AA36-CB55008163A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4634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EE185D-DBE8-E5FE-4CD7-2463FD9BE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FB12922-B217-6FE6-B2A0-8E1792C3A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A80E05-7F1D-E6D4-1408-8F8260030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2B2C-C36B-4596-8CC8-8AAFA8E417B7}" type="datetimeFigureOut">
              <a:rPr lang="es-PE" smtClean="0"/>
              <a:t>24/06/2024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AEAA10-3FA7-316A-6EEF-70D360E81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230F62-C2FB-A804-E697-E4D938052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CFA8E-75A4-43BB-AA36-CB55008163A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14365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9583527-4312-A88E-7C31-2125061B47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1834484-4044-C782-DDBC-71BF90D21F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A32DFD-A315-C4D6-4C49-9004ED242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2B2C-C36B-4596-8CC8-8AAFA8E417B7}" type="datetimeFigureOut">
              <a:rPr lang="es-PE" smtClean="0"/>
              <a:t>24/06/2024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72CA4D-7645-3453-3AF6-6CBC18967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61D1D5-558F-6157-051E-D43F0BE2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CFA8E-75A4-43BB-AA36-CB55008163A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66258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3575BC-9EE6-D949-026A-9A55FEA56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B098D6-95A4-E78B-0D2D-2B9E7370D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75EE02-E32F-7DE7-236E-F12E0A13D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2B2C-C36B-4596-8CC8-8AAFA8E417B7}" type="datetimeFigureOut">
              <a:rPr lang="es-PE" smtClean="0"/>
              <a:t>24/06/2024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E58AB6-D053-E38E-66CC-5D4C55CA5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D9A2F3-A699-01E2-5DA0-33007BBE0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CFA8E-75A4-43BB-AA36-CB55008163A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13518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9ADF5A-FA47-F96C-E337-6A57F46A4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1B61F4-59ED-532B-8A50-9845199AA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A33493-CCC0-DCF3-A480-1F497FA4F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2B2C-C36B-4596-8CC8-8AAFA8E417B7}" type="datetimeFigureOut">
              <a:rPr lang="es-PE" smtClean="0"/>
              <a:t>24/06/2024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C3B431-B142-7101-3F65-5B0C60E25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E3E4B9-F8C6-77F9-88B6-A1697F843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CFA8E-75A4-43BB-AA36-CB55008163A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77412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695403-2CD1-41CB-111B-93FD0FF96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1A69AA-8724-FEC9-7599-755E960ABA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7ABEC0C-D31F-2C4A-82E6-717FFCA55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8AEAF2-5DE1-06B1-CDBB-7FBD9F421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2B2C-C36B-4596-8CC8-8AAFA8E417B7}" type="datetimeFigureOut">
              <a:rPr lang="es-PE" smtClean="0"/>
              <a:t>24/06/2024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E5A8EE-A4BB-B7D2-FCAD-CA54F6579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04475A-34E4-6D19-2B54-DDB058486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CFA8E-75A4-43BB-AA36-CB55008163A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88264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31D959-8115-EFA1-E40B-5EB68AB68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A8F7AE0-A23A-ADC5-F42C-26C192CC5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C936607-763F-595C-83B8-C4E22D367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0098099-407C-519F-4447-9FDC380D67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C65C69A-16B2-CA80-9452-A8641CCA9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6038A1B-EC05-7953-5F58-B3BF5DDD5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2B2C-C36B-4596-8CC8-8AAFA8E417B7}" type="datetimeFigureOut">
              <a:rPr lang="es-PE" smtClean="0"/>
              <a:t>24/06/2024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D5AA46D-15C6-2DA8-1E65-EE549F99E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368A0EE-058F-5B6D-4230-C0F6C1530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CFA8E-75A4-43BB-AA36-CB55008163A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07677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AC8C36-0C52-F97A-71FD-7958315C7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9FD3BCD-CB97-E43B-36EB-730906FB0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2B2C-C36B-4596-8CC8-8AAFA8E417B7}" type="datetimeFigureOut">
              <a:rPr lang="es-PE" smtClean="0"/>
              <a:t>24/06/2024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B14478A-501E-2B1B-4CCE-0F6908646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ED52450-BE3B-F399-606B-8DA810D24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CFA8E-75A4-43BB-AA36-CB55008163A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73517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9685CD8-E21A-6E06-6E7C-6BB4F879F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2B2C-C36B-4596-8CC8-8AAFA8E417B7}" type="datetimeFigureOut">
              <a:rPr lang="es-PE" smtClean="0"/>
              <a:t>24/06/2024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D2EF6FD-46AA-58B4-8324-4167AB3DB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CE4FF92-8C83-4ABF-3178-5A4BCA05B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CFA8E-75A4-43BB-AA36-CB55008163A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67519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04A939-3007-D620-06B2-9EB5B23F4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8BF2D2-2294-AB8C-95F8-69AFFFFCE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F17C74C-90F1-0D1A-1961-D24B2C977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C293C64-5893-AC13-EDB4-79932F07B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2B2C-C36B-4596-8CC8-8AAFA8E417B7}" type="datetimeFigureOut">
              <a:rPr lang="es-PE" smtClean="0"/>
              <a:t>24/06/2024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51026F1-671A-F55B-65CB-F1E1E464E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6AF8006-5DD4-1879-1A32-EE2879AA2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CFA8E-75A4-43BB-AA36-CB55008163A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00354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BD4699-2D08-4B9E-8E88-48394961E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1D17BDA-588E-8B2B-516C-9BFAF3C435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4C4C73E-07E0-0E34-6FB7-5688F76C9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EE56CFA-9C3F-6A89-4A46-A0F6F712B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2B2C-C36B-4596-8CC8-8AAFA8E417B7}" type="datetimeFigureOut">
              <a:rPr lang="es-PE" smtClean="0"/>
              <a:t>24/06/2024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30B4BB-9B18-EFE0-B808-5E7CF34B6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E421745-6367-2844-B61A-CAAB507BD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CFA8E-75A4-43BB-AA36-CB55008163A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84189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410C4D4-A410-9385-6F51-7A14374EB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8597388-E1F9-660F-0C8B-5E128C9E6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F97F2F-67BC-6AC6-CA16-7E31DD7807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6B2B2C-C36B-4596-8CC8-8AAFA8E417B7}" type="datetimeFigureOut">
              <a:rPr lang="es-PE" smtClean="0"/>
              <a:t>24/06/2024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F85927-5DC8-847A-67A4-7A535CBA2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4F2CCB-BB9A-3EF2-7B24-5D6145F1E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FCFA8E-75A4-43BB-AA36-CB55008163A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10614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6C2997EE-0889-44C3-AC0D-18F26AC9A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19B784A-096D-C9C8-8A40-F90D08D51D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r="34754" b="1"/>
          <a:stretch/>
        </p:blipFill>
        <p:spPr>
          <a:xfrm>
            <a:off x="5622233" y="10"/>
            <a:ext cx="6569769" cy="3750724"/>
          </a:xfrm>
          <a:custGeom>
            <a:avLst/>
            <a:gdLst/>
            <a:ahLst/>
            <a:cxnLst/>
            <a:rect l="l" t="t" r="r" b="b"/>
            <a:pathLst>
              <a:path w="6569769" h="3750734">
                <a:moveTo>
                  <a:pt x="1738471" y="0"/>
                </a:moveTo>
                <a:lnTo>
                  <a:pt x="6569769" y="0"/>
                </a:lnTo>
                <a:lnTo>
                  <a:pt x="6569769" y="3750734"/>
                </a:lnTo>
                <a:lnTo>
                  <a:pt x="0" y="3750734"/>
                </a:lnTo>
                <a:close/>
              </a:path>
            </a:pathLst>
          </a:cu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3113767-00FD-F256-E882-6F64462A1A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908" r="14974" b="1"/>
          <a:stretch/>
        </p:blipFill>
        <p:spPr>
          <a:xfrm>
            <a:off x="4182011" y="3887894"/>
            <a:ext cx="8009991" cy="2970106"/>
          </a:xfrm>
          <a:custGeom>
            <a:avLst/>
            <a:gdLst/>
            <a:ahLst/>
            <a:cxnLst/>
            <a:rect l="l" t="t" r="r" b="b"/>
            <a:pathLst>
              <a:path w="8009991" h="2970106">
                <a:moveTo>
                  <a:pt x="1376648" y="0"/>
                </a:moveTo>
                <a:lnTo>
                  <a:pt x="8009991" y="0"/>
                </a:lnTo>
                <a:lnTo>
                  <a:pt x="8009991" y="2970106"/>
                </a:lnTo>
                <a:lnTo>
                  <a:pt x="0" y="2970106"/>
                </a:lnTo>
                <a:close/>
              </a:path>
            </a:pathLst>
          </a:custGeom>
        </p:spPr>
      </p:pic>
      <p:pic>
        <p:nvPicPr>
          <p:cNvPr id="1026" name="Picture 2" descr="Series y películas con enseñanza para para estas vacaciones. – Saint  Gregory School">
            <a:extLst>
              <a:ext uri="{FF2B5EF4-FFF2-40B4-BE49-F238E27FC236}">
                <a16:creationId xmlns:a16="http://schemas.microsoft.com/office/drawing/2014/main" id="{AF0AACB7-AAF7-D1C8-1633-887DDEFF8E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9" r="28968" b="-1"/>
          <a:stretch/>
        </p:blipFill>
        <p:spPr bwMode="auto">
          <a:xfrm>
            <a:off x="20" y="10"/>
            <a:ext cx="7503091" cy="6857990"/>
          </a:xfrm>
          <a:custGeom>
            <a:avLst/>
            <a:gdLst/>
            <a:ahLst/>
            <a:cxnLst/>
            <a:rect l="l" t="t" r="r" b="b"/>
            <a:pathLst>
              <a:path w="7503111" h="6858000">
                <a:moveTo>
                  <a:pt x="0" y="0"/>
                </a:moveTo>
                <a:lnTo>
                  <a:pt x="677334" y="0"/>
                </a:lnTo>
                <a:lnTo>
                  <a:pt x="1168036" y="0"/>
                </a:lnTo>
                <a:lnTo>
                  <a:pt x="1205499" y="0"/>
                </a:lnTo>
                <a:lnTo>
                  <a:pt x="1647632" y="0"/>
                </a:lnTo>
                <a:lnTo>
                  <a:pt x="7215401" y="0"/>
                </a:lnTo>
                <a:lnTo>
                  <a:pt x="4041567" y="6852993"/>
                </a:lnTo>
                <a:lnTo>
                  <a:pt x="7503111" y="6852993"/>
                </a:lnTo>
                <a:lnTo>
                  <a:pt x="7503111" y="6852994"/>
                </a:lnTo>
                <a:lnTo>
                  <a:pt x="1647632" y="6852994"/>
                </a:lnTo>
                <a:lnTo>
                  <a:pt x="164763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BC2ADE85-74C8-0DAE-7AFB-B1988D3B9477}"/>
              </a:ext>
            </a:extLst>
          </p:cNvPr>
          <p:cNvSpPr txBox="1"/>
          <p:nvPr/>
        </p:nvSpPr>
        <p:spPr>
          <a:xfrm>
            <a:off x="5593405" y="4938350"/>
            <a:ext cx="645916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MX" sz="3600" b="1" dirty="0">
                <a:solidFill>
                  <a:srgbClr val="FFFF00"/>
                </a:solidFill>
              </a:rPr>
              <a:t>Estrategias Basadas en Preferencias Actuales de Visualización</a:t>
            </a:r>
            <a:endParaRPr lang="es-PE" sz="3600" b="1" dirty="0">
              <a:solidFill>
                <a:srgbClr val="FFFF00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7D6A365-E841-F6CB-2C40-85407A5D1AB9}"/>
              </a:ext>
            </a:extLst>
          </p:cNvPr>
          <p:cNvSpPr txBox="1"/>
          <p:nvPr/>
        </p:nvSpPr>
        <p:spPr>
          <a:xfrm>
            <a:off x="5593405" y="4126696"/>
            <a:ext cx="64591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600" b="1" dirty="0">
                <a:solidFill>
                  <a:srgbClr val="33CCFF"/>
                </a:solidFill>
              </a:rPr>
              <a:t>Optimización de Contenidos: </a:t>
            </a:r>
          </a:p>
        </p:txBody>
      </p:sp>
    </p:spTree>
    <p:extLst>
      <p:ext uri="{BB962C8B-B14F-4D97-AF65-F5344CB8AC3E}">
        <p14:creationId xmlns:p14="http://schemas.microsoft.com/office/powerpoint/2010/main" val="1329964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FC1F89D-38B7-EC2D-D0A4-9FBB710015A5}"/>
              </a:ext>
            </a:extLst>
          </p:cNvPr>
          <p:cNvSpPr txBox="1"/>
          <p:nvPr/>
        </p:nvSpPr>
        <p:spPr>
          <a:xfrm>
            <a:off x="6465676" y="1867710"/>
            <a:ext cx="4434721" cy="49814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1700" b="1" dirty="0" err="1">
                <a:solidFill>
                  <a:schemeClr val="tx1">
                    <a:alpha val="80000"/>
                  </a:schemeClr>
                </a:solidFill>
              </a:rPr>
              <a:t>Análisis</a:t>
            </a:r>
            <a:r>
              <a:rPr lang="en-US" sz="1700" b="1" dirty="0">
                <a:solidFill>
                  <a:schemeClr val="tx1">
                    <a:alpha val="80000"/>
                  </a:schemeClr>
                </a:solidFill>
              </a:rPr>
              <a:t> de </a:t>
            </a:r>
            <a:r>
              <a:rPr lang="en-US" sz="1700" b="1" dirty="0" err="1">
                <a:solidFill>
                  <a:schemeClr val="tx1">
                    <a:alpha val="80000"/>
                  </a:schemeClr>
                </a:solidFill>
              </a:rPr>
              <a:t>Tipos</a:t>
            </a:r>
            <a:r>
              <a:rPr lang="en-US" sz="1700" b="1" dirty="0">
                <a:solidFill>
                  <a:schemeClr val="tx1">
                    <a:alpha val="80000"/>
                  </a:schemeClr>
                </a:solidFill>
              </a:rPr>
              <a:t> de </a:t>
            </a:r>
            <a:r>
              <a:rPr lang="en-US" sz="1700" b="1" dirty="0" err="1">
                <a:solidFill>
                  <a:schemeClr val="tx1">
                    <a:alpha val="80000"/>
                  </a:schemeClr>
                </a:solidFill>
              </a:rPr>
              <a:t>Contenido</a:t>
            </a:r>
            <a:endParaRPr lang="en-US" sz="1700" b="1" dirty="0">
              <a:solidFill>
                <a:schemeClr val="tx1">
                  <a:alpha val="80000"/>
                </a:schemeClr>
              </a:solidFill>
            </a:endParaRP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>
                <a:solidFill>
                  <a:schemeClr val="tx1">
                    <a:alpha val="80000"/>
                  </a:schemeClr>
                </a:solidFill>
              </a:rPr>
              <a:t>Observamos</a:t>
            </a: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 que la </a:t>
            </a:r>
            <a:r>
              <a:rPr lang="en-US" sz="1700" dirty="0" err="1">
                <a:solidFill>
                  <a:schemeClr val="tx1">
                    <a:alpha val="80000"/>
                  </a:schemeClr>
                </a:solidFill>
              </a:rPr>
              <a:t>mayoría</a:t>
            </a: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 del </a:t>
            </a:r>
            <a:r>
              <a:rPr lang="en-US" sz="1700" dirty="0" err="1">
                <a:solidFill>
                  <a:schemeClr val="tx1">
                    <a:alpha val="80000"/>
                  </a:schemeClr>
                </a:solidFill>
              </a:rPr>
              <a:t>contenido</a:t>
            </a: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 se </a:t>
            </a:r>
            <a:r>
              <a:rPr lang="en-US" sz="1700" dirty="0" err="1">
                <a:solidFill>
                  <a:schemeClr val="tx1">
                    <a:alpha val="80000"/>
                  </a:schemeClr>
                </a:solidFill>
              </a:rPr>
              <a:t>concentra</a:t>
            </a: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alpha val="80000"/>
                  </a:schemeClr>
                </a:solidFill>
              </a:rPr>
              <a:t>en</a:t>
            </a: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alpha val="80000"/>
                  </a:schemeClr>
                </a:solidFill>
              </a:rPr>
              <a:t>los</a:t>
            </a: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alpha val="80000"/>
                  </a:schemeClr>
                </a:solidFill>
              </a:rPr>
              <a:t>cortometrajes</a:t>
            </a: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, </a:t>
            </a:r>
            <a:r>
              <a:rPr lang="en-US" sz="1700" dirty="0" err="1">
                <a:solidFill>
                  <a:schemeClr val="tx1">
                    <a:alpha val="80000"/>
                  </a:schemeClr>
                </a:solidFill>
              </a:rPr>
              <a:t>seguidos</a:t>
            </a: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alpha val="80000"/>
                  </a:schemeClr>
                </a:solidFill>
              </a:rPr>
              <a:t>por</a:t>
            </a: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 las </a:t>
            </a:r>
            <a:r>
              <a:rPr lang="en-US" sz="1700" dirty="0" err="1">
                <a:solidFill>
                  <a:schemeClr val="tx1">
                    <a:alpha val="80000"/>
                  </a:schemeClr>
                </a:solidFill>
              </a:rPr>
              <a:t>películas</a:t>
            </a: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, y </a:t>
            </a:r>
            <a:r>
              <a:rPr lang="en-US" sz="1700" dirty="0" err="1">
                <a:solidFill>
                  <a:schemeClr val="tx1">
                    <a:alpha val="80000"/>
                  </a:schemeClr>
                </a:solidFill>
              </a:rPr>
              <a:t>finalmente</a:t>
            </a: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 las series. Esta </a:t>
            </a:r>
            <a:r>
              <a:rPr lang="en-US" sz="1700" dirty="0" err="1">
                <a:solidFill>
                  <a:schemeClr val="tx1">
                    <a:alpha val="80000"/>
                  </a:schemeClr>
                </a:solidFill>
              </a:rPr>
              <a:t>distribución</a:t>
            </a: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alpha val="80000"/>
                  </a:schemeClr>
                </a:solidFill>
              </a:rPr>
              <a:t>sugiere</a:t>
            </a: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 que </a:t>
            </a:r>
            <a:r>
              <a:rPr lang="en-US" sz="1700" dirty="0" err="1">
                <a:solidFill>
                  <a:schemeClr val="tx1">
                    <a:alpha val="80000"/>
                  </a:schemeClr>
                </a:solidFill>
              </a:rPr>
              <a:t>los</a:t>
            </a: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alpha val="80000"/>
                  </a:schemeClr>
                </a:solidFill>
              </a:rPr>
              <a:t>cortometrajes</a:t>
            </a: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alpha val="80000"/>
                  </a:schemeClr>
                </a:solidFill>
              </a:rPr>
              <a:t>podrían</a:t>
            </a: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alpha val="80000"/>
                  </a:schemeClr>
                </a:solidFill>
              </a:rPr>
              <a:t>tener</a:t>
            </a: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alpha val="80000"/>
                  </a:schemeClr>
                </a:solidFill>
              </a:rPr>
              <a:t>una</a:t>
            </a: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 mayor </a:t>
            </a:r>
            <a:r>
              <a:rPr lang="en-US" sz="1700" dirty="0" err="1">
                <a:solidFill>
                  <a:schemeClr val="tx1">
                    <a:alpha val="80000"/>
                  </a:schemeClr>
                </a:solidFill>
              </a:rPr>
              <a:t>popularidad</a:t>
            </a: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 o un </a:t>
            </a:r>
            <a:r>
              <a:rPr lang="en-US" sz="1700" dirty="0" err="1">
                <a:solidFill>
                  <a:schemeClr val="tx1">
                    <a:alpha val="80000"/>
                  </a:schemeClr>
                </a:solidFill>
              </a:rPr>
              <a:t>retorno</a:t>
            </a: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alpha val="80000"/>
                  </a:schemeClr>
                </a:solidFill>
              </a:rPr>
              <a:t>sobre</a:t>
            </a: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 la </a:t>
            </a:r>
            <a:r>
              <a:rPr lang="en-US" sz="1700" dirty="0" err="1">
                <a:solidFill>
                  <a:schemeClr val="tx1">
                    <a:alpha val="80000"/>
                  </a:schemeClr>
                </a:solidFill>
              </a:rPr>
              <a:t>inversión</a:t>
            </a: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 (ROI) </a:t>
            </a:r>
            <a:r>
              <a:rPr lang="en-US" sz="1700" dirty="0" err="1">
                <a:solidFill>
                  <a:schemeClr val="tx1">
                    <a:alpha val="80000"/>
                  </a:schemeClr>
                </a:solidFill>
              </a:rPr>
              <a:t>significativo</a:t>
            </a: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, lo </a:t>
            </a:r>
            <a:r>
              <a:rPr lang="en-US" sz="1700" dirty="0" err="1">
                <a:solidFill>
                  <a:schemeClr val="tx1">
                    <a:alpha val="80000"/>
                  </a:schemeClr>
                </a:solidFill>
              </a:rPr>
              <a:t>cual</a:t>
            </a: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 es un </a:t>
            </a:r>
            <a:r>
              <a:rPr lang="en-US" sz="1700" dirty="0" err="1">
                <a:solidFill>
                  <a:schemeClr val="tx1">
                    <a:alpha val="80000"/>
                  </a:schemeClr>
                </a:solidFill>
              </a:rPr>
              <a:t>aspecto</a:t>
            </a: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 que </a:t>
            </a:r>
            <a:r>
              <a:rPr lang="en-US" sz="1700" dirty="0" err="1">
                <a:solidFill>
                  <a:schemeClr val="tx1">
                    <a:alpha val="80000"/>
                  </a:schemeClr>
                </a:solidFill>
              </a:rPr>
              <a:t>debemos</a:t>
            </a: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alpha val="80000"/>
                  </a:schemeClr>
                </a:solidFill>
              </a:rPr>
              <a:t>evaluar</a:t>
            </a: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alpha val="80000"/>
                  </a:schemeClr>
                </a:solidFill>
              </a:rPr>
              <a:t>más</a:t>
            </a: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 a </a:t>
            </a:r>
            <a:r>
              <a:rPr lang="en-US" sz="1700" dirty="0" err="1">
                <a:solidFill>
                  <a:schemeClr val="tx1">
                    <a:alpha val="80000"/>
                  </a:schemeClr>
                </a:solidFill>
              </a:rPr>
              <a:t>fondo</a:t>
            </a: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.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>
                <a:solidFill>
                  <a:schemeClr val="tx1">
                    <a:alpha val="80000"/>
                  </a:schemeClr>
                </a:solidFill>
              </a:rPr>
              <a:t>Entender</a:t>
            </a: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alpha val="80000"/>
                  </a:schemeClr>
                </a:solidFill>
              </a:rPr>
              <a:t>esta</a:t>
            </a: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alpha val="80000"/>
                  </a:schemeClr>
                </a:solidFill>
              </a:rPr>
              <a:t>tendencia</a:t>
            </a: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 es crucial para </a:t>
            </a:r>
            <a:r>
              <a:rPr lang="en-US" sz="1700" dirty="0" err="1">
                <a:solidFill>
                  <a:schemeClr val="tx1">
                    <a:alpha val="80000"/>
                  </a:schemeClr>
                </a:solidFill>
              </a:rPr>
              <a:t>orientar</a:t>
            </a: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alpha val="80000"/>
                  </a:schemeClr>
                </a:solidFill>
              </a:rPr>
              <a:t>futuras</a:t>
            </a: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alpha val="80000"/>
                  </a:schemeClr>
                </a:solidFill>
              </a:rPr>
              <a:t>estrategias</a:t>
            </a: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 de </a:t>
            </a:r>
            <a:r>
              <a:rPr lang="en-US" sz="1700" dirty="0" err="1">
                <a:solidFill>
                  <a:schemeClr val="tx1">
                    <a:alpha val="80000"/>
                  </a:schemeClr>
                </a:solidFill>
              </a:rPr>
              <a:t>contenido</a:t>
            </a: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. La </a:t>
            </a:r>
            <a:r>
              <a:rPr lang="en-US" sz="1700" dirty="0" err="1">
                <a:solidFill>
                  <a:schemeClr val="tx1">
                    <a:alpha val="80000"/>
                  </a:schemeClr>
                </a:solidFill>
              </a:rPr>
              <a:t>preferencia</a:t>
            </a: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alpha val="80000"/>
                  </a:schemeClr>
                </a:solidFill>
              </a:rPr>
              <a:t>por</a:t>
            </a: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alpha val="80000"/>
                  </a:schemeClr>
                </a:solidFill>
              </a:rPr>
              <a:t>cortometrajes</a:t>
            </a: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alpha val="80000"/>
                  </a:schemeClr>
                </a:solidFill>
              </a:rPr>
              <a:t>podría</a:t>
            </a: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alpha val="80000"/>
                  </a:schemeClr>
                </a:solidFill>
              </a:rPr>
              <a:t>estar</a:t>
            </a: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alpha val="80000"/>
                  </a:schemeClr>
                </a:solidFill>
              </a:rPr>
              <a:t>relacionada</a:t>
            </a: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 con </a:t>
            </a:r>
            <a:r>
              <a:rPr lang="en-US" sz="1700" dirty="0" err="1">
                <a:solidFill>
                  <a:schemeClr val="tx1">
                    <a:alpha val="80000"/>
                  </a:schemeClr>
                </a:solidFill>
              </a:rPr>
              <a:t>cambios</a:t>
            </a: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alpha val="80000"/>
                  </a:schemeClr>
                </a:solidFill>
              </a:rPr>
              <a:t>en</a:t>
            </a: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alpha val="80000"/>
                  </a:schemeClr>
                </a:solidFill>
              </a:rPr>
              <a:t>los</a:t>
            </a: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alpha val="80000"/>
                  </a:schemeClr>
                </a:solidFill>
              </a:rPr>
              <a:t>hábitos</a:t>
            </a: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 de </a:t>
            </a:r>
            <a:r>
              <a:rPr lang="en-US" sz="1700" dirty="0" err="1">
                <a:solidFill>
                  <a:schemeClr val="tx1">
                    <a:alpha val="80000"/>
                  </a:schemeClr>
                </a:solidFill>
              </a:rPr>
              <a:t>consumo</a:t>
            </a: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 de </a:t>
            </a:r>
            <a:r>
              <a:rPr lang="en-US" sz="1700" dirty="0" err="1">
                <a:solidFill>
                  <a:schemeClr val="tx1">
                    <a:alpha val="80000"/>
                  </a:schemeClr>
                </a:solidFill>
              </a:rPr>
              <a:t>los</a:t>
            </a: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alpha val="80000"/>
                  </a:schemeClr>
                </a:solidFill>
              </a:rPr>
              <a:t>usuarios</a:t>
            </a: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, </a:t>
            </a:r>
            <a:r>
              <a:rPr lang="en-US" sz="1700" dirty="0" err="1">
                <a:solidFill>
                  <a:schemeClr val="tx1">
                    <a:alpha val="80000"/>
                  </a:schemeClr>
                </a:solidFill>
              </a:rPr>
              <a:t>como</a:t>
            </a: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 la </a:t>
            </a:r>
            <a:r>
              <a:rPr lang="en-US" sz="1700" dirty="0" err="1">
                <a:solidFill>
                  <a:schemeClr val="tx1">
                    <a:alpha val="80000"/>
                  </a:schemeClr>
                </a:solidFill>
              </a:rPr>
              <a:t>búsqueda</a:t>
            </a: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 de </a:t>
            </a:r>
            <a:r>
              <a:rPr lang="en-US" sz="1700" dirty="0" err="1">
                <a:solidFill>
                  <a:schemeClr val="tx1">
                    <a:alpha val="80000"/>
                  </a:schemeClr>
                </a:solidFill>
              </a:rPr>
              <a:t>contenido</a:t>
            </a: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alpha val="80000"/>
                  </a:schemeClr>
                </a:solidFill>
              </a:rPr>
              <a:t>rápido</a:t>
            </a: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 y </a:t>
            </a:r>
            <a:r>
              <a:rPr lang="en-US" sz="1700" dirty="0" err="1">
                <a:solidFill>
                  <a:schemeClr val="tx1">
                    <a:alpha val="80000"/>
                  </a:schemeClr>
                </a:solidFill>
              </a:rPr>
              <a:t>fácilmente</a:t>
            </a: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alpha val="80000"/>
                  </a:schemeClr>
                </a:solidFill>
              </a:rPr>
              <a:t>consumible</a:t>
            </a: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. Sin embargo, </a:t>
            </a:r>
            <a:r>
              <a:rPr lang="en-US" sz="1700" dirty="0" err="1">
                <a:solidFill>
                  <a:schemeClr val="tx1">
                    <a:alpha val="80000"/>
                  </a:schemeClr>
                </a:solidFill>
              </a:rPr>
              <a:t>será</a:t>
            </a: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alpha val="80000"/>
                  </a:schemeClr>
                </a:solidFill>
              </a:rPr>
              <a:t>esencial</a:t>
            </a: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alpha val="80000"/>
                  </a:schemeClr>
                </a:solidFill>
              </a:rPr>
              <a:t>profundizar</a:t>
            </a: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alpha val="80000"/>
                  </a:schemeClr>
                </a:solidFill>
              </a:rPr>
              <a:t>en</a:t>
            </a: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alpha val="80000"/>
                  </a:schemeClr>
                </a:solidFill>
              </a:rPr>
              <a:t>los</a:t>
            </a: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alpha val="80000"/>
                  </a:schemeClr>
                </a:solidFill>
              </a:rPr>
              <a:t>datos</a:t>
            </a: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 para </a:t>
            </a:r>
            <a:r>
              <a:rPr lang="en-US" sz="1700" dirty="0" err="1">
                <a:solidFill>
                  <a:schemeClr val="tx1">
                    <a:alpha val="80000"/>
                  </a:schemeClr>
                </a:solidFill>
              </a:rPr>
              <a:t>determinar</a:t>
            </a: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alpha val="80000"/>
                  </a:schemeClr>
                </a:solidFill>
              </a:rPr>
              <a:t>si</a:t>
            </a: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alpha val="80000"/>
                  </a:schemeClr>
                </a:solidFill>
              </a:rPr>
              <a:t>esta</a:t>
            </a: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alpha val="80000"/>
                  </a:schemeClr>
                </a:solidFill>
              </a:rPr>
              <a:t>popularidad</a:t>
            </a: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alpha val="80000"/>
                  </a:schemeClr>
                </a:solidFill>
              </a:rPr>
              <a:t>también</a:t>
            </a: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 se traduce </a:t>
            </a:r>
            <a:r>
              <a:rPr lang="en-US" sz="1700" dirty="0" err="1">
                <a:solidFill>
                  <a:schemeClr val="tx1">
                    <a:alpha val="80000"/>
                  </a:schemeClr>
                </a:solidFill>
              </a:rPr>
              <a:t>en</a:t>
            </a: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 un mayor ROI, </a:t>
            </a:r>
            <a:r>
              <a:rPr lang="en-US" sz="1700" dirty="0" err="1">
                <a:solidFill>
                  <a:schemeClr val="tx1">
                    <a:alpha val="80000"/>
                  </a:schemeClr>
                </a:solidFill>
              </a:rPr>
              <a:t>comparado</a:t>
            </a: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 con </a:t>
            </a:r>
            <a:r>
              <a:rPr lang="en-US" sz="1700" dirty="0" err="1">
                <a:solidFill>
                  <a:schemeClr val="tx1">
                    <a:alpha val="80000"/>
                  </a:schemeClr>
                </a:solidFill>
              </a:rPr>
              <a:t>películas</a:t>
            </a: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 y series.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>
            <a:extLst>
              <a:ext uri="{FF2B5EF4-FFF2-40B4-BE49-F238E27FC236}">
                <a16:creationId xmlns:a16="http://schemas.microsoft.com/office/drawing/2014/main" id="{D4C2552C-1510-A421-D288-609A07D16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74" y="1390702"/>
            <a:ext cx="4940605" cy="443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409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9AB28B2-AE98-1441-236D-4841E6E94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43" y="1784189"/>
            <a:ext cx="5221625" cy="3289623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9A8B67A-98E8-759D-C7DD-7411B534DFE7}"/>
              </a:ext>
            </a:extLst>
          </p:cNvPr>
          <p:cNvSpPr txBox="1"/>
          <p:nvPr/>
        </p:nvSpPr>
        <p:spPr>
          <a:xfrm>
            <a:off x="6392583" y="2645922"/>
            <a:ext cx="4434721" cy="37104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1900" b="1" dirty="0" err="1">
                <a:solidFill>
                  <a:schemeClr val="tx1">
                    <a:alpha val="80000"/>
                  </a:schemeClr>
                </a:solidFill>
              </a:rPr>
              <a:t>Análisis</a:t>
            </a:r>
            <a:r>
              <a:rPr lang="en-US" sz="1900" b="1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900" b="1" dirty="0" err="1">
                <a:solidFill>
                  <a:schemeClr val="tx1">
                    <a:alpha val="80000"/>
                  </a:schemeClr>
                </a:solidFill>
              </a:rPr>
              <a:t>Generacional</a:t>
            </a:r>
            <a:r>
              <a:rPr lang="en-US" sz="1900" b="1" dirty="0">
                <a:solidFill>
                  <a:schemeClr val="tx1">
                    <a:alpha val="80000"/>
                  </a:schemeClr>
                </a:solidFill>
              </a:rPr>
              <a:t> de </a:t>
            </a:r>
            <a:r>
              <a:rPr lang="en-US" sz="1900" b="1" dirty="0" err="1">
                <a:solidFill>
                  <a:schemeClr val="tx1">
                    <a:alpha val="80000"/>
                  </a:schemeClr>
                </a:solidFill>
              </a:rPr>
              <a:t>Preferencias</a:t>
            </a:r>
            <a:r>
              <a:rPr lang="en-US" sz="1900" b="1" dirty="0">
                <a:solidFill>
                  <a:schemeClr val="tx1">
                    <a:alpha val="80000"/>
                  </a:schemeClr>
                </a:solidFill>
              </a:rPr>
              <a:t> de </a:t>
            </a:r>
            <a:r>
              <a:rPr lang="en-US" sz="1900" b="1" dirty="0" err="1">
                <a:solidFill>
                  <a:schemeClr val="tx1">
                    <a:alpha val="80000"/>
                  </a:schemeClr>
                </a:solidFill>
              </a:rPr>
              <a:t>Contenido</a:t>
            </a:r>
            <a:endParaRPr lang="en-US" sz="1900" b="1" dirty="0">
              <a:solidFill>
                <a:schemeClr val="tx1">
                  <a:alpha val="80000"/>
                </a:schemeClr>
              </a:solidFill>
            </a:endParaRP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>
                    <a:alpha val="80000"/>
                  </a:schemeClr>
                </a:solidFill>
              </a:rPr>
              <a:t>Es crucial </a:t>
            </a:r>
            <a:r>
              <a:rPr lang="en-US" sz="1900" dirty="0" err="1">
                <a:solidFill>
                  <a:schemeClr val="tx1">
                    <a:alpha val="80000"/>
                  </a:schemeClr>
                </a:solidFill>
              </a:rPr>
              <a:t>analizar</a:t>
            </a:r>
            <a:r>
              <a:rPr lang="en-US" sz="19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alpha val="80000"/>
                  </a:schemeClr>
                </a:solidFill>
              </a:rPr>
              <a:t>el</a:t>
            </a:r>
            <a:r>
              <a:rPr lang="en-US" sz="19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alpha val="80000"/>
                  </a:schemeClr>
                </a:solidFill>
              </a:rPr>
              <a:t>cambio</a:t>
            </a:r>
            <a:r>
              <a:rPr lang="en-US" sz="19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alpha val="80000"/>
                  </a:schemeClr>
                </a:solidFill>
              </a:rPr>
              <a:t>generacional</a:t>
            </a:r>
            <a:r>
              <a:rPr lang="en-US" sz="19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alpha val="80000"/>
                  </a:schemeClr>
                </a:solidFill>
              </a:rPr>
              <a:t>desde</a:t>
            </a:r>
            <a:r>
              <a:rPr lang="en-US" sz="1900" dirty="0">
                <a:solidFill>
                  <a:schemeClr val="tx1">
                    <a:alpha val="80000"/>
                  </a:schemeClr>
                </a:solidFill>
              </a:rPr>
              <a:t> 1940 hasta 2023, </a:t>
            </a:r>
            <a:r>
              <a:rPr lang="en-US" sz="1900" dirty="0" err="1">
                <a:solidFill>
                  <a:schemeClr val="tx1">
                    <a:alpha val="80000"/>
                  </a:schemeClr>
                </a:solidFill>
              </a:rPr>
              <a:t>ya</a:t>
            </a:r>
            <a:r>
              <a:rPr lang="en-US" sz="1900" dirty="0">
                <a:solidFill>
                  <a:schemeClr val="tx1">
                    <a:alpha val="80000"/>
                  </a:schemeClr>
                </a:solidFill>
              </a:rPr>
              <a:t> que </a:t>
            </a:r>
            <a:r>
              <a:rPr lang="en-US" sz="1900" dirty="0" err="1">
                <a:solidFill>
                  <a:schemeClr val="tx1">
                    <a:alpha val="80000"/>
                  </a:schemeClr>
                </a:solidFill>
              </a:rPr>
              <a:t>los</a:t>
            </a:r>
            <a:r>
              <a:rPr lang="en-US" sz="19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alpha val="80000"/>
                  </a:schemeClr>
                </a:solidFill>
              </a:rPr>
              <a:t>gustos</a:t>
            </a:r>
            <a:r>
              <a:rPr lang="en-US" sz="1900" dirty="0">
                <a:solidFill>
                  <a:schemeClr val="tx1">
                    <a:alpha val="80000"/>
                  </a:schemeClr>
                </a:solidFill>
              </a:rPr>
              <a:t> del </a:t>
            </a:r>
            <a:r>
              <a:rPr lang="en-US" sz="1900" dirty="0" err="1">
                <a:solidFill>
                  <a:schemeClr val="tx1">
                    <a:alpha val="80000"/>
                  </a:schemeClr>
                </a:solidFill>
              </a:rPr>
              <a:t>público</a:t>
            </a:r>
            <a:r>
              <a:rPr lang="en-US" sz="19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alpha val="80000"/>
                  </a:schemeClr>
                </a:solidFill>
              </a:rPr>
              <a:t>objetivo</a:t>
            </a:r>
            <a:r>
              <a:rPr lang="en-US" sz="19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alpha val="80000"/>
                  </a:schemeClr>
                </a:solidFill>
              </a:rPr>
              <a:t>pueden</a:t>
            </a:r>
            <a:r>
              <a:rPr lang="en-US" sz="19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alpha val="80000"/>
                  </a:schemeClr>
                </a:solidFill>
              </a:rPr>
              <a:t>variar</a:t>
            </a:r>
            <a:r>
              <a:rPr lang="en-US" sz="19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alpha val="80000"/>
                  </a:schemeClr>
                </a:solidFill>
              </a:rPr>
              <a:t>significativamente</a:t>
            </a:r>
            <a:r>
              <a:rPr lang="en-US" sz="1900" dirty="0">
                <a:solidFill>
                  <a:schemeClr val="tx1">
                    <a:alpha val="80000"/>
                  </a:schemeClr>
                </a:solidFill>
              </a:rPr>
              <a:t> entre </a:t>
            </a:r>
            <a:r>
              <a:rPr lang="en-US" sz="1900" dirty="0" err="1">
                <a:solidFill>
                  <a:schemeClr val="tx1">
                    <a:alpha val="80000"/>
                  </a:schemeClr>
                </a:solidFill>
              </a:rPr>
              <a:t>diferentes</a:t>
            </a:r>
            <a:r>
              <a:rPr lang="en-US" sz="19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alpha val="80000"/>
                  </a:schemeClr>
                </a:solidFill>
              </a:rPr>
              <a:t>épocas</a:t>
            </a:r>
            <a:r>
              <a:rPr lang="en-US" sz="1900" dirty="0">
                <a:solidFill>
                  <a:schemeClr val="tx1">
                    <a:alpha val="80000"/>
                  </a:schemeClr>
                </a:solidFill>
              </a:rPr>
              <a:t>. Este </a:t>
            </a:r>
            <a:r>
              <a:rPr lang="en-US" sz="1900" dirty="0" err="1">
                <a:solidFill>
                  <a:schemeClr val="tx1">
                    <a:alpha val="80000"/>
                  </a:schemeClr>
                </a:solidFill>
              </a:rPr>
              <a:t>análisis</a:t>
            </a:r>
            <a:r>
              <a:rPr lang="en-US" sz="19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alpha val="80000"/>
                  </a:schemeClr>
                </a:solidFill>
              </a:rPr>
              <a:t>nos</a:t>
            </a:r>
            <a:r>
              <a:rPr lang="en-US" sz="19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alpha val="80000"/>
                  </a:schemeClr>
                </a:solidFill>
              </a:rPr>
              <a:t>permitirá</a:t>
            </a:r>
            <a:r>
              <a:rPr lang="en-US" sz="19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alpha val="80000"/>
                  </a:schemeClr>
                </a:solidFill>
              </a:rPr>
              <a:t>identificar</a:t>
            </a:r>
            <a:r>
              <a:rPr lang="en-US" sz="19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alpha val="80000"/>
                  </a:schemeClr>
                </a:solidFill>
              </a:rPr>
              <a:t>tendencias</a:t>
            </a:r>
            <a:r>
              <a:rPr lang="en-US" sz="1900" dirty="0">
                <a:solidFill>
                  <a:schemeClr val="tx1">
                    <a:alpha val="80000"/>
                  </a:schemeClr>
                </a:solidFill>
              </a:rPr>
              <a:t> y </a:t>
            </a:r>
            <a:r>
              <a:rPr lang="en-US" sz="1900" dirty="0" err="1">
                <a:solidFill>
                  <a:schemeClr val="tx1">
                    <a:alpha val="80000"/>
                  </a:schemeClr>
                </a:solidFill>
              </a:rPr>
              <a:t>preferencias</a:t>
            </a:r>
            <a:r>
              <a:rPr lang="en-US" sz="19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alpha val="80000"/>
                  </a:schemeClr>
                </a:solidFill>
              </a:rPr>
              <a:t>específicas</a:t>
            </a:r>
            <a:r>
              <a:rPr lang="en-US" sz="1900" dirty="0">
                <a:solidFill>
                  <a:schemeClr val="tx1">
                    <a:alpha val="80000"/>
                  </a:schemeClr>
                </a:solidFill>
              </a:rPr>
              <a:t> de </a:t>
            </a:r>
            <a:r>
              <a:rPr lang="en-US" sz="1900" dirty="0" err="1">
                <a:solidFill>
                  <a:schemeClr val="tx1">
                    <a:alpha val="80000"/>
                  </a:schemeClr>
                </a:solidFill>
              </a:rPr>
              <a:t>cada</a:t>
            </a:r>
            <a:r>
              <a:rPr lang="en-US" sz="19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alpha val="80000"/>
                  </a:schemeClr>
                </a:solidFill>
              </a:rPr>
              <a:t>generación</a:t>
            </a:r>
            <a:r>
              <a:rPr lang="en-US" sz="1900" dirty="0">
                <a:solidFill>
                  <a:schemeClr val="tx1">
                    <a:alpha val="80000"/>
                  </a:schemeClr>
                </a:solidFill>
              </a:rPr>
              <a:t>, lo que </a:t>
            </a:r>
            <a:r>
              <a:rPr lang="en-US" sz="1900" dirty="0" err="1">
                <a:solidFill>
                  <a:schemeClr val="tx1">
                    <a:alpha val="80000"/>
                  </a:schemeClr>
                </a:solidFill>
              </a:rPr>
              <a:t>puede</a:t>
            </a:r>
            <a:r>
              <a:rPr lang="en-US" sz="1900" dirty="0">
                <a:solidFill>
                  <a:schemeClr val="tx1">
                    <a:alpha val="80000"/>
                  </a:schemeClr>
                </a:solidFill>
              </a:rPr>
              <a:t> ser clave para </a:t>
            </a:r>
            <a:r>
              <a:rPr lang="en-US" sz="1900" dirty="0" err="1">
                <a:solidFill>
                  <a:schemeClr val="tx1">
                    <a:alpha val="80000"/>
                  </a:schemeClr>
                </a:solidFill>
              </a:rPr>
              <a:t>personalizar</a:t>
            </a:r>
            <a:r>
              <a:rPr lang="en-US" sz="1900" dirty="0">
                <a:solidFill>
                  <a:schemeClr val="tx1">
                    <a:alpha val="80000"/>
                  </a:schemeClr>
                </a:solidFill>
              </a:rPr>
              <a:t> la </a:t>
            </a:r>
            <a:r>
              <a:rPr lang="en-US" sz="1900" dirty="0" err="1">
                <a:solidFill>
                  <a:schemeClr val="tx1">
                    <a:alpha val="80000"/>
                  </a:schemeClr>
                </a:solidFill>
              </a:rPr>
              <a:t>oferta</a:t>
            </a:r>
            <a:r>
              <a:rPr lang="en-US" sz="1900" dirty="0">
                <a:solidFill>
                  <a:schemeClr val="tx1">
                    <a:alpha val="80000"/>
                  </a:schemeClr>
                </a:solidFill>
              </a:rPr>
              <a:t> de </a:t>
            </a:r>
            <a:r>
              <a:rPr lang="en-US" sz="1900" dirty="0" err="1">
                <a:solidFill>
                  <a:schemeClr val="tx1">
                    <a:alpha val="80000"/>
                  </a:schemeClr>
                </a:solidFill>
              </a:rPr>
              <a:t>contenido</a:t>
            </a:r>
            <a:r>
              <a:rPr lang="en-US" sz="1900" dirty="0">
                <a:solidFill>
                  <a:schemeClr val="tx1">
                    <a:alpha val="80000"/>
                  </a:schemeClr>
                </a:solidFill>
              </a:rPr>
              <a:t> y </a:t>
            </a:r>
            <a:r>
              <a:rPr lang="en-US" sz="1900" dirty="0" err="1">
                <a:solidFill>
                  <a:schemeClr val="tx1">
                    <a:alpha val="80000"/>
                  </a:schemeClr>
                </a:solidFill>
              </a:rPr>
              <a:t>maximizar</a:t>
            </a:r>
            <a:r>
              <a:rPr lang="en-US" sz="19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alpha val="80000"/>
                  </a:schemeClr>
                </a:solidFill>
              </a:rPr>
              <a:t>el</a:t>
            </a:r>
            <a:r>
              <a:rPr lang="en-US" sz="19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alpha val="80000"/>
                  </a:schemeClr>
                </a:solidFill>
              </a:rPr>
              <a:t>impacto</a:t>
            </a:r>
            <a:r>
              <a:rPr lang="en-US" sz="1900" dirty="0">
                <a:solidFill>
                  <a:schemeClr val="tx1">
                    <a:alpha val="80000"/>
                  </a:schemeClr>
                </a:solidFill>
              </a:rPr>
              <a:t> y la </a:t>
            </a:r>
            <a:r>
              <a:rPr lang="en-US" sz="1900" dirty="0" err="1">
                <a:solidFill>
                  <a:schemeClr val="tx1">
                    <a:alpha val="80000"/>
                  </a:schemeClr>
                </a:solidFill>
              </a:rPr>
              <a:t>satisfacción</a:t>
            </a:r>
            <a:r>
              <a:rPr lang="en-US" sz="1900" dirty="0">
                <a:solidFill>
                  <a:schemeClr val="tx1">
                    <a:alpha val="80000"/>
                  </a:schemeClr>
                </a:solidFill>
              </a:rPr>
              <a:t> del </a:t>
            </a:r>
            <a:r>
              <a:rPr lang="en-US" sz="1900" dirty="0" err="1">
                <a:solidFill>
                  <a:schemeClr val="tx1">
                    <a:alpha val="80000"/>
                  </a:schemeClr>
                </a:solidFill>
              </a:rPr>
              <a:t>usuario</a:t>
            </a:r>
            <a:r>
              <a:rPr lang="en-US" sz="1900" dirty="0">
                <a:solidFill>
                  <a:schemeClr val="tx1">
                    <a:alpha val="80000"/>
                  </a:schemeClr>
                </a:solidFill>
              </a:rPr>
              <a:t>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302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9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11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C6645C0-8F01-C446-A018-6C354FD07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43" y="2410784"/>
            <a:ext cx="5221625" cy="2036433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F4CC13F-0A1A-E61D-A2F7-C96E7A39A7AA}"/>
              </a:ext>
            </a:extLst>
          </p:cNvPr>
          <p:cNvSpPr txBox="1"/>
          <p:nvPr/>
        </p:nvSpPr>
        <p:spPr>
          <a:xfrm>
            <a:off x="6392583" y="2645922"/>
            <a:ext cx="4434721" cy="37104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00" b="1" dirty="0">
                <a:solidFill>
                  <a:schemeClr val="tx1">
                    <a:alpha val="80000"/>
                  </a:schemeClr>
                </a:solidFill>
              </a:rPr>
              <a:t>Umbral de Calidad </a:t>
            </a:r>
            <a:r>
              <a:rPr lang="en-US" sz="1900" b="1" dirty="0" err="1">
                <a:solidFill>
                  <a:schemeClr val="tx1">
                    <a:alpha val="80000"/>
                  </a:schemeClr>
                </a:solidFill>
              </a:rPr>
              <a:t>Basado</a:t>
            </a:r>
            <a:r>
              <a:rPr lang="en-US" sz="1900" b="1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900" b="1" dirty="0" err="1">
                <a:solidFill>
                  <a:schemeClr val="tx1">
                    <a:alpha val="80000"/>
                  </a:schemeClr>
                </a:solidFill>
              </a:rPr>
              <a:t>en</a:t>
            </a:r>
            <a:r>
              <a:rPr lang="en-US" sz="1900" b="1" dirty="0">
                <a:solidFill>
                  <a:schemeClr val="tx1">
                    <a:alpha val="80000"/>
                  </a:schemeClr>
                </a:solidFill>
              </a:rPr>
              <a:t> Ratings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>
                    <a:alpha val="80000"/>
                  </a:schemeClr>
                </a:solidFill>
              </a:rPr>
              <a:t>Como se </a:t>
            </a:r>
            <a:r>
              <a:rPr lang="en-US" sz="1900" dirty="0" err="1">
                <a:solidFill>
                  <a:schemeClr val="tx1">
                    <a:alpha val="80000"/>
                  </a:schemeClr>
                </a:solidFill>
              </a:rPr>
              <a:t>observa</a:t>
            </a:r>
            <a:r>
              <a:rPr lang="en-US" sz="19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alpha val="80000"/>
                  </a:schemeClr>
                </a:solidFill>
              </a:rPr>
              <a:t>en</a:t>
            </a:r>
            <a:r>
              <a:rPr lang="en-US" sz="19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alpha val="80000"/>
                  </a:schemeClr>
                </a:solidFill>
              </a:rPr>
              <a:t>el</a:t>
            </a:r>
            <a:r>
              <a:rPr lang="en-US" sz="19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alpha val="80000"/>
                  </a:schemeClr>
                </a:solidFill>
              </a:rPr>
              <a:t>histograma</a:t>
            </a:r>
            <a:r>
              <a:rPr lang="en-US" sz="1900" dirty="0">
                <a:solidFill>
                  <a:schemeClr val="tx1">
                    <a:alpha val="80000"/>
                  </a:schemeClr>
                </a:solidFill>
              </a:rPr>
              <a:t> de rating, la </a:t>
            </a:r>
            <a:r>
              <a:rPr lang="en-US" sz="1900" dirty="0" err="1">
                <a:solidFill>
                  <a:schemeClr val="tx1">
                    <a:alpha val="80000"/>
                  </a:schemeClr>
                </a:solidFill>
              </a:rPr>
              <a:t>mayoría</a:t>
            </a:r>
            <a:r>
              <a:rPr lang="en-US" sz="1900" dirty="0">
                <a:solidFill>
                  <a:schemeClr val="tx1">
                    <a:alpha val="80000"/>
                  </a:schemeClr>
                </a:solidFill>
              </a:rPr>
              <a:t> de </a:t>
            </a:r>
            <a:r>
              <a:rPr lang="en-US" sz="1900" dirty="0" err="1">
                <a:solidFill>
                  <a:schemeClr val="tx1">
                    <a:alpha val="80000"/>
                  </a:schemeClr>
                </a:solidFill>
              </a:rPr>
              <a:t>los</a:t>
            </a:r>
            <a:r>
              <a:rPr lang="en-US" sz="19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alpha val="80000"/>
                  </a:schemeClr>
                </a:solidFill>
              </a:rPr>
              <a:t>valores</a:t>
            </a:r>
            <a:r>
              <a:rPr lang="en-US" sz="1900" dirty="0">
                <a:solidFill>
                  <a:schemeClr val="tx1">
                    <a:alpha val="80000"/>
                  </a:schemeClr>
                </a:solidFill>
              </a:rPr>
              <a:t> se </a:t>
            </a:r>
            <a:r>
              <a:rPr lang="en-US" sz="1900" dirty="0" err="1">
                <a:solidFill>
                  <a:schemeClr val="tx1">
                    <a:alpha val="80000"/>
                  </a:schemeClr>
                </a:solidFill>
              </a:rPr>
              <a:t>encuentran</a:t>
            </a:r>
            <a:r>
              <a:rPr lang="en-US" sz="1900" dirty="0">
                <a:solidFill>
                  <a:schemeClr val="tx1">
                    <a:alpha val="80000"/>
                  </a:schemeClr>
                </a:solidFill>
              </a:rPr>
              <a:t> entre seis y </a:t>
            </a:r>
            <a:r>
              <a:rPr lang="en-US" sz="1900" dirty="0" err="1">
                <a:solidFill>
                  <a:schemeClr val="tx1">
                    <a:alpha val="80000"/>
                  </a:schemeClr>
                </a:solidFill>
              </a:rPr>
              <a:t>nueve</a:t>
            </a:r>
            <a:r>
              <a:rPr lang="en-US" sz="1900" dirty="0">
                <a:solidFill>
                  <a:schemeClr val="tx1">
                    <a:alpha val="80000"/>
                  </a:schemeClr>
                </a:solidFill>
              </a:rPr>
              <a:t>. Por lo tanto, para que las </a:t>
            </a:r>
            <a:r>
              <a:rPr lang="en-US" sz="1900" dirty="0" err="1">
                <a:solidFill>
                  <a:schemeClr val="tx1">
                    <a:alpha val="80000"/>
                  </a:schemeClr>
                </a:solidFill>
              </a:rPr>
              <a:t>películas</a:t>
            </a:r>
            <a:r>
              <a:rPr lang="en-US" sz="19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alpha val="80000"/>
                  </a:schemeClr>
                </a:solidFill>
              </a:rPr>
              <a:t>sean</a:t>
            </a:r>
            <a:r>
              <a:rPr lang="en-US" sz="19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alpha val="80000"/>
                  </a:schemeClr>
                </a:solidFill>
              </a:rPr>
              <a:t>consideradas</a:t>
            </a:r>
            <a:r>
              <a:rPr lang="en-US" sz="19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alpha val="80000"/>
                  </a:schemeClr>
                </a:solidFill>
              </a:rPr>
              <a:t>aceptables</a:t>
            </a:r>
            <a:r>
              <a:rPr lang="en-US" sz="1900" dirty="0">
                <a:solidFill>
                  <a:schemeClr val="tx1">
                    <a:alpha val="80000"/>
                  </a:schemeClr>
                </a:solidFill>
              </a:rPr>
              <a:t>, </a:t>
            </a:r>
            <a:r>
              <a:rPr lang="en-US" sz="1900" dirty="0" err="1">
                <a:solidFill>
                  <a:schemeClr val="tx1">
                    <a:alpha val="80000"/>
                  </a:schemeClr>
                </a:solidFill>
              </a:rPr>
              <a:t>deben</a:t>
            </a:r>
            <a:r>
              <a:rPr lang="en-US" sz="19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alpha val="80000"/>
                  </a:schemeClr>
                </a:solidFill>
              </a:rPr>
              <a:t>superar</a:t>
            </a:r>
            <a:r>
              <a:rPr lang="en-US" sz="1900" dirty="0">
                <a:solidFill>
                  <a:schemeClr val="tx1">
                    <a:alpha val="80000"/>
                  </a:schemeClr>
                </a:solidFill>
              </a:rPr>
              <a:t> un </a:t>
            </a:r>
            <a:r>
              <a:rPr lang="en-US" sz="1900" dirty="0" err="1">
                <a:solidFill>
                  <a:schemeClr val="tx1">
                    <a:alpha val="80000"/>
                  </a:schemeClr>
                </a:solidFill>
              </a:rPr>
              <a:t>promedio</a:t>
            </a:r>
            <a:r>
              <a:rPr lang="en-US" sz="1900" dirty="0">
                <a:solidFill>
                  <a:schemeClr val="tx1">
                    <a:alpha val="80000"/>
                  </a:schemeClr>
                </a:solidFill>
              </a:rPr>
              <a:t> de rating de seis. Este umbral es un </a:t>
            </a:r>
            <a:r>
              <a:rPr lang="en-US" sz="1900" dirty="0" err="1">
                <a:solidFill>
                  <a:schemeClr val="tx1">
                    <a:alpha val="80000"/>
                  </a:schemeClr>
                </a:solidFill>
              </a:rPr>
              <a:t>buen</a:t>
            </a:r>
            <a:r>
              <a:rPr lang="en-US" sz="19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alpha val="80000"/>
                  </a:schemeClr>
                </a:solidFill>
              </a:rPr>
              <a:t>indicador</a:t>
            </a:r>
            <a:r>
              <a:rPr lang="en-US" sz="1900" dirty="0">
                <a:solidFill>
                  <a:schemeClr val="tx1">
                    <a:alpha val="80000"/>
                  </a:schemeClr>
                </a:solidFill>
              </a:rPr>
              <a:t> de las </a:t>
            </a:r>
            <a:r>
              <a:rPr lang="en-US" sz="1900" dirty="0" err="1">
                <a:solidFill>
                  <a:schemeClr val="tx1">
                    <a:alpha val="80000"/>
                  </a:schemeClr>
                </a:solidFill>
              </a:rPr>
              <a:t>preferencias</a:t>
            </a:r>
            <a:r>
              <a:rPr lang="en-US" sz="1900" dirty="0">
                <a:solidFill>
                  <a:schemeClr val="tx1">
                    <a:alpha val="80000"/>
                  </a:schemeClr>
                </a:solidFill>
              </a:rPr>
              <a:t> de </a:t>
            </a:r>
            <a:r>
              <a:rPr lang="en-US" sz="1900" dirty="0" err="1">
                <a:solidFill>
                  <a:schemeClr val="tx1">
                    <a:alpha val="80000"/>
                  </a:schemeClr>
                </a:solidFill>
              </a:rPr>
              <a:t>nuestro</a:t>
            </a:r>
            <a:r>
              <a:rPr lang="en-US" sz="19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alpha val="80000"/>
                  </a:schemeClr>
                </a:solidFill>
              </a:rPr>
              <a:t>público</a:t>
            </a:r>
            <a:r>
              <a:rPr lang="en-US" sz="19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alpha val="80000"/>
                  </a:schemeClr>
                </a:solidFill>
              </a:rPr>
              <a:t>objetivo</a:t>
            </a:r>
            <a:r>
              <a:rPr lang="en-US" sz="1900" dirty="0">
                <a:solidFill>
                  <a:schemeClr val="tx1">
                    <a:alpha val="80000"/>
                  </a:schemeClr>
                </a:solidFill>
              </a:rPr>
              <a:t> y </a:t>
            </a:r>
            <a:r>
              <a:rPr lang="en-US" sz="1900" dirty="0" err="1">
                <a:solidFill>
                  <a:schemeClr val="tx1">
                    <a:alpha val="80000"/>
                  </a:schemeClr>
                </a:solidFill>
              </a:rPr>
              <a:t>puede</a:t>
            </a:r>
            <a:r>
              <a:rPr lang="en-US" sz="19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alpha val="80000"/>
                  </a:schemeClr>
                </a:solidFill>
              </a:rPr>
              <a:t>servir</a:t>
            </a:r>
            <a:r>
              <a:rPr lang="en-US" sz="19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alpha val="80000"/>
                  </a:schemeClr>
                </a:solidFill>
              </a:rPr>
              <a:t>como</a:t>
            </a:r>
            <a:r>
              <a:rPr lang="en-US" sz="19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alpha val="80000"/>
                  </a:schemeClr>
                </a:solidFill>
              </a:rPr>
              <a:t>guía</a:t>
            </a:r>
            <a:r>
              <a:rPr lang="en-US" sz="1900" dirty="0">
                <a:solidFill>
                  <a:schemeClr val="tx1">
                    <a:alpha val="80000"/>
                  </a:schemeClr>
                </a:solidFill>
              </a:rPr>
              <a:t> para </a:t>
            </a:r>
            <a:r>
              <a:rPr lang="en-US" sz="1900" dirty="0" err="1">
                <a:solidFill>
                  <a:schemeClr val="tx1">
                    <a:alpha val="80000"/>
                  </a:schemeClr>
                </a:solidFill>
              </a:rPr>
              <a:t>asegurar</a:t>
            </a:r>
            <a:r>
              <a:rPr lang="en-US" sz="1900" dirty="0">
                <a:solidFill>
                  <a:schemeClr val="tx1">
                    <a:alpha val="80000"/>
                  </a:schemeClr>
                </a:solidFill>
              </a:rPr>
              <a:t> la </a:t>
            </a:r>
            <a:r>
              <a:rPr lang="en-US" sz="1900" dirty="0" err="1">
                <a:solidFill>
                  <a:schemeClr val="tx1">
                    <a:alpha val="80000"/>
                  </a:schemeClr>
                </a:solidFill>
              </a:rPr>
              <a:t>calidad</a:t>
            </a:r>
            <a:r>
              <a:rPr lang="en-US" sz="1900" dirty="0">
                <a:solidFill>
                  <a:schemeClr val="tx1">
                    <a:alpha val="80000"/>
                  </a:schemeClr>
                </a:solidFill>
              </a:rPr>
              <a:t> y </a:t>
            </a:r>
            <a:r>
              <a:rPr lang="en-US" sz="1900" dirty="0" err="1">
                <a:solidFill>
                  <a:schemeClr val="tx1">
                    <a:alpha val="80000"/>
                  </a:schemeClr>
                </a:solidFill>
              </a:rPr>
              <a:t>aceptación</a:t>
            </a:r>
            <a:r>
              <a:rPr lang="en-US" sz="1900" dirty="0">
                <a:solidFill>
                  <a:schemeClr val="tx1">
                    <a:alpha val="80000"/>
                  </a:schemeClr>
                </a:solidFill>
              </a:rPr>
              <a:t> del </a:t>
            </a:r>
            <a:r>
              <a:rPr lang="en-US" sz="1900" dirty="0" err="1">
                <a:solidFill>
                  <a:schemeClr val="tx1">
                    <a:alpha val="80000"/>
                  </a:schemeClr>
                </a:solidFill>
              </a:rPr>
              <a:t>contenido</a:t>
            </a:r>
            <a:r>
              <a:rPr lang="en-US" sz="19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alpha val="80000"/>
                  </a:schemeClr>
                </a:solidFill>
              </a:rPr>
              <a:t>en</a:t>
            </a:r>
            <a:r>
              <a:rPr lang="en-US" sz="19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alpha val="80000"/>
                  </a:schemeClr>
                </a:solidFill>
              </a:rPr>
              <a:t>nuestra</a:t>
            </a:r>
            <a:r>
              <a:rPr lang="en-US" sz="19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alpha val="80000"/>
                  </a:schemeClr>
                </a:solidFill>
              </a:rPr>
              <a:t>plataforma</a:t>
            </a:r>
            <a:endParaRPr lang="en-US" sz="1900" dirty="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47" name="Straight Connector 13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676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FEB57E5-CFBF-5944-53B6-5569D9E74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43" y="2182338"/>
            <a:ext cx="5880528" cy="280795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8B60289-D2F5-A318-B046-DB9F2A2E2752}"/>
              </a:ext>
            </a:extLst>
          </p:cNvPr>
          <p:cNvSpPr txBox="1"/>
          <p:nvPr/>
        </p:nvSpPr>
        <p:spPr>
          <a:xfrm>
            <a:off x="6412091" y="1070044"/>
            <a:ext cx="4434721" cy="5685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alpha val="80000"/>
                </a:schemeClr>
              </a:solidFill>
            </a:endParaRP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1600" b="1" dirty="0" err="1">
                <a:solidFill>
                  <a:schemeClr val="tx1">
                    <a:alpha val="80000"/>
                  </a:schemeClr>
                </a:solidFill>
              </a:rPr>
              <a:t>Observaciones</a:t>
            </a:r>
            <a:r>
              <a:rPr lang="en-US" sz="1600" b="1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tx1">
                    <a:alpha val="80000"/>
                  </a:schemeClr>
                </a:solidFill>
              </a:rPr>
              <a:t>sobre</a:t>
            </a:r>
            <a:r>
              <a:rPr lang="en-US" sz="1600" b="1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tx1">
                    <a:alpha val="80000"/>
                  </a:schemeClr>
                </a:solidFill>
              </a:rPr>
              <a:t>el</a:t>
            </a:r>
            <a:r>
              <a:rPr lang="en-US" sz="1600" b="1" dirty="0">
                <a:solidFill>
                  <a:schemeClr val="tx1">
                    <a:alpha val="80000"/>
                  </a:schemeClr>
                </a:solidFill>
              </a:rPr>
              <a:t> Rating </a:t>
            </a:r>
            <a:r>
              <a:rPr lang="en-US" sz="1600" b="1" dirty="0" err="1">
                <a:solidFill>
                  <a:schemeClr val="tx1">
                    <a:alpha val="80000"/>
                  </a:schemeClr>
                </a:solidFill>
              </a:rPr>
              <a:t>por</a:t>
            </a:r>
            <a:r>
              <a:rPr lang="en-US" sz="1600" b="1" dirty="0">
                <a:solidFill>
                  <a:schemeClr val="tx1">
                    <a:alpha val="80000"/>
                  </a:schemeClr>
                </a:solidFill>
              </a:rPr>
              <a:t> Tipo de </a:t>
            </a:r>
            <a:r>
              <a:rPr lang="en-US" sz="1600" b="1" dirty="0" err="1">
                <a:solidFill>
                  <a:schemeClr val="tx1">
                    <a:alpha val="80000"/>
                  </a:schemeClr>
                </a:solidFill>
              </a:rPr>
              <a:t>Contenido</a:t>
            </a:r>
            <a:endParaRPr lang="en-US" sz="1600" b="1" dirty="0">
              <a:solidFill>
                <a:schemeClr val="tx1">
                  <a:alpha val="80000"/>
                </a:schemeClr>
              </a:solidFill>
            </a:endParaRP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alpha val="80000"/>
                  </a:schemeClr>
                </a:solidFill>
              </a:rPr>
              <a:t>Observamos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 que </a:t>
            </a:r>
            <a:r>
              <a:rPr lang="en-US" sz="1600" dirty="0" err="1">
                <a:solidFill>
                  <a:schemeClr val="tx1">
                    <a:alpha val="80000"/>
                  </a:schemeClr>
                </a:solidFill>
              </a:rPr>
              <a:t>los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80000"/>
                  </a:schemeClr>
                </a:solidFill>
              </a:rPr>
              <a:t>cortometrajes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 (shorts) </a:t>
            </a:r>
            <a:r>
              <a:rPr lang="en-US" sz="1600" dirty="0" err="1">
                <a:solidFill>
                  <a:schemeClr val="tx1">
                    <a:alpha val="80000"/>
                  </a:schemeClr>
                </a:solidFill>
              </a:rPr>
              <a:t>han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80000"/>
                  </a:schemeClr>
                </a:solidFill>
              </a:rPr>
              <a:t>tenido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 un </a:t>
            </a:r>
            <a:r>
              <a:rPr lang="en-US" sz="1600" dirty="0" err="1">
                <a:solidFill>
                  <a:schemeClr val="tx1">
                    <a:alpha val="80000"/>
                  </a:schemeClr>
                </a:solidFill>
              </a:rPr>
              <a:t>aumento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80000"/>
                  </a:schemeClr>
                </a:solidFill>
              </a:rPr>
              <a:t>constante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80000"/>
                  </a:schemeClr>
                </a:solidFill>
              </a:rPr>
              <a:t>en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80000"/>
                  </a:schemeClr>
                </a:solidFill>
              </a:rPr>
              <a:t>su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 rating, </a:t>
            </a:r>
            <a:r>
              <a:rPr lang="en-US" sz="1600" dirty="0" err="1">
                <a:solidFill>
                  <a:schemeClr val="tx1">
                    <a:alpha val="80000"/>
                  </a:schemeClr>
                </a:solidFill>
              </a:rPr>
              <a:t>manteniéndose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80000"/>
                  </a:schemeClr>
                </a:solidFill>
              </a:rPr>
              <a:t>como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80000"/>
                  </a:schemeClr>
                </a:solidFill>
              </a:rPr>
              <a:t>los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80000"/>
                  </a:schemeClr>
                </a:solidFill>
              </a:rPr>
              <a:t>favoritos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80000"/>
                  </a:schemeClr>
                </a:solidFill>
              </a:rPr>
              <a:t>en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80000"/>
                  </a:schemeClr>
                </a:solidFill>
              </a:rPr>
              <a:t>fechas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80000"/>
                  </a:schemeClr>
                </a:solidFill>
              </a:rPr>
              <a:t>actuales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. </a:t>
            </a:r>
            <a:r>
              <a:rPr lang="en-US" sz="1600" dirty="0" err="1">
                <a:solidFill>
                  <a:schemeClr val="tx1">
                    <a:alpha val="80000"/>
                  </a:schemeClr>
                </a:solidFill>
              </a:rPr>
              <a:t>Esto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80000"/>
                  </a:schemeClr>
                </a:solidFill>
              </a:rPr>
              <a:t>sugiere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 que </a:t>
            </a:r>
            <a:r>
              <a:rPr lang="en-US" sz="1600" dirty="0" err="1">
                <a:solidFill>
                  <a:schemeClr val="tx1">
                    <a:alpha val="80000"/>
                  </a:schemeClr>
                </a:solidFill>
              </a:rPr>
              <a:t>el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80000"/>
                  </a:schemeClr>
                </a:solidFill>
              </a:rPr>
              <a:t>público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 actual, </a:t>
            </a:r>
            <a:r>
              <a:rPr lang="en-US" sz="1600" dirty="0" err="1">
                <a:solidFill>
                  <a:schemeClr val="tx1">
                    <a:alpha val="80000"/>
                  </a:schemeClr>
                </a:solidFill>
              </a:rPr>
              <a:t>influenciado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80000"/>
                  </a:schemeClr>
                </a:solidFill>
              </a:rPr>
              <a:t>por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80000"/>
                  </a:schemeClr>
                </a:solidFill>
              </a:rPr>
              <a:t>otras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 redes </a:t>
            </a:r>
            <a:r>
              <a:rPr lang="en-US" sz="1600" dirty="0" err="1">
                <a:solidFill>
                  <a:schemeClr val="tx1">
                    <a:alpha val="80000"/>
                  </a:schemeClr>
                </a:solidFill>
              </a:rPr>
              <a:t>sociales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 y con </a:t>
            </a:r>
            <a:r>
              <a:rPr lang="en-US" sz="1600" dirty="0" err="1">
                <a:solidFill>
                  <a:schemeClr val="tx1">
                    <a:alpha val="80000"/>
                  </a:schemeClr>
                </a:solidFill>
              </a:rPr>
              <a:t>una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80000"/>
                  </a:schemeClr>
                </a:solidFill>
              </a:rPr>
              <a:t>disposición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 de </a:t>
            </a:r>
            <a:r>
              <a:rPr lang="en-US" sz="1600" dirty="0" err="1">
                <a:solidFill>
                  <a:schemeClr val="tx1">
                    <a:alpha val="80000"/>
                  </a:schemeClr>
                </a:solidFill>
              </a:rPr>
              <a:t>tiempo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80000"/>
                  </a:schemeClr>
                </a:solidFill>
              </a:rPr>
              <a:t>limitada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alpha val="80000"/>
                  </a:schemeClr>
                </a:solidFill>
              </a:rPr>
              <a:t>prefiere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80000"/>
                  </a:schemeClr>
                </a:solidFill>
              </a:rPr>
              <a:t>ver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80000"/>
                  </a:schemeClr>
                </a:solidFill>
              </a:rPr>
              <a:t>más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80000"/>
                  </a:schemeClr>
                </a:solidFill>
              </a:rPr>
              <a:t>cortometrajes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alpha val="80000"/>
                  </a:schemeClr>
                </a:solidFill>
              </a:rPr>
              <a:t>similares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 a </a:t>
            </a:r>
            <a:r>
              <a:rPr lang="en-US" sz="1600" dirty="0" err="1">
                <a:solidFill>
                  <a:schemeClr val="tx1">
                    <a:alpha val="80000"/>
                  </a:schemeClr>
                </a:solidFill>
              </a:rPr>
              <a:t>los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 reels de TikTok o YouTube. </a:t>
            </a:r>
            <a:r>
              <a:rPr lang="en-US" sz="1600" dirty="0" err="1">
                <a:solidFill>
                  <a:schemeClr val="tx1">
                    <a:alpha val="80000"/>
                  </a:schemeClr>
                </a:solidFill>
              </a:rPr>
              <a:t>Considerar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80000"/>
                  </a:schemeClr>
                </a:solidFill>
              </a:rPr>
              <a:t>recomendar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 y </a:t>
            </a:r>
            <a:r>
              <a:rPr lang="en-US" sz="1600" dirty="0" err="1">
                <a:solidFill>
                  <a:schemeClr val="tx1">
                    <a:alpha val="80000"/>
                  </a:schemeClr>
                </a:solidFill>
              </a:rPr>
              <a:t>producir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80000"/>
                  </a:schemeClr>
                </a:solidFill>
              </a:rPr>
              <a:t>más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 shorts </a:t>
            </a:r>
            <a:r>
              <a:rPr lang="en-US" sz="1600" dirty="0" err="1">
                <a:solidFill>
                  <a:schemeClr val="tx1">
                    <a:alpha val="80000"/>
                  </a:schemeClr>
                </a:solidFill>
              </a:rPr>
              <a:t>podría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80000"/>
                  </a:schemeClr>
                </a:solidFill>
              </a:rPr>
              <a:t>alinearse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 con </a:t>
            </a:r>
            <a:r>
              <a:rPr lang="en-US" sz="1600" dirty="0" err="1">
                <a:solidFill>
                  <a:schemeClr val="tx1">
                    <a:alpha val="80000"/>
                  </a:schemeClr>
                </a:solidFill>
              </a:rPr>
              <a:t>estas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80000"/>
                  </a:schemeClr>
                </a:solidFill>
              </a:rPr>
              <a:t>preferencias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 y </a:t>
            </a:r>
            <a:r>
              <a:rPr lang="en-US" sz="1600" dirty="0" err="1">
                <a:solidFill>
                  <a:schemeClr val="tx1">
                    <a:alpha val="80000"/>
                  </a:schemeClr>
                </a:solidFill>
              </a:rPr>
              <a:t>aumentar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80000"/>
                  </a:schemeClr>
                </a:solidFill>
              </a:rPr>
              <a:t>el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 engagement.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Las </a:t>
            </a:r>
            <a:r>
              <a:rPr lang="en-US" sz="1600" dirty="0" err="1">
                <a:solidFill>
                  <a:schemeClr val="tx1">
                    <a:alpha val="80000"/>
                  </a:schemeClr>
                </a:solidFill>
              </a:rPr>
              <a:t>películas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 (movies) </a:t>
            </a:r>
            <a:r>
              <a:rPr lang="en-US" sz="1600" dirty="0" err="1">
                <a:solidFill>
                  <a:schemeClr val="tx1">
                    <a:alpha val="80000"/>
                  </a:schemeClr>
                </a:solidFill>
              </a:rPr>
              <a:t>también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80000"/>
                  </a:schemeClr>
                </a:solidFill>
              </a:rPr>
              <a:t>han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80000"/>
                  </a:schemeClr>
                </a:solidFill>
              </a:rPr>
              <a:t>mostrado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 un </a:t>
            </a:r>
            <a:r>
              <a:rPr lang="en-US" sz="1600" dirty="0" err="1">
                <a:solidFill>
                  <a:schemeClr val="tx1">
                    <a:alpha val="80000"/>
                  </a:schemeClr>
                </a:solidFill>
              </a:rPr>
              <a:t>incremento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80000"/>
                  </a:schemeClr>
                </a:solidFill>
              </a:rPr>
              <a:t>en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80000"/>
                  </a:schemeClr>
                </a:solidFill>
              </a:rPr>
              <a:t>su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 rating a lo largo de </a:t>
            </a:r>
            <a:r>
              <a:rPr lang="en-US" sz="1600" dirty="0" err="1">
                <a:solidFill>
                  <a:schemeClr val="tx1">
                    <a:alpha val="80000"/>
                  </a:schemeClr>
                </a:solidFill>
              </a:rPr>
              <a:t>los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80000"/>
                  </a:schemeClr>
                </a:solidFill>
              </a:rPr>
              <a:t>años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alpha val="80000"/>
                  </a:schemeClr>
                </a:solidFill>
              </a:rPr>
              <a:t>aunque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 de </a:t>
            </a:r>
            <a:r>
              <a:rPr lang="en-US" sz="1600" dirty="0" err="1">
                <a:solidFill>
                  <a:schemeClr val="tx1">
                    <a:alpha val="80000"/>
                  </a:schemeClr>
                </a:solidFill>
              </a:rPr>
              <a:t>manera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80000"/>
                  </a:schemeClr>
                </a:solidFill>
              </a:rPr>
              <a:t>menos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80000"/>
                  </a:schemeClr>
                </a:solidFill>
              </a:rPr>
              <a:t>exponencial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 que </a:t>
            </a:r>
            <a:r>
              <a:rPr lang="en-US" sz="1600" dirty="0" err="1">
                <a:solidFill>
                  <a:schemeClr val="tx1">
                    <a:alpha val="80000"/>
                  </a:schemeClr>
                </a:solidFill>
              </a:rPr>
              <a:t>los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80000"/>
                  </a:schemeClr>
                </a:solidFill>
              </a:rPr>
              <a:t>cortometrajes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. Por </a:t>
            </a:r>
            <a:r>
              <a:rPr lang="en-US" sz="1600" dirty="0" err="1">
                <a:solidFill>
                  <a:schemeClr val="tx1">
                    <a:alpha val="80000"/>
                  </a:schemeClr>
                </a:solidFill>
              </a:rPr>
              <a:t>otro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80000"/>
                  </a:schemeClr>
                </a:solidFill>
              </a:rPr>
              <a:t>lado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, las series de </a:t>
            </a:r>
            <a:r>
              <a:rPr lang="en-US" sz="1600" dirty="0" err="1">
                <a:solidFill>
                  <a:schemeClr val="tx1">
                    <a:alpha val="80000"/>
                  </a:schemeClr>
                </a:solidFill>
              </a:rPr>
              <a:t>televisión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 (</a:t>
            </a:r>
            <a:r>
              <a:rPr lang="en-US" sz="1600" dirty="0" err="1">
                <a:solidFill>
                  <a:schemeClr val="tx1">
                    <a:alpha val="80000"/>
                  </a:schemeClr>
                </a:solidFill>
              </a:rPr>
              <a:t>tvSeries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) </a:t>
            </a:r>
            <a:r>
              <a:rPr lang="en-US" sz="1600" dirty="0" err="1">
                <a:solidFill>
                  <a:schemeClr val="tx1">
                    <a:alpha val="80000"/>
                  </a:schemeClr>
                </a:solidFill>
              </a:rPr>
              <a:t>experimentaron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80000"/>
                  </a:schemeClr>
                </a:solidFill>
              </a:rPr>
              <a:t>una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80000"/>
                  </a:schemeClr>
                </a:solidFill>
              </a:rPr>
              <a:t>caída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80000"/>
                  </a:schemeClr>
                </a:solidFill>
              </a:rPr>
              <a:t>en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80000"/>
                  </a:schemeClr>
                </a:solidFill>
              </a:rPr>
              <a:t>su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 rating, </a:t>
            </a:r>
            <a:r>
              <a:rPr lang="en-US" sz="1600" dirty="0" err="1">
                <a:solidFill>
                  <a:schemeClr val="tx1">
                    <a:alpha val="80000"/>
                  </a:schemeClr>
                </a:solidFill>
              </a:rPr>
              <a:t>pero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80000"/>
                  </a:schemeClr>
                </a:solidFill>
              </a:rPr>
              <a:t>han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80000"/>
                  </a:schemeClr>
                </a:solidFill>
              </a:rPr>
              <a:t>mostrado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80000"/>
                  </a:schemeClr>
                </a:solidFill>
              </a:rPr>
              <a:t>una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80000"/>
                  </a:schemeClr>
                </a:solidFill>
              </a:rPr>
              <a:t>ligera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80000"/>
                  </a:schemeClr>
                </a:solidFill>
              </a:rPr>
              <a:t>recuperación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80000"/>
                  </a:schemeClr>
                </a:solidFill>
              </a:rPr>
              <a:t>recientemente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. </a:t>
            </a:r>
            <a:r>
              <a:rPr lang="en-US" sz="1600" dirty="0" err="1">
                <a:solidFill>
                  <a:schemeClr val="tx1">
                    <a:alpha val="80000"/>
                  </a:schemeClr>
                </a:solidFill>
              </a:rPr>
              <a:t>Esto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80000"/>
                  </a:schemeClr>
                </a:solidFill>
              </a:rPr>
              <a:t>sugiere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 que, </a:t>
            </a:r>
            <a:r>
              <a:rPr lang="en-US" sz="1600" dirty="0" err="1">
                <a:solidFill>
                  <a:schemeClr val="tx1">
                    <a:alpha val="80000"/>
                  </a:schemeClr>
                </a:solidFill>
              </a:rPr>
              <a:t>aunque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 las series </a:t>
            </a:r>
            <a:r>
              <a:rPr lang="en-US" sz="1600" dirty="0" err="1">
                <a:solidFill>
                  <a:schemeClr val="tx1">
                    <a:alpha val="80000"/>
                  </a:schemeClr>
                </a:solidFill>
              </a:rPr>
              <a:t>enfrentaron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80000"/>
                  </a:schemeClr>
                </a:solidFill>
              </a:rPr>
              <a:t>desafíos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alpha val="80000"/>
                  </a:schemeClr>
                </a:solidFill>
              </a:rPr>
              <a:t>están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80000"/>
                  </a:schemeClr>
                </a:solidFill>
              </a:rPr>
              <a:t>comenzando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 a </a:t>
            </a:r>
            <a:r>
              <a:rPr lang="en-US" sz="1600" dirty="0" err="1">
                <a:solidFill>
                  <a:schemeClr val="tx1">
                    <a:alpha val="80000"/>
                  </a:schemeClr>
                </a:solidFill>
              </a:rPr>
              <a:t>recuperar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80000"/>
                  </a:schemeClr>
                </a:solidFill>
              </a:rPr>
              <a:t>su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80000"/>
                  </a:schemeClr>
                </a:solidFill>
              </a:rPr>
              <a:t>popularidad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alpha val="80000"/>
                  </a:schemeClr>
                </a:solidFill>
              </a:rPr>
              <a:t>posiblemente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80000"/>
                  </a:schemeClr>
                </a:solidFill>
              </a:rPr>
              <a:t>debido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 a la </a:t>
            </a:r>
            <a:r>
              <a:rPr lang="en-US" sz="1600" dirty="0" err="1">
                <a:solidFill>
                  <a:schemeClr val="tx1">
                    <a:alpha val="80000"/>
                  </a:schemeClr>
                </a:solidFill>
              </a:rPr>
              <a:t>mejora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80000"/>
                  </a:schemeClr>
                </a:solidFill>
              </a:rPr>
              <a:t>en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 la </a:t>
            </a:r>
            <a:r>
              <a:rPr lang="en-US" sz="1600" dirty="0" err="1">
                <a:solidFill>
                  <a:schemeClr val="tx1">
                    <a:alpha val="80000"/>
                  </a:schemeClr>
                </a:solidFill>
              </a:rPr>
              <a:t>calidad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 del </a:t>
            </a:r>
            <a:r>
              <a:rPr lang="en-US" sz="1600" dirty="0" err="1">
                <a:solidFill>
                  <a:schemeClr val="tx1">
                    <a:alpha val="80000"/>
                  </a:schemeClr>
                </a:solidFill>
              </a:rPr>
              <a:t>contenido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 y la </a:t>
            </a:r>
            <a:r>
              <a:rPr lang="en-US" sz="1600" dirty="0" err="1">
                <a:solidFill>
                  <a:schemeClr val="tx1">
                    <a:alpha val="80000"/>
                  </a:schemeClr>
                </a:solidFill>
              </a:rPr>
              <a:t>narrativa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034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E4F40B1-F59F-6840-69D9-2A87C00F3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94" y="68094"/>
            <a:ext cx="12033115" cy="6702358"/>
          </a:xfrm>
          <a:prstGeom prst="rect">
            <a:avLst/>
          </a:prstGeom>
          <a:ln w="127000" cap="sq">
            <a:solidFill>
              <a:srgbClr val="A86C6F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E44E64B-0C72-CE40-47CF-CAB30B58F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49" y="665691"/>
            <a:ext cx="11762502" cy="518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329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4A0F6E0D-7D08-3E5A-58F0-B1E9910D7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90" y="77821"/>
            <a:ext cx="12101209" cy="6712086"/>
          </a:xfrm>
          <a:prstGeom prst="rect">
            <a:avLst/>
          </a:prstGeom>
          <a:ln w="127000" cap="sq">
            <a:solidFill>
              <a:srgbClr val="A86C6F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A9BC163E-3A92-7DB8-0BAF-0FD0A17FD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91" y="567358"/>
            <a:ext cx="11942324" cy="5723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519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55CD84F-BF50-5FC0-05B8-AEFAD4F15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90" y="77821"/>
            <a:ext cx="12020145" cy="6712086"/>
          </a:xfrm>
          <a:prstGeom prst="rect">
            <a:avLst/>
          </a:prstGeom>
          <a:ln w="127000" cap="sq">
            <a:solidFill>
              <a:srgbClr val="A86C6F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3400A80-1228-DD77-65DE-33B235F4E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44" y="590154"/>
            <a:ext cx="11545911" cy="567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61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3BA513B0-82FF-4F41-8178-885375D1C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Todas las películas de Christopher Nolan ordenadas de peor a mejor">
            <a:extLst>
              <a:ext uri="{FF2B5EF4-FFF2-40B4-BE49-F238E27FC236}">
                <a16:creationId xmlns:a16="http://schemas.microsoft.com/office/drawing/2014/main" id="{A80D78DF-D420-28C0-5D00-B35288C92A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507"/>
          <a:stretch/>
        </p:blipFill>
        <p:spPr bwMode="auto">
          <a:xfrm>
            <a:off x="-1" y="10"/>
            <a:ext cx="12191695" cy="4666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57" name="Group 2056">
            <a:extLst>
              <a:ext uri="{FF2B5EF4-FFF2-40B4-BE49-F238E27FC236}">
                <a16:creationId xmlns:a16="http://schemas.microsoft.com/office/drawing/2014/main" id="{93DB8501-F9F2-4ACD-B56A-9019CD500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2987478"/>
            <a:ext cx="12228128" cy="1828800"/>
            <a:chOff x="-305" y="2987478"/>
            <a:chExt cx="12188952" cy="1828800"/>
          </a:xfrm>
        </p:grpSpPr>
        <p:sp>
          <p:nvSpPr>
            <p:cNvPr id="2058" name="Freeform: Shape 2057">
              <a:extLst>
                <a:ext uri="{FF2B5EF4-FFF2-40B4-BE49-F238E27FC236}">
                  <a16:creationId xmlns:a16="http://schemas.microsoft.com/office/drawing/2014/main" id="{DD03A94A-ADF5-4334-86B1-DBA5F70AC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2987478"/>
              <a:ext cx="12188952" cy="1099712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9" name="Freeform: Shape 2058">
              <a:extLst>
                <a:ext uri="{FF2B5EF4-FFF2-40B4-BE49-F238E27FC236}">
                  <a16:creationId xmlns:a16="http://schemas.microsoft.com/office/drawing/2014/main" id="{385A18E1-CBE3-4BBD-B1B7-CDBCA685E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99381"/>
              <a:ext cx="12188952" cy="902694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0" name="Freeform: Shape 2059">
              <a:extLst>
                <a:ext uri="{FF2B5EF4-FFF2-40B4-BE49-F238E27FC236}">
                  <a16:creationId xmlns:a16="http://schemas.microsoft.com/office/drawing/2014/main" id="{133EDCAA-1D6C-4710-9DA1-C7FC946D8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01488"/>
              <a:ext cx="12188952" cy="641669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 useBgFill="1">
          <p:nvSpPr>
            <p:cNvPr id="2061" name="Freeform: Shape 2060">
              <a:extLst>
                <a:ext uri="{FF2B5EF4-FFF2-40B4-BE49-F238E27FC236}">
                  <a16:creationId xmlns:a16="http://schemas.microsoft.com/office/drawing/2014/main" id="{3916FBF2-1CC9-460D-A42B-FB77E515E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14750"/>
              <a:ext cx="12188952" cy="1201528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B815EE15-1E07-2CA7-7198-F785CEAFDF61}"/>
              </a:ext>
            </a:extLst>
          </p:cNvPr>
          <p:cNvSpPr txBox="1"/>
          <p:nvPr/>
        </p:nvSpPr>
        <p:spPr>
          <a:xfrm>
            <a:off x="875489" y="4087189"/>
            <a:ext cx="10521169" cy="2556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b="1" dirty="0" err="1">
                <a:solidFill>
                  <a:schemeClr val="tx2"/>
                </a:solidFill>
              </a:rPr>
              <a:t>Basado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err="1">
                <a:solidFill>
                  <a:schemeClr val="tx2"/>
                </a:solidFill>
              </a:rPr>
              <a:t>en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err="1">
                <a:solidFill>
                  <a:schemeClr val="tx2"/>
                </a:solidFill>
              </a:rPr>
              <a:t>el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err="1">
                <a:solidFill>
                  <a:schemeClr val="tx2"/>
                </a:solidFill>
              </a:rPr>
              <a:t>análisis</a:t>
            </a:r>
            <a:r>
              <a:rPr lang="en-US" b="1" dirty="0">
                <a:solidFill>
                  <a:schemeClr val="tx2"/>
                </a:solidFill>
              </a:rPr>
              <a:t> de </a:t>
            </a:r>
            <a:r>
              <a:rPr lang="en-US" b="1" dirty="0" err="1">
                <a:solidFill>
                  <a:schemeClr val="tx2"/>
                </a:solidFill>
              </a:rPr>
              <a:t>datos</a:t>
            </a:r>
            <a:r>
              <a:rPr lang="en-US" b="1" dirty="0">
                <a:solidFill>
                  <a:schemeClr val="tx2"/>
                </a:solidFill>
              </a:rPr>
              <a:t>, las </a:t>
            </a:r>
            <a:r>
              <a:rPr lang="en-US" b="1" dirty="0" err="1">
                <a:solidFill>
                  <a:schemeClr val="tx2"/>
                </a:solidFill>
              </a:rPr>
              <a:t>conclusiones</a:t>
            </a:r>
            <a:r>
              <a:rPr lang="en-US" b="1" dirty="0">
                <a:solidFill>
                  <a:schemeClr val="tx2"/>
                </a:solidFill>
              </a:rPr>
              <a:t> clave para </a:t>
            </a:r>
            <a:r>
              <a:rPr lang="en-US" b="1" dirty="0" err="1">
                <a:solidFill>
                  <a:schemeClr val="tx2"/>
                </a:solidFill>
              </a:rPr>
              <a:t>impulsar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err="1">
                <a:solidFill>
                  <a:schemeClr val="tx2"/>
                </a:solidFill>
              </a:rPr>
              <a:t>el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err="1">
                <a:solidFill>
                  <a:schemeClr val="tx2"/>
                </a:solidFill>
              </a:rPr>
              <a:t>rendimiento</a:t>
            </a:r>
            <a:r>
              <a:rPr lang="en-US" b="1" dirty="0">
                <a:solidFill>
                  <a:schemeClr val="tx2"/>
                </a:solidFill>
              </a:rPr>
              <a:t> de la </a:t>
            </a:r>
            <a:r>
              <a:rPr lang="en-US" b="1" dirty="0" err="1">
                <a:solidFill>
                  <a:schemeClr val="tx2"/>
                </a:solidFill>
              </a:rPr>
              <a:t>plataforma</a:t>
            </a:r>
            <a:r>
              <a:rPr lang="en-US" b="1" dirty="0">
                <a:solidFill>
                  <a:schemeClr val="tx2"/>
                </a:solidFill>
              </a:rPr>
              <a:t> de streaming son </a:t>
            </a:r>
            <a:r>
              <a:rPr lang="en-US" b="1" dirty="0" err="1">
                <a:solidFill>
                  <a:schemeClr val="tx2"/>
                </a:solidFill>
              </a:rPr>
              <a:t>claras</a:t>
            </a:r>
            <a:r>
              <a:rPr lang="en-US" b="1" dirty="0">
                <a:solidFill>
                  <a:schemeClr val="tx2"/>
                </a:solidFill>
              </a:rPr>
              <a:t>: </a:t>
            </a:r>
            <a:r>
              <a:rPr lang="en-US" b="1" dirty="0" err="1">
                <a:solidFill>
                  <a:schemeClr val="tx2"/>
                </a:solidFill>
              </a:rPr>
              <a:t>los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err="1">
                <a:solidFill>
                  <a:schemeClr val="tx2"/>
                </a:solidFill>
              </a:rPr>
              <a:t>cortometrajes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err="1">
                <a:solidFill>
                  <a:schemeClr val="tx2"/>
                </a:solidFill>
              </a:rPr>
              <a:t>han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err="1">
                <a:solidFill>
                  <a:schemeClr val="tx2"/>
                </a:solidFill>
              </a:rPr>
              <a:t>demostrado</a:t>
            </a:r>
            <a:r>
              <a:rPr lang="en-US" b="1" dirty="0">
                <a:solidFill>
                  <a:schemeClr val="tx2"/>
                </a:solidFill>
              </a:rPr>
              <a:t> ser </a:t>
            </a:r>
            <a:r>
              <a:rPr lang="en-US" b="1" dirty="0" err="1">
                <a:solidFill>
                  <a:schemeClr val="tx2"/>
                </a:solidFill>
              </a:rPr>
              <a:t>extremadamente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err="1">
                <a:solidFill>
                  <a:schemeClr val="tx2"/>
                </a:solidFill>
              </a:rPr>
              <a:t>populares</a:t>
            </a:r>
            <a:r>
              <a:rPr lang="en-US" b="1" dirty="0">
                <a:solidFill>
                  <a:schemeClr val="tx2"/>
                </a:solidFill>
              </a:rPr>
              <a:t>, </a:t>
            </a:r>
            <a:r>
              <a:rPr lang="en-US" b="1" dirty="0" err="1">
                <a:solidFill>
                  <a:schemeClr val="tx2"/>
                </a:solidFill>
              </a:rPr>
              <a:t>reflejando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err="1">
                <a:solidFill>
                  <a:schemeClr val="tx2"/>
                </a:solidFill>
              </a:rPr>
              <a:t>una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err="1">
                <a:solidFill>
                  <a:schemeClr val="tx2"/>
                </a:solidFill>
              </a:rPr>
              <a:t>tendencia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err="1">
                <a:solidFill>
                  <a:schemeClr val="tx2"/>
                </a:solidFill>
              </a:rPr>
              <a:t>hacia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err="1">
                <a:solidFill>
                  <a:schemeClr val="tx2"/>
                </a:solidFill>
              </a:rPr>
              <a:t>contenido</a:t>
            </a:r>
            <a:r>
              <a:rPr lang="en-US" b="1" dirty="0">
                <a:solidFill>
                  <a:schemeClr val="tx2"/>
                </a:solidFill>
              </a:rPr>
              <a:t> breve y </a:t>
            </a:r>
            <a:r>
              <a:rPr lang="en-US" b="1" dirty="0" err="1">
                <a:solidFill>
                  <a:schemeClr val="tx2"/>
                </a:solidFill>
              </a:rPr>
              <a:t>fácilmente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err="1">
                <a:solidFill>
                  <a:schemeClr val="tx2"/>
                </a:solidFill>
              </a:rPr>
              <a:t>consumible</a:t>
            </a:r>
            <a:r>
              <a:rPr lang="en-US" b="1" dirty="0">
                <a:solidFill>
                  <a:schemeClr val="tx2"/>
                </a:solidFill>
              </a:rPr>
              <a:t>, similar a </a:t>
            </a:r>
            <a:r>
              <a:rPr lang="en-US" b="1" dirty="0" err="1">
                <a:solidFill>
                  <a:schemeClr val="tx2"/>
                </a:solidFill>
              </a:rPr>
              <a:t>los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err="1">
                <a:solidFill>
                  <a:schemeClr val="tx2"/>
                </a:solidFill>
              </a:rPr>
              <a:t>formatos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err="1">
                <a:solidFill>
                  <a:schemeClr val="tx2"/>
                </a:solidFill>
              </a:rPr>
              <a:t>exitosos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err="1">
                <a:solidFill>
                  <a:schemeClr val="tx2"/>
                </a:solidFill>
              </a:rPr>
              <a:t>en</a:t>
            </a:r>
            <a:r>
              <a:rPr lang="en-US" b="1" dirty="0">
                <a:solidFill>
                  <a:schemeClr val="tx2"/>
                </a:solidFill>
              </a:rPr>
              <a:t> redes </a:t>
            </a:r>
            <a:r>
              <a:rPr lang="en-US" b="1" dirty="0" err="1">
                <a:solidFill>
                  <a:schemeClr val="tx2"/>
                </a:solidFill>
              </a:rPr>
              <a:t>sociales</a:t>
            </a:r>
            <a:r>
              <a:rPr lang="en-US" b="1" dirty="0">
                <a:solidFill>
                  <a:schemeClr val="tx2"/>
                </a:solidFill>
              </a:rPr>
              <a:t>. Es crucial </a:t>
            </a:r>
            <a:r>
              <a:rPr lang="en-US" b="1" dirty="0" err="1">
                <a:solidFill>
                  <a:schemeClr val="tx2"/>
                </a:solidFill>
              </a:rPr>
              <a:t>capitalizar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err="1">
                <a:solidFill>
                  <a:schemeClr val="tx2"/>
                </a:solidFill>
              </a:rPr>
              <a:t>esta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err="1">
                <a:solidFill>
                  <a:schemeClr val="tx2"/>
                </a:solidFill>
              </a:rPr>
              <a:t>preferencia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err="1">
                <a:solidFill>
                  <a:schemeClr val="tx2"/>
                </a:solidFill>
              </a:rPr>
              <a:t>mediante</a:t>
            </a:r>
            <a:r>
              <a:rPr lang="en-US" b="1" dirty="0">
                <a:solidFill>
                  <a:schemeClr val="tx2"/>
                </a:solidFill>
              </a:rPr>
              <a:t> la </a:t>
            </a:r>
            <a:r>
              <a:rPr lang="en-US" b="1" dirty="0" err="1">
                <a:solidFill>
                  <a:schemeClr val="tx2"/>
                </a:solidFill>
              </a:rPr>
              <a:t>producción</a:t>
            </a:r>
            <a:r>
              <a:rPr lang="en-US" b="1" dirty="0">
                <a:solidFill>
                  <a:schemeClr val="tx2"/>
                </a:solidFill>
              </a:rPr>
              <a:t> y </a:t>
            </a:r>
            <a:r>
              <a:rPr lang="en-US" b="1" dirty="0" err="1">
                <a:solidFill>
                  <a:schemeClr val="tx2"/>
                </a:solidFill>
              </a:rPr>
              <a:t>recomendación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err="1">
                <a:solidFill>
                  <a:schemeClr val="tx2"/>
                </a:solidFill>
              </a:rPr>
              <a:t>estratégica</a:t>
            </a:r>
            <a:r>
              <a:rPr lang="en-US" b="1" dirty="0">
                <a:solidFill>
                  <a:schemeClr val="tx2"/>
                </a:solidFill>
              </a:rPr>
              <a:t> de </a:t>
            </a:r>
            <a:r>
              <a:rPr lang="en-US" b="1" dirty="0" err="1">
                <a:solidFill>
                  <a:schemeClr val="tx2"/>
                </a:solidFill>
              </a:rPr>
              <a:t>cortometrajes</a:t>
            </a:r>
            <a:r>
              <a:rPr lang="en-US" b="1" dirty="0">
                <a:solidFill>
                  <a:schemeClr val="tx2"/>
                </a:solidFill>
              </a:rPr>
              <a:t>. </a:t>
            </a:r>
            <a:r>
              <a:rPr lang="en-US" b="1" dirty="0" err="1">
                <a:solidFill>
                  <a:schemeClr val="tx2"/>
                </a:solidFill>
              </a:rPr>
              <a:t>Además</a:t>
            </a:r>
            <a:r>
              <a:rPr lang="en-US" b="1" dirty="0">
                <a:solidFill>
                  <a:schemeClr val="tx2"/>
                </a:solidFill>
              </a:rPr>
              <a:t>, </a:t>
            </a:r>
            <a:r>
              <a:rPr lang="en-US" b="1" dirty="0" err="1">
                <a:solidFill>
                  <a:schemeClr val="tx2"/>
                </a:solidFill>
              </a:rPr>
              <a:t>aunque</a:t>
            </a:r>
            <a:r>
              <a:rPr lang="en-US" b="1" dirty="0">
                <a:solidFill>
                  <a:schemeClr val="tx2"/>
                </a:solidFill>
              </a:rPr>
              <a:t> las </a:t>
            </a:r>
            <a:r>
              <a:rPr lang="en-US" b="1" dirty="0" err="1">
                <a:solidFill>
                  <a:schemeClr val="tx2"/>
                </a:solidFill>
              </a:rPr>
              <a:t>películas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err="1">
                <a:solidFill>
                  <a:schemeClr val="tx2"/>
                </a:solidFill>
              </a:rPr>
              <a:t>muestran</a:t>
            </a:r>
            <a:r>
              <a:rPr lang="en-US" b="1" dirty="0">
                <a:solidFill>
                  <a:schemeClr val="tx2"/>
                </a:solidFill>
              </a:rPr>
              <a:t> un </a:t>
            </a:r>
            <a:r>
              <a:rPr lang="en-US" b="1" dirty="0" err="1">
                <a:solidFill>
                  <a:schemeClr val="tx2"/>
                </a:solidFill>
              </a:rPr>
              <a:t>crecimiento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err="1">
                <a:solidFill>
                  <a:schemeClr val="tx2"/>
                </a:solidFill>
              </a:rPr>
              <a:t>estable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err="1">
                <a:solidFill>
                  <a:schemeClr val="tx2"/>
                </a:solidFill>
              </a:rPr>
              <a:t>en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err="1">
                <a:solidFill>
                  <a:schemeClr val="tx2"/>
                </a:solidFill>
              </a:rPr>
              <a:t>su</a:t>
            </a:r>
            <a:r>
              <a:rPr lang="en-US" b="1" dirty="0">
                <a:solidFill>
                  <a:schemeClr val="tx2"/>
                </a:solidFill>
              </a:rPr>
              <a:t> rating, las series de </a:t>
            </a:r>
            <a:r>
              <a:rPr lang="en-US" b="1" dirty="0" err="1">
                <a:solidFill>
                  <a:schemeClr val="tx2"/>
                </a:solidFill>
              </a:rPr>
              <a:t>televisión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err="1">
                <a:solidFill>
                  <a:schemeClr val="tx2"/>
                </a:solidFill>
              </a:rPr>
              <a:t>han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err="1">
                <a:solidFill>
                  <a:schemeClr val="tx2"/>
                </a:solidFill>
              </a:rPr>
              <a:t>experimentado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err="1">
                <a:solidFill>
                  <a:schemeClr val="tx2"/>
                </a:solidFill>
              </a:rPr>
              <a:t>una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err="1">
                <a:solidFill>
                  <a:schemeClr val="tx2"/>
                </a:solidFill>
              </a:rPr>
              <a:t>recuperación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err="1">
                <a:solidFill>
                  <a:schemeClr val="tx2"/>
                </a:solidFill>
              </a:rPr>
              <a:t>reciente</a:t>
            </a:r>
            <a:r>
              <a:rPr lang="en-US" b="1" dirty="0">
                <a:solidFill>
                  <a:schemeClr val="tx2"/>
                </a:solidFill>
              </a:rPr>
              <a:t>, </a:t>
            </a:r>
            <a:r>
              <a:rPr lang="en-US" b="1" dirty="0" err="1">
                <a:solidFill>
                  <a:schemeClr val="tx2"/>
                </a:solidFill>
              </a:rPr>
              <a:t>indicando</a:t>
            </a:r>
            <a:r>
              <a:rPr lang="en-US" b="1" dirty="0">
                <a:solidFill>
                  <a:schemeClr val="tx2"/>
                </a:solidFill>
              </a:rPr>
              <a:t> la </a:t>
            </a:r>
            <a:r>
              <a:rPr lang="en-US" b="1" dirty="0" err="1">
                <a:solidFill>
                  <a:schemeClr val="tx2"/>
                </a:solidFill>
              </a:rPr>
              <a:t>importancia</a:t>
            </a:r>
            <a:r>
              <a:rPr lang="en-US" b="1" dirty="0">
                <a:solidFill>
                  <a:schemeClr val="tx2"/>
                </a:solidFill>
              </a:rPr>
              <a:t> de </a:t>
            </a:r>
            <a:r>
              <a:rPr lang="en-US" b="1" dirty="0" err="1">
                <a:solidFill>
                  <a:schemeClr val="tx2"/>
                </a:solidFill>
              </a:rPr>
              <a:t>mejorar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err="1">
                <a:solidFill>
                  <a:schemeClr val="tx2"/>
                </a:solidFill>
              </a:rPr>
              <a:t>continuamente</a:t>
            </a:r>
            <a:r>
              <a:rPr lang="en-US" b="1" dirty="0">
                <a:solidFill>
                  <a:schemeClr val="tx2"/>
                </a:solidFill>
              </a:rPr>
              <a:t> la </a:t>
            </a:r>
            <a:r>
              <a:rPr lang="en-US" b="1" dirty="0" err="1">
                <a:solidFill>
                  <a:schemeClr val="tx2"/>
                </a:solidFill>
              </a:rPr>
              <a:t>calidad</a:t>
            </a:r>
            <a:r>
              <a:rPr lang="en-US" b="1" dirty="0">
                <a:solidFill>
                  <a:schemeClr val="tx2"/>
                </a:solidFill>
              </a:rPr>
              <a:t> del </a:t>
            </a:r>
            <a:r>
              <a:rPr lang="en-US" b="1" dirty="0" err="1">
                <a:solidFill>
                  <a:schemeClr val="tx2"/>
                </a:solidFill>
              </a:rPr>
              <a:t>contenido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err="1">
                <a:solidFill>
                  <a:schemeClr val="tx2"/>
                </a:solidFill>
              </a:rPr>
              <a:t>en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err="1">
                <a:solidFill>
                  <a:schemeClr val="tx2"/>
                </a:solidFill>
              </a:rPr>
              <a:t>este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err="1">
                <a:solidFill>
                  <a:schemeClr val="tx2"/>
                </a:solidFill>
              </a:rPr>
              <a:t>segmento</a:t>
            </a:r>
            <a:r>
              <a:rPr lang="en-US" b="1" dirty="0">
                <a:solidFill>
                  <a:schemeClr val="tx2"/>
                </a:solidFill>
              </a:rPr>
              <a:t>. </a:t>
            </a:r>
            <a:r>
              <a:rPr lang="en-US" b="1" dirty="0" err="1">
                <a:solidFill>
                  <a:schemeClr val="tx2"/>
                </a:solidFill>
              </a:rPr>
              <a:t>Estas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err="1">
                <a:solidFill>
                  <a:schemeClr val="tx2"/>
                </a:solidFill>
              </a:rPr>
              <a:t>estrategias</a:t>
            </a:r>
            <a:r>
              <a:rPr lang="en-US" b="1" dirty="0">
                <a:solidFill>
                  <a:schemeClr val="tx2"/>
                </a:solidFill>
              </a:rPr>
              <a:t> no solo </a:t>
            </a:r>
            <a:r>
              <a:rPr lang="en-US" b="1" dirty="0" err="1">
                <a:solidFill>
                  <a:schemeClr val="tx2"/>
                </a:solidFill>
              </a:rPr>
              <a:t>pueden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err="1">
                <a:solidFill>
                  <a:schemeClr val="tx2"/>
                </a:solidFill>
              </a:rPr>
              <a:t>maximizar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err="1">
                <a:solidFill>
                  <a:schemeClr val="tx2"/>
                </a:solidFill>
              </a:rPr>
              <a:t>el</a:t>
            </a:r>
            <a:r>
              <a:rPr lang="en-US" b="1" dirty="0">
                <a:solidFill>
                  <a:schemeClr val="tx2"/>
                </a:solidFill>
              </a:rPr>
              <a:t> engagement actual, </a:t>
            </a:r>
            <a:r>
              <a:rPr lang="en-US" b="1" dirty="0" err="1">
                <a:solidFill>
                  <a:schemeClr val="tx2"/>
                </a:solidFill>
              </a:rPr>
              <a:t>sino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err="1">
                <a:solidFill>
                  <a:schemeClr val="tx2"/>
                </a:solidFill>
              </a:rPr>
              <a:t>también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err="1">
                <a:solidFill>
                  <a:schemeClr val="tx2"/>
                </a:solidFill>
              </a:rPr>
              <a:t>fortalecer</a:t>
            </a:r>
            <a:r>
              <a:rPr lang="en-US" b="1" dirty="0">
                <a:solidFill>
                  <a:schemeClr val="tx2"/>
                </a:solidFill>
              </a:rPr>
              <a:t> la </a:t>
            </a:r>
            <a:r>
              <a:rPr lang="en-US" b="1" dirty="0" err="1">
                <a:solidFill>
                  <a:schemeClr val="tx2"/>
                </a:solidFill>
              </a:rPr>
              <a:t>posición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err="1">
                <a:solidFill>
                  <a:schemeClr val="tx2"/>
                </a:solidFill>
              </a:rPr>
              <a:t>competitiva</a:t>
            </a:r>
            <a:r>
              <a:rPr lang="en-US" b="1" dirty="0">
                <a:solidFill>
                  <a:schemeClr val="tx2"/>
                </a:solidFill>
              </a:rPr>
              <a:t> de la </a:t>
            </a:r>
            <a:r>
              <a:rPr lang="en-US" b="1" dirty="0" err="1">
                <a:solidFill>
                  <a:schemeClr val="tx2"/>
                </a:solidFill>
              </a:rPr>
              <a:t>plataforma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err="1">
                <a:solidFill>
                  <a:schemeClr val="tx2"/>
                </a:solidFill>
              </a:rPr>
              <a:t>en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err="1">
                <a:solidFill>
                  <a:schemeClr val="tx2"/>
                </a:solidFill>
              </a:rPr>
              <a:t>el</a:t>
            </a:r>
            <a:r>
              <a:rPr lang="en-US" b="1" dirty="0">
                <a:solidFill>
                  <a:schemeClr val="tx2"/>
                </a:solidFill>
              </a:rPr>
              <a:t> mercado global del </a:t>
            </a:r>
            <a:r>
              <a:rPr lang="en-US" b="1" dirty="0" err="1">
                <a:solidFill>
                  <a:schemeClr val="tx2"/>
                </a:solidFill>
              </a:rPr>
              <a:t>entretenimiento</a:t>
            </a:r>
            <a:r>
              <a:rPr lang="en-US" b="1" dirty="0">
                <a:solidFill>
                  <a:schemeClr val="tx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89736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576</Words>
  <Application>Microsoft Office PowerPoint</Application>
  <PresentationFormat>Panorámica</PresentationFormat>
  <Paragraphs>14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BERNAOLA BARRIENTOS, ALBERTO</dc:creator>
  <cp:lastModifiedBy>BERNAOLA BARRIENTOS, ALBERTO</cp:lastModifiedBy>
  <cp:revision>6</cp:revision>
  <dcterms:created xsi:type="dcterms:W3CDTF">2024-06-24T14:46:46Z</dcterms:created>
  <dcterms:modified xsi:type="dcterms:W3CDTF">2024-06-24T15:34:05Z</dcterms:modified>
</cp:coreProperties>
</file>