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78D06-8423-4484-818D-F3A6FFCD61C8}" v="201" dt="2025-03-31T11:58:46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0T18:02:12.263"/>
    </inkml:context>
    <inkml:brush xml:id="br0">
      <inkml:brushProperty name="width" value="0.35" units="cm"/>
      <inkml:brushProperty name="height" value="2.1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0T21:41:26.940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489FC-750F-906C-71E6-557B1D452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7B7C91-4D91-855C-93E4-04D4DDB4A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14317-A222-E6F7-D3BF-11F2A158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CE148D-ABF6-8767-815B-55AFE6D6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E5181-DD48-3783-9D15-1E15A8A0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9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50096-0EFD-480D-6C9D-0C92CC4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025F38-0778-569C-BBFE-110C310A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9DB47-84F3-DF23-33C6-643F61F5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158F8-FA97-EF19-E932-44266FB7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ECF71-14D0-B01A-38EC-1332EB67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6C513E-A621-D48C-6023-E84D501B4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56939E-BDC3-2AE9-4ED2-1087BA7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8CE1C-73AD-F19B-C3AD-444650E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EAE37-5A43-311D-5E63-222141CA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4FFF7-08AB-3B9C-1980-21EF90E9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85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A03B9-0336-94AD-31DB-F2DA8161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9BD90-FE2F-7CD3-1593-01EB5B50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01967-B9EC-AD71-6E82-2545982C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D0924-A570-542F-E94A-159E4566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626EF-8729-A52B-8874-576C985F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9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984F4-765F-B489-8E51-3CCC09A9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08E62A-A8BF-5496-534F-341A408A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E619E-E3E0-1A06-B8AD-8D3B5E50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156F9-CDB1-610C-D206-13737900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76220-F036-79CB-898D-D46F2D59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4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13B5-8E4F-CDF0-78E4-194BF962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D8755-87C5-5222-6B80-2F3B5F77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636A2E-3261-26A1-2C1B-00804BB2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3CC91-5B3B-3B57-901D-A484BA39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2136AB-1799-1D74-0D8C-51A196CC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01D41-2BD9-2058-8D78-BFD8B2B8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2636A-5E8C-676C-C2FF-A593EBBC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FDA9F-7DF3-4DAA-2399-C5800EDB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8F121A-BE48-D960-F792-CE726E003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A24851-737A-D420-F9CD-41C692337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B8E0E1-79D9-D92A-1F5F-1D6EC63C0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E7B85-4C49-88F2-7C82-3AB5C84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AAE7FC-C71D-D0A1-321A-83216828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E34EDB-CBD5-75E4-C248-442818C0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84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12217-2020-665A-0C59-4911A9B2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BFAF83-C9F9-4F7A-B175-CAD04F55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1B533E-0706-6648-0667-8BA78F3E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DCCBC2-A5C7-06B8-2917-F893664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EB48E4-EFA4-88E4-70E1-EDC2663A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E79AF4-772F-9FF9-8C19-538486F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849611-C267-96A4-D2A1-40D03BCA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A86BB-A235-87D8-2DAA-E560FA75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F5C3D-4C8A-8ECD-2B66-D0DF39F6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D6915-6133-A2CE-D3BE-FE0415B4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F37B0-D5AE-13CD-4DEF-B098BA0E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143024-221E-C903-143F-34D6A45A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E22C2E-C395-DE22-1472-13937E02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1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F9E5-4F83-FE86-0792-CB2CCC6C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F3F8DC-0FB6-13EB-C602-68EACB91B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F265FA-FF0C-69C7-396E-E055E433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4B6D7-B3B5-DAD9-D499-35B8AB7D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75B027-D192-5C54-FA19-D20FFBE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20C33E-8E37-E14F-796D-C83DDCEA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F1719-1D9C-98E7-E065-ED2A4647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6FE02-2C4A-BD0D-6CC5-F163C014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B99FD-CC40-E322-EC1B-B0CE3786A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EFFE6-FDCC-4596-ACD5-1CF797992B16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38826-525E-1A28-29F0-420EEBEAE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01724-E8D3-36D6-D314-376DA8824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6ACB0-3DAF-4A75-83E0-6D20564DAA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7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12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D3EF0-187C-D85C-CE57-01980795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95" y="3429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Antes de começar, recomendo ver este trabalho como se fosse uma apresentação</a:t>
            </a:r>
            <a:br>
              <a:rPr lang="pt-BR" dirty="0">
                <a:latin typeface="Amasis MT Pro Black" panose="02040A04050005020304" pitchFamily="18" charset="0"/>
              </a:rPr>
            </a:br>
            <a:br>
              <a:rPr lang="pt-BR" dirty="0">
                <a:latin typeface="Amasis MT Pro Black" panose="02040A04050005020304" pitchFamily="18" charset="0"/>
              </a:rPr>
            </a:br>
            <a:br>
              <a:rPr lang="pt-BR" dirty="0">
                <a:latin typeface="Amasis MT Pro Black" panose="02040A04050005020304" pitchFamily="18" charset="0"/>
              </a:rPr>
            </a:br>
            <a:r>
              <a:rPr lang="pt-BR" dirty="0">
                <a:latin typeface="Amasis MT Pro Black" panose="02040A04050005020304" pitchFamily="18" charset="0"/>
              </a:rPr>
              <a:t>                                   Obrigado :)</a:t>
            </a:r>
            <a:br>
              <a:rPr lang="pt-BR" dirty="0">
                <a:latin typeface="Amasis MT Pro Black" panose="02040A04050005020304" pitchFamily="18" charset="0"/>
              </a:rPr>
            </a:br>
            <a:br>
              <a:rPr lang="pt-BR" dirty="0">
                <a:latin typeface="Amasis MT Pro Black" panose="02040A04050005020304" pitchFamily="18" charset="0"/>
              </a:rPr>
            </a:br>
            <a:br>
              <a:rPr lang="pt-BR" dirty="0">
                <a:latin typeface="Amasis MT Pro Black" panose="02040A04050005020304" pitchFamily="18" charset="0"/>
              </a:rPr>
            </a:br>
            <a:r>
              <a:rPr lang="pt-BR" sz="2200" dirty="0">
                <a:latin typeface="Amasis MT Pro Black" panose="02040A04050005020304" pitchFamily="18" charset="0"/>
              </a:rPr>
              <a:t>OBS: Trabalho feito com filtro de cor ativado, talvez as cores estejam mortas </a:t>
            </a:r>
            <a:br>
              <a:rPr lang="pt-BR" sz="2200" dirty="0">
                <a:latin typeface="Amasis MT Pro Black" panose="02040A04050005020304" pitchFamily="18" charset="0"/>
              </a:rPr>
            </a:br>
            <a:r>
              <a:rPr lang="pt-BR" sz="2200" dirty="0">
                <a:latin typeface="Amasis MT Pro Black" panose="02040A04050005020304" pitchFamily="18" charset="0"/>
              </a:rPr>
              <a:t>        (depende do monitor)</a:t>
            </a:r>
          </a:p>
        </p:txBody>
      </p:sp>
    </p:spTree>
    <p:extLst>
      <p:ext uri="{BB962C8B-B14F-4D97-AF65-F5344CB8AC3E}">
        <p14:creationId xmlns:p14="http://schemas.microsoft.com/office/powerpoint/2010/main" val="13602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B74597-3A21-6394-162C-46602DA8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41E9AB-BB3B-EFF5-031C-8C4F44F4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1854" y="3033743"/>
            <a:ext cx="6068291" cy="790513"/>
          </a:xfrm>
        </p:spPr>
        <p:txBody>
          <a:bodyPr>
            <a:noAutofit/>
          </a:bodyPr>
          <a:lstStyle/>
          <a:p>
            <a:r>
              <a:rPr lang="pt-BR" sz="7200" dirty="0">
                <a:ln w="0">
                  <a:solidFill>
                    <a:schemeClr val="tx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bg2">
                      <a:lumMod val="90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Berlin Sans FB Demi" panose="020E0802020502020306" pitchFamily="34" charset="0"/>
              </a:rPr>
              <a:t>Design</a:t>
            </a:r>
            <a:r>
              <a:rPr lang="pt-BR" sz="7200" dirty="0">
                <a:ln w="0">
                  <a:solidFill>
                    <a:schemeClr val="tx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Berlin Sans FB Demi" panose="020E0802020502020306" pitchFamily="34" charset="0"/>
              </a:rPr>
              <a:t> </a:t>
            </a:r>
            <a:r>
              <a:rPr lang="pt-BR" sz="7200" dirty="0">
                <a:ln w="0">
                  <a:solidFill>
                    <a:schemeClr val="tx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bg2">
                      <a:lumMod val="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Berlin Sans FB Demi" panose="020E0802020502020306" pitchFamily="34" charset="0"/>
              </a:rPr>
              <a:t>Digital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45441FF-2B9B-74DE-6373-4673465AB383}"/>
                  </a:ext>
                </a:extLst>
              </p14:cNvPr>
              <p14:cNvContentPartPr/>
              <p14:nvPr/>
            </p14:nvContentPartPr>
            <p14:xfrm>
              <a:off x="-95283" y="5237196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45441FF-2B9B-74DE-6373-4673465AB3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7923" y="4859196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5A8216C5-AAD0-37F3-F6F6-BA375F506C06}"/>
              </a:ext>
            </a:extLst>
          </p:cNvPr>
          <p:cNvSpPr txBox="1"/>
          <p:nvPr/>
        </p:nvSpPr>
        <p:spPr>
          <a:xfrm>
            <a:off x="4996612" y="3824256"/>
            <a:ext cx="21987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bg2">
                      <a:lumMod val="90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Tecnologia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7C72CC7-3B7D-6608-7D0B-4449900B44F3}"/>
              </a:ext>
            </a:extLst>
          </p:cNvPr>
          <p:cNvSpPr txBox="1"/>
          <p:nvPr/>
        </p:nvSpPr>
        <p:spPr>
          <a:xfrm>
            <a:off x="0" y="6193945"/>
            <a:ext cx="2897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De: </a:t>
            </a:r>
            <a:r>
              <a:rPr lang="pt-BR" sz="1800" dirty="0">
                <a:solidFill>
                  <a:schemeClr val="bg1"/>
                </a:solidFill>
                <a:effectLst/>
                <a:latin typeface="Ink Free" panose="03080402000500000000" pitchFamily="66" charset="0"/>
              </a:rPr>
              <a:t>Derik Soares Batinga</a:t>
            </a:r>
            <a:br>
              <a:rPr lang="pt-BR" sz="180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</a:br>
            <a:r>
              <a:rPr lang="pt-BR" sz="180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Para: </a:t>
            </a:r>
            <a:r>
              <a:rPr lang="pt-BR" sz="1800" dirty="0">
                <a:solidFill>
                  <a:schemeClr val="bg1"/>
                </a:solidFill>
                <a:effectLst/>
                <a:latin typeface="Ink Free" panose="03080402000500000000" pitchFamily="66" charset="0"/>
              </a:rPr>
              <a:t>Ralf </a:t>
            </a:r>
            <a:r>
              <a:rPr lang="pt-BR" sz="1800" dirty="0" err="1">
                <a:solidFill>
                  <a:schemeClr val="bg1"/>
                </a:solidFill>
                <a:effectLst/>
                <a:latin typeface="Ink Free" panose="03080402000500000000" pitchFamily="66" charset="0"/>
              </a:rPr>
              <a:t>Geronimo</a:t>
            </a:r>
            <a:endParaRPr lang="pt-BR" dirty="0">
              <a:solidFill>
                <a:schemeClr val="bg1"/>
              </a:solidFill>
              <a:effectLst/>
              <a:latin typeface="Ink Free" panose="03080402000500000000" pitchFamily="66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879C77F-0E17-B60E-34A3-655CE77FFA9F}"/>
              </a:ext>
            </a:extLst>
          </p:cNvPr>
          <p:cNvSpPr txBox="1"/>
          <p:nvPr/>
        </p:nvSpPr>
        <p:spPr>
          <a:xfrm>
            <a:off x="0" y="5860239"/>
            <a:ext cx="1825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Ano: </a:t>
            </a:r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1-DS-AMS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2C30146-B07C-89FE-EE90-3DC33BDA0D6B}"/>
                  </a:ext>
                </a:extLst>
              </p14:cNvPr>
              <p14:cNvContentPartPr/>
              <p14:nvPr/>
            </p14:nvContentPartPr>
            <p14:xfrm>
              <a:off x="-477235" y="586330"/>
              <a:ext cx="360" cy="3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2C30146-B07C-89FE-EE90-3DC33BDA0D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40235" y="208330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A4157FA-C168-CE90-41D3-96408F3831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99" y="11216094"/>
            <a:ext cx="3113903" cy="6461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F6162B4-C7A8-3545-ABAC-2FB942593A49}"/>
              </a:ext>
            </a:extLst>
          </p:cNvPr>
          <p:cNvGrpSpPr/>
          <p:nvPr/>
        </p:nvGrpSpPr>
        <p:grpSpPr>
          <a:xfrm>
            <a:off x="4827872" y="6923567"/>
            <a:ext cx="2536251" cy="4226960"/>
            <a:chOff x="4647911" y="626325"/>
            <a:chExt cx="2536251" cy="4226960"/>
          </a:xfrm>
        </p:grpSpPr>
        <p:pic>
          <p:nvPicPr>
            <p:cNvPr id="15" name="Imagem 14" descr="Desenho de uma placa&#10;&#10;O conteúdo gerado por IA pode estar incorreto.">
              <a:extLst>
                <a:ext uri="{FF2B5EF4-FFF2-40B4-BE49-F238E27FC236}">
                  <a16:creationId xmlns:a16="http://schemas.microsoft.com/office/drawing/2014/main" id="{61330863-DE5A-6F78-AC7E-A13CA1CF5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911" y="2004714"/>
              <a:ext cx="2536251" cy="2848571"/>
            </a:xfrm>
            <a:prstGeom prst="rect">
              <a:avLst/>
            </a:prstGeom>
          </p:spPr>
        </p:pic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55E3E292-579C-26E1-E7E7-D89DC6BEAC72}"/>
                </a:ext>
              </a:extLst>
            </p:cNvPr>
            <p:cNvSpPr/>
            <p:nvPr/>
          </p:nvSpPr>
          <p:spPr>
            <a:xfrm>
              <a:off x="5966124" y="3176917"/>
              <a:ext cx="645039" cy="56719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780C21B6-755E-8155-F3BC-B9BD8B929B5C}"/>
                </a:ext>
              </a:extLst>
            </p:cNvPr>
            <p:cNvSpPr/>
            <p:nvPr/>
          </p:nvSpPr>
          <p:spPr>
            <a:xfrm>
              <a:off x="5387163" y="3176918"/>
              <a:ext cx="578961" cy="567198"/>
            </a:xfrm>
            <a:prstGeom prst="triangl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 descr="Placa de sinalização azul com uma faca&#10;&#10;O conteúdo gerado por IA pode estar incorreto.">
              <a:extLst>
                <a:ext uri="{FF2B5EF4-FFF2-40B4-BE49-F238E27FC236}">
                  <a16:creationId xmlns:a16="http://schemas.microsoft.com/office/drawing/2014/main" id="{7CCE4887-F96F-3D34-4C8E-CA0F9E93B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5" r="12295"/>
            <a:stretch/>
          </p:blipFill>
          <p:spPr>
            <a:xfrm>
              <a:off x="5387163" y="626325"/>
              <a:ext cx="1123460" cy="4022462"/>
            </a:xfrm>
            <a:prstGeom prst="rect">
              <a:avLst/>
            </a:prstGeom>
          </p:spPr>
        </p:pic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8014CDB3-EB16-782F-D6C8-8DEB3927F7DA}"/>
                </a:ext>
              </a:extLst>
            </p:cNvPr>
            <p:cNvSpPr/>
            <p:nvPr/>
          </p:nvSpPr>
          <p:spPr>
            <a:xfrm>
              <a:off x="5673826" y="2520117"/>
              <a:ext cx="619308" cy="65680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FFFF0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20" name="Imagem 19" descr="Forma&#10;&#10;O conteúdo gerado por IA pode estar incorreto.">
              <a:extLst>
                <a:ext uri="{FF2B5EF4-FFF2-40B4-BE49-F238E27FC236}">
                  <a16:creationId xmlns:a16="http://schemas.microsoft.com/office/drawing/2014/main" id="{378C1714-DEAF-95EE-FC2B-396BB987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05"/>
            <a:stretch/>
          </p:blipFill>
          <p:spPr>
            <a:xfrm>
              <a:off x="5673826" y="2520116"/>
              <a:ext cx="307502" cy="703314"/>
            </a:xfrm>
            <a:prstGeom prst="rect">
              <a:avLst/>
            </a:prstGeom>
          </p:spPr>
        </p:pic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8EBCDF4-133A-1BEF-F8A4-BCA2EFCB80D1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>
              <a:off x="5673826" y="3176917"/>
              <a:ext cx="30965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777252-FC30-0455-7247-40029C96816C}"/>
              </a:ext>
            </a:extLst>
          </p:cNvPr>
          <p:cNvSpPr txBox="1"/>
          <p:nvPr/>
        </p:nvSpPr>
        <p:spPr>
          <a:xfrm>
            <a:off x="4435599" y="11862290"/>
            <a:ext cx="432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pperplate Gothic Bold" panose="020E0705020206020404" pitchFamily="34" charset="0"/>
              </a:rPr>
              <a:t>A proteção que você merece</a:t>
            </a:r>
          </a:p>
        </p:txBody>
      </p:sp>
    </p:spTree>
    <p:extLst>
      <p:ext uri="{BB962C8B-B14F-4D97-AF65-F5344CB8AC3E}">
        <p14:creationId xmlns:p14="http://schemas.microsoft.com/office/powerpoint/2010/main" val="35572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A2B613B8-6A5E-2ECD-7C87-582C32405DED}"/>
              </a:ext>
            </a:extLst>
          </p:cNvPr>
          <p:cNvSpPr>
            <a:spLocks/>
          </p:cNvSpPr>
          <p:nvPr/>
        </p:nvSpPr>
        <p:spPr>
          <a:xfrm>
            <a:off x="0" y="-2942"/>
            <a:ext cx="12192000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76E7829-55FF-CDC5-667F-7C3642C63C62}"/>
              </a:ext>
            </a:extLst>
          </p:cNvPr>
          <p:cNvGrpSpPr/>
          <p:nvPr/>
        </p:nvGrpSpPr>
        <p:grpSpPr>
          <a:xfrm>
            <a:off x="4647911" y="653314"/>
            <a:ext cx="2536251" cy="4226960"/>
            <a:chOff x="4647911" y="653314"/>
            <a:chExt cx="2536251" cy="4226960"/>
          </a:xfrm>
        </p:grpSpPr>
        <p:pic>
          <p:nvPicPr>
            <p:cNvPr id="26" name="Imagem 25" descr="Desenho de uma placa&#10;&#10;O conteúdo gerado por IA pode estar incorreto.">
              <a:extLst>
                <a:ext uri="{FF2B5EF4-FFF2-40B4-BE49-F238E27FC236}">
                  <a16:creationId xmlns:a16="http://schemas.microsoft.com/office/drawing/2014/main" id="{36608345-3CAE-1DC0-C940-46C7E8EC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911" y="2031703"/>
              <a:ext cx="2536251" cy="2848571"/>
            </a:xfrm>
            <a:prstGeom prst="rect">
              <a:avLst/>
            </a:prstGeom>
          </p:spPr>
        </p:pic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E9C36504-CFDF-C8C6-6FC6-A2E352E82454}"/>
                </a:ext>
              </a:extLst>
            </p:cNvPr>
            <p:cNvSpPr/>
            <p:nvPr/>
          </p:nvSpPr>
          <p:spPr>
            <a:xfrm>
              <a:off x="5966124" y="3176917"/>
              <a:ext cx="645039" cy="56719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DD018EFD-5A74-EC3F-362C-43BA3CE04DB8}"/>
                </a:ext>
              </a:extLst>
            </p:cNvPr>
            <p:cNvSpPr/>
            <p:nvPr/>
          </p:nvSpPr>
          <p:spPr>
            <a:xfrm>
              <a:off x="5387163" y="3176918"/>
              <a:ext cx="578961" cy="567198"/>
            </a:xfrm>
            <a:prstGeom prst="triangl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" name="Imagem 40" descr="Placa de sinalização azul com uma faca&#10;&#10;O conteúdo gerado por IA pode estar incorreto.">
              <a:extLst>
                <a:ext uri="{FF2B5EF4-FFF2-40B4-BE49-F238E27FC236}">
                  <a16:creationId xmlns:a16="http://schemas.microsoft.com/office/drawing/2014/main" id="{67E059DB-E15D-4004-1380-71542C56D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5" r="12295"/>
            <a:stretch/>
          </p:blipFill>
          <p:spPr>
            <a:xfrm>
              <a:off x="5387163" y="653314"/>
              <a:ext cx="1123460" cy="4022462"/>
            </a:xfrm>
            <a:prstGeom prst="rect">
              <a:avLst/>
            </a:prstGeom>
          </p:spPr>
        </p:pic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EA615057-26FD-77BF-257F-C4D0440DAAA8}"/>
                </a:ext>
              </a:extLst>
            </p:cNvPr>
            <p:cNvSpPr/>
            <p:nvPr/>
          </p:nvSpPr>
          <p:spPr>
            <a:xfrm>
              <a:off x="5673826" y="2520117"/>
              <a:ext cx="619308" cy="65680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FFFF0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35" name="Imagem 34" descr="Forma&#10;&#10;O conteúdo gerado por IA pode estar incorreto.">
              <a:extLst>
                <a:ext uri="{FF2B5EF4-FFF2-40B4-BE49-F238E27FC236}">
                  <a16:creationId xmlns:a16="http://schemas.microsoft.com/office/drawing/2014/main" id="{C3196CB0-5067-1C57-B6C7-43421F5C9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05"/>
            <a:stretch/>
          </p:blipFill>
          <p:spPr>
            <a:xfrm>
              <a:off x="5673826" y="2520116"/>
              <a:ext cx="307502" cy="703314"/>
            </a:xfrm>
            <a:prstGeom prst="rect">
              <a:avLst/>
            </a:prstGeom>
          </p:spPr>
        </p:pic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3F369B3C-0ABD-AACF-B77B-FE44C5A681DC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>
              <a:off x="5673826" y="3176917"/>
              <a:ext cx="309654" cy="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m 6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318E3B1E-4E38-91BF-35EC-EE9A605F9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72" y="4880274"/>
            <a:ext cx="3113903" cy="6461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460B01C-CC33-EF86-A3FE-FCA601CB65DB}"/>
              </a:ext>
            </a:extLst>
          </p:cNvPr>
          <p:cNvSpPr txBox="1"/>
          <p:nvPr/>
        </p:nvSpPr>
        <p:spPr>
          <a:xfrm>
            <a:off x="4127175" y="5537074"/>
            <a:ext cx="432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pperplate Gothic Bold" panose="020E0705020206020404" pitchFamily="34" charset="0"/>
              </a:rPr>
              <a:t>A proteção que você merece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2256A1-8278-2AF1-E732-0714CDDFBD40}"/>
              </a:ext>
            </a:extLst>
          </p:cNvPr>
          <p:cNvSpPr txBox="1"/>
          <p:nvPr/>
        </p:nvSpPr>
        <p:spPr>
          <a:xfrm>
            <a:off x="12478663" y="1751422"/>
            <a:ext cx="6013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Um antivírus open-</a:t>
            </a:r>
            <a:r>
              <a:rPr lang="pt-BR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source</a:t>
            </a: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 de alta qualidade, tem a incrível função de contra golpear o invasor, sendo algo inovador para o mercado, não é mesmo?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seu nome é uma junção da poderosa </a:t>
            </a:r>
            <a:r>
              <a:rPr lang="pt-BR" b="1" u="sng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EXCALI</a:t>
            </a:r>
            <a:r>
              <a:rPr lang="pt-BR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bur</a:t>
            </a: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 e </a:t>
            </a:r>
            <a:r>
              <a:rPr lang="pt-BR" b="1" u="sng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SEC</a:t>
            </a:r>
            <a:r>
              <a:rPr lang="pt-BR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urity</a:t>
            </a: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, formando assim EXCALISEC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Seu escudo demonstra defesa, porém ele junto a sua espada demonstra versatilidade 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(podendo tanto se defender quanto atacar).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Seu triangulo tem o intuito de passar mistério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endParaRPr lang="pt-BR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FF9379-63DD-4F15-AF4D-B116F4330C71}"/>
              </a:ext>
            </a:extLst>
          </p:cNvPr>
          <p:cNvSpPr txBox="1"/>
          <p:nvPr/>
        </p:nvSpPr>
        <p:spPr>
          <a:xfrm>
            <a:off x="12315971" y="5583240"/>
            <a:ext cx="776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(Ah, também são referências a The Legend </a:t>
            </a:r>
            <a:r>
              <a:rPr lang="pt-BR" sz="1200" dirty="0" err="1">
                <a:solidFill>
                  <a:schemeClr val="bg1"/>
                </a:solidFill>
              </a:rPr>
              <a:t>of</a:t>
            </a:r>
            <a:r>
              <a:rPr lang="pt-BR" sz="1200" dirty="0">
                <a:solidFill>
                  <a:schemeClr val="bg1"/>
                </a:solidFill>
              </a:rPr>
              <a:t> Zelda, sendo elas a Master </a:t>
            </a:r>
            <a:r>
              <a:rPr lang="pt-BR" sz="1200" dirty="0" err="1">
                <a:solidFill>
                  <a:schemeClr val="bg1"/>
                </a:solidFill>
              </a:rPr>
              <a:t>Sword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Triforce</a:t>
            </a:r>
            <a:r>
              <a:rPr lang="pt-BR" sz="1200" dirty="0">
                <a:solidFill>
                  <a:schemeClr val="bg1"/>
                </a:solidFill>
              </a:rPr>
              <a:t> e ao escudo do Link)</a:t>
            </a:r>
          </a:p>
        </p:txBody>
      </p:sp>
    </p:spTree>
    <p:extLst>
      <p:ext uri="{BB962C8B-B14F-4D97-AF65-F5344CB8AC3E}">
        <p14:creationId xmlns:p14="http://schemas.microsoft.com/office/powerpoint/2010/main" val="386333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C4B71-472C-6B99-55BE-F17204B4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17C85F0-1D7E-5F87-6F39-59DBADFFB426}"/>
              </a:ext>
            </a:extLst>
          </p:cNvPr>
          <p:cNvSpPr>
            <a:spLocks/>
          </p:cNvSpPr>
          <p:nvPr/>
        </p:nvSpPr>
        <p:spPr>
          <a:xfrm>
            <a:off x="0" y="-2942"/>
            <a:ext cx="12192000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099AC22C-7C45-CCCB-14AE-004A5C91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48" y="1222674"/>
            <a:ext cx="3113903" cy="6461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DA3FE97F-27A4-2D53-85BE-F90F86FC7241}"/>
              </a:ext>
            </a:extLst>
          </p:cNvPr>
          <p:cNvGrpSpPr/>
          <p:nvPr/>
        </p:nvGrpSpPr>
        <p:grpSpPr>
          <a:xfrm>
            <a:off x="77562" y="734950"/>
            <a:ext cx="2536251" cy="4226960"/>
            <a:chOff x="4647911" y="626325"/>
            <a:chExt cx="2536251" cy="4226960"/>
          </a:xfrm>
        </p:grpSpPr>
        <p:pic>
          <p:nvPicPr>
            <p:cNvPr id="4" name="Imagem 3" descr="Desenho de uma placa&#10;&#10;O conteúdo gerado por IA pode estar incorreto.">
              <a:extLst>
                <a:ext uri="{FF2B5EF4-FFF2-40B4-BE49-F238E27FC236}">
                  <a16:creationId xmlns:a16="http://schemas.microsoft.com/office/drawing/2014/main" id="{5F2C154E-2B4F-F842-1D73-5E65A2E0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911" y="2004714"/>
              <a:ext cx="2536251" cy="2848571"/>
            </a:xfrm>
            <a:prstGeom prst="rect">
              <a:avLst/>
            </a:prstGeom>
          </p:spPr>
        </p:pic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36C4CE64-E136-66C3-8ABD-DBB51F6611EE}"/>
                </a:ext>
              </a:extLst>
            </p:cNvPr>
            <p:cNvSpPr/>
            <p:nvPr/>
          </p:nvSpPr>
          <p:spPr>
            <a:xfrm>
              <a:off x="5966124" y="3176917"/>
              <a:ext cx="645039" cy="56719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FF013CEA-A2FA-4426-3CC8-219DBFB86F41}"/>
                </a:ext>
              </a:extLst>
            </p:cNvPr>
            <p:cNvSpPr/>
            <p:nvPr/>
          </p:nvSpPr>
          <p:spPr>
            <a:xfrm>
              <a:off x="5387163" y="3176918"/>
              <a:ext cx="578961" cy="567198"/>
            </a:xfrm>
            <a:prstGeom prst="triangl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" name="Imagem 6" descr="Placa de sinalização azul com uma faca&#10;&#10;O conteúdo gerado por IA pode estar incorreto.">
              <a:extLst>
                <a:ext uri="{FF2B5EF4-FFF2-40B4-BE49-F238E27FC236}">
                  <a16:creationId xmlns:a16="http://schemas.microsoft.com/office/drawing/2014/main" id="{CF8ECED9-49E8-9F3C-F418-5BAC8EA9B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5" r="12295"/>
            <a:stretch/>
          </p:blipFill>
          <p:spPr>
            <a:xfrm>
              <a:off x="5387163" y="626325"/>
              <a:ext cx="1123460" cy="4022462"/>
            </a:xfrm>
            <a:prstGeom prst="rect">
              <a:avLst/>
            </a:prstGeom>
          </p:spPr>
        </p:pic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5FAF62F0-D92B-D145-C266-4B961BBD4560}"/>
                </a:ext>
              </a:extLst>
            </p:cNvPr>
            <p:cNvSpPr/>
            <p:nvPr/>
          </p:nvSpPr>
          <p:spPr>
            <a:xfrm>
              <a:off x="5673826" y="2520117"/>
              <a:ext cx="619308" cy="65680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FFFF0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9" name="Imagem 8" descr="Forma&#10;&#10;O conteúdo gerado por IA pode estar incorreto.">
              <a:extLst>
                <a:ext uri="{FF2B5EF4-FFF2-40B4-BE49-F238E27FC236}">
                  <a16:creationId xmlns:a16="http://schemas.microsoft.com/office/drawing/2014/main" id="{2F0FC1DA-01A0-727D-71DF-350B38CE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05"/>
            <a:stretch/>
          </p:blipFill>
          <p:spPr>
            <a:xfrm>
              <a:off x="5673826" y="2520116"/>
              <a:ext cx="307502" cy="703314"/>
            </a:xfrm>
            <a:prstGeom prst="rect">
              <a:avLst/>
            </a:prstGeom>
          </p:spPr>
        </p:pic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6F402FB-DCD2-185A-26B7-7749B3352123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5673826" y="3176917"/>
              <a:ext cx="30965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E5C986-4AD7-4459-1768-C57EFCAC50D0}"/>
              </a:ext>
            </a:extLst>
          </p:cNvPr>
          <p:cNvSpPr txBox="1"/>
          <p:nvPr/>
        </p:nvSpPr>
        <p:spPr>
          <a:xfrm>
            <a:off x="2548719" y="5769984"/>
            <a:ext cx="776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(Ah, também são referências a The Legend </a:t>
            </a:r>
            <a:r>
              <a:rPr lang="pt-BR" sz="1200" dirty="0" err="1">
                <a:solidFill>
                  <a:schemeClr val="bg1"/>
                </a:solidFill>
              </a:rPr>
              <a:t>of</a:t>
            </a:r>
            <a:r>
              <a:rPr lang="pt-BR" sz="1200" dirty="0">
                <a:solidFill>
                  <a:schemeClr val="bg1"/>
                </a:solidFill>
              </a:rPr>
              <a:t> Zelda, sendo elas a Master </a:t>
            </a:r>
            <a:r>
              <a:rPr lang="pt-BR" sz="1200" dirty="0" err="1">
                <a:solidFill>
                  <a:schemeClr val="bg1"/>
                </a:solidFill>
              </a:rPr>
              <a:t>Sword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Triforce</a:t>
            </a:r>
            <a:r>
              <a:rPr lang="pt-BR" sz="1200" dirty="0">
                <a:solidFill>
                  <a:schemeClr val="bg1"/>
                </a:solidFill>
              </a:rPr>
              <a:t> e ao escudo do Link)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98DC78-B4E0-A606-28A6-E2315C935065}"/>
              </a:ext>
            </a:extLst>
          </p:cNvPr>
          <p:cNvSpPr txBox="1"/>
          <p:nvPr/>
        </p:nvSpPr>
        <p:spPr>
          <a:xfrm>
            <a:off x="2548719" y="2075932"/>
            <a:ext cx="6013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Um antivírus open-</a:t>
            </a:r>
            <a:r>
              <a:rPr lang="pt-BR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source</a:t>
            </a: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 de alta qualidade, tem a incrível função de contra golpear o invasor, sendo algo inovador para o mercado, não é mesmo?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seu nome é uma junção da poderosa </a:t>
            </a:r>
            <a:r>
              <a:rPr lang="pt-BR" b="1" u="sng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EXCALI</a:t>
            </a:r>
            <a:r>
              <a:rPr lang="pt-BR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bur</a:t>
            </a: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 e </a:t>
            </a:r>
            <a:r>
              <a:rPr lang="pt-BR" b="1" u="sng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SEC</a:t>
            </a:r>
            <a:r>
              <a:rPr lang="pt-BR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urity</a:t>
            </a: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, formando assim EXCALISEC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Seu escudo demonstra defesa, porém ele junto a sua espada demonstra versatilidade 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(podendo tanto se defender quanto atacar).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  <a:t>Seu triangulo tem o intuito de passar mistério</a:t>
            </a:r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endParaRPr lang="pt-BR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D164A19-FFC5-80A4-A02C-177E64EF2558}"/>
              </a:ext>
            </a:extLst>
          </p:cNvPr>
          <p:cNvSpPr txBox="1"/>
          <p:nvPr/>
        </p:nvSpPr>
        <p:spPr>
          <a:xfrm>
            <a:off x="12587700" y="2449088"/>
            <a:ext cx="8695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masis MT Pro Black" panose="02040A04050005020304" pitchFamily="18" charset="0"/>
              </a:rPr>
              <a:t>Cor </a:t>
            </a:r>
            <a:r>
              <a:rPr lang="pt-BR" b="1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azul</a:t>
            </a:r>
            <a:r>
              <a:rPr lang="pt-BR" dirty="0">
                <a:latin typeface="Amasis MT Pro Black" panose="02040A04050005020304" pitchFamily="18" charset="0"/>
              </a:rPr>
              <a:t>: Foi utilizado para transmitir </a:t>
            </a:r>
            <a:r>
              <a:rPr lang="pt-BR" b="0" i="0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  <a:t>segurança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BR" b="0" i="0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  <a:t>confiança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, a</a:t>
            </a:r>
            <a:r>
              <a:rPr lang="pt-BR" dirty="0">
                <a:latin typeface="Amasis MT Pro Black" panose="02040A04050005020304" pitchFamily="18" charset="0"/>
              </a:rPr>
              <a:t>lgo 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que é essencial para marcas tecnológicas que desejam estabelecer credibilidade com seus clientes.</a:t>
            </a:r>
            <a:br>
              <a:rPr lang="pt-BR" b="0" i="0" dirty="0">
                <a:solidFill>
                  <a:srgbClr val="C7C7CC"/>
                </a:solidFill>
                <a:effectLst/>
                <a:latin typeface="Inter"/>
              </a:rPr>
            </a:br>
            <a:br>
              <a:rPr lang="pt-BR" b="0" i="0" dirty="0">
                <a:solidFill>
                  <a:srgbClr val="C7C7CC"/>
                </a:solidFill>
                <a:effectLst/>
                <a:latin typeface="Inter"/>
              </a:rPr>
            </a:br>
            <a:r>
              <a:rPr lang="pt-BR" b="1" i="0" dirty="0">
                <a:effectLst/>
                <a:latin typeface="Amasis MT Pro Black" panose="02040A04050005020304" pitchFamily="18" charset="0"/>
              </a:rPr>
              <a:t>Cor</a:t>
            </a:r>
            <a:r>
              <a:rPr lang="pt-BR" b="1" i="0" dirty="0">
                <a:solidFill>
                  <a:srgbClr val="C7C7CC"/>
                </a:solidFill>
                <a:effectLst/>
                <a:latin typeface="Amasis MT Pro Black" panose="02040A04050005020304" pitchFamily="18" charset="0"/>
              </a:rPr>
              <a:t> </a:t>
            </a:r>
            <a:r>
              <a:rPr lang="pt-BR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branca </a:t>
            </a:r>
            <a:r>
              <a:rPr lang="pt-BR" b="1" i="0" dirty="0">
                <a:effectLst/>
                <a:latin typeface="Amasis MT Pro Black" panose="02040A04050005020304" pitchFamily="18" charset="0"/>
              </a:rPr>
              <a:t>e</a:t>
            </a:r>
            <a:r>
              <a:rPr lang="pt-BR" b="1" i="0" dirty="0">
                <a:solidFill>
                  <a:srgbClr val="C7C7CC"/>
                </a:solidFill>
                <a:effectLst/>
                <a:latin typeface="Amasis MT Pro Black" panose="02040A04050005020304" pitchFamily="18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cinza</a:t>
            </a:r>
            <a:r>
              <a:rPr lang="pt-BR" dirty="0">
                <a:solidFill>
                  <a:srgbClr val="C7C7CC"/>
                </a:solidFill>
                <a:latin typeface="Amasis MT Pro Black" panose="02040A04050005020304" pitchFamily="18" charset="0"/>
              </a:rPr>
              <a:t>: </a:t>
            </a:r>
            <a:r>
              <a:rPr lang="pt-BR" dirty="0">
                <a:latin typeface="Amasis MT Pro Black" panose="02040A04050005020304" pitchFamily="18" charset="0"/>
              </a:rPr>
              <a:t>O </a:t>
            </a:r>
            <a:r>
              <a:rPr lang="pt-BR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branco</a:t>
            </a:r>
            <a:r>
              <a:rPr lang="pt-BR" dirty="0">
                <a:latin typeface="Amasis MT Pro Black" panose="02040A04050005020304" pitchFamily="18" charset="0"/>
              </a:rPr>
              <a:t> foi utilizado para transmitir </a:t>
            </a:r>
            <a:r>
              <a:rPr lang="pt-BR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tranquilidade</a:t>
            </a:r>
            <a:r>
              <a:rPr lang="pt-BR" dirty="0">
                <a:latin typeface="Amasis MT Pro Black" panose="02040A04050005020304" pitchFamily="18" charset="0"/>
              </a:rPr>
              <a:t>, mas foi propositalmente 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usado em combinação com o cinza para destacar a ideia de </a:t>
            </a:r>
            <a:r>
              <a:rPr lang="pt-BR" b="1" i="0" dirty="0">
                <a:solidFill>
                  <a:schemeClr val="bg2">
                    <a:lumMod val="90000"/>
                  </a:schemeClr>
                </a:solidFill>
                <a:effectLst/>
                <a:latin typeface="Amasis MT Pro Black" panose="02040A04050005020304" pitchFamily="18" charset="0"/>
              </a:rPr>
              <a:t>tecnologia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BR" b="1" i="0" dirty="0">
                <a:solidFill>
                  <a:schemeClr val="bg2">
                    <a:lumMod val="90000"/>
                  </a:schemeClr>
                </a:solidFill>
                <a:effectLst/>
                <a:latin typeface="Amasis MT Pro Black" panose="02040A04050005020304" pitchFamily="18" charset="0"/>
              </a:rPr>
              <a:t>futuro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, já que o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cinza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é uma cor neutra que transmite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conhecimento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,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profissionalismo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responsabilidade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.</a:t>
            </a:r>
            <a:endParaRPr lang="pt-BR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3120A-20CE-478A-2FED-1400300E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901D820-7443-B928-A533-446E77E9A8A2}"/>
              </a:ext>
            </a:extLst>
          </p:cNvPr>
          <p:cNvSpPr>
            <a:spLocks/>
          </p:cNvSpPr>
          <p:nvPr/>
        </p:nvSpPr>
        <p:spPr>
          <a:xfrm>
            <a:off x="0" y="-2942"/>
            <a:ext cx="12192000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5EA224C-F34C-7806-AACD-DA36EDCBB8D4}"/>
              </a:ext>
            </a:extLst>
          </p:cNvPr>
          <p:cNvGrpSpPr/>
          <p:nvPr/>
        </p:nvGrpSpPr>
        <p:grpSpPr>
          <a:xfrm>
            <a:off x="77562" y="734950"/>
            <a:ext cx="2536251" cy="4226960"/>
            <a:chOff x="4647911" y="626325"/>
            <a:chExt cx="2536251" cy="4226960"/>
          </a:xfrm>
        </p:grpSpPr>
        <p:pic>
          <p:nvPicPr>
            <p:cNvPr id="4" name="Imagem 3" descr="Desenho de uma placa&#10;&#10;O conteúdo gerado por IA pode estar incorreto.">
              <a:extLst>
                <a:ext uri="{FF2B5EF4-FFF2-40B4-BE49-F238E27FC236}">
                  <a16:creationId xmlns:a16="http://schemas.microsoft.com/office/drawing/2014/main" id="{1CE88C4B-1771-41E4-52C3-386D3AC99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911" y="2004714"/>
              <a:ext cx="2536251" cy="2848571"/>
            </a:xfrm>
            <a:prstGeom prst="rect">
              <a:avLst/>
            </a:prstGeom>
          </p:spPr>
        </p:pic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B31A2D52-D1F4-7DC7-5616-228CB996E723}"/>
                </a:ext>
              </a:extLst>
            </p:cNvPr>
            <p:cNvSpPr/>
            <p:nvPr/>
          </p:nvSpPr>
          <p:spPr>
            <a:xfrm>
              <a:off x="5966124" y="3176917"/>
              <a:ext cx="645039" cy="56719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A41F0991-6B31-A76E-2DF1-3D744064D115}"/>
                </a:ext>
              </a:extLst>
            </p:cNvPr>
            <p:cNvSpPr/>
            <p:nvPr/>
          </p:nvSpPr>
          <p:spPr>
            <a:xfrm>
              <a:off x="5387163" y="3176918"/>
              <a:ext cx="578961" cy="567198"/>
            </a:xfrm>
            <a:prstGeom prst="triangl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" name="Imagem 6" descr="Placa de sinalização azul com uma faca&#10;&#10;O conteúdo gerado por IA pode estar incorreto.">
              <a:extLst>
                <a:ext uri="{FF2B5EF4-FFF2-40B4-BE49-F238E27FC236}">
                  <a16:creationId xmlns:a16="http://schemas.microsoft.com/office/drawing/2014/main" id="{4DCD5383-21BC-4C5C-DDF0-E0E4E41E6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5" r="12295"/>
            <a:stretch/>
          </p:blipFill>
          <p:spPr>
            <a:xfrm>
              <a:off x="5387163" y="626325"/>
              <a:ext cx="1123460" cy="4022462"/>
            </a:xfrm>
            <a:prstGeom prst="rect">
              <a:avLst/>
            </a:prstGeom>
          </p:spPr>
        </p:pic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28C57184-B024-372D-2F81-2E94FCACA752}"/>
                </a:ext>
              </a:extLst>
            </p:cNvPr>
            <p:cNvSpPr/>
            <p:nvPr/>
          </p:nvSpPr>
          <p:spPr>
            <a:xfrm>
              <a:off x="5673826" y="2520117"/>
              <a:ext cx="619308" cy="65680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FFFF0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9" name="Imagem 8" descr="Forma&#10;&#10;O conteúdo gerado por IA pode estar incorreto.">
              <a:extLst>
                <a:ext uri="{FF2B5EF4-FFF2-40B4-BE49-F238E27FC236}">
                  <a16:creationId xmlns:a16="http://schemas.microsoft.com/office/drawing/2014/main" id="{44520228-30CF-1AA9-3557-1D357381E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05"/>
            <a:stretch/>
          </p:blipFill>
          <p:spPr>
            <a:xfrm>
              <a:off x="5673826" y="2520116"/>
              <a:ext cx="307502" cy="703314"/>
            </a:xfrm>
            <a:prstGeom prst="rect">
              <a:avLst/>
            </a:prstGeom>
          </p:spPr>
        </p:pic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BA710B-4B85-DAB9-B966-7394AC4929DD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5673826" y="3176917"/>
              <a:ext cx="30965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C1D47C-78BC-4EB2-AFF1-19FD370DCCAB}"/>
              </a:ext>
            </a:extLst>
          </p:cNvPr>
          <p:cNvSpPr txBox="1"/>
          <p:nvPr/>
        </p:nvSpPr>
        <p:spPr>
          <a:xfrm>
            <a:off x="2757087" y="2284516"/>
            <a:ext cx="550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endParaRPr lang="pt-BR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3DDFE0-0E90-05A6-35A0-89109EF6CDD3}"/>
              </a:ext>
            </a:extLst>
          </p:cNvPr>
          <p:cNvSpPr txBox="1"/>
          <p:nvPr/>
        </p:nvSpPr>
        <p:spPr>
          <a:xfrm>
            <a:off x="2679525" y="2607681"/>
            <a:ext cx="8695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masis MT Pro Black" panose="02040A04050005020304" pitchFamily="18" charset="0"/>
              </a:rPr>
              <a:t>Cor </a:t>
            </a:r>
            <a:r>
              <a:rPr lang="pt-BR" b="1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azul</a:t>
            </a:r>
            <a:r>
              <a:rPr lang="pt-BR" dirty="0">
                <a:latin typeface="Amasis MT Pro Black" panose="02040A04050005020304" pitchFamily="18" charset="0"/>
              </a:rPr>
              <a:t>: Foi utilizado para transmitir </a:t>
            </a:r>
            <a:r>
              <a:rPr lang="pt-BR" b="0" i="0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  <a:t>segurança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BR" b="0" i="0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  <a:t>confiança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, a</a:t>
            </a:r>
            <a:r>
              <a:rPr lang="pt-BR" dirty="0">
                <a:latin typeface="Amasis MT Pro Black" panose="02040A04050005020304" pitchFamily="18" charset="0"/>
              </a:rPr>
              <a:t>lgo 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que é essencial para marcas tecnológicas que desejam estabelecer credibilidade com seus clientes.</a:t>
            </a:r>
            <a:br>
              <a:rPr lang="pt-BR" b="0" i="0" dirty="0">
                <a:solidFill>
                  <a:srgbClr val="C7C7CC"/>
                </a:solidFill>
                <a:effectLst/>
                <a:latin typeface="Inter"/>
              </a:rPr>
            </a:br>
            <a:br>
              <a:rPr lang="pt-BR" b="0" i="0" dirty="0">
                <a:solidFill>
                  <a:srgbClr val="C7C7CC"/>
                </a:solidFill>
                <a:effectLst/>
                <a:latin typeface="Inter"/>
              </a:rPr>
            </a:br>
            <a:r>
              <a:rPr lang="pt-BR" b="1" i="0" dirty="0">
                <a:effectLst/>
                <a:latin typeface="Amasis MT Pro Black" panose="02040A04050005020304" pitchFamily="18" charset="0"/>
              </a:rPr>
              <a:t>Cor</a:t>
            </a:r>
            <a:r>
              <a:rPr lang="pt-BR" b="1" i="0" dirty="0">
                <a:solidFill>
                  <a:srgbClr val="C7C7CC"/>
                </a:solidFill>
                <a:effectLst/>
                <a:latin typeface="Amasis MT Pro Black" panose="02040A04050005020304" pitchFamily="18" charset="0"/>
              </a:rPr>
              <a:t> </a:t>
            </a:r>
            <a:r>
              <a:rPr lang="pt-BR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branca </a:t>
            </a:r>
            <a:r>
              <a:rPr lang="pt-BR" b="1" i="0" dirty="0">
                <a:effectLst/>
                <a:latin typeface="Amasis MT Pro Black" panose="02040A04050005020304" pitchFamily="18" charset="0"/>
              </a:rPr>
              <a:t>e</a:t>
            </a:r>
            <a:r>
              <a:rPr lang="pt-BR" b="1" i="0" dirty="0">
                <a:solidFill>
                  <a:srgbClr val="C7C7CC"/>
                </a:solidFill>
                <a:effectLst/>
                <a:latin typeface="Amasis MT Pro Black" panose="02040A04050005020304" pitchFamily="18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cinza</a:t>
            </a:r>
            <a:r>
              <a:rPr lang="pt-BR" dirty="0">
                <a:solidFill>
                  <a:srgbClr val="C7C7CC"/>
                </a:solidFill>
                <a:latin typeface="Amasis MT Pro Black" panose="02040A04050005020304" pitchFamily="18" charset="0"/>
              </a:rPr>
              <a:t>: </a:t>
            </a:r>
            <a:r>
              <a:rPr lang="pt-BR" dirty="0">
                <a:latin typeface="Amasis MT Pro Black" panose="02040A04050005020304" pitchFamily="18" charset="0"/>
              </a:rPr>
              <a:t>O </a:t>
            </a:r>
            <a:r>
              <a:rPr lang="pt-BR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branco</a:t>
            </a:r>
            <a:r>
              <a:rPr lang="pt-BR" dirty="0">
                <a:latin typeface="Amasis MT Pro Black" panose="02040A04050005020304" pitchFamily="18" charset="0"/>
              </a:rPr>
              <a:t> foi utilizado para transmitir </a:t>
            </a:r>
            <a:r>
              <a:rPr lang="pt-BR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tranquilidade</a:t>
            </a:r>
            <a:r>
              <a:rPr lang="pt-BR" dirty="0">
                <a:latin typeface="Amasis MT Pro Black" panose="02040A04050005020304" pitchFamily="18" charset="0"/>
              </a:rPr>
              <a:t>, mas foi propositalmente 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usado em combinação com o cinza para destacar a ideia de </a:t>
            </a:r>
            <a:r>
              <a:rPr lang="pt-BR" b="1" i="0" dirty="0">
                <a:solidFill>
                  <a:schemeClr val="bg2">
                    <a:lumMod val="90000"/>
                  </a:schemeClr>
                </a:solidFill>
                <a:effectLst/>
                <a:latin typeface="Amasis MT Pro Black" panose="02040A04050005020304" pitchFamily="18" charset="0"/>
              </a:rPr>
              <a:t>tecnologia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BR" b="1" i="0" dirty="0">
                <a:solidFill>
                  <a:schemeClr val="bg2">
                    <a:lumMod val="90000"/>
                  </a:schemeClr>
                </a:solidFill>
                <a:effectLst/>
                <a:latin typeface="Amasis MT Pro Black" panose="02040A04050005020304" pitchFamily="18" charset="0"/>
              </a:rPr>
              <a:t>futuro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, já que o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cinza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é uma cor neutra que transmite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conhecimento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,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profissionalismo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BR" b="1" i="0" dirty="0">
                <a:solidFill>
                  <a:schemeClr val="bg2">
                    <a:lumMod val="50000"/>
                  </a:schemeClr>
                </a:solidFill>
                <a:effectLst/>
                <a:latin typeface="Amasis MT Pro Black" panose="02040A04050005020304" pitchFamily="18" charset="0"/>
              </a:rPr>
              <a:t>responsabilidade</a:t>
            </a:r>
            <a:r>
              <a:rPr lang="pt-BR" b="0" i="0" dirty="0">
                <a:effectLst/>
                <a:latin typeface="Amasis MT Pro Black" panose="02040A04050005020304" pitchFamily="18" charset="0"/>
              </a:rPr>
              <a:t>.</a:t>
            </a:r>
            <a:endParaRPr lang="pt-BR" dirty="0">
              <a:latin typeface="Amasis MT Pro Black" panose="02040A04050005020304" pitchFamily="18" charset="0"/>
            </a:endParaRPr>
          </a:p>
        </p:txBody>
      </p:sp>
      <p:pic>
        <p:nvPicPr>
          <p:cNvPr id="13" name="Imagem 12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F6EECA6F-EC43-E2B6-0657-70E23340F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48" y="1222674"/>
            <a:ext cx="3113903" cy="6461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680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46D1D-C0BF-509D-2740-E0A0CA7F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096" y="2766218"/>
            <a:ext cx="1591808" cy="1325563"/>
          </a:xfrm>
        </p:spPr>
        <p:txBody>
          <a:bodyPr>
            <a:noAutofit/>
          </a:bodyPr>
          <a:lstStyle/>
          <a:p>
            <a:r>
              <a:rPr lang="pt-BR" sz="7200" b="1" dirty="0">
                <a:latin typeface="Amasis MT Pro Black" panose="02040A04050005020304" pitchFamily="18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66295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432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Amasis MT Pro Black</vt:lpstr>
      <vt:lpstr>Aptos</vt:lpstr>
      <vt:lpstr>Aptos Display</vt:lpstr>
      <vt:lpstr>Arial</vt:lpstr>
      <vt:lpstr>Berlin Sans FB Demi</vt:lpstr>
      <vt:lpstr>Cooper Black</vt:lpstr>
      <vt:lpstr>Copperplate Gothic Bold</vt:lpstr>
      <vt:lpstr>Ink Free</vt:lpstr>
      <vt:lpstr>Inter</vt:lpstr>
      <vt:lpstr>Tema do Office</vt:lpstr>
      <vt:lpstr>Antes de começar, recomendo ver este trabalho como se fosse uma apresentação                                      Obrigado :)   OBS: Trabalho feito com filtro de cor ativado, talvez as cores estejam mortas          (depende do monitor)</vt:lpstr>
      <vt:lpstr>Design Digital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Antes de começar, recomendo ver este trabalho como se fosse uma apresentação                                      Obrigado :)   OBS: Trabalho feito com filtro de cor ativado, talvez as cores estejam mortas          (depende do monitor)</dc:title>
  <dc:creator>Derik Soares</dc:creator>
  <cp:lastModifiedBy>FATEC ZONA LESTE</cp:lastModifiedBy>
  <cp:revision>6</cp:revision>
  <dcterms:created xsi:type="dcterms:W3CDTF">2025-03-30T17:40:46Z</dcterms:created>
  <dcterms:modified xsi:type="dcterms:W3CDTF">2025-03-31T20:03:56Z</dcterms:modified>
</cp:coreProperties>
</file>