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32" r:id="rId2"/>
  </p:sldMasterIdLst>
  <p:notesMasterIdLst>
    <p:notesMasterId r:id="rId60"/>
  </p:notesMasterIdLst>
  <p:sldIdLst>
    <p:sldId id="319" r:id="rId3"/>
    <p:sldId id="267" r:id="rId4"/>
    <p:sldId id="266" r:id="rId5"/>
    <p:sldId id="921" r:id="rId6"/>
    <p:sldId id="922" r:id="rId7"/>
    <p:sldId id="285" r:id="rId8"/>
    <p:sldId id="264" r:id="rId9"/>
    <p:sldId id="953" r:id="rId10"/>
    <p:sldId id="933" r:id="rId11"/>
    <p:sldId id="265" r:id="rId12"/>
    <p:sldId id="270" r:id="rId13"/>
    <p:sldId id="273" r:id="rId14"/>
    <p:sldId id="274" r:id="rId15"/>
    <p:sldId id="930" r:id="rId16"/>
    <p:sldId id="931" r:id="rId17"/>
    <p:sldId id="955" r:id="rId18"/>
    <p:sldId id="932" r:id="rId19"/>
    <p:sldId id="269" r:id="rId20"/>
    <p:sldId id="954" r:id="rId21"/>
    <p:sldId id="278" r:id="rId22"/>
    <p:sldId id="331" r:id="rId23"/>
    <p:sldId id="279" r:id="rId24"/>
    <p:sldId id="283" r:id="rId25"/>
    <p:sldId id="280" r:id="rId26"/>
    <p:sldId id="321" r:id="rId27"/>
    <p:sldId id="289" r:id="rId28"/>
    <p:sldId id="320" r:id="rId29"/>
    <p:sldId id="294" r:id="rId30"/>
    <p:sldId id="916" r:id="rId31"/>
    <p:sldId id="917" r:id="rId32"/>
    <p:sldId id="918" r:id="rId33"/>
    <p:sldId id="919" r:id="rId34"/>
    <p:sldId id="301" r:id="rId35"/>
    <p:sldId id="935" r:id="rId36"/>
    <p:sldId id="936" r:id="rId37"/>
    <p:sldId id="937" r:id="rId38"/>
    <p:sldId id="939" r:id="rId39"/>
    <p:sldId id="940" r:id="rId40"/>
    <p:sldId id="938" r:id="rId41"/>
    <p:sldId id="929" r:id="rId42"/>
    <p:sldId id="941" r:id="rId43"/>
    <p:sldId id="934" r:id="rId44"/>
    <p:sldId id="943" r:id="rId45"/>
    <p:sldId id="944" r:id="rId46"/>
    <p:sldId id="945" r:id="rId47"/>
    <p:sldId id="949" r:id="rId48"/>
    <p:sldId id="942" r:id="rId49"/>
    <p:sldId id="946" r:id="rId50"/>
    <p:sldId id="947" r:id="rId51"/>
    <p:sldId id="948" r:id="rId52"/>
    <p:sldId id="927" r:id="rId53"/>
    <p:sldId id="951" r:id="rId54"/>
    <p:sldId id="952" r:id="rId55"/>
    <p:sldId id="950" r:id="rId56"/>
    <p:sldId id="928" r:id="rId57"/>
    <p:sldId id="920" r:id="rId58"/>
    <p:sldId id="924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1188" autoAdjust="0"/>
  </p:normalViewPr>
  <p:slideViewPr>
    <p:cSldViewPr snapToGrid="0">
      <p:cViewPr varScale="1">
        <p:scale>
          <a:sx n="79" d="100"/>
          <a:sy n="79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F7CCD-B856-4E94-8023-9B20CD065848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B7C8B-F97A-4390-9AD5-ED94E9A3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0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66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09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03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26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218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B7C8B-F97A-4390-9AD5-ED94E9A3CD4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587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9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625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824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75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17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7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909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CMYK tem menos cores. Por isso nem tudo que aparece no monitor sai igual na impressora...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344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366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4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437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47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697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243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622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64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93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563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4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685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03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717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292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844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258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687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90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B7C8B-F97A-4390-9AD5-ED94E9A3CD4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385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4168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400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104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68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708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9559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5206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1677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1958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12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504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486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5611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8151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6654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5773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6062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477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B7C8B-F97A-4390-9AD5-ED94E9A3CD49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23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3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98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56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B7C8B-F97A-4390-9AD5-ED94E9A3CD4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24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9733-87E2-4DD0-A51D-7CF762C05E67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6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669-4D70-4EAC-93CB-2CB4654A45FC}" type="datetime1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43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3E01-360F-45E7-9369-9999C4F9A28A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41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5E58-0719-4734-9137-E9DFC4FBB130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00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658A-E866-482C-86A2-F46632126F43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3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F92-4AD4-4033-9A11-55FFBE64015D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710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5AF-D540-4D23-8C50-50F7DE48732F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54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2629-950A-431C-97FD-D8925F8F545F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0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664-B376-452E-8383-A04594283B12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58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0C5A-1763-4670-BF6E-8546E90ADA6E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47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597E-4979-4911-B965-9C35423D37BA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9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618-30F6-4F38-B6D6-E2B1893D43B8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43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7D32-CB3B-45F6-A19D-4CC8249543F7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75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6681-D6F5-4472-92A6-C9839C97D59D}" type="datetime1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784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3B7B-4AE7-4A56-814D-0D23C2DB2F50}" type="datetime1">
              <a:rPr lang="pt-BR" smtClean="0"/>
              <a:t>17/11/2023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631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2B82-B993-4182-9B99-58A51DCDEEF9}" type="datetime1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346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820C-B2F5-4C60-A510-E01B83F3469D}" type="datetime1">
              <a:rPr lang="pt-BR" smtClean="0"/>
              <a:t>17/11/2023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109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9DF-02DC-4F8D-948B-4B82811A8E9D}" type="datetime1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20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6DB-EDA9-4DA0-B51E-C0A3DB042C65}" type="datetime1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097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ECE3-1758-48FD-AD6C-DA2D5D6A96A3}" type="datetime1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813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77B7-BBE2-4E9E-A5F5-1F568A6BBB73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94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AE32-7A8E-478A-B34C-D43FD5C051D1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93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2659-D611-434E-B35E-640016F44608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385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A2D5-5205-484A-8300-68BD36A63099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85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DF61-80E4-4D22-8321-D214668F2F1C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9381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48BA-5B3F-4327-A7E5-3418A2D28536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31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56D7-3A1C-4D77-B24B-7AD868E484F8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6148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92E-221A-4D2D-9666-D451487A06DE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82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807E-6DBB-4059-91BA-03D09F2C960C}" type="datetime1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9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269-5AD2-4C50-9752-B1ACF558EE6A}" type="datetime1">
              <a:rPr lang="pt-BR" smtClean="0"/>
              <a:t>17/11/2023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F1F0-B6E3-4BEB-9CCF-345E9AD389FA}" type="datetime1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29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577B-7C1D-48AE-B078-CD82FF370F3B}" type="datetime1">
              <a:rPr lang="pt-BR" smtClean="0"/>
              <a:t>17/11/2023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3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F3E6-3C0E-4670-B2B6-10A5483DA584}" type="datetime1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2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29B-7039-43E8-9327-0F000018E5B5}" type="datetime1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I&amp;N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0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EEFC9B-7218-48C4-8A3B-E87C8771BBC7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pt-BR"/>
              <a:t>I&amp;N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61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699F13-2643-43D1-96D6-44D0CDEA5285}" type="datetime1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pt-BR"/>
              <a:t>Aula de PMI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FD30B5-5A4F-4134-AA49-DE62BF069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979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-289561"/>
            <a:ext cx="8642669" cy="2971801"/>
          </a:xfrm>
        </p:spPr>
        <p:txBody>
          <a:bodyPr/>
          <a:lstStyle/>
          <a:p>
            <a:r>
              <a:rPr lang="pt-BR" dirty="0"/>
              <a:t>INTRODUÇÃO AO HTML/CSS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868507"/>
            <a:ext cx="6400800" cy="1947333"/>
          </a:xfrm>
        </p:spPr>
        <p:txBody>
          <a:bodyPr/>
          <a:lstStyle/>
          <a:p>
            <a:r>
              <a:rPr lang="pt-BR" dirty="0"/>
              <a:t>Prof. Dr. Lucimar Sasso Vieira</a:t>
            </a:r>
          </a:p>
        </p:txBody>
      </p:sp>
    </p:spTree>
    <p:extLst>
      <p:ext uri="{BB962C8B-B14F-4D97-AF65-F5344CB8AC3E}">
        <p14:creationId xmlns:p14="http://schemas.microsoft.com/office/powerpoint/2010/main" val="20362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21983" y="28333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Programação WEB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HTML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CSS (com </a:t>
            </a:r>
            <a:r>
              <a:rPr kumimoji="0" lang="pt-BR" sz="30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Bootstrap</a:t>
            </a:r>
            <a:r>
              <a:rPr kumimoji="0" lang="pt-BR" sz="3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JavaScript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(com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Jquery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Banco Dados (SQL)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Linguagem de Programação WEB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227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51596" y="2556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Tags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de Formatação de Texto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&lt;b&gt;...&lt;/b&gt; 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 negrito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&lt;i&gt;...&lt;/i&gt;  itálico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&lt;s&gt;...&lt;/s&gt;  tachado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&lt;u&gt;...&lt;/u&gt;  sublinhado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br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&gt;  pula uma linha em branco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3394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51596" y="2556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Tags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de Formatação de Texto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&lt;h?&gt;...&lt;/h?&gt; 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 Título de Cabeçalho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&lt;h6&gt;...&lt;/h6&gt;  menor texto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-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-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-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&lt;h1&gt;...&lt;/h1&gt;  maior texto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&lt;p&gt;...&lt;/p&gt;  parágrafos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&lt;!-- Este é um comentário em HTML--&gt;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hr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	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 desenha uma linha (filete)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17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51596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Tags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de Formatação de Texto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blockquote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&gt;...&lt;/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blockquote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 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 texto destacado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&lt;sub&gt;...&lt;/sub&gt;  texto inferior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sup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&gt;...&lt;/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sup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&gt;  texto superior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 style="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color:blue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"&gt;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Azul&lt;/p&gt;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 style="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font-family:verdana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"&gt;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Tipo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Verdana&lt;/p&gt;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 style="font-size:30px"&gt;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Tamanho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30&lt;/p&gt;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226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989875" cy="2971801"/>
          </a:xfrm>
        </p:spPr>
        <p:txBody>
          <a:bodyPr/>
          <a:lstStyle/>
          <a:p>
            <a:r>
              <a:rPr lang="pt-BR" dirty="0"/>
              <a:t>PROJETO FINAL: </a:t>
            </a:r>
            <a:br>
              <a:rPr lang="pt-BR" dirty="0"/>
            </a:br>
            <a:r>
              <a:rPr lang="pt-BR" dirty="0"/>
              <a:t>grupos e regras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Lucimar </a:t>
            </a:r>
            <a:r>
              <a:rPr lang="pt-BR" dirty="0" err="1"/>
              <a:t>Sasso</a:t>
            </a:r>
            <a:r>
              <a:rPr lang="pt-BR" dirty="0"/>
              <a:t> Vieira</a:t>
            </a:r>
          </a:p>
        </p:txBody>
      </p:sp>
    </p:spTree>
    <p:extLst>
      <p:ext uri="{BB962C8B-B14F-4D97-AF65-F5344CB8AC3E}">
        <p14:creationId xmlns:p14="http://schemas.microsoft.com/office/powerpoint/2010/main" val="5543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85045" y="86652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MANHÃ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359" y="691160"/>
            <a:ext cx="1173265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1: Laura, Cristiano e Pedro H. F. 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kumimoji="0" lang="pt-BR" sz="25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2: JC, </a:t>
            </a:r>
            <a:r>
              <a:rPr kumimoji="0" lang="pt-BR" sz="25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Ronie</a:t>
            </a:r>
            <a:r>
              <a:rPr kumimoji="0" lang="pt-BR" sz="25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 e Leonardo</a:t>
            </a:r>
          </a:p>
          <a:p>
            <a:pPr marL="285750" lvl="0" indent="-285750">
              <a:buFont typeface="Wingdings" panose="05000000000000000000" pitchFamily="2" charset="2"/>
              <a:buChar char="q"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3: Pedro L., João Vitor B. e Thiago</a:t>
            </a:r>
            <a:endParaRPr lang="pt-BR" sz="2500" dirty="0">
              <a:solidFill>
                <a:prstClr val="white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5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4: </a:t>
            </a:r>
            <a:r>
              <a:rPr kumimoji="0" lang="pt-BR" sz="25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Geovanna</a:t>
            </a:r>
            <a:r>
              <a:rPr kumimoji="0" lang="pt-BR" sz="25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, Alice e Bianca 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5: Fabrício, Abner e Lorenzo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5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6: </a:t>
            </a:r>
            <a:r>
              <a:rPr kumimoji="0" lang="pt-BR" sz="25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Thayná</a:t>
            </a:r>
            <a:r>
              <a:rPr kumimoji="0" lang="pt-BR" sz="25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, Ana Carolina e </a:t>
            </a:r>
            <a:r>
              <a:rPr kumimoji="0" lang="pt-BR" sz="25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Rayane</a:t>
            </a:r>
            <a:endParaRPr kumimoji="0" lang="pt-BR" sz="25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7: Bruno, Pedro M. e </a:t>
            </a:r>
            <a:r>
              <a:rPr lang="pt-BR" sz="2500" dirty="0" err="1">
                <a:solidFill>
                  <a:prstClr val="white"/>
                </a:solidFill>
                <a:latin typeface="Century Gothic" panose="020B0502020202020204"/>
              </a:rPr>
              <a:t>Ubaldina</a:t>
            </a:r>
            <a:endParaRPr lang="pt-BR" sz="25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2500" baseline="0" dirty="0">
                <a:solidFill>
                  <a:prstClr val="white"/>
                </a:solidFill>
                <a:latin typeface="Century Gothic" panose="020B0502020202020204"/>
              </a:rPr>
              <a:t>Grupo </a:t>
            </a: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8</a:t>
            </a:r>
            <a:r>
              <a:rPr lang="pt-BR" sz="2500" baseline="0" dirty="0">
                <a:solidFill>
                  <a:prstClr val="white"/>
                </a:solidFill>
                <a:latin typeface="Century Gothic" panose="020B0502020202020204"/>
              </a:rPr>
              <a:t>: Humberto, Lucas e João Victor F.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9: Vitor Salgado, Eric e Bianca de Paula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5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10: Pedro T., Rodrigo e Márcia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11: Matheus, Maria Clara e Victor M.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12: </a:t>
            </a:r>
            <a:r>
              <a:rPr lang="pt-BR" sz="2500" dirty="0" err="1">
                <a:solidFill>
                  <a:prstClr val="white"/>
                </a:solidFill>
                <a:latin typeface="Century Gothic" panose="020B0502020202020204"/>
              </a:rPr>
              <a:t>Alerrandro</a:t>
            </a: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, Patrick e Santiago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pt-BR" sz="25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9123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85045" y="86652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TARDE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359" y="691160"/>
            <a:ext cx="117326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noProof="0" dirty="0">
                <a:solidFill>
                  <a:prstClr val="white"/>
                </a:solidFill>
                <a:latin typeface="Century Gothic" panose="020B0502020202020204"/>
              </a:rPr>
              <a:t>Grupo 1: Vitória, Mariana e </a:t>
            </a:r>
            <a:r>
              <a:rPr lang="pt-BR" sz="3000" noProof="0" dirty="0" err="1">
                <a:solidFill>
                  <a:prstClr val="white"/>
                </a:solidFill>
                <a:latin typeface="Century Gothic" panose="020B0502020202020204"/>
              </a:rPr>
              <a:t>Caique</a:t>
            </a:r>
            <a:endParaRPr lang="pt-BR" sz="3000" noProof="0" dirty="0">
              <a:solidFill>
                <a:prstClr val="white"/>
              </a:solidFill>
              <a:latin typeface="Century Gothic" panose="020B050202020202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noProof="0" dirty="0">
                <a:solidFill>
                  <a:prstClr val="white"/>
                </a:solidFill>
                <a:latin typeface="Century Gothic" panose="020B0502020202020204"/>
              </a:rPr>
              <a:t>Grupo 2: João L., Lucas e Maria Eduarda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3: Guilherme F. e Isaque</a:t>
            </a:r>
            <a:endParaRPr kumimoji="0" lang="pt-BR" sz="3000" b="0" i="0" u="none" strike="noStrike" kern="1200" cap="none" spc="0" normalizeH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baseline="0" noProof="0" dirty="0">
                <a:solidFill>
                  <a:prstClr val="white"/>
                </a:solidFill>
                <a:latin typeface="Century Gothic" panose="020B0502020202020204"/>
              </a:rPr>
              <a:t>Grupo 4: Gabriel de L., Guilherme F. e Guilherme 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5: André, Marcelo e Gustavo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baseline="0" noProof="0" dirty="0">
                <a:solidFill>
                  <a:prstClr val="white"/>
                </a:solidFill>
                <a:latin typeface="Century Gothic" panose="020B0502020202020204"/>
              </a:rPr>
              <a:t>Grupo 6: </a:t>
            </a:r>
            <a:r>
              <a:rPr lang="pt-BR" sz="3000" baseline="0" noProof="0" dirty="0" err="1">
                <a:solidFill>
                  <a:prstClr val="white"/>
                </a:solidFill>
                <a:latin typeface="Century Gothic" panose="020B0502020202020204"/>
              </a:rPr>
              <a:t>Rayane</a:t>
            </a:r>
            <a:r>
              <a:rPr lang="pt-BR" sz="3000" baseline="0" noProof="0" dirty="0">
                <a:solidFill>
                  <a:prstClr val="white"/>
                </a:solidFill>
                <a:latin typeface="Century Gothic" panose="020B0502020202020204"/>
              </a:rPr>
              <a:t>, Carlos e João M.</a:t>
            </a:r>
            <a:endParaRPr lang="pt-BR" sz="3000" noProof="0" dirty="0">
              <a:solidFill>
                <a:prstClr val="white"/>
              </a:solidFill>
              <a:latin typeface="Century Gothic" panose="020B050202020202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 Grupo 7: Matheus D., </a:t>
            </a:r>
            <a:r>
              <a:rPr kumimoji="0" lang="pt-BR" sz="3000" b="0" i="0" u="none" strike="noStrike" kern="1200" cap="none" spc="0" normalizeH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Filiph</a:t>
            </a:r>
            <a:r>
              <a:rPr kumimoji="0" lang="pt-BR" sz="30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 e Octaviano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noProof="0" dirty="0">
                <a:solidFill>
                  <a:prstClr val="white"/>
                </a:solidFill>
                <a:latin typeface="Century Gothic" panose="020B0502020202020204"/>
              </a:rPr>
              <a:t> Grupo 8: Enzo, Diogo </a:t>
            </a:r>
            <a:r>
              <a:rPr lang="pt-BR" sz="3000" noProof="0">
                <a:solidFill>
                  <a:prstClr val="white"/>
                </a:solidFill>
                <a:latin typeface="Century Gothic" panose="020B0502020202020204"/>
              </a:rPr>
              <a:t>e Patrícia</a:t>
            </a:r>
            <a:endParaRPr lang="pt-BR" sz="3000" noProof="0" dirty="0">
              <a:solidFill>
                <a:prstClr val="white"/>
              </a:solidFill>
              <a:latin typeface="Century Gothic" panose="020B050202020202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9:</a:t>
            </a:r>
            <a:r>
              <a:rPr kumimoji="0" lang="pt-BR" sz="30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  Gabriel A., Matheus C. e </a:t>
            </a:r>
            <a:r>
              <a:rPr kumimoji="0" lang="pt-BR" sz="3000" b="0" i="0" u="none" strike="noStrike" kern="1200" cap="none" spc="0" normalizeH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Allysson</a:t>
            </a:r>
            <a:endParaRPr kumimoji="0" lang="pt-BR" sz="3000" b="0" i="0" u="none" strike="noStrike" kern="1200" cap="none" spc="0" normalizeH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noProof="0" dirty="0">
                <a:solidFill>
                  <a:prstClr val="white"/>
                </a:solidFill>
                <a:latin typeface="Century Gothic" panose="020B0502020202020204"/>
              </a:rPr>
              <a:t>Grupo 10: Luciane, Leonardo e Fabio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11: Juliana, Isabella e </a:t>
            </a:r>
            <a:r>
              <a:rPr kumimoji="0" lang="pt-BR" sz="3000" b="0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Luis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92865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3322" y="110098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NOITE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359" y="691160"/>
            <a:ext cx="1173265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1: Nathan, Everton e João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2: Leo, Nilo e Murilo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3: Maria C., Eduarda e Gabriela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4: Daniel, Camila e </a:t>
            </a: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Nathaly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5: Otávio A., Yasmin e Diego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6: Nicole,</a:t>
            </a:r>
            <a:r>
              <a:rPr kumimoji="0" lang="pt-BR" sz="25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 </a:t>
            </a:r>
            <a:r>
              <a:rPr kumimoji="0" lang="pt-BR" sz="25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Isabele</a:t>
            </a:r>
            <a:r>
              <a:rPr kumimoji="0" lang="pt-BR" sz="25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 e Gabriel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7: Otávio L., Matheus e Eduardo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8: Tiago, </a:t>
            </a: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Gallo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 e Ariel </a:t>
            </a:r>
            <a:endParaRPr lang="pt-BR" sz="25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9: </a:t>
            </a: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Caique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, Lucas e Joyce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Grupo 10: </a:t>
            </a: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Luis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rPr>
              <a:t>, Fernando e Danilo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Grupo 11: Pedro, </a:t>
            </a:r>
            <a:r>
              <a:rPr lang="pt-BR" sz="2500" dirty="0" err="1">
                <a:solidFill>
                  <a:prstClr val="white"/>
                </a:solidFill>
                <a:latin typeface="Century Gothic" panose="020B0502020202020204"/>
              </a:rPr>
              <a:t>Kauan</a:t>
            </a:r>
            <a:r>
              <a:rPr lang="pt-BR" sz="2500" dirty="0">
                <a:solidFill>
                  <a:prstClr val="white"/>
                </a:solidFill>
                <a:latin typeface="Century Gothic" panose="020B0502020202020204"/>
              </a:rPr>
              <a:t> e João V.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63155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828611" y="146175"/>
            <a:ext cx="2534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9091" y="1126044"/>
            <a:ext cx="121748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MS-Word </a:t>
            </a:r>
            <a:r>
              <a:rPr lang="pt-BR" sz="3000" dirty="0">
                <a:solidFill>
                  <a:prstClr val="white"/>
                </a:solidFill>
                <a:latin typeface="Century Gothic" panose="020B0502020202020204"/>
                <a:sym typeface="Wingdings" panose="05000000000000000000" pitchFamily="2" charset="2"/>
              </a:rPr>
              <a:t> analise de Requisitos de uma situação real </a:t>
            </a: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MS-Excel 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 custos, despesas,</a:t>
            </a:r>
            <a:r>
              <a:rPr kumimoji="0" lang="pt-BR" sz="3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 hora homem e receitas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noProof="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noProof="0" dirty="0">
                <a:solidFill>
                  <a:prstClr val="white"/>
                </a:solidFill>
                <a:latin typeface="Century Gothic" panose="020B0502020202020204"/>
              </a:rPr>
              <a:t>MS-Power Point </a:t>
            </a:r>
            <a:r>
              <a:rPr lang="pt-BR" sz="3000" noProof="0" dirty="0">
                <a:solidFill>
                  <a:prstClr val="white"/>
                </a:solidFill>
                <a:latin typeface="Century Gothic" panose="020B0502020202020204"/>
                <a:sym typeface="Wingdings" panose="05000000000000000000" pitchFamily="2" charset="2"/>
              </a:rPr>
              <a:t> apresentação da metodologia do projeto </a:t>
            </a:r>
            <a:endParaRPr lang="pt-BR" sz="3000" noProof="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HTML/CSS</a:t>
            </a:r>
            <a:r>
              <a:rPr kumimoji="0" lang="pt-BR" sz="30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etc... </a:t>
            </a:r>
            <a:r>
              <a:rPr kumimoji="0" lang="pt-BR" sz="30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 site de uma pessoa, empresa ou evento</a:t>
            </a:r>
            <a:endParaRPr kumimoji="0" lang="pt-BR" sz="3000" b="0" i="0" u="none" strike="noStrike" kern="1200" cap="none" spc="0" normalizeH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baseline="0" noProof="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baseline="0" noProof="0" dirty="0" err="1">
                <a:solidFill>
                  <a:prstClr val="white"/>
                </a:solidFill>
                <a:latin typeface="Century Gothic" panose="020B0502020202020204"/>
              </a:rPr>
              <a:t>Git</a:t>
            </a:r>
            <a:r>
              <a:rPr lang="pt-BR" sz="3000" baseline="0" noProof="0" dirty="0">
                <a:solidFill>
                  <a:prstClr val="white"/>
                </a:solidFill>
                <a:latin typeface="Century Gothic" panose="020B0502020202020204"/>
              </a:rPr>
              <a:t>/</a:t>
            </a:r>
            <a:r>
              <a:rPr lang="pt-BR" sz="3000" baseline="0" noProof="0" dirty="0" err="1">
                <a:solidFill>
                  <a:prstClr val="white"/>
                </a:solidFill>
                <a:latin typeface="Century Gothic" panose="020B0502020202020204"/>
              </a:rPr>
              <a:t>Github</a:t>
            </a:r>
            <a:r>
              <a:rPr lang="pt-BR" sz="3000" baseline="0" noProof="0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pt-BR" sz="3000" baseline="0" noProof="0" dirty="0">
                <a:solidFill>
                  <a:prstClr val="white"/>
                </a:solidFill>
                <a:latin typeface="Century Gothic" panose="020B0502020202020204"/>
                <a:sym typeface="Wingdings" panose="05000000000000000000" pitchFamily="2" charset="2"/>
              </a:rPr>
              <a:t> código fonte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0092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05719" y="320675"/>
            <a:ext cx="9621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prstClr val="black"/>
                </a:solidFill>
                <a:latin typeface="Century Gothic" panose="020B0502020202020204"/>
              </a:rPr>
              <a:t>Apresentação dos Slides (</a:t>
            </a:r>
            <a:r>
              <a:rPr lang="pt-BR" sz="4000">
                <a:solidFill>
                  <a:prstClr val="black"/>
                </a:solidFill>
                <a:latin typeface="Century Gothic" panose="020B0502020202020204"/>
              </a:rPr>
              <a:t>e tempo)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Capa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Introdução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Objetivo Geral</a:t>
            </a:r>
            <a:endParaRPr lang="pt-BR" sz="3000" noProof="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Objetivo Específico</a:t>
            </a:r>
            <a:endParaRPr lang="pt-BR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Fundamentação Teórica (Revisão Bibliográfica)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Materiais e Métodos (Metodologia)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Desenvolvimento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Resultados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Conclusões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Bibliografia</a:t>
            </a:r>
            <a:endParaRPr kumimoji="0" lang="pt-BR" sz="3000" b="0" i="0" u="none" strike="noStrike" kern="1200" cap="none" spc="0" normalizeH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445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21983" y="28333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Introdução e Conceitos de HTML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Hyper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Markup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Language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Linguagem de Marcação de Hipertexto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lvl="0" indent="-285750">
              <a:buFont typeface="Wingdings" panose="05000000000000000000" pitchFamily="2" charset="2"/>
              <a:buChar char="q"/>
              <a:defRPr/>
            </a:pPr>
            <a:r>
              <a:rPr lang="pt-BR" sz="3000" dirty="0">
                <a:solidFill>
                  <a:prstClr val="white"/>
                </a:solidFill>
              </a:rPr>
              <a:t> Tim Berners-Lee, 1990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É uma linguagem de marcação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Não é uma linguagem de programação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Funciona por meio de “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tags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61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Tabela de Acentuação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1392413"/>
            <a:ext cx="11732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Á â ã à ó ô ç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&amp;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&amp;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copy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&lt;meta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charset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="UTF-8"&gt; 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89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86678" y="229153"/>
            <a:ext cx="9992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Sistemas de Cores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8CA336-17EC-48BE-B9D7-68B6B3AD44E2}"/>
              </a:ext>
            </a:extLst>
          </p:cNvPr>
          <p:cNvSpPr txBox="1"/>
          <p:nvPr/>
        </p:nvSpPr>
        <p:spPr>
          <a:xfrm>
            <a:off x="311426" y="1284212"/>
            <a:ext cx="118805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altLang="pt-BR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RGB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altLang="pt-BR" sz="32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altLang="pt-BR" sz="3200" dirty="0">
                <a:solidFill>
                  <a:prstClr val="white"/>
                </a:solidFill>
                <a:latin typeface="Century Gothic" panose="020B0502020202020204"/>
              </a:rPr>
              <a:t>Hexadecimal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altLang="pt-BR" sz="3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pt-BR" altLang="pt-BR" sz="3200" dirty="0">
                <a:solidFill>
                  <a:prstClr val="white"/>
                </a:solidFill>
                <a:latin typeface="Century Gothic" panose="020B0502020202020204"/>
              </a:rPr>
              <a:t>CMYK</a:t>
            </a:r>
            <a:endParaRPr kumimoji="0" lang="pt-BR" altLang="pt-BR" sz="32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altLang="pt-BR" sz="3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07774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10591" y="320675"/>
            <a:ext cx="631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Cores de Fundo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Fundo da Página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Background</a:t>
            </a:r>
            <a:r>
              <a:rPr kumimoji="0" lang="pt-BR" sz="3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Página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754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Bgcolor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bgcolor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=“blue”&gt;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&lt;body style="background-color: #FFFF00;"&gt;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792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Inserindo Imagens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src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“caminho/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arquivo.ext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src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"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url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src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="boat.gif" alt="Big Boat"&gt;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src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="/images/hackanm.gif“ width="20" height="20"&gt;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085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Background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 background="clouds.gif"&gt;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&lt;body background="http://www.w3schools.com/clouds.gif"&gt; 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919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Links (âncoras)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&lt;a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href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url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"&gt;Texto a ser exibido&lt;/a&gt;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&lt;a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href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=“menu1.html"&gt;Menu1&lt;/a&gt;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&lt;a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href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="http://www.w3schools.com/"&gt;Visite as W3Schools!&lt;/a&gt;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&lt;a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href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="http://www.w3schools.com/"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target="_blank"&gt;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Visite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as W3Schools!&lt;/a&gt;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Inserir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imagem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hiperlink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45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Layouts em HTML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Frames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iFrames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Divs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168510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&gt;linhas e colunas&lt;/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1828800" marR="0" lvl="3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 linhas 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1828800" marR="0" lvl="3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td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 colunas 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td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1828800" marR="0" lvl="3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kumimoji="0" lang="pt-BR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Exemplo</a:t>
            </a:r>
            <a:r>
              <a:rPr kumimoji="0" lang="pt-BR" sz="30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Boletim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Bordas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Cabeçalho (Título)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Cor de Fundo da Tabela e Células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Mesclar Células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Imagem nas Células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Etc.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068988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Frames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</a:rPr>
              <a:t>&lt;</a:t>
            </a:r>
            <a:r>
              <a:rPr lang="pt-BR" sz="3000" dirty="0" err="1">
                <a:solidFill>
                  <a:prstClr val="white"/>
                </a:solidFill>
              </a:rPr>
              <a:t>frameset</a:t>
            </a:r>
            <a:r>
              <a:rPr lang="pt-BR" sz="3000" dirty="0">
                <a:solidFill>
                  <a:prstClr val="white"/>
                </a:solidFill>
              </a:rPr>
              <a:t> </a:t>
            </a:r>
            <a:r>
              <a:rPr lang="pt-BR" sz="3000" dirty="0" err="1">
                <a:solidFill>
                  <a:prstClr val="white"/>
                </a:solidFill>
              </a:rPr>
              <a:t>cols</a:t>
            </a:r>
            <a:r>
              <a:rPr lang="pt-BR" sz="3000" dirty="0">
                <a:solidFill>
                  <a:prstClr val="white"/>
                </a:solidFill>
              </a:rPr>
              <a:t>="50%,50%"&gt;</a:t>
            </a:r>
          </a:p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</a:rPr>
              <a:t>   &lt;frame </a:t>
            </a:r>
            <a:r>
              <a:rPr lang="pt-BR" sz="3000" dirty="0" err="1">
                <a:solidFill>
                  <a:prstClr val="white"/>
                </a:solidFill>
              </a:rPr>
              <a:t>src</a:t>
            </a:r>
            <a:r>
              <a:rPr lang="pt-BR" sz="3000" dirty="0">
                <a:solidFill>
                  <a:prstClr val="white"/>
                </a:solidFill>
              </a:rPr>
              <a:t>=“pagina1.html"&gt;</a:t>
            </a:r>
          </a:p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</a:rPr>
              <a:t>   &lt;frame </a:t>
            </a:r>
            <a:r>
              <a:rPr lang="pt-BR" sz="3000" dirty="0" err="1">
                <a:solidFill>
                  <a:prstClr val="white"/>
                </a:solidFill>
              </a:rPr>
              <a:t>src</a:t>
            </a:r>
            <a:r>
              <a:rPr lang="pt-BR" sz="3000" dirty="0">
                <a:solidFill>
                  <a:prstClr val="white"/>
                </a:solidFill>
              </a:rPr>
              <a:t>=“pagina2.html"&gt;</a:t>
            </a:r>
          </a:p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</a:rPr>
              <a:t>&lt;/</a:t>
            </a:r>
            <a:r>
              <a:rPr lang="pt-BR" sz="3000" dirty="0" err="1">
                <a:solidFill>
                  <a:prstClr val="white"/>
                </a:solidFill>
              </a:rPr>
              <a:t>frameset</a:t>
            </a:r>
            <a:r>
              <a:rPr lang="pt-BR" sz="3000" dirty="0">
                <a:solidFill>
                  <a:prstClr val="white"/>
                </a:solidFill>
              </a:rPr>
              <a:t>&gt;</a:t>
            </a:r>
          </a:p>
          <a:p>
            <a:pPr lvl="0"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(só digita o código acima na index.html)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86380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21983" y="28333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Minha Primeira Página HTML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html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head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title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&gt;Minha Primeira Pagina HTML&lt;/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title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head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body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Boa tarde!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body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html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851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iFrames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iframe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&gt;...&lt;/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iframe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35369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Divs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div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&gt;...&lt;/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div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algn="ctr">
              <a:defRPr/>
            </a:pPr>
            <a:r>
              <a:rPr lang="pt-BR" sz="3000" dirty="0" err="1"/>
              <a:t>style</a:t>
            </a:r>
            <a:r>
              <a:rPr lang="pt-BR" sz="3000" dirty="0"/>
              <a:t>="</a:t>
            </a:r>
            <a:r>
              <a:rPr lang="pt-BR" sz="3000" dirty="0" err="1"/>
              <a:t>border</a:t>
            </a:r>
            <a:r>
              <a:rPr lang="pt-BR" sz="3000" dirty="0"/>
              <a:t>: 1px </a:t>
            </a:r>
            <a:r>
              <a:rPr lang="pt-BR" sz="3000" dirty="0" err="1"/>
              <a:t>solid</a:t>
            </a:r>
            <a:r>
              <a:rPr lang="pt-BR" sz="3000" dirty="0"/>
              <a:t>;"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974079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80473" y="2556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Listas Ordenadas e Não Ordenadas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035595"/>
            <a:ext cx="11732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ul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	&lt;li&gt;Arroz&lt;/li&gt;</a:t>
            </a:r>
          </a:p>
          <a:p>
            <a:pPr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	</a:t>
            </a:r>
            <a:r>
              <a:rPr lang="pt-BR" sz="3000" dirty="0">
                <a:solidFill>
                  <a:prstClr val="white"/>
                </a:solidFill>
              </a:rPr>
              <a:t>&lt;li&gt;Feijão&lt;/li&gt;</a:t>
            </a:r>
          </a:p>
          <a:p>
            <a:pPr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	</a:t>
            </a:r>
            <a:r>
              <a:rPr lang="pt-BR" sz="3000" dirty="0">
                <a:solidFill>
                  <a:prstClr val="white"/>
                </a:solidFill>
              </a:rPr>
              <a:t>&lt;li&gt;Bife&lt;/li&gt;</a:t>
            </a: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ul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294B66-DE97-4B3E-A39C-5E556063E4FB}"/>
              </a:ext>
            </a:extLst>
          </p:cNvPr>
          <p:cNvSpPr txBox="1"/>
          <p:nvPr/>
        </p:nvSpPr>
        <p:spPr>
          <a:xfrm>
            <a:off x="459347" y="3603898"/>
            <a:ext cx="11732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ol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	&lt;li&gt;Açaí&lt;/li&gt;</a:t>
            </a:r>
          </a:p>
          <a:p>
            <a:pPr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	</a:t>
            </a:r>
            <a:r>
              <a:rPr lang="pt-BR" sz="3000" dirty="0">
                <a:solidFill>
                  <a:prstClr val="white"/>
                </a:solidFill>
              </a:rPr>
              <a:t>&lt;li&gt;Chocolate&lt;/li&gt;</a:t>
            </a:r>
          </a:p>
          <a:p>
            <a:pPr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	</a:t>
            </a:r>
            <a:r>
              <a:rPr lang="pt-BR" sz="3000" dirty="0">
                <a:solidFill>
                  <a:prstClr val="white"/>
                </a:solidFill>
              </a:rPr>
              <a:t>&lt;li&gt;Sorvete&lt;/li&gt;</a:t>
            </a: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ol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614293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Formulários de Captura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791388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Campos de Texto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</a:rPr>
              <a:t>&lt;</a:t>
            </a:r>
            <a:r>
              <a:rPr lang="pt-BR" sz="3000" dirty="0" err="1">
                <a:solidFill>
                  <a:prstClr val="white"/>
                </a:solidFill>
              </a:rPr>
              <a:t>form</a:t>
            </a:r>
            <a:r>
              <a:rPr lang="pt-BR" sz="3000" dirty="0">
                <a:solidFill>
                  <a:prstClr val="white"/>
                </a:solidFill>
              </a:rPr>
              <a:t>&gt;</a:t>
            </a:r>
          </a:p>
          <a:p>
            <a:pPr lvl="1">
              <a:defRPr/>
            </a:pPr>
            <a:r>
              <a:rPr lang="pt-BR" sz="3000" dirty="0">
                <a:solidFill>
                  <a:prstClr val="white"/>
                </a:solidFill>
              </a:rPr>
              <a:t>&lt;</a:t>
            </a:r>
            <a:r>
              <a:rPr lang="pt-BR" sz="3000" dirty="0" err="1">
                <a:solidFill>
                  <a:prstClr val="white"/>
                </a:solidFill>
              </a:rPr>
              <a:t>label</a:t>
            </a:r>
            <a:r>
              <a:rPr lang="pt-BR" sz="3000" dirty="0">
                <a:solidFill>
                  <a:prstClr val="white"/>
                </a:solidFill>
              </a:rPr>
              <a:t>&gt;Nome&lt;/</a:t>
            </a:r>
            <a:r>
              <a:rPr lang="pt-BR" sz="3000" dirty="0" err="1">
                <a:solidFill>
                  <a:prstClr val="white"/>
                </a:solidFill>
              </a:rPr>
              <a:t>label</a:t>
            </a:r>
            <a:r>
              <a:rPr lang="pt-BR" sz="3000" dirty="0">
                <a:solidFill>
                  <a:prstClr val="white"/>
                </a:solidFill>
              </a:rPr>
              <a:t>&gt;</a:t>
            </a:r>
          </a:p>
          <a:p>
            <a:pPr lvl="1">
              <a:defRPr/>
            </a:pPr>
            <a:r>
              <a:rPr lang="pt-BR" sz="3000" dirty="0">
                <a:solidFill>
                  <a:prstClr val="white"/>
                </a:solidFill>
              </a:rPr>
              <a:t>&lt;input </a:t>
            </a:r>
            <a:r>
              <a:rPr lang="pt-BR" sz="3000" dirty="0" err="1">
                <a:solidFill>
                  <a:prstClr val="white"/>
                </a:solidFill>
              </a:rPr>
              <a:t>type</a:t>
            </a:r>
            <a:r>
              <a:rPr lang="pt-BR" sz="3000" dirty="0">
                <a:solidFill>
                  <a:prstClr val="white"/>
                </a:solidFill>
              </a:rPr>
              <a:t>="</a:t>
            </a:r>
            <a:r>
              <a:rPr lang="pt-BR" sz="3000" dirty="0" err="1">
                <a:solidFill>
                  <a:prstClr val="white"/>
                </a:solidFill>
              </a:rPr>
              <a:t>text</a:t>
            </a:r>
            <a:r>
              <a:rPr lang="pt-BR" sz="3000" dirty="0">
                <a:solidFill>
                  <a:prstClr val="white"/>
                </a:solidFill>
              </a:rPr>
              <a:t>" </a:t>
            </a:r>
            <a:r>
              <a:rPr lang="pt-BR" sz="3000" dirty="0" err="1">
                <a:solidFill>
                  <a:prstClr val="white"/>
                </a:solidFill>
              </a:rPr>
              <a:t>name</a:t>
            </a:r>
            <a:r>
              <a:rPr lang="pt-BR" sz="3000" dirty="0">
                <a:solidFill>
                  <a:prstClr val="white"/>
                </a:solidFill>
              </a:rPr>
              <a:t>=“</a:t>
            </a:r>
            <a:r>
              <a:rPr lang="pt-BR" sz="3000" dirty="0" err="1">
                <a:solidFill>
                  <a:prstClr val="white"/>
                </a:solidFill>
              </a:rPr>
              <a:t>f_nome</a:t>
            </a:r>
            <a:r>
              <a:rPr lang="pt-BR" sz="3000" dirty="0">
                <a:solidFill>
                  <a:prstClr val="white"/>
                </a:solidFill>
              </a:rPr>
              <a:t>“ id=“</a:t>
            </a:r>
            <a:r>
              <a:rPr lang="pt-BR" sz="3000" dirty="0" err="1">
                <a:solidFill>
                  <a:prstClr val="white"/>
                </a:solidFill>
              </a:rPr>
              <a:t>f_nome</a:t>
            </a:r>
            <a:r>
              <a:rPr lang="pt-BR" sz="3000" dirty="0">
                <a:solidFill>
                  <a:prstClr val="white"/>
                </a:solidFill>
              </a:rPr>
              <a:t>”&gt;</a:t>
            </a:r>
          </a:p>
          <a:p>
            <a:pPr lvl="1">
              <a:defRPr/>
            </a:pPr>
            <a:r>
              <a:rPr lang="pt-BR" sz="3000" dirty="0">
                <a:solidFill>
                  <a:prstClr val="white"/>
                </a:solidFill>
              </a:rPr>
              <a:t>&lt;</a:t>
            </a:r>
            <a:r>
              <a:rPr lang="pt-BR" sz="3000" dirty="0" err="1">
                <a:solidFill>
                  <a:prstClr val="white"/>
                </a:solidFill>
              </a:rPr>
              <a:t>br</a:t>
            </a:r>
            <a:r>
              <a:rPr lang="pt-BR" sz="3000">
                <a:solidFill>
                  <a:prstClr val="white"/>
                </a:solidFill>
              </a:rPr>
              <a:t>&gt;</a:t>
            </a:r>
          </a:p>
          <a:p>
            <a:pPr lvl="1">
              <a:defRPr/>
            </a:pPr>
            <a:r>
              <a:rPr lang="pt-BR" sz="3000" dirty="0">
                <a:solidFill>
                  <a:prstClr val="white"/>
                </a:solidFill>
              </a:rPr>
              <a:t>&lt;</a:t>
            </a:r>
            <a:r>
              <a:rPr lang="pt-BR" sz="3000" dirty="0" err="1">
                <a:solidFill>
                  <a:prstClr val="white"/>
                </a:solidFill>
              </a:rPr>
              <a:t>label</a:t>
            </a:r>
            <a:r>
              <a:rPr lang="pt-BR" sz="3000" dirty="0">
                <a:solidFill>
                  <a:prstClr val="white"/>
                </a:solidFill>
              </a:rPr>
              <a:t>&gt;E-mail&lt;/</a:t>
            </a:r>
            <a:r>
              <a:rPr lang="pt-BR" sz="3000" dirty="0" err="1">
                <a:solidFill>
                  <a:prstClr val="white"/>
                </a:solidFill>
              </a:rPr>
              <a:t>label</a:t>
            </a:r>
            <a:r>
              <a:rPr lang="pt-BR" sz="3000" dirty="0">
                <a:solidFill>
                  <a:prstClr val="white"/>
                </a:solidFill>
              </a:rPr>
              <a:t>&gt;</a:t>
            </a:r>
          </a:p>
          <a:p>
            <a:pPr lvl="1">
              <a:defRPr/>
            </a:pPr>
            <a:r>
              <a:rPr lang="pt-BR" sz="3000" dirty="0">
                <a:solidFill>
                  <a:prstClr val="white"/>
                </a:solidFill>
              </a:rPr>
              <a:t>&lt;input </a:t>
            </a:r>
            <a:r>
              <a:rPr lang="pt-BR" sz="3000" dirty="0" err="1">
                <a:solidFill>
                  <a:prstClr val="white"/>
                </a:solidFill>
              </a:rPr>
              <a:t>type</a:t>
            </a:r>
            <a:r>
              <a:rPr lang="pt-BR" sz="3000" dirty="0">
                <a:solidFill>
                  <a:prstClr val="white"/>
                </a:solidFill>
              </a:rPr>
              <a:t>="</a:t>
            </a:r>
            <a:r>
              <a:rPr lang="pt-BR" sz="3000" dirty="0" err="1">
                <a:solidFill>
                  <a:prstClr val="white"/>
                </a:solidFill>
              </a:rPr>
              <a:t>text</a:t>
            </a:r>
            <a:r>
              <a:rPr lang="pt-BR" sz="3000" dirty="0">
                <a:solidFill>
                  <a:prstClr val="white"/>
                </a:solidFill>
              </a:rPr>
              <a:t>" </a:t>
            </a:r>
            <a:r>
              <a:rPr lang="pt-BR" sz="3000" dirty="0" err="1">
                <a:solidFill>
                  <a:prstClr val="white"/>
                </a:solidFill>
              </a:rPr>
              <a:t>name</a:t>
            </a:r>
            <a:r>
              <a:rPr lang="pt-BR" sz="3000" dirty="0">
                <a:solidFill>
                  <a:prstClr val="white"/>
                </a:solidFill>
              </a:rPr>
              <a:t>=“</a:t>
            </a:r>
            <a:r>
              <a:rPr lang="pt-BR" sz="3000" dirty="0" err="1">
                <a:solidFill>
                  <a:prstClr val="white"/>
                </a:solidFill>
              </a:rPr>
              <a:t>f_email</a:t>
            </a:r>
            <a:r>
              <a:rPr lang="pt-BR" sz="3000" dirty="0">
                <a:solidFill>
                  <a:prstClr val="white"/>
                </a:solidFill>
              </a:rPr>
              <a:t>“ id=“</a:t>
            </a:r>
            <a:r>
              <a:rPr lang="pt-BR" sz="3000" dirty="0" err="1">
                <a:solidFill>
                  <a:prstClr val="white"/>
                </a:solidFill>
              </a:rPr>
              <a:t>f_email</a:t>
            </a:r>
            <a:r>
              <a:rPr lang="pt-BR" sz="3000" dirty="0">
                <a:solidFill>
                  <a:prstClr val="white"/>
                </a:solidFill>
              </a:rPr>
              <a:t>”&gt;</a:t>
            </a:r>
          </a:p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</a:rPr>
              <a:t>&lt;/</a:t>
            </a:r>
            <a:r>
              <a:rPr lang="pt-BR" sz="3000" dirty="0" err="1">
                <a:solidFill>
                  <a:prstClr val="white"/>
                </a:solidFill>
              </a:rPr>
              <a:t>form</a:t>
            </a:r>
            <a:r>
              <a:rPr lang="pt-BR" sz="3000" dirty="0">
                <a:solidFill>
                  <a:prstClr val="white"/>
                </a:solidFill>
              </a:rPr>
              <a:t>&gt;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904192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Botões Radiais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25382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&lt;form&gt;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&lt;input type="radio" name=“</a:t>
            </a:r>
            <a:r>
              <a:rPr lang="en-US" sz="3000" dirty="0" err="1">
                <a:solidFill>
                  <a:prstClr val="white"/>
                </a:solidFill>
              </a:rPr>
              <a:t>genero</a:t>
            </a:r>
            <a:r>
              <a:rPr lang="en-US" sz="3000" dirty="0">
                <a:solidFill>
                  <a:prstClr val="white"/>
                </a:solidFill>
              </a:rPr>
              <a:t>" value="</a:t>
            </a:r>
            <a:r>
              <a:rPr lang="en-US" sz="3000" dirty="0" err="1">
                <a:solidFill>
                  <a:prstClr val="white"/>
                </a:solidFill>
              </a:rPr>
              <a:t>masculino</a:t>
            </a:r>
            <a:r>
              <a:rPr lang="en-US" sz="3000" dirty="0">
                <a:solidFill>
                  <a:prstClr val="white"/>
                </a:solidFill>
              </a:rPr>
              <a:t>“ id=“</a:t>
            </a:r>
            <a:r>
              <a:rPr lang="en-US" sz="3000" dirty="0" err="1">
                <a:solidFill>
                  <a:prstClr val="white"/>
                </a:solidFill>
              </a:rPr>
              <a:t>genero</a:t>
            </a:r>
            <a:r>
              <a:rPr lang="en-US" sz="3000" dirty="0">
                <a:solidFill>
                  <a:prstClr val="white"/>
                </a:solidFill>
              </a:rPr>
              <a:t>“&gt; 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&lt;label&gt;</a:t>
            </a:r>
            <a:r>
              <a:rPr lang="en-US" sz="3000" dirty="0" err="1">
                <a:solidFill>
                  <a:prstClr val="white"/>
                </a:solidFill>
              </a:rPr>
              <a:t>Masculino</a:t>
            </a:r>
            <a:r>
              <a:rPr lang="en-US" sz="3000" dirty="0">
                <a:solidFill>
                  <a:prstClr val="white"/>
                </a:solidFill>
              </a:rPr>
              <a:t>&lt;/label&gt;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</a:t>
            </a:r>
            <a:r>
              <a:rPr lang="en-US" sz="3000" dirty="0" err="1">
                <a:solidFill>
                  <a:prstClr val="white"/>
                </a:solidFill>
              </a:rPr>
              <a:t>br</a:t>
            </a:r>
            <a:r>
              <a:rPr lang="en-US" sz="3000" dirty="0">
                <a:solidFill>
                  <a:prstClr val="white"/>
                </a:solidFill>
              </a:rPr>
              <a:t>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&lt;input type="radio" name=" </a:t>
            </a:r>
            <a:r>
              <a:rPr lang="en-US" sz="3000" dirty="0" err="1">
                <a:solidFill>
                  <a:prstClr val="white"/>
                </a:solidFill>
              </a:rPr>
              <a:t>genero</a:t>
            </a:r>
            <a:r>
              <a:rPr lang="en-US" sz="3000" dirty="0">
                <a:solidFill>
                  <a:prstClr val="white"/>
                </a:solidFill>
              </a:rPr>
              <a:t> " value=“</a:t>
            </a:r>
            <a:r>
              <a:rPr lang="en-US" sz="3000" dirty="0" err="1">
                <a:solidFill>
                  <a:prstClr val="white"/>
                </a:solidFill>
              </a:rPr>
              <a:t>feminino</a:t>
            </a:r>
            <a:r>
              <a:rPr lang="en-US" sz="3000" dirty="0">
                <a:solidFill>
                  <a:prstClr val="white"/>
                </a:solidFill>
              </a:rPr>
              <a:t>“ id=“</a:t>
            </a:r>
            <a:r>
              <a:rPr lang="en-US" sz="3000" dirty="0" err="1">
                <a:solidFill>
                  <a:prstClr val="white"/>
                </a:solidFill>
              </a:rPr>
              <a:t>genero</a:t>
            </a:r>
            <a:r>
              <a:rPr lang="en-US" sz="3000" dirty="0">
                <a:solidFill>
                  <a:prstClr val="white"/>
                </a:solidFill>
              </a:rPr>
              <a:t>“&gt; 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&lt;label&gt;</a:t>
            </a:r>
            <a:r>
              <a:rPr lang="en-US" sz="3000" dirty="0" err="1">
                <a:solidFill>
                  <a:prstClr val="white"/>
                </a:solidFill>
              </a:rPr>
              <a:t>Feminino</a:t>
            </a:r>
            <a:r>
              <a:rPr lang="en-US" sz="3000" dirty="0">
                <a:solidFill>
                  <a:prstClr val="white"/>
                </a:solidFill>
              </a:rPr>
              <a:t>&lt;/label&gt;</a:t>
            </a:r>
          </a:p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&lt;/form&gt;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049638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Caixas de Seleção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25382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&lt;form&gt;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&lt;input type="checkbox" name=“arroz“ id=“</a:t>
            </a:r>
            <a:r>
              <a:rPr lang="en-US" sz="3000" dirty="0" err="1">
                <a:solidFill>
                  <a:prstClr val="white"/>
                </a:solidFill>
              </a:rPr>
              <a:t>arroz</a:t>
            </a:r>
            <a:r>
              <a:rPr lang="en-US" sz="3000" dirty="0">
                <a:solidFill>
                  <a:prstClr val="white"/>
                </a:solidFill>
              </a:rPr>
              <a:t>” value=“</a:t>
            </a:r>
            <a:r>
              <a:rPr lang="en-US" sz="3000" dirty="0" err="1">
                <a:solidFill>
                  <a:prstClr val="white"/>
                </a:solidFill>
              </a:rPr>
              <a:t>arroz</a:t>
            </a:r>
            <a:r>
              <a:rPr lang="en-US" sz="3000" dirty="0">
                <a:solidFill>
                  <a:prstClr val="white"/>
                </a:solidFill>
              </a:rPr>
              <a:t>”&gt;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&lt;label&gt;Arroz&lt;/label&gt;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</a:t>
            </a:r>
            <a:r>
              <a:rPr lang="en-US" sz="3000" dirty="0" err="1">
                <a:solidFill>
                  <a:prstClr val="white"/>
                </a:solidFill>
              </a:rPr>
              <a:t>br</a:t>
            </a:r>
            <a:r>
              <a:rPr lang="en-US" sz="3000" dirty="0">
                <a:solidFill>
                  <a:prstClr val="white"/>
                </a:solidFill>
              </a:rPr>
              <a:t>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&lt;input type="checkbox" name=“</a:t>
            </a:r>
            <a:r>
              <a:rPr lang="en-US" sz="3000" dirty="0" err="1">
                <a:solidFill>
                  <a:prstClr val="white"/>
                </a:solidFill>
              </a:rPr>
              <a:t>feijao</a:t>
            </a:r>
            <a:r>
              <a:rPr lang="en-US" sz="3000" dirty="0">
                <a:solidFill>
                  <a:prstClr val="white"/>
                </a:solidFill>
              </a:rPr>
              <a:t>“ id=“</a:t>
            </a:r>
            <a:r>
              <a:rPr lang="en-US" sz="3000" dirty="0" err="1">
                <a:solidFill>
                  <a:prstClr val="white"/>
                </a:solidFill>
              </a:rPr>
              <a:t>feijao</a:t>
            </a:r>
            <a:r>
              <a:rPr lang="en-US" sz="3000" dirty="0">
                <a:solidFill>
                  <a:prstClr val="white"/>
                </a:solidFill>
              </a:rPr>
              <a:t>” value=“</a:t>
            </a:r>
            <a:r>
              <a:rPr lang="en-US" sz="3000" dirty="0" err="1">
                <a:solidFill>
                  <a:prstClr val="white"/>
                </a:solidFill>
              </a:rPr>
              <a:t>feijão</a:t>
            </a:r>
            <a:r>
              <a:rPr lang="en-US" sz="3000" dirty="0">
                <a:solidFill>
                  <a:prstClr val="white"/>
                </a:solidFill>
              </a:rPr>
              <a:t>”&gt;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&lt;label&gt;</a:t>
            </a:r>
            <a:r>
              <a:rPr lang="en-US" sz="3000" dirty="0" err="1">
                <a:solidFill>
                  <a:prstClr val="white"/>
                </a:solidFill>
              </a:rPr>
              <a:t>Feijão</a:t>
            </a:r>
            <a:r>
              <a:rPr lang="en-US" sz="3000" dirty="0">
                <a:solidFill>
                  <a:prstClr val="white"/>
                </a:solidFill>
              </a:rPr>
              <a:t>&lt;/label&gt;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</a:t>
            </a:r>
            <a:r>
              <a:rPr lang="en-US" sz="3000" dirty="0" err="1">
                <a:solidFill>
                  <a:prstClr val="white"/>
                </a:solidFill>
              </a:rPr>
              <a:t>br</a:t>
            </a:r>
            <a:r>
              <a:rPr lang="en-US" sz="3000" dirty="0">
                <a:solidFill>
                  <a:prstClr val="white"/>
                </a:solidFill>
              </a:rPr>
              <a:t>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&lt;input type="checkbox" name=“</a:t>
            </a:r>
            <a:r>
              <a:rPr lang="en-US" sz="3000" dirty="0" err="1">
                <a:solidFill>
                  <a:prstClr val="white"/>
                </a:solidFill>
              </a:rPr>
              <a:t>bife</a:t>
            </a:r>
            <a:r>
              <a:rPr lang="en-US" sz="3000" dirty="0">
                <a:solidFill>
                  <a:prstClr val="white"/>
                </a:solidFill>
              </a:rPr>
              <a:t>“ id=“</a:t>
            </a:r>
            <a:r>
              <a:rPr lang="en-US" sz="3000" dirty="0" err="1">
                <a:solidFill>
                  <a:prstClr val="white"/>
                </a:solidFill>
              </a:rPr>
              <a:t>bife</a:t>
            </a:r>
            <a:r>
              <a:rPr lang="en-US" sz="3000" dirty="0">
                <a:solidFill>
                  <a:prstClr val="white"/>
                </a:solidFill>
              </a:rPr>
              <a:t>” value=“</a:t>
            </a:r>
            <a:r>
              <a:rPr lang="en-US" sz="3000" dirty="0" err="1">
                <a:solidFill>
                  <a:prstClr val="white"/>
                </a:solidFill>
              </a:rPr>
              <a:t>bife</a:t>
            </a:r>
            <a:r>
              <a:rPr lang="en-US" sz="3000" dirty="0">
                <a:solidFill>
                  <a:prstClr val="white"/>
                </a:solidFill>
              </a:rPr>
              <a:t>”&gt;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&lt;label&gt;</a:t>
            </a:r>
            <a:r>
              <a:rPr lang="en-US" sz="3000" dirty="0" err="1">
                <a:solidFill>
                  <a:prstClr val="white"/>
                </a:solidFill>
              </a:rPr>
              <a:t>Bife</a:t>
            </a:r>
            <a:r>
              <a:rPr lang="en-US" sz="3000" dirty="0">
                <a:solidFill>
                  <a:prstClr val="white"/>
                </a:solidFill>
              </a:rPr>
              <a:t>&lt;/label&gt;</a:t>
            </a:r>
          </a:p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&lt;/form&gt;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63874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Drop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Down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9153" y="1001554"/>
            <a:ext cx="125382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&lt;form&gt;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&lt;select name="</a:t>
            </a:r>
            <a:r>
              <a:rPr lang="en-US" sz="3000" dirty="0" err="1">
                <a:solidFill>
                  <a:prstClr val="white"/>
                </a:solidFill>
              </a:rPr>
              <a:t>carros</a:t>
            </a:r>
            <a:r>
              <a:rPr lang="en-US" sz="3000" dirty="0">
                <a:solidFill>
                  <a:prstClr val="white"/>
                </a:solidFill>
              </a:rPr>
              <a:t>“ id=“</a:t>
            </a:r>
            <a:r>
              <a:rPr lang="en-US" sz="3000" dirty="0" err="1">
                <a:solidFill>
                  <a:prstClr val="white"/>
                </a:solidFill>
              </a:rPr>
              <a:t>carros</a:t>
            </a:r>
            <a:r>
              <a:rPr lang="en-US" sz="3000" dirty="0">
                <a:solidFill>
                  <a:prstClr val="white"/>
                </a:solidFill>
              </a:rPr>
              <a:t>”&gt;</a:t>
            </a:r>
          </a:p>
          <a:p>
            <a:pPr lvl="2">
              <a:defRPr/>
            </a:pPr>
            <a:r>
              <a:rPr lang="en-US" sz="3000" dirty="0">
                <a:solidFill>
                  <a:prstClr val="white"/>
                </a:solidFill>
              </a:rPr>
              <a:t>&lt;option value="</a:t>
            </a:r>
            <a:r>
              <a:rPr lang="en-US" sz="3000" dirty="0" err="1">
                <a:solidFill>
                  <a:prstClr val="white"/>
                </a:solidFill>
              </a:rPr>
              <a:t>volvo</a:t>
            </a:r>
            <a:r>
              <a:rPr lang="en-US" sz="3000" dirty="0">
                <a:solidFill>
                  <a:prstClr val="white"/>
                </a:solidFill>
              </a:rPr>
              <a:t>"&gt;</a:t>
            </a:r>
          </a:p>
          <a:p>
            <a:pPr lvl="2">
              <a:defRPr/>
            </a:pPr>
            <a:r>
              <a:rPr lang="en-US" sz="3000" dirty="0">
                <a:solidFill>
                  <a:prstClr val="white"/>
                </a:solidFill>
              </a:rPr>
              <a:t>&lt;label&gt;Volvo&lt;/label&gt;</a:t>
            </a:r>
          </a:p>
          <a:p>
            <a:pPr lvl="2">
              <a:defRPr/>
            </a:pPr>
            <a:r>
              <a:rPr lang="en-US" sz="3000" dirty="0">
                <a:solidFill>
                  <a:prstClr val="white"/>
                </a:solidFill>
              </a:rPr>
              <a:t>&lt;option value=“</a:t>
            </a:r>
            <a:r>
              <a:rPr lang="en-US" sz="3000" dirty="0" err="1">
                <a:solidFill>
                  <a:prstClr val="white"/>
                </a:solidFill>
              </a:rPr>
              <a:t>mercedes</a:t>
            </a:r>
            <a:r>
              <a:rPr lang="en-US" sz="3000" dirty="0">
                <a:solidFill>
                  <a:prstClr val="white"/>
                </a:solidFill>
              </a:rPr>
              <a:t>"&gt;</a:t>
            </a:r>
          </a:p>
          <a:p>
            <a:pPr lvl="2">
              <a:defRPr/>
            </a:pPr>
            <a:r>
              <a:rPr lang="en-US" sz="3000" dirty="0">
                <a:solidFill>
                  <a:prstClr val="white"/>
                </a:solidFill>
              </a:rPr>
              <a:t>&lt;label&gt;Mercedes&lt;/label&gt;</a:t>
            </a:r>
          </a:p>
          <a:p>
            <a:pPr lvl="2">
              <a:defRPr/>
            </a:pPr>
            <a:r>
              <a:rPr lang="en-US" sz="3000" dirty="0">
                <a:solidFill>
                  <a:prstClr val="white"/>
                </a:solidFill>
              </a:rPr>
              <a:t>&lt;option value=“</a:t>
            </a:r>
            <a:r>
              <a:rPr lang="en-US" sz="3000" dirty="0" err="1">
                <a:solidFill>
                  <a:prstClr val="white"/>
                </a:solidFill>
              </a:rPr>
              <a:t>bmw</a:t>
            </a:r>
            <a:r>
              <a:rPr lang="en-US" sz="3000" dirty="0">
                <a:solidFill>
                  <a:prstClr val="white"/>
                </a:solidFill>
              </a:rPr>
              <a:t>"&gt;</a:t>
            </a:r>
          </a:p>
          <a:p>
            <a:pPr lvl="2">
              <a:defRPr/>
            </a:pPr>
            <a:r>
              <a:rPr lang="en-US" sz="3000" dirty="0">
                <a:solidFill>
                  <a:prstClr val="white"/>
                </a:solidFill>
              </a:rPr>
              <a:t>&lt;label&gt;BMW&lt;/label&gt;</a:t>
            </a:r>
          </a:p>
          <a:p>
            <a:pPr lvl="2">
              <a:defRPr/>
            </a:pPr>
            <a:r>
              <a:rPr lang="en-US" sz="3000" dirty="0">
                <a:solidFill>
                  <a:prstClr val="white"/>
                </a:solidFill>
              </a:rPr>
              <a:t>&lt;option value="</a:t>
            </a:r>
            <a:r>
              <a:rPr lang="en-US" sz="3000" dirty="0" err="1">
                <a:solidFill>
                  <a:prstClr val="white"/>
                </a:solidFill>
              </a:rPr>
              <a:t>audi</a:t>
            </a:r>
            <a:r>
              <a:rPr lang="en-US" sz="3000" dirty="0">
                <a:solidFill>
                  <a:prstClr val="white"/>
                </a:solidFill>
              </a:rPr>
              <a:t>"&gt;</a:t>
            </a:r>
          </a:p>
          <a:p>
            <a:pPr lvl="2">
              <a:defRPr/>
            </a:pPr>
            <a:r>
              <a:rPr lang="en-US" sz="3000" dirty="0">
                <a:solidFill>
                  <a:prstClr val="white"/>
                </a:solidFill>
              </a:rPr>
              <a:t>&lt;label&gt;Audi&lt;/label&gt;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&lt;/select&gt;</a:t>
            </a:r>
          </a:p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&lt;/form&gt;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910640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Area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de Texto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9153" y="1001554"/>
            <a:ext cx="12538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&lt;form&gt;</a:t>
            </a:r>
          </a:p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	&lt;</a:t>
            </a:r>
            <a:r>
              <a:rPr lang="en-US" sz="3000" dirty="0" err="1">
                <a:solidFill>
                  <a:prstClr val="white"/>
                </a:solidFill>
              </a:rPr>
              <a:t>textarea</a:t>
            </a:r>
            <a:r>
              <a:rPr lang="en-US" sz="3000" dirty="0">
                <a:solidFill>
                  <a:prstClr val="white"/>
                </a:solidFill>
              </a:rPr>
              <a:t> name=“</a:t>
            </a:r>
            <a:r>
              <a:rPr lang="en-US" sz="3000" dirty="0" err="1">
                <a:solidFill>
                  <a:prstClr val="white"/>
                </a:solidFill>
              </a:rPr>
              <a:t>texto</a:t>
            </a:r>
            <a:r>
              <a:rPr lang="en-US" sz="3000" dirty="0">
                <a:solidFill>
                  <a:prstClr val="white"/>
                </a:solidFill>
              </a:rPr>
              <a:t>“ id=“</a:t>
            </a:r>
            <a:r>
              <a:rPr lang="en-US" sz="3000" dirty="0" err="1">
                <a:solidFill>
                  <a:prstClr val="white"/>
                </a:solidFill>
              </a:rPr>
              <a:t>texto</a:t>
            </a:r>
            <a:r>
              <a:rPr lang="en-US" sz="3000" dirty="0">
                <a:solidFill>
                  <a:prstClr val="white"/>
                </a:solidFill>
              </a:rPr>
              <a:t>"  rows="5" cols="33"&gt;</a:t>
            </a:r>
          </a:p>
          <a:p>
            <a:pPr lvl="0"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&lt;/form&gt;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034798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Submit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236100"/>
            <a:ext cx="12052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&lt;form action=“</a:t>
            </a:r>
            <a:r>
              <a:rPr lang="en-US" sz="3000" dirty="0" err="1">
                <a:solidFill>
                  <a:prstClr val="white"/>
                </a:solidFill>
              </a:rPr>
              <a:t>programa.php</a:t>
            </a:r>
            <a:r>
              <a:rPr lang="en-US" sz="3000" dirty="0">
                <a:solidFill>
                  <a:prstClr val="white"/>
                </a:solidFill>
              </a:rPr>
              <a:t>“ </a:t>
            </a:r>
            <a:r>
              <a:rPr lang="en-US" sz="3000">
                <a:solidFill>
                  <a:prstClr val="white"/>
                </a:solidFill>
              </a:rPr>
              <a:t>method=“post“ </a:t>
            </a:r>
            <a:r>
              <a:rPr lang="en-US" sz="3000" dirty="0">
                <a:solidFill>
                  <a:prstClr val="white"/>
                </a:solidFill>
              </a:rPr>
              <a:t>name=“</a:t>
            </a:r>
            <a:r>
              <a:rPr lang="en-US" sz="3000" dirty="0" err="1">
                <a:solidFill>
                  <a:prstClr val="white"/>
                </a:solidFill>
              </a:rPr>
              <a:t>enviar</a:t>
            </a:r>
            <a:r>
              <a:rPr lang="en-US" sz="3000" dirty="0">
                <a:solidFill>
                  <a:prstClr val="white"/>
                </a:solidFill>
              </a:rPr>
              <a:t>“ id=“</a:t>
            </a:r>
            <a:r>
              <a:rPr lang="en-US" sz="3000" dirty="0" err="1">
                <a:solidFill>
                  <a:prstClr val="white"/>
                </a:solidFill>
              </a:rPr>
              <a:t>enviar</a:t>
            </a:r>
            <a:r>
              <a:rPr lang="en-US" sz="3000" dirty="0">
                <a:solidFill>
                  <a:prstClr val="white"/>
                </a:solidFill>
              </a:rPr>
              <a:t>” 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&lt;label&gt;Nome do </a:t>
            </a:r>
            <a:r>
              <a:rPr lang="en-US" sz="3000" dirty="0" err="1">
                <a:solidFill>
                  <a:prstClr val="white"/>
                </a:solidFill>
              </a:rPr>
              <a:t>Usuário</a:t>
            </a:r>
            <a:r>
              <a:rPr lang="en-US" sz="3000" dirty="0">
                <a:solidFill>
                  <a:prstClr val="white"/>
                </a:solidFill>
              </a:rPr>
              <a:t>:&lt;/label&gt; 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&lt;input type="text" name="</a:t>
            </a:r>
            <a:r>
              <a:rPr lang="en-US" sz="3000" dirty="0" err="1">
                <a:solidFill>
                  <a:prstClr val="white"/>
                </a:solidFill>
              </a:rPr>
              <a:t>usuario</a:t>
            </a:r>
            <a:r>
              <a:rPr lang="en-US" sz="3000" dirty="0">
                <a:solidFill>
                  <a:prstClr val="white"/>
                </a:solidFill>
              </a:rPr>
              <a:t>"&gt;</a:t>
            </a:r>
          </a:p>
          <a:p>
            <a:pPr lvl="1">
              <a:defRPr/>
            </a:pPr>
            <a:r>
              <a:rPr lang="en-US" sz="3000" dirty="0">
                <a:solidFill>
                  <a:prstClr val="white"/>
                </a:solidFill>
              </a:rPr>
              <a:t>&lt;input type="submit" value=“</a:t>
            </a:r>
            <a:r>
              <a:rPr lang="en-US" sz="3000" dirty="0" err="1">
                <a:solidFill>
                  <a:prstClr val="white"/>
                </a:solidFill>
              </a:rPr>
              <a:t>enviar</a:t>
            </a:r>
            <a:r>
              <a:rPr lang="en-US" sz="3000" dirty="0">
                <a:solidFill>
                  <a:prstClr val="white"/>
                </a:solidFill>
              </a:rPr>
              <a:t>"&gt;</a:t>
            </a:r>
          </a:p>
          <a:p>
            <a:pPr lvl="0">
              <a:defRPr/>
            </a:pPr>
            <a:r>
              <a:rPr lang="en-US" sz="3000" dirty="0">
                <a:solidFill>
                  <a:prstClr val="white"/>
                </a:solidFill>
              </a:rPr>
              <a:t>&lt;/form&gt;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71453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233469" cy="2971801"/>
          </a:xfrm>
        </p:spPr>
        <p:txBody>
          <a:bodyPr/>
          <a:lstStyle/>
          <a:p>
            <a:r>
              <a:rPr lang="pt-BR" altLang="pt-BR" sz="4800" dirty="0"/>
              <a:t>Fundamentos da Programação Cliente/Servidor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Lucimar </a:t>
            </a:r>
            <a:r>
              <a:rPr lang="pt-BR" dirty="0" err="1"/>
              <a:t>Sasso</a:t>
            </a:r>
            <a:r>
              <a:rPr lang="pt-BR" dirty="0"/>
              <a:t> Vieira</a:t>
            </a:r>
          </a:p>
        </p:txBody>
      </p:sp>
    </p:spTree>
    <p:extLst>
      <p:ext uri="{BB962C8B-B14F-4D97-AF65-F5344CB8AC3E}">
        <p14:creationId xmlns:p14="http://schemas.microsoft.com/office/powerpoint/2010/main" val="29950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Fundamentos do CSS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pt-BR" sz="3000" i="1" dirty="0" err="1">
                <a:solidFill>
                  <a:prstClr val="white"/>
                </a:solidFill>
              </a:rPr>
              <a:t>Cascading</a:t>
            </a:r>
            <a:r>
              <a:rPr lang="pt-BR" sz="3000" i="1" dirty="0">
                <a:solidFill>
                  <a:prstClr val="white"/>
                </a:solidFill>
              </a:rPr>
              <a:t> </a:t>
            </a:r>
            <a:r>
              <a:rPr lang="pt-BR" sz="3000" i="1" dirty="0" err="1">
                <a:solidFill>
                  <a:prstClr val="white"/>
                </a:solidFill>
              </a:rPr>
              <a:t>Style</a:t>
            </a:r>
            <a:r>
              <a:rPr lang="pt-BR" sz="3000" i="1" dirty="0">
                <a:solidFill>
                  <a:prstClr val="white"/>
                </a:solidFill>
              </a:rPr>
              <a:t> </a:t>
            </a:r>
            <a:r>
              <a:rPr lang="pt-BR" sz="3000" i="1" dirty="0" err="1">
                <a:solidFill>
                  <a:prstClr val="white"/>
                </a:solidFill>
              </a:rPr>
              <a:t>Sheets</a:t>
            </a:r>
            <a:endParaRPr lang="pt-BR" sz="3000" i="1" dirty="0">
              <a:solidFill>
                <a:prstClr val="white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pt-BR" sz="3000" dirty="0">
                <a:solidFill>
                  <a:prstClr val="white"/>
                </a:solidFill>
              </a:rPr>
              <a:t>Folhas de Estilo em Cascatas</a:t>
            </a: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de-DE" sz="3000" dirty="0">
                <a:solidFill>
                  <a:prstClr val="white"/>
                </a:solidFill>
              </a:rPr>
              <a:t>Wium Lie e Bert Bos,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1994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Estilizar</a:t>
            </a: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, formatar, “enfeitar” páginas HTML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Facilita o reaproveitamento de estilos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190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Fundamentos do CSS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pt-BR" sz="3000" dirty="0">
                <a:solidFill>
                  <a:schemeClr val="bg1"/>
                </a:solidFill>
              </a:rPr>
              <a:t>Seletor</a:t>
            </a: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pt-BR" sz="3000" dirty="0">
                <a:solidFill>
                  <a:schemeClr val="accent6"/>
                </a:solidFill>
                <a:latin typeface="Century Gothic" panose="020B0502020202020204"/>
              </a:rPr>
              <a:t>Declaração</a:t>
            </a: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Propriedade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Valor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</a:t>
            </a: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 </a:t>
            </a: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color</a:t>
            </a:r>
            <a:r>
              <a:rPr lang="pt-BR" sz="4400" b="1" dirty="0">
                <a:solidFill>
                  <a:schemeClr val="accent6"/>
                </a:solidFill>
                <a:latin typeface="Century Gothic" panose="020B0502020202020204"/>
              </a:rPr>
              <a:t>: </a:t>
            </a:r>
            <a:r>
              <a:rPr lang="pt-BR" sz="4400" b="1" dirty="0">
                <a:solidFill>
                  <a:srgbClr val="00B0F0"/>
                </a:solidFill>
                <a:latin typeface="Century Gothic" panose="020B0502020202020204"/>
              </a:rPr>
              <a:t>#FF00FF</a:t>
            </a:r>
            <a:r>
              <a:rPr lang="pt-BR" sz="4400" b="1" dirty="0">
                <a:solidFill>
                  <a:schemeClr val="accent6"/>
                </a:solidFill>
                <a:latin typeface="Century Gothic" panose="020B0502020202020204"/>
              </a:rPr>
              <a:t>; }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951051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Como utilizar CSS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Inline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Interno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>
                <a:solidFill>
                  <a:prstClr val="white"/>
                </a:solidFill>
                <a:latin typeface="Century Gothic" panose="020B0502020202020204"/>
              </a:rPr>
              <a:t>Externo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614622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Inline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white"/>
                </a:solidFill>
              </a:rPr>
              <a:t>&lt;body </a:t>
            </a:r>
            <a:r>
              <a:rPr lang="en-US" sz="3200" dirty="0">
                <a:solidFill>
                  <a:schemeClr val="bg1"/>
                </a:solidFill>
              </a:rPr>
              <a:t>style="background-color:#FF00FF;"</a:t>
            </a:r>
            <a:r>
              <a:rPr lang="en-US" sz="3200" dirty="0">
                <a:solidFill>
                  <a:prstClr val="white"/>
                </a:solidFill>
              </a:rPr>
              <a:t>&gt;</a:t>
            </a:r>
          </a:p>
          <a:p>
            <a:pPr lvl="0">
              <a:defRPr/>
            </a:pPr>
            <a:r>
              <a:rPr lang="en-US" sz="3200" dirty="0">
                <a:solidFill>
                  <a:prstClr val="white"/>
                </a:solidFill>
              </a:rPr>
              <a:t>        </a:t>
            </a:r>
          </a:p>
          <a:p>
            <a:pPr lvl="0">
              <a:defRPr/>
            </a:pPr>
            <a:r>
              <a:rPr lang="en-US" sz="3200" dirty="0">
                <a:solidFill>
                  <a:prstClr val="white"/>
                </a:solidFill>
              </a:rPr>
              <a:t> &lt;/body&gt; </a:t>
            </a:r>
          </a:p>
          <a:p>
            <a:pPr lvl="0">
              <a:defRPr/>
            </a:pPr>
            <a:endParaRPr lang="en-US" sz="3200" dirty="0">
              <a:solidFill>
                <a:prstClr val="white"/>
              </a:solidFill>
              <a:latin typeface="Century Gothic" panose="020B0502020202020204"/>
            </a:endParaRPr>
          </a:p>
          <a:p>
            <a:pPr lvl="0">
              <a:defRPr/>
            </a:pPr>
            <a:r>
              <a:rPr lang="pt-BR" sz="3200" dirty="0">
                <a:solidFill>
                  <a:prstClr val="white"/>
                </a:solidFill>
              </a:rPr>
              <a:t>&lt;</a:t>
            </a:r>
            <a:r>
              <a:rPr lang="pt-BR" sz="3200" dirty="0" err="1">
                <a:solidFill>
                  <a:prstClr val="white"/>
                </a:solidFill>
              </a:rPr>
              <a:t>div</a:t>
            </a:r>
            <a:r>
              <a:rPr lang="pt-BR" sz="3200" dirty="0">
                <a:solidFill>
                  <a:prstClr val="white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style</a:t>
            </a:r>
            <a:r>
              <a:rPr lang="pt-BR" sz="3200" dirty="0">
                <a:solidFill>
                  <a:schemeClr val="bg1"/>
                </a:solidFill>
              </a:rPr>
              <a:t>="</a:t>
            </a:r>
            <a:r>
              <a:rPr lang="pt-BR" sz="3200" dirty="0" err="1">
                <a:solidFill>
                  <a:schemeClr val="bg1"/>
                </a:solidFill>
              </a:rPr>
              <a:t>border</a:t>
            </a:r>
            <a:r>
              <a:rPr lang="pt-BR" sz="3200" dirty="0">
                <a:solidFill>
                  <a:schemeClr val="bg1"/>
                </a:solidFill>
              </a:rPr>
              <a:t>: 1px </a:t>
            </a:r>
            <a:r>
              <a:rPr lang="pt-BR" sz="3200" dirty="0" err="1">
                <a:solidFill>
                  <a:schemeClr val="bg1"/>
                </a:solidFill>
              </a:rPr>
              <a:t>solid</a:t>
            </a:r>
            <a:r>
              <a:rPr lang="pt-BR" sz="3200" dirty="0">
                <a:solidFill>
                  <a:schemeClr val="bg1"/>
                </a:solidFill>
              </a:rPr>
              <a:t>;"</a:t>
            </a:r>
            <a:r>
              <a:rPr lang="pt-BR" sz="3200" dirty="0">
                <a:solidFill>
                  <a:prstClr val="white"/>
                </a:solidFill>
              </a:rPr>
              <a:t>&gt;</a:t>
            </a:r>
          </a:p>
          <a:p>
            <a:pPr lvl="0">
              <a:defRPr/>
            </a:pPr>
            <a:r>
              <a:rPr lang="pt-BR" sz="3200" dirty="0">
                <a:solidFill>
                  <a:prstClr val="white"/>
                </a:solidFill>
              </a:rPr>
              <a:t>            Boa noite</a:t>
            </a:r>
          </a:p>
          <a:p>
            <a:pPr lvl="0">
              <a:defRPr/>
            </a:pPr>
            <a:r>
              <a:rPr lang="pt-BR" sz="3200" dirty="0">
                <a:solidFill>
                  <a:prstClr val="white"/>
                </a:solidFill>
              </a:rPr>
              <a:t>&lt;/</a:t>
            </a:r>
            <a:r>
              <a:rPr lang="pt-BR" sz="3200" dirty="0" err="1">
                <a:solidFill>
                  <a:prstClr val="white"/>
                </a:solidFill>
              </a:rPr>
              <a:t>div</a:t>
            </a:r>
            <a:r>
              <a:rPr lang="pt-BR" sz="3200" dirty="0">
                <a:solidFill>
                  <a:prstClr val="white"/>
                </a:solidFill>
              </a:rPr>
              <a:t>&gt;</a:t>
            </a:r>
            <a:endParaRPr lang="pt-BR" sz="32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123280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Interno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</a:rPr>
              <a:t>&lt;</a:t>
            </a:r>
            <a:r>
              <a:rPr lang="pt-BR" sz="3000" dirty="0" err="1">
                <a:solidFill>
                  <a:prstClr val="white"/>
                </a:solidFill>
              </a:rPr>
              <a:t>head</a:t>
            </a:r>
            <a:r>
              <a:rPr lang="pt-BR" sz="3000" dirty="0">
                <a:solidFill>
                  <a:prstClr val="white"/>
                </a:solidFill>
              </a:rPr>
              <a:t>&gt;</a:t>
            </a:r>
          </a:p>
          <a:p>
            <a:pPr lvl="1">
              <a:defRPr/>
            </a:pPr>
            <a:r>
              <a:rPr lang="pt-BR" sz="3000" dirty="0">
                <a:solidFill>
                  <a:schemeClr val="bg1"/>
                </a:solidFill>
              </a:rPr>
              <a:t>&lt;</a:t>
            </a:r>
            <a:r>
              <a:rPr lang="pt-BR" sz="3000" dirty="0" err="1">
                <a:solidFill>
                  <a:schemeClr val="bg1"/>
                </a:solidFill>
              </a:rPr>
              <a:t>style</a:t>
            </a:r>
            <a:r>
              <a:rPr lang="pt-BR" sz="3000" dirty="0">
                <a:solidFill>
                  <a:schemeClr val="bg1"/>
                </a:solidFill>
              </a:rPr>
              <a:t>&gt;</a:t>
            </a:r>
          </a:p>
          <a:p>
            <a:pPr lvl="1">
              <a:defRPr/>
            </a:pPr>
            <a:r>
              <a:rPr lang="pt-BR" sz="3000" dirty="0">
                <a:solidFill>
                  <a:schemeClr val="bg1"/>
                </a:solidFill>
              </a:rPr>
              <a:t>            </a:t>
            </a:r>
            <a:r>
              <a:rPr lang="pt-BR" sz="3000" dirty="0" err="1">
                <a:solidFill>
                  <a:schemeClr val="bg1"/>
                </a:solidFill>
              </a:rPr>
              <a:t>body</a:t>
            </a:r>
            <a:r>
              <a:rPr lang="pt-BR" sz="3000" dirty="0">
                <a:solidFill>
                  <a:schemeClr val="bg1"/>
                </a:solidFill>
              </a:rPr>
              <a:t>{background-color: #00FF00;}</a:t>
            </a:r>
          </a:p>
          <a:p>
            <a:pPr lvl="1">
              <a:defRPr/>
            </a:pPr>
            <a:r>
              <a:rPr lang="pt-BR" sz="3000" dirty="0">
                <a:solidFill>
                  <a:schemeClr val="bg1"/>
                </a:solidFill>
              </a:rPr>
              <a:t>            </a:t>
            </a:r>
            <a:r>
              <a:rPr lang="pt-BR" sz="3000" dirty="0" err="1">
                <a:solidFill>
                  <a:schemeClr val="bg1"/>
                </a:solidFill>
              </a:rPr>
              <a:t>div</a:t>
            </a:r>
            <a:r>
              <a:rPr lang="pt-BR" sz="3000" dirty="0">
                <a:solidFill>
                  <a:schemeClr val="bg1"/>
                </a:solidFill>
              </a:rPr>
              <a:t>{</a:t>
            </a:r>
            <a:r>
              <a:rPr lang="pt-BR" sz="3000" dirty="0" err="1">
                <a:solidFill>
                  <a:schemeClr val="bg1"/>
                </a:solidFill>
              </a:rPr>
              <a:t>border</a:t>
            </a:r>
            <a:r>
              <a:rPr lang="pt-BR" sz="3000" dirty="0">
                <a:solidFill>
                  <a:schemeClr val="bg1"/>
                </a:solidFill>
              </a:rPr>
              <a:t>: 1px </a:t>
            </a:r>
            <a:r>
              <a:rPr lang="pt-BR" sz="3000" dirty="0" err="1">
                <a:solidFill>
                  <a:schemeClr val="bg1"/>
                </a:solidFill>
              </a:rPr>
              <a:t>solid</a:t>
            </a:r>
            <a:r>
              <a:rPr lang="pt-BR" sz="3000" dirty="0">
                <a:solidFill>
                  <a:schemeClr val="bg1"/>
                </a:solidFill>
              </a:rPr>
              <a:t>;}</a:t>
            </a:r>
          </a:p>
          <a:p>
            <a:pPr lvl="1">
              <a:defRPr/>
            </a:pPr>
            <a:r>
              <a:rPr lang="pt-BR" sz="3000" dirty="0">
                <a:solidFill>
                  <a:schemeClr val="bg1"/>
                </a:solidFill>
              </a:rPr>
              <a:t>&lt;/</a:t>
            </a:r>
            <a:r>
              <a:rPr lang="pt-BR" sz="3000" dirty="0" err="1">
                <a:solidFill>
                  <a:schemeClr val="bg1"/>
                </a:solidFill>
              </a:rPr>
              <a:t>style</a:t>
            </a:r>
            <a:r>
              <a:rPr lang="pt-BR" sz="3000" dirty="0">
                <a:solidFill>
                  <a:schemeClr val="bg1"/>
                </a:solidFill>
              </a:rPr>
              <a:t>&gt;</a:t>
            </a:r>
          </a:p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&lt;/</a:t>
            </a:r>
            <a:r>
              <a:rPr lang="pt-BR" sz="3000" dirty="0" err="1">
                <a:solidFill>
                  <a:prstClr val="white"/>
                </a:solidFill>
                <a:latin typeface="Century Gothic" panose="020B0502020202020204"/>
              </a:rPr>
              <a:t>head</a:t>
            </a: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&gt;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906072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Externo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Jogar o CSS interno do site para um arquivo style.css e chamar</a:t>
            </a:r>
            <a:r>
              <a:rPr kumimoji="0" lang="pt-BR" sz="3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na index.html: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baseline="0" dirty="0">
              <a:solidFill>
                <a:prstClr val="white"/>
              </a:solidFill>
              <a:latin typeface="Century Gothic" panose="020B0502020202020204"/>
            </a:endParaRPr>
          </a:p>
          <a:p>
            <a:pPr lvl="0" algn="ctr">
              <a:defRPr/>
            </a:pPr>
            <a:r>
              <a:rPr lang="pt-BR" sz="4000" dirty="0">
                <a:solidFill>
                  <a:schemeClr val="bg1"/>
                </a:solidFill>
              </a:rPr>
              <a:t>&lt;link </a:t>
            </a:r>
            <a:r>
              <a:rPr lang="pt-BR" sz="4000" dirty="0" err="1">
                <a:solidFill>
                  <a:schemeClr val="bg1"/>
                </a:solidFill>
              </a:rPr>
              <a:t>rel</a:t>
            </a:r>
            <a:r>
              <a:rPr lang="pt-BR" sz="4000" dirty="0">
                <a:solidFill>
                  <a:schemeClr val="bg1"/>
                </a:solidFill>
              </a:rPr>
              <a:t>="</a:t>
            </a:r>
            <a:r>
              <a:rPr lang="pt-BR" sz="4000" dirty="0" err="1">
                <a:solidFill>
                  <a:schemeClr val="bg1"/>
                </a:solidFill>
              </a:rPr>
              <a:t>stylesheet</a:t>
            </a:r>
            <a:r>
              <a:rPr lang="pt-BR" sz="4000" dirty="0">
                <a:solidFill>
                  <a:schemeClr val="bg1"/>
                </a:solidFill>
              </a:rPr>
              <a:t>" </a:t>
            </a:r>
            <a:r>
              <a:rPr lang="pt-BR" sz="4000" dirty="0" err="1">
                <a:solidFill>
                  <a:schemeClr val="bg1"/>
                </a:solidFill>
              </a:rPr>
              <a:t>href</a:t>
            </a:r>
            <a:r>
              <a:rPr lang="pt-BR" sz="4000" dirty="0">
                <a:solidFill>
                  <a:schemeClr val="bg1"/>
                </a:solidFill>
              </a:rPr>
              <a:t>="style.css"&gt;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056059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Exemplo Site (CSS Externo)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Passar pen drive ou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whatsapp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671073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Tipos de Seletores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t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ag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#id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.</a:t>
            </a:r>
            <a:r>
              <a:rPr lang="pt-BR" sz="3000" dirty="0" err="1">
                <a:solidFill>
                  <a:prstClr val="white"/>
                </a:solidFill>
                <a:latin typeface="Century Gothic" panose="020B0502020202020204"/>
              </a:rPr>
              <a:t>class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623455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456112" y="289461"/>
            <a:ext cx="8367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É quando o seletor é uma </a:t>
            </a:r>
            <a:r>
              <a:rPr lang="pt-BR" sz="3000" dirty="0" err="1">
                <a:solidFill>
                  <a:prstClr val="white"/>
                </a:solidFill>
                <a:latin typeface="Century Gothic" panose="020B0502020202020204"/>
              </a:rPr>
              <a:t>tag</a:t>
            </a: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 HTML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Basta colocar o nome da </a:t>
            </a:r>
            <a:r>
              <a:rPr lang="pt-BR" sz="3000" dirty="0" err="1">
                <a:solidFill>
                  <a:prstClr val="white"/>
                </a:solidFill>
                <a:latin typeface="Century Gothic" panose="020B0502020202020204"/>
              </a:rPr>
              <a:t>tag</a:t>
            </a: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 no código CSS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lvl="0">
              <a:defRPr/>
            </a:pPr>
            <a:r>
              <a:rPr lang="pt-BR" sz="4000" dirty="0" err="1">
                <a:solidFill>
                  <a:schemeClr val="bg1"/>
                </a:solidFill>
              </a:rPr>
              <a:t>body</a:t>
            </a:r>
            <a:endParaRPr lang="pt-BR" sz="40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pt-BR" sz="4000" dirty="0">
                <a:solidFill>
                  <a:schemeClr val="bg1"/>
                </a:solidFill>
              </a:rPr>
              <a:t>{</a:t>
            </a:r>
          </a:p>
          <a:p>
            <a:pPr lvl="0">
              <a:defRPr/>
            </a:pPr>
            <a:r>
              <a:rPr lang="pt-BR" sz="4000" dirty="0">
                <a:solidFill>
                  <a:schemeClr val="bg1"/>
                </a:solidFill>
              </a:rPr>
              <a:t>    background-color: #00FF00;</a:t>
            </a:r>
          </a:p>
          <a:p>
            <a:pPr lvl="0">
              <a:defRPr/>
            </a:pPr>
            <a:r>
              <a:rPr lang="pt-BR" sz="4000" dirty="0">
                <a:solidFill>
                  <a:schemeClr val="bg1"/>
                </a:solidFill>
              </a:rPr>
              <a:t>} 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324103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38151" y="270457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#ID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É quando criamos um identificador para um determinado componente HTML específico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Para referenciar no CSS é necessário colocar o símbolo “#” antes do nome do id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lvl="0">
              <a:defRPr/>
            </a:pPr>
            <a:r>
              <a:rPr lang="pt-BR" sz="4000" dirty="0">
                <a:solidFill>
                  <a:schemeClr val="bg1"/>
                </a:solidFill>
              </a:rPr>
              <a:t>#header </a:t>
            </a:r>
          </a:p>
          <a:p>
            <a:pPr lvl="0">
              <a:defRPr/>
            </a:pPr>
            <a:r>
              <a:rPr lang="pt-BR" sz="4000" dirty="0">
                <a:solidFill>
                  <a:schemeClr val="bg1"/>
                </a:solidFill>
              </a:rPr>
              <a:t>{</a:t>
            </a:r>
          </a:p>
          <a:p>
            <a:pPr lvl="0">
              <a:defRPr/>
            </a:pPr>
            <a:r>
              <a:rPr lang="pt-BR" sz="4000" dirty="0">
                <a:solidFill>
                  <a:schemeClr val="bg1"/>
                </a:solidFill>
              </a:rPr>
              <a:t>    background-color: #FFFFFF;</a:t>
            </a:r>
          </a:p>
          <a:p>
            <a:pPr lvl="0"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</a:rPr>
              <a:t>}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19231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7376" y="283335"/>
            <a:ext cx="12374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Fundamentos da Programação Cliente Servidor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EB530B-7497-4B95-BDE9-396A0F35D470}"/>
              </a:ext>
            </a:extLst>
          </p:cNvPr>
          <p:cNvSpPr txBox="1"/>
          <p:nvPr/>
        </p:nvSpPr>
        <p:spPr>
          <a:xfrm>
            <a:off x="321971" y="1339404"/>
            <a:ext cx="117326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 Computador Cliente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Computador Servidor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Hospedagem no Servidor (pagos </a:t>
            </a:r>
            <a:r>
              <a:rPr kumimoji="0" lang="pt-BR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 gratuitos)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 Domínios (registro.br)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952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42951" y="0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971" y="963543"/>
            <a:ext cx="11732653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pt-BR" sz="3000" dirty="0">
                <a:solidFill>
                  <a:prstClr val="white"/>
                </a:solidFill>
              </a:rPr>
              <a:t>As classes são uma forma de identificar um grupo de elementos. Através delas, pode-se atribuir formatação a VÁRIOS elementos de uma vez</a:t>
            </a: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noProof="0" dirty="0">
                <a:solidFill>
                  <a:prstClr val="white"/>
                </a:solidFill>
                <a:latin typeface="Century Gothic" panose="020B0502020202020204"/>
              </a:rPr>
              <a:t>Para referenciar no CSS é necessário colocar o símbolo “.” antes do nome da </a:t>
            </a:r>
            <a:r>
              <a:rPr lang="pt-BR" sz="3000" noProof="0" dirty="0" err="1">
                <a:solidFill>
                  <a:prstClr val="white"/>
                </a:solidFill>
                <a:latin typeface="Century Gothic" panose="020B0502020202020204"/>
              </a:rPr>
              <a:t>class</a:t>
            </a:r>
            <a:endParaRPr lang="pt-BR" sz="3000" noProof="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lvl="0">
              <a:defRPr/>
            </a:pPr>
            <a:r>
              <a:rPr lang="pt-BR" sz="4000" dirty="0">
                <a:solidFill>
                  <a:schemeClr val="bg1"/>
                </a:solidFill>
              </a:rPr>
              <a:t>.</a:t>
            </a:r>
            <a:r>
              <a:rPr lang="pt-BR" sz="4000" dirty="0" err="1">
                <a:solidFill>
                  <a:schemeClr val="bg1"/>
                </a:solidFill>
              </a:rPr>
              <a:t>leftcol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pt-BR" sz="4000" dirty="0">
                <a:solidFill>
                  <a:schemeClr val="bg1"/>
                </a:solidFill>
              </a:rPr>
              <a:t>{</a:t>
            </a:r>
          </a:p>
          <a:p>
            <a:pPr lvl="0">
              <a:defRPr/>
            </a:pPr>
            <a:r>
              <a:rPr lang="pt-BR" sz="4000" dirty="0">
                <a:solidFill>
                  <a:schemeClr val="bg1"/>
                </a:solidFill>
              </a:rPr>
              <a:t>    </a:t>
            </a:r>
            <a:r>
              <a:rPr lang="pt-BR" sz="4000" dirty="0" err="1">
                <a:solidFill>
                  <a:schemeClr val="bg1"/>
                </a:solidFill>
              </a:rPr>
              <a:t>text-align</a:t>
            </a:r>
            <a:r>
              <a:rPr lang="pt-BR" sz="4000" dirty="0">
                <a:solidFill>
                  <a:schemeClr val="bg1"/>
                </a:solidFill>
              </a:rPr>
              <a:t>: </a:t>
            </a:r>
            <a:r>
              <a:rPr lang="pt-BR" sz="4000" dirty="0" err="1">
                <a:solidFill>
                  <a:schemeClr val="bg1"/>
                </a:solidFill>
              </a:rPr>
              <a:t>right</a:t>
            </a:r>
            <a:r>
              <a:rPr lang="pt-BR" sz="4000" dirty="0">
                <a:solidFill>
                  <a:schemeClr val="bg1"/>
                </a:solidFill>
              </a:rPr>
              <a:t>;</a:t>
            </a:r>
          </a:p>
          <a:p>
            <a:pPr lvl="0">
              <a:defRPr/>
            </a:pPr>
            <a:r>
              <a:rPr lang="pt-BR" sz="4000" noProof="0" dirty="0">
                <a:solidFill>
                  <a:schemeClr val="bg1"/>
                </a:solidFill>
                <a:latin typeface="Century Gothic" panose="020B0502020202020204"/>
              </a:rPr>
              <a:t>}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pt-BR" sz="30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233640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Introdução ao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Bootstrap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pt-BR" sz="3000" dirty="0">
                <a:solidFill>
                  <a:prstClr val="white"/>
                </a:solidFill>
              </a:rPr>
              <a:t>2010</a:t>
            </a: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endParaRPr lang="pt-BR" sz="3000" dirty="0">
              <a:solidFill>
                <a:prstClr val="white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pt-BR" sz="3000" dirty="0">
                <a:solidFill>
                  <a:prstClr val="white"/>
                </a:solidFill>
              </a:rPr>
              <a:t>É um framework front-</a:t>
            </a:r>
            <a:r>
              <a:rPr lang="pt-BR" sz="3000" dirty="0" err="1">
                <a:solidFill>
                  <a:prstClr val="white"/>
                </a:solidFill>
              </a:rPr>
              <a:t>end</a:t>
            </a:r>
            <a:r>
              <a:rPr lang="pt-BR" sz="3000" dirty="0">
                <a:solidFill>
                  <a:prstClr val="white"/>
                </a:solidFill>
              </a:rPr>
              <a:t> que fornece estruturas de CSS para a criação de sites e aplicações responsivas de forma rápida e simples</a:t>
            </a: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endParaRPr lang="pt-BR" sz="3000" dirty="0">
              <a:solidFill>
                <a:prstClr val="white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pt-BR" sz="3000" dirty="0">
                <a:solidFill>
                  <a:prstClr val="white"/>
                </a:solidFill>
              </a:rPr>
              <a:t>Foi desenvolvido para o </a:t>
            </a:r>
            <a:r>
              <a:rPr lang="pt-BR" sz="3000" dirty="0" err="1">
                <a:solidFill>
                  <a:prstClr val="white"/>
                </a:solidFill>
              </a:rPr>
              <a:t>Twitter</a:t>
            </a:r>
            <a:endParaRPr lang="pt-BR" sz="3000" dirty="0">
              <a:solidFill>
                <a:prstClr val="white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endParaRPr lang="pt-BR" sz="3000" dirty="0">
              <a:solidFill>
                <a:prstClr val="white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pt-BR" sz="3000" dirty="0">
                <a:solidFill>
                  <a:prstClr val="white"/>
                </a:solidFill>
              </a:rPr>
              <a:t>Mark Otto e Jacob Thornton Logo</a:t>
            </a:r>
          </a:p>
          <a:p>
            <a:pPr marL="457200" lvl="0" indent="-457200">
              <a:buFont typeface="Wingdings" panose="05000000000000000000" pitchFamily="2" charset="2"/>
              <a:buChar char="q"/>
              <a:defRPr/>
            </a:pPr>
            <a:endParaRPr lang="pt-BR" sz="3000" dirty="0">
              <a:solidFill>
                <a:prstClr val="white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21170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Onde encontrar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Bootstrap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-227208" y="2729657"/>
            <a:ext cx="117326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5000" dirty="0">
                <a:solidFill>
                  <a:prstClr val="white"/>
                </a:solidFill>
              </a:rPr>
              <a:t>https://getbootstrap.com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693388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Como usar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Bootstrap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pt-BR" sz="3000" dirty="0">
                <a:solidFill>
                  <a:prstClr val="white"/>
                </a:solidFill>
              </a:rPr>
              <a:t>Ver linha no </a:t>
            </a:r>
            <a:r>
              <a:rPr lang="pt-BR" sz="3000" dirty="0" err="1">
                <a:solidFill>
                  <a:prstClr val="white"/>
                </a:solidFill>
              </a:rPr>
              <a:t>head</a:t>
            </a:r>
            <a:r>
              <a:rPr lang="pt-BR" sz="3000" dirty="0">
                <a:solidFill>
                  <a:prstClr val="white"/>
                </a:solidFill>
              </a:rPr>
              <a:t> do </a:t>
            </a:r>
            <a:r>
              <a:rPr lang="pt-BR" sz="3000" dirty="0" err="1">
                <a:solidFill>
                  <a:prstClr val="white"/>
                </a:solidFill>
              </a:rPr>
              <a:t>Legacy</a:t>
            </a:r>
            <a:r>
              <a:rPr lang="pt-BR" sz="3000">
                <a:solidFill>
                  <a:prstClr val="white"/>
                </a:solidFill>
              </a:rPr>
              <a:t>!!!!!!!!!!!!!!!!!!!!!</a:t>
            </a:r>
            <a:endParaRPr lang="pt-BR" sz="3000" dirty="0">
              <a:solidFill>
                <a:prstClr val="white"/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955907"/>
      </p:ext>
    </p:extLst>
  </p:cSld>
  <p:clrMapOvr>
    <a:masterClrMapping/>
  </p:clrMapOvr>
  <p:transition spd="med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15025" y="256506"/>
            <a:ext cx="474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RESPONSIVIDADE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000" dirty="0"/>
              <a:t>&lt;meta http-</a:t>
            </a:r>
            <a:r>
              <a:rPr lang="en-US" sz="4000" dirty="0" err="1"/>
              <a:t>equiv</a:t>
            </a:r>
            <a:r>
              <a:rPr lang="en-US" sz="4000" dirty="0"/>
              <a:t>="X-UA-Compatible" content="IE=edge"&gt;</a:t>
            </a:r>
          </a:p>
          <a:p>
            <a:pPr lvl="0">
              <a:defRPr/>
            </a:pPr>
            <a:endParaRPr lang="en-US" sz="4000" dirty="0"/>
          </a:p>
          <a:p>
            <a:pPr lvl="0">
              <a:defRPr/>
            </a:pPr>
            <a:r>
              <a:rPr lang="en-US" sz="4000" dirty="0"/>
              <a:t>&lt;meta name="viewport" content="width=device-width, initial-scale=1.0"&gt;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912431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1351" y="32067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Introdução ao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jQuery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971" y="1275010"/>
            <a:ext cx="11732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Passar o site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?????w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492677"/>
      </p:ext>
    </p:extLst>
  </p:cSld>
  <p:clrMapOvr>
    <a:masterClrMapping/>
  </p:clrMapOvr>
  <p:transition spd="med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7377" y="270457"/>
            <a:ext cx="12054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000" dirty="0">
                <a:solidFill>
                  <a:schemeClr val="bg1"/>
                </a:solidFill>
              </a:rPr>
              <a:t>Introdução a Programação </a:t>
            </a:r>
            <a:r>
              <a:rPr lang="pt-BR" altLang="pt-BR" sz="4000" dirty="0" err="1">
                <a:solidFill>
                  <a:schemeClr val="bg1"/>
                </a:solidFill>
              </a:rPr>
              <a:t>Backend</a:t>
            </a:r>
            <a:r>
              <a:rPr lang="pt-BR" altLang="pt-BR" sz="4000" dirty="0">
                <a:solidFill>
                  <a:schemeClr val="bg1"/>
                </a:solidFill>
              </a:rPr>
              <a:t> e Frameworks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98362" y="1990222"/>
            <a:ext cx="11732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PHP, Java,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.Net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Python, etc...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MySQL, SQL Server, Oracle, </a:t>
            </a:r>
            <a:r>
              <a:rPr lang="pt-BR" sz="3000" dirty="0" err="1">
                <a:solidFill>
                  <a:prstClr val="white"/>
                </a:solidFill>
                <a:latin typeface="Century Gothic" panose="020B0502020202020204"/>
              </a:rPr>
              <a:t>Postgree</a:t>
            </a:r>
            <a:r>
              <a:rPr lang="pt-BR" sz="3000" dirty="0">
                <a:solidFill>
                  <a:prstClr val="white"/>
                </a:solidFill>
                <a:latin typeface="Century Gothic" panose="020B0502020202020204"/>
              </a:rPr>
              <a:t>, etc...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486257"/>
      </p:ext>
    </p:extLst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79658" cy="2971801"/>
          </a:xfrm>
        </p:spPr>
        <p:txBody>
          <a:bodyPr/>
          <a:lstStyle/>
          <a:p>
            <a:r>
              <a:rPr lang="pt-BR" dirty="0"/>
              <a:t>FIM!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Lucimar </a:t>
            </a:r>
            <a:r>
              <a:rPr lang="pt-BR" dirty="0" err="1"/>
              <a:t>Sasso</a:t>
            </a:r>
            <a:r>
              <a:rPr lang="pt-BR" dirty="0"/>
              <a:t> Vieira</a:t>
            </a:r>
          </a:p>
        </p:txBody>
      </p:sp>
    </p:spTree>
    <p:extLst>
      <p:ext uri="{BB962C8B-B14F-4D97-AF65-F5344CB8AC3E}">
        <p14:creationId xmlns:p14="http://schemas.microsoft.com/office/powerpoint/2010/main" val="27997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21983" y="28333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Fundamentos da Linguagem HTML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167128"/>
            <a:ext cx="11732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Introdução e Conceitos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Tags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Fundamentais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Formatação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Tabela de Cores (cor da fonte, fundo da página, etc.)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Tabela de Acentuação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Imagens (no corpo</a:t>
            </a:r>
            <a:r>
              <a:rPr kumimoji="0" lang="pt-BR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no fundo 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 página, etc.)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Links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Frames, Tabelas, 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iframes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Divs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Listas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Formulários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5211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27302" y="231819"/>
            <a:ext cx="3296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Bibliografia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W3S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Playlist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6615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21983" y="28333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Algumas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Tags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HTML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&lt;nome&gt; 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 abrindo uma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tag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&lt;/nome&gt; 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 fechando uma 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tag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&lt;nome&gt;...&lt;/nome&gt;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html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&gt;...&lt;/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html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 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 iniciar e finalizar um documento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head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&gt;...&lt;/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head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&gt;  cabeçalho da página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title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&gt;...&lt;/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title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&gt;  título da página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&lt;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body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&gt;...&lt;/</a:t>
            </a:r>
            <a:r>
              <a:rPr kumimoji="0" lang="pt-B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body</a:t>
            </a: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&gt;  corpo da página  conteúdo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391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21983" y="283335"/>
            <a:ext cx="905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Incrementando o cabeçalho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1971" y="1339404"/>
            <a:ext cx="11732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</a:rPr>
              <a:t>&lt;!DOCTYPE </a:t>
            </a:r>
            <a:r>
              <a:rPr lang="pt-BR" sz="3000" dirty="0" err="1">
                <a:solidFill>
                  <a:prstClr val="white"/>
                </a:solidFill>
              </a:rPr>
              <a:t>html</a:t>
            </a:r>
            <a:r>
              <a:rPr lang="pt-BR" sz="3000" dirty="0">
                <a:solidFill>
                  <a:prstClr val="white"/>
                </a:solidFill>
              </a:rPr>
              <a:t>&gt;</a:t>
            </a:r>
          </a:p>
          <a:p>
            <a:pPr lvl="0">
              <a:defRPr/>
            </a:pPr>
            <a:r>
              <a:rPr lang="pt-BR" sz="3000" dirty="0">
                <a:solidFill>
                  <a:prstClr val="white"/>
                </a:solidFill>
              </a:rPr>
              <a:t>&lt;</a:t>
            </a:r>
            <a:r>
              <a:rPr lang="pt-BR" sz="3000" dirty="0" err="1">
                <a:solidFill>
                  <a:prstClr val="white"/>
                </a:solidFill>
              </a:rPr>
              <a:t>html</a:t>
            </a:r>
            <a:r>
              <a:rPr lang="pt-BR" sz="3000" dirty="0">
                <a:solidFill>
                  <a:prstClr val="white"/>
                </a:solidFill>
              </a:rPr>
              <a:t> </a:t>
            </a:r>
            <a:r>
              <a:rPr lang="pt-BR" sz="3000" dirty="0" err="1">
                <a:solidFill>
                  <a:prstClr val="white"/>
                </a:solidFill>
              </a:rPr>
              <a:t>lang</a:t>
            </a:r>
            <a:r>
              <a:rPr lang="pt-BR" sz="3000" dirty="0">
                <a:solidFill>
                  <a:prstClr val="white"/>
                </a:solidFill>
              </a:rPr>
              <a:t>="</a:t>
            </a:r>
            <a:r>
              <a:rPr lang="pt-BR" sz="3000" dirty="0" err="1">
                <a:solidFill>
                  <a:prstClr val="white"/>
                </a:solidFill>
              </a:rPr>
              <a:t>pt-br</a:t>
            </a:r>
            <a:r>
              <a:rPr lang="pt-BR" sz="3000" dirty="0">
                <a:solidFill>
                  <a:prstClr val="white"/>
                </a:solidFill>
              </a:rPr>
              <a:t>"&gt;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Aula de PMI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D30B5-5A4F-4134-AA49-DE62BF069600}" type="slidenum"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rgbClr val="D06F1E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D06F1E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3720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1_Fatia">
  <a:themeElements>
    <a:clrScheme name="Fatia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8445</TotalTime>
  <Words>2307</Words>
  <Application>Microsoft Office PowerPoint</Application>
  <PresentationFormat>Widescreen</PresentationFormat>
  <Paragraphs>580</Paragraphs>
  <Slides>57</Slides>
  <Notes>57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57</vt:i4>
      </vt:variant>
    </vt:vector>
  </HeadingPairs>
  <TitlesOfParts>
    <vt:vector size="63" baseType="lpstr">
      <vt:lpstr>Calibri</vt:lpstr>
      <vt:lpstr>Century Gothic</vt:lpstr>
      <vt:lpstr>Wingdings</vt:lpstr>
      <vt:lpstr>Wingdings 3</vt:lpstr>
      <vt:lpstr>Fatia</vt:lpstr>
      <vt:lpstr>1_Fatia</vt:lpstr>
      <vt:lpstr>INTRODUÇÃO AO HTML/CSS</vt:lpstr>
      <vt:lpstr>Apresentação do PowerPoint</vt:lpstr>
      <vt:lpstr>Apresentação do PowerPoint</vt:lpstr>
      <vt:lpstr>Fundamentos da Programação Cliente/Servidor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PROJETO FINAL:  grupos e regras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</dc:title>
  <dc:creator>Windows User</dc:creator>
  <cp:lastModifiedBy>Aluno</cp:lastModifiedBy>
  <cp:revision>506</cp:revision>
  <dcterms:created xsi:type="dcterms:W3CDTF">2020-05-21T20:55:21Z</dcterms:created>
  <dcterms:modified xsi:type="dcterms:W3CDTF">2023-11-17T17:21:23Z</dcterms:modified>
</cp:coreProperties>
</file>