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11/19/2023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jp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11/19/2023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DE4F-3F55-29A6-C906-AA68429C95CA}"/>
              </a:ext>
            </a:extLst>
          </p:cNvPr>
          <p:cNvSpPr>
            <a:spLocks noGrp="1"/>
          </p:cNvSpPr>
          <p:nvPr>
            <p:ph type="ctrTitle"/>
          </p:nvPr>
        </p:nvSpPr>
        <p:spPr>
          <a:xfrm rot="21420000">
            <a:off x="838077" y="557546"/>
            <a:ext cx="9755187" cy="3431688"/>
          </a:xfrm>
        </p:spPr>
        <p:txBody>
          <a:bodyPr>
            <a:normAutofit/>
          </a:bodyPr>
          <a:lstStyle/>
          <a:p>
            <a:pPr algn="ctr"/>
            <a:r>
              <a:rPr lang="en-US" dirty="0"/>
              <a:t>Module 6</a:t>
            </a:r>
            <a:br>
              <a:rPr lang="en-US" dirty="0"/>
            </a:br>
            <a:r>
              <a:rPr lang="en-US" dirty="0"/>
              <a:t>media and information sources </a:t>
            </a:r>
          </a:p>
        </p:txBody>
      </p:sp>
    </p:spTree>
    <p:extLst>
      <p:ext uri="{BB962C8B-B14F-4D97-AF65-F5344CB8AC3E}">
        <p14:creationId xmlns:p14="http://schemas.microsoft.com/office/powerpoint/2010/main" val="2203797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72A5-96CF-97A7-A79B-DD0DFF7B60A8}"/>
              </a:ext>
            </a:extLst>
          </p:cNvPr>
          <p:cNvSpPr>
            <a:spLocks noGrp="1"/>
          </p:cNvSpPr>
          <p:nvPr>
            <p:ph type="title"/>
          </p:nvPr>
        </p:nvSpPr>
        <p:spPr/>
        <p:txBody>
          <a:bodyPr/>
          <a:lstStyle/>
          <a:p>
            <a:r>
              <a:rPr lang="en-US" dirty="0"/>
              <a:t>Common sources of information</a:t>
            </a:r>
          </a:p>
        </p:txBody>
      </p:sp>
      <p:sp>
        <p:nvSpPr>
          <p:cNvPr id="3" name="Content Placeholder 2">
            <a:extLst>
              <a:ext uri="{FF2B5EF4-FFF2-40B4-BE49-F238E27FC236}">
                <a16:creationId xmlns:a16="http://schemas.microsoft.com/office/drawing/2014/main" id="{76883207-2979-5B3C-EC26-9B2B5CFD28EA}"/>
              </a:ext>
            </a:extLst>
          </p:cNvPr>
          <p:cNvSpPr>
            <a:spLocks noGrp="1"/>
          </p:cNvSpPr>
          <p:nvPr>
            <p:ph sz="quarter" idx="13"/>
          </p:nvPr>
        </p:nvSpPr>
        <p:spPr/>
        <p:txBody>
          <a:bodyPr>
            <a:normAutofit/>
          </a:bodyPr>
          <a:lstStyle/>
          <a:p>
            <a:r>
              <a:rPr lang="en-US" sz="3600" dirty="0"/>
              <a:t>Library</a:t>
            </a:r>
          </a:p>
          <a:p>
            <a:r>
              <a:rPr lang="en-US" sz="3600" dirty="0"/>
              <a:t>internet</a:t>
            </a:r>
          </a:p>
        </p:txBody>
      </p:sp>
    </p:spTree>
    <p:extLst>
      <p:ext uri="{BB962C8B-B14F-4D97-AF65-F5344CB8AC3E}">
        <p14:creationId xmlns:p14="http://schemas.microsoft.com/office/powerpoint/2010/main" val="357777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5EB-5F28-F434-5A32-ECA26725E0F4}"/>
              </a:ext>
            </a:extLst>
          </p:cNvPr>
          <p:cNvSpPr>
            <a:spLocks noGrp="1"/>
          </p:cNvSpPr>
          <p:nvPr>
            <p:ph type="title"/>
          </p:nvPr>
        </p:nvSpPr>
        <p:spPr/>
        <p:txBody>
          <a:bodyPr>
            <a:normAutofit fontScale="90000"/>
          </a:bodyPr>
          <a:lstStyle/>
          <a:p>
            <a:r>
              <a:rPr lang="en-US" dirty="0"/>
              <a:t>The library as source of information</a:t>
            </a:r>
          </a:p>
        </p:txBody>
      </p:sp>
      <p:sp>
        <p:nvSpPr>
          <p:cNvPr id="3" name="Content Placeholder 2">
            <a:extLst>
              <a:ext uri="{FF2B5EF4-FFF2-40B4-BE49-F238E27FC236}">
                <a16:creationId xmlns:a16="http://schemas.microsoft.com/office/drawing/2014/main" id="{E009001D-A992-4FF3-E8CC-900CF1B5D561}"/>
              </a:ext>
            </a:extLst>
          </p:cNvPr>
          <p:cNvSpPr>
            <a:spLocks noGrp="1"/>
          </p:cNvSpPr>
          <p:nvPr>
            <p:ph sz="quarter" idx="13"/>
          </p:nvPr>
        </p:nvSpPr>
        <p:spPr/>
        <p:txBody>
          <a:bodyPr>
            <a:noAutofit/>
          </a:bodyPr>
          <a:lstStyle/>
          <a:p>
            <a:r>
              <a:rPr lang="en-US" sz="2800" dirty="0"/>
              <a:t>The library in its most traditional sense is defined by the </a:t>
            </a:r>
            <a:r>
              <a:rPr lang="en-US" sz="2800" dirty="0" err="1"/>
              <a:t>merriam-webster’s</a:t>
            </a:r>
            <a:r>
              <a:rPr lang="en-US" sz="2800" dirty="0"/>
              <a:t> diction nary as a place where books, magazines and other materials(such as videos and musical recordings) are available for people to use or borrow. Since it host a collection of information materials, this is a place where people go -  or at least used to go – for research Or to simply read.</a:t>
            </a:r>
          </a:p>
        </p:txBody>
      </p:sp>
    </p:spTree>
    <p:extLst>
      <p:ext uri="{BB962C8B-B14F-4D97-AF65-F5344CB8AC3E}">
        <p14:creationId xmlns:p14="http://schemas.microsoft.com/office/powerpoint/2010/main" val="405070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BC1C-B216-E643-69E7-DBC3042FD69D}"/>
              </a:ext>
            </a:extLst>
          </p:cNvPr>
          <p:cNvSpPr>
            <a:spLocks noGrp="1"/>
          </p:cNvSpPr>
          <p:nvPr>
            <p:ph type="title"/>
          </p:nvPr>
        </p:nvSpPr>
        <p:spPr/>
        <p:txBody>
          <a:bodyPr>
            <a:normAutofit fontScale="90000"/>
          </a:bodyPr>
          <a:lstStyle/>
          <a:p>
            <a:r>
              <a:rPr lang="en-US" dirty="0"/>
              <a:t>The internet as source of information</a:t>
            </a:r>
          </a:p>
        </p:txBody>
      </p:sp>
      <p:sp>
        <p:nvSpPr>
          <p:cNvPr id="3" name="Content Placeholder 2">
            <a:extLst>
              <a:ext uri="{FF2B5EF4-FFF2-40B4-BE49-F238E27FC236}">
                <a16:creationId xmlns:a16="http://schemas.microsoft.com/office/drawing/2014/main" id="{32680988-2FED-D8F5-5403-07C308EC770A}"/>
              </a:ext>
            </a:extLst>
          </p:cNvPr>
          <p:cNvSpPr>
            <a:spLocks noGrp="1"/>
          </p:cNvSpPr>
          <p:nvPr>
            <p:ph sz="quarter" idx="13"/>
          </p:nvPr>
        </p:nvSpPr>
        <p:spPr/>
        <p:txBody>
          <a:bodyPr/>
          <a:lstStyle/>
          <a:p>
            <a:r>
              <a:rPr lang="en-US" dirty="0"/>
              <a:t>Abundance, availability, and accessibility are the three key aspects of internet as a source of information. Experts, scientist, professionals, intellectuals, have Pooled their works and resources together in cyberspace. By allowing he free flow of information from different sources, the internet has made information available to all. </a:t>
            </a:r>
          </a:p>
          <a:p>
            <a:r>
              <a:rPr lang="en-US" dirty="0"/>
              <a:t>The existence of wireless connection and mobile gadgets made access to the internet easier and ever present.</a:t>
            </a:r>
          </a:p>
        </p:txBody>
      </p:sp>
    </p:spTree>
    <p:extLst>
      <p:ext uri="{BB962C8B-B14F-4D97-AF65-F5344CB8AC3E}">
        <p14:creationId xmlns:p14="http://schemas.microsoft.com/office/powerpoint/2010/main" val="335287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B275-8582-F82F-8083-A3875961893A}"/>
              </a:ext>
            </a:extLst>
          </p:cNvPr>
          <p:cNvSpPr>
            <a:spLocks noGrp="1"/>
          </p:cNvSpPr>
          <p:nvPr>
            <p:ph type="title"/>
          </p:nvPr>
        </p:nvSpPr>
        <p:spPr/>
        <p:txBody>
          <a:bodyPr>
            <a:normAutofit fontScale="90000"/>
          </a:bodyPr>
          <a:lstStyle/>
          <a:p>
            <a:r>
              <a:rPr lang="en-US" dirty="0"/>
              <a:t>Things to consider in evaluating information</a:t>
            </a:r>
          </a:p>
        </p:txBody>
      </p:sp>
      <p:sp>
        <p:nvSpPr>
          <p:cNvPr id="3" name="Content Placeholder 2">
            <a:extLst>
              <a:ext uri="{FF2B5EF4-FFF2-40B4-BE49-F238E27FC236}">
                <a16:creationId xmlns:a16="http://schemas.microsoft.com/office/drawing/2014/main" id="{4D045663-9139-489E-3DE7-E04C7C643F8A}"/>
              </a:ext>
            </a:extLst>
          </p:cNvPr>
          <p:cNvSpPr>
            <a:spLocks noGrp="1"/>
          </p:cNvSpPr>
          <p:nvPr>
            <p:ph sz="quarter" idx="13"/>
          </p:nvPr>
        </p:nvSpPr>
        <p:spPr>
          <a:xfrm>
            <a:off x="602457" y="2230083"/>
            <a:ext cx="10394707" cy="3311189"/>
          </a:xfrm>
        </p:spPr>
        <p:txBody>
          <a:bodyPr/>
          <a:lstStyle/>
          <a:p>
            <a:r>
              <a:rPr lang="en-US" sz="2800" dirty="0"/>
              <a:t>reliability of information. </a:t>
            </a:r>
          </a:p>
          <a:p>
            <a:r>
              <a:rPr lang="en-US" sz="2800" dirty="0"/>
              <a:t>Accuracy of information. </a:t>
            </a:r>
          </a:p>
          <a:p>
            <a:r>
              <a:rPr lang="en-US" sz="2800" dirty="0"/>
              <a:t>Forecasts Is similar To the actual data. </a:t>
            </a:r>
          </a:p>
          <a:p>
            <a:r>
              <a:rPr lang="en-US" sz="2800" dirty="0"/>
              <a:t>Financial whereas values are correct. </a:t>
            </a:r>
          </a:p>
          <a:p>
            <a:r>
              <a:rPr lang="en-US" sz="2800" dirty="0"/>
              <a:t>Value of information.</a:t>
            </a:r>
          </a:p>
          <a:p>
            <a:pPr marL="0" indent="0">
              <a:buNone/>
            </a:pPr>
            <a:endParaRPr lang="en-US" dirty="0"/>
          </a:p>
        </p:txBody>
      </p:sp>
    </p:spTree>
    <p:extLst>
      <p:ext uri="{BB962C8B-B14F-4D97-AF65-F5344CB8AC3E}">
        <p14:creationId xmlns:p14="http://schemas.microsoft.com/office/powerpoint/2010/main" val="204482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7720-2E4A-5CD2-0000-4BC96F30084D}"/>
              </a:ext>
            </a:extLst>
          </p:cNvPr>
          <p:cNvSpPr>
            <a:spLocks noGrp="1"/>
          </p:cNvSpPr>
          <p:nvPr>
            <p:ph type="title"/>
          </p:nvPr>
        </p:nvSpPr>
        <p:spPr/>
        <p:txBody>
          <a:bodyPr>
            <a:normAutofit fontScale="90000"/>
          </a:bodyPr>
          <a:lstStyle/>
          <a:p>
            <a:r>
              <a:rPr lang="en-US" dirty="0"/>
              <a:t>Things to consider in evaluating information</a:t>
            </a:r>
          </a:p>
        </p:txBody>
      </p:sp>
      <p:sp>
        <p:nvSpPr>
          <p:cNvPr id="3" name="Content Placeholder 2">
            <a:extLst>
              <a:ext uri="{FF2B5EF4-FFF2-40B4-BE49-F238E27FC236}">
                <a16:creationId xmlns:a16="http://schemas.microsoft.com/office/drawing/2014/main" id="{723576F1-5D3E-F04C-3FE8-318963F081DB}"/>
              </a:ext>
            </a:extLst>
          </p:cNvPr>
          <p:cNvSpPr>
            <a:spLocks noGrp="1"/>
          </p:cNvSpPr>
          <p:nvPr>
            <p:ph sz="quarter" idx="13"/>
          </p:nvPr>
        </p:nvSpPr>
        <p:spPr/>
        <p:txBody>
          <a:bodyPr>
            <a:normAutofit/>
          </a:bodyPr>
          <a:lstStyle/>
          <a:p>
            <a:r>
              <a:rPr lang="en-US" sz="2800" dirty="0"/>
              <a:t>Authority of e sources asks who authored or published the information. Like, is the source credible? </a:t>
            </a:r>
          </a:p>
          <a:p>
            <a:r>
              <a:rPr lang="en-US" sz="2800" dirty="0"/>
              <a:t>Timeless means reliability, accuracy, and value of information vary based on the time it was produced or acquired. It may become irrelevant and inaccurate with he passing of time (thus making it less valuable).</a:t>
            </a:r>
          </a:p>
        </p:txBody>
      </p:sp>
    </p:spTree>
    <p:extLst>
      <p:ext uri="{BB962C8B-B14F-4D97-AF65-F5344CB8AC3E}">
        <p14:creationId xmlns:p14="http://schemas.microsoft.com/office/powerpoint/2010/main" val="305845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C369-395D-9CFE-4225-C27510EAF141}"/>
              </a:ext>
            </a:extLst>
          </p:cNvPr>
          <p:cNvSpPr>
            <a:spLocks noGrp="1"/>
          </p:cNvSpPr>
          <p:nvPr>
            <p:ph type="title"/>
          </p:nvPr>
        </p:nvSpPr>
        <p:spPr/>
        <p:txBody>
          <a:bodyPr>
            <a:normAutofit fontScale="90000"/>
          </a:bodyPr>
          <a:lstStyle/>
          <a:p>
            <a:r>
              <a:rPr lang="en-US" dirty="0"/>
              <a:t>Skills in determining the reliability of information</a:t>
            </a:r>
          </a:p>
        </p:txBody>
      </p:sp>
      <p:sp>
        <p:nvSpPr>
          <p:cNvPr id="3" name="Content Placeholder 2">
            <a:extLst>
              <a:ext uri="{FF2B5EF4-FFF2-40B4-BE49-F238E27FC236}">
                <a16:creationId xmlns:a16="http://schemas.microsoft.com/office/drawing/2014/main" id="{FA922308-88F9-ABD3-F61F-314AFFB9D8B4}"/>
              </a:ext>
            </a:extLst>
          </p:cNvPr>
          <p:cNvSpPr>
            <a:spLocks noGrp="1"/>
          </p:cNvSpPr>
          <p:nvPr>
            <p:ph sz="quarter" idx="13"/>
          </p:nvPr>
        </p:nvSpPr>
        <p:spPr/>
        <p:txBody>
          <a:bodyPr>
            <a:noAutofit/>
          </a:bodyPr>
          <a:lstStyle/>
          <a:p>
            <a:r>
              <a:rPr lang="en-US" sz="2800" dirty="0"/>
              <a:t>Check the author. </a:t>
            </a:r>
          </a:p>
          <a:p>
            <a:r>
              <a:rPr lang="en-US" sz="2800" dirty="0"/>
              <a:t>Check the date of publication or of update. </a:t>
            </a:r>
          </a:p>
          <a:p>
            <a:r>
              <a:rPr lang="en-US" sz="2800" dirty="0"/>
              <a:t>Check for citations. </a:t>
            </a:r>
          </a:p>
          <a:p>
            <a:r>
              <a:rPr lang="en-US" sz="2800" dirty="0"/>
              <a:t>Check the domain or owner of the site/page. .Com - .</a:t>
            </a:r>
            <a:r>
              <a:rPr lang="en-US" sz="2800" dirty="0" err="1"/>
              <a:t>edu</a:t>
            </a:r>
            <a:r>
              <a:rPr lang="en-US" sz="2800" dirty="0"/>
              <a:t> - .mil - .</a:t>
            </a:r>
            <a:r>
              <a:rPr lang="en-US" sz="2800" dirty="0" err="1"/>
              <a:t>gov</a:t>
            </a:r>
            <a:r>
              <a:rPr lang="en-US" sz="2800" dirty="0"/>
              <a:t> - .org – commercial educational military government nonprofit organization.</a:t>
            </a:r>
          </a:p>
        </p:txBody>
      </p:sp>
    </p:spTree>
    <p:extLst>
      <p:ext uri="{BB962C8B-B14F-4D97-AF65-F5344CB8AC3E}">
        <p14:creationId xmlns:p14="http://schemas.microsoft.com/office/powerpoint/2010/main" val="357371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462A-7A6A-B334-4DFD-5999EBEC767F}"/>
              </a:ext>
            </a:extLst>
          </p:cNvPr>
          <p:cNvSpPr>
            <a:spLocks noGrp="1"/>
          </p:cNvSpPr>
          <p:nvPr>
            <p:ph type="title"/>
          </p:nvPr>
        </p:nvSpPr>
        <p:spPr/>
        <p:txBody>
          <a:bodyPr>
            <a:normAutofit fontScale="90000"/>
          </a:bodyPr>
          <a:lstStyle/>
          <a:p>
            <a:r>
              <a:rPr lang="en-US" dirty="0"/>
              <a:t>Skills in determining accurate information</a:t>
            </a:r>
          </a:p>
        </p:txBody>
      </p:sp>
      <p:sp>
        <p:nvSpPr>
          <p:cNvPr id="3" name="Content Placeholder 2">
            <a:extLst>
              <a:ext uri="{FF2B5EF4-FFF2-40B4-BE49-F238E27FC236}">
                <a16:creationId xmlns:a16="http://schemas.microsoft.com/office/drawing/2014/main" id="{BFF4D84F-5B79-AB7B-EBFA-129BE1A28A5B}"/>
              </a:ext>
            </a:extLst>
          </p:cNvPr>
          <p:cNvSpPr>
            <a:spLocks noGrp="1"/>
          </p:cNvSpPr>
          <p:nvPr>
            <p:ph sz="quarter" idx="13"/>
          </p:nvPr>
        </p:nvSpPr>
        <p:spPr/>
        <p:txBody>
          <a:bodyPr>
            <a:normAutofit/>
          </a:bodyPr>
          <a:lstStyle/>
          <a:p>
            <a:r>
              <a:rPr lang="en-US" sz="3200" dirty="0"/>
              <a:t>Look for facts.</a:t>
            </a:r>
          </a:p>
          <a:p>
            <a:r>
              <a:rPr lang="en-US" sz="3200" dirty="0"/>
              <a:t>cross-reference with other source for consistency. </a:t>
            </a:r>
          </a:p>
          <a:p>
            <a:r>
              <a:rPr lang="en-US" sz="3200" dirty="0"/>
              <a:t>Determine the reason for writing and publishing the information.</a:t>
            </a:r>
          </a:p>
        </p:txBody>
      </p:sp>
    </p:spTree>
    <p:extLst>
      <p:ext uri="{BB962C8B-B14F-4D97-AF65-F5344CB8AC3E}">
        <p14:creationId xmlns:p14="http://schemas.microsoft.com/office/powerpoint/2010/main" val="154030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FFFB-9D40-4CBF-C7FD-34FF40E1CF69}"/>
              </a:ext>
            </a:extLst>
          </p:cNvPr>
          <p:cNvSpPr>
            <a:spLocks noGrp="1"/>
          </p:cNvSpPr>
          <p:nvPr>
            <p:ph type="title"/>
          </p:nvPr>
        </p:nvSpPr>
        <p:spPr/>
        <p:txBody>
          <a:bodyPr/>
          <a:lstStyle/>
          <a:p>
            <a:r>
              <a:rPr lang="en-US" dirty="0"/>
              <a:t>The media as formation sources</a:t>
            </a:r>
          </a:p>
        </p:txBody>
      </p:sp>
      <p:sp>
        <p:nvSpPr>
          <p:cNvPr id="3" name="Content Placeholder 2">
            <a:extLst>
              <a:ext uri="{FF2B5EF4-FFF2-40B4-BE49-F238E27FC236}">
                <a16:creationId xmlns:a16="http://schemas.microsoft.com/office/drawing/2014/main" id="{18AD09B5-AAD9-5B4D-3EF8-1365313E623F}"/>
              </a:ext>
            </a:extLst>
          </p:cNvPr>
          <p:cNvSpPr>
            <a:spLocks noGrp="1"/>
          </p:cNvSpPr>
          <p:nvPr>
            <p:ph sz="quarter" idx="13"/>
          </p:nvPr>
        </p:nvSpPr>
        <p:spPr/>
        <p:txBody>
          <a:bodyPr>
            <a:normAutofit/>
          </a:bodyPr>
          <a:lstStyle/>
          <a:p>
            <a:r>
              <a:rPr lang="en-US" sz="2800" dirty="0"/>
              <a:t>One of the primary role of media plays is to inform. Form news to current affairs to lifestyle subjects, weather reports to celebrity updates, educational subjects to recreational details and more, the whole array of data the media offers make it an invaluable source of information.</a:t>
            </a:r>
          </a:p>
        </p:txBody>
      </p:sp>
    </p:spTree>
    <p:extLst>
      <p:ext uri="{BB962C8B-B14F-4D97-AF65-F5344CB8AC3E}">
        <p14:creationId xmlns:p14="http://schemas.microsoft.com/office/powerpoint/2010/main" val="265644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24D9-57A4-FC27-6B86-4E6E0054B441}"/>
              </a:ext>
            </a:extLst>
          </p:cNvPr>
          <p:cNvSpPr>
            <a:spLocks noGrp="1"/>
          </p:cNvSpPr>
          <p:nvPr>
            <p:ph type="title"/>
          </p:nvPr>
        </p:nvSpPr>
        <p:spPr/>
        <p:txBody>
          <a:bodyPr/>
          <a:lstStyle/>
          <a:p>
            <a:r>
              <a:rPr lang="en-US" dirty="0"/>
              <a:t>Indigenous media</a:t>
            </a:r>
          </a:p>
        </p:txBody>
      </p:sp>
      <p:sp>
        <p:nvSpPr>
          <p:cNvPr id="3" name="Content Placeholder 2">
            <a:extLst>
              <a:ext uri="{FF2B5EF4-FFF2-40B4-BE49-F238E27FC236}">
                <a16:creationId xmlns:a16="http://schemas.microsoft.com/office/drawing/2014/main" id="{A23719DB-51C4-29AC-8325-5849F4060A66}"/>
              </a:ext>
            </a:extLst>
          </p:cNvPr>
          <p:cNvSpPr>
            <a:spLocks noGrp="1"/>
          </p:cNvSpPr>
          <p:nvPr>
            <p:ph sz="quarter" idx="13"/>
          </p:nvPr>
        </p:nvSpPr>
        <p:spPr/>
        <p:txBody>
          <a:bodyPr/>
          <a:lstStyle/>
          <a:p>
            <a:r>
              <a:rPr lang="en-US" sz="2800" dirty="0"/>
              <a:t>It Is the reflection of indigenous communities and has been used as powerful social movement catalyst all over the world. Indigenous media seeks to spark activism, promote advocacy, be a source  empowerment, and encourage community building among indigents</a:t>
            </a:r>
            <a:r>
              <a:rPr lang="en-US" dirty="0"/>
              <a:t>.</a:t>
            </a:r>
          </a:p>
        </p:txBody>
      </p:sp>
    </p:spTree>
    <p:extLst>
      <p:ext uri="{BB962C8B-B14F-4D97-AF65-F5344CB8AC3E}">
        <p14:creationId xmlns:p14="http://schemas.microsoft.com/office/powerpoint/2010/main" val="349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B5B3-C9CD-B297-71E9-5FC9EFA38436}"/>
              </a:ext>
            </a:extLst>
          </p:cNvPr>
          <p:cNvSpPr>
            <a:spLocks noGrp="1"/>
          </p:cNvSpPr>
          <p:nvPr>
            <p:ph type="title"/>
          </p:nvPr>
        </p:nvSpPr>
        <p:spPr/>
        <p:txBody>
          <a:bodyPr>
            <a:normAutofit fontScale="90000"/>
          </a:bodyPr>
          <a:lstStyle/>
          <a:p>
            <a:r>
              <a:rPr lang="en-US" dirty="0"/>
              <a:t>Characteristics of indigenous media</a:t>
            </a:r>
          </a:p>
        </p:txBody>
      </p:sp>
      <p:sp>
        <p:nvSpPr>
          <p:cNvPr id="3" name="Content Placeholder 2">
            <a:extLst>
              <a:ext uri="{FF2B5EF4-FFF2-40B4-BE49-F238E27FC236}">
                <a16:creationId xmlns:a16="http://schemas.microsoft.com/office/drawing/2014/main" id="{105FF169-826F-E531-80D2-A5F6CD0A1D1E}"/>
              </a:ext>
            </a:extLst>
          </p:cNvPr>
          <p:cNvSpPr>
            <a:spLocks noGrp="1"/>
          </p:cNvSpPr>
          <p:nvPr>
            <p:ph sz="quarter" idx="13"/>
          </p:nvPr>
        </p:nvSpPr>
        <p:spPr/>
        <p:txBody>
          <a:bodyPr>
            <a:normAutofit/>
          </a:bodyPr>
          <a:lstStyle/>
          <a:p>
            <a:r>
              <a:rPr lang="en-US" sz="2800" dirty="0"/>
              <a:t>Oral tradition of communication </a:t>
            </a:r>
          </a:p>
          <a:p>
            <a:r>
              <a:rPr lang="en-US" sz="2800" dirty="0"/>
              <a:t>store information in memories </a:t>
            </a:r>
          </a:p>
          <a:p>
            <a:r>
              <a:rPr lang="en-US" sz="2800" dirty="0"/>
              <a:t>information exchange is face-to-face </a:t>
            </a:r>
          </a:p>
          <a:p>
            <a:r>
              <a:rPr lang="en-US" sz="2800" dirty="0"/>
              <a:t>information are contain within the boarder of the community</a:t>
            </a:r>
          </a:p>
        </p:txBody>
      </p:sp>
    </p:spTree>
    <p:extLst>
      <p:ext uri="{BB962C8B-B14F-4D97-AF65-F5344CB8AC3E}">
        <p14:creationId xmlns:p14="http://schemas.microsoft.com/office/powerpoint/2010/main" val="330334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71EA-726D-BA39-18F9-F309616F0E01}"/>
              </a:ext>
            </a:extLst>
          </p:cNvPr>
          <p:cNvSpPr>
            <a:spLocks noGrp="1"/>
          </p:cNvSpPr>
          <p:nvPr>
            <p:ph type="title"/>
          </p:nvPr>
        </p:nvSpPr>
        <p:spPr/>
        <p:txBody>
          <a:bodyPr>
            <a:normAutofit fontScale="90000"/>
          </a:bodyPr>
          <a:lstStyle/>
          <a:p>
            <a:r>
              <a:rPr lang="en-US" dirty="0"/>
              <a:t>The community media and the indigenous people</a:t>
            </a:r>
          </a:p>
        </p:txBody>
      </p:sp>
      <p:sp>
        <p:nvSpPr>
          <p:cNvPr id="3" name="Content Placeholder 2">
            <a:extLst>
              <a:ext uri="{FF2B5EF4-FFF2-40B4-BE49-F238E27FC236}">
                <a16:creationId xmlns:a16="http://schemas.microsoft.com/office/drawing/2014/main" id="{7B2F7C86-93C5-1233-0101-946BE5249EFD}"/>
              </a:ext>
            </a:extLst>
          </p:cNvPr>
          <p:cNvSpPr>
            <a:spLocks noGrp="1"/>
          </p:cNvSpPr>
          <p:nvPr>
            <p:ph sz="quarter" idx="13"/>
          </p:nvPr>
        </p:nvSpPr>
        <p:spPr/>
        <p:txBody>
          <a:bodyPr/>
          <a:lstStyle/>
          <a:p>
            <a:r>
              <a:rPr lang="en-US" dirty="0"/>
              <a:t>As the term implies community media is run by a community, and for a community. Social movements and community-based organization make use of community media for number of reasons:</a:t>
            </a:r>
          </a:p>
          <a:p>
            <a:pPr lvl="2"/>
            <a:r>
              <a:rPr lang="en-US" dirty="0"/>
              <a:t>It serves the community by providing access to the information.</a:t>
            </a:r>
          </a:p>
          <a:p>
            <a:pPr lvl="2"/>
            <a:r>
              <a:rPr lang="en-US" dirty="0"/>
              <a:t>It also gives the community platform for raising their concerns and aids in solving them. </a:t>
            </a:r>
          </a:p>
          <a:p>
            <a:pPr lvl="2"/>
            <a:r>
              <a:rPr lang="en-US" dirty="0"/>
              <a:t>Community media also provides a medium for a community discussion.</a:t>
            </a:r>
          </a:p>
          <a:p>
            <a:pPr lvl="2"/>
            <a:r>
              <a:rPr lang="en-US" dirty="0"/>
              <a:t>It make public decision making possible through information and knowledge sharing among the members of the community .</a:t>
            </a:r>
          </a:p>
        </p:txBody>
      </p:sp>
    </p:spTree>
    <p:extLst>
      <p:ext uri="{BB962C8B-B14F-4D97-AF65-F5344CB8AC3E}">
        <p14:creationId xmlns:p14="http://schemas.microsoft.com/office/powerpoint/2010/main" val="254133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C61A-A9EB-5ACF-7793-3BDB09EAF802}"/>
              </a:ext>
            </a:extLst>
          </p:cNvPr>
          <p:cNvSpPr>
            <a:spLocks noGrp="1"/>
          </p:cNvSpPr>
          <p:nvPr>
            <p:ph type="title"/>
          </p:nvPr>
        </p:nvSpPr>
        <p:spPr/>
        <p:txBody>
          <a:bodyPr/>
          <a:lstStyle/>
          <a:p>
            <a:r>
              <a:rPr lang="en-US" dirty="0"/>
              <a:t>Examples of indigenous media</a:t>
            </a:r>
          </a:p>
        </p:txBody>
      </p:sp>
      <p:sp>
        <p:nvSpPr>
          <p:cNvPr id="3" name="Content Placeholder 2">
            <a:extLst>
              <a:ext uri="{FF2B5EF4-FFF2-40B4-BE49-F238E27FC236}">
                <a16:creationId xmlns:a16="http://schemas.microsoft.com/office/drawing/2014/main" id="{A2FE1F66-E420-FCE2-C959-99B8407F4524}"/>
              </a:ext>
            </a:extLst>
          </p:cNvPr>
          <p:cNvSpPr>
            <a:spLocks noGrp="1"/>
          </p:cNvSpPr>
          <p:nvPr>
            <p:ph sz="quarter" idx="13"/>
          </p:nvPr>
        </p:nvSpPr>
        <p:spPr/>
        <p:txBody>
          <a:bodyPr>
            <a:normAutofit/>
          </a:bodyPr>
          <a:lstStyle/>
          <a:p>
            <a:r>
              <a:rPr lang="en-US" sz="3600" dirty="0"/>
              <a:t>Ethnographic films </a:t>
            </a:r>
          </a:p>
          <a:p>
            <a:r>
              <a:rPr lang="en-US" sz="3600" dirty="0"/>
              <a:t>aboriginal media</a:t>
            </a:r>
          </a:p>
        </p:txBody>
      </p:sp>
    </p:spTree>
    <p:extLst>
      <p:ext uri="{BB962C8B-B14F-4D97-AF65-F5344CB8AC3E}">
        <p14:creationId xmlns:p14="http://schemas.microsoft.com/office/powerpoint/2010/main" val="107747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7686-6EF6-FBE0-087D-CC9C0490CD59}"/>
              </a:ext>
            </a:extLst>
          </p:cNvPr>
          <p:cNvSpPr>
            <a:spLocks noGrp="1"/>
          </p:cNvSpPr>
          <p:nvPr>
            <p:ph type="title"/>
          </p:nvPr>
        </p:nvSpPr>
        <p:spPr/>
        <p:txBody>
          <a:bodyPr/>
          <a:lstStyle/>
          <a:p>
            <a:r>
              <a:rPr lang="en-US" dirty="0"/>
              <a:t>Ethnographic films</a:t>
            </a:r>
          </a:p>
        </p:txBody>
      </p:sp>
      <p:sp>
        <p:nvSpPr>
          <p:cNvPr id="3" name="Content Placeholder 2">
            <a:extLst>
              <a:ext uri="{FF2B5EF4-FFF2-40B4-BE49-F238E27FC236}">
                <a16:creationId xmlns:a16="http://schemas.microsoft.com/office/drawing/2014/main" id="{11F8E53D-1094-D133-4B47-F4A3891658DB}"/>
              </a:ext>
            </a:extLst>
          </p:cNvPr>
          <p:cNvSpPr>
            <a:spLocks noGrp="1"/>
          </p:cNvSpPr>
          <p:nvPr>
            <p:ph sz="quarter" idx="13"/>
          </p:nvPr>
        </p:nvSpPr>
        <p:spPr/>
        <p:txBody>
          <a:bodyPr>
            <a:normAutofit/>
          </a:bodyPr>
          <a:lstStyle/>
          <a:p>
            <a:r>
              <a:rPr lang="en-US" sz="2800" dirty="0"/>
              <a:t>Matthew during ton defines ethnographic film as the visual manifestation F anthropological practice organized in a linear moving media. </a:t>
            </a:r>
          </a:p>
          <a:p>
            <a:r>
              <a:rPr lang="en-US" sz="2800" dirty="0"/>
              <a:t>Ethnographic media is a non-fiction works that reflect the lives  indigenous people, typically following the documentary format. </a:t>
            </a:r>
          </a:p>
        </p:txBody>
      </p:sp>
    </p:spTree>
    <p:extLst>
      <p:ext uri="{BB962C8B-B14F-4D97-AF65-F5344CB8AC3E}">
        <p14:creationId xmlns:p14="http://schemas.microsoft.com/office/powerpoint/2010/main" val="302159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83C1-1E73-6F60-414D-4775FFDEDF17}"/>
              </a:ext>
            </a:extLst>
          </p:cNvPr>
          <p:cNvSpPr>
            <a:spLocks noGrp="1"/>
          </p:cNvSpPr>
          <p:nvPr>
            <p:ph type="title"/>
          </p:nvPr>
        </p:nvSpPr>
        <p:spPr/>
        <p:txBody>
          <a:bodyPr/>
          <a:lstStyle/>
          <a:p>
            <a:r>
              <a:rPr lang="en-US" dirty="0"/>
              <a:t>Aboriginal media </a:t>
            </a:r>
          </a:p>
        </p:txBody>
      </p:sp>
      <p:sp>
        <p:nvSpPr>
          <p:cNvPr id="3" name="Content Placeholder 2">
            <a:extLst>
              <a:ext uri="{FF2B5EF4-FFF2-40B4-BE49-F238E27FC236}">
                <a16:creationId xmlns:a16="http://schemas.microsoft.com/office/drawing/2014/main" id="{53864420-8C17-F7BA-6D6D-07AF0FD73FCE}"/>
              </a:ext>
            </a:extLst>
          </p:cNvPr>
          <p:cNvSpPr>
            <a:spLocks noGrp="1"/>
          </p:cNvSpPr>
          <p:nvPr>
            <p:ph sz="quarter" idx="13"/>
          </p:nvPr>
        </p:nvSpPr>
        <p:spPr/>
        <p:txBody>
          <a:bodyPr/>
          <a:lstStyle/>
          <a:p>
            <a:r>
              <a:rPr lang="en-US" dirty="0" err="1"/>
              <a:t>Imparja</a:t>
            </a:r>
            <a:r>
              <a:rPr lang="en-US" dirty="0"/>
              <a:t> (“tracks” or “footprints” in central Australian language) is a commercial station intended for the aboriginal population . Apart from public service announcements it also broadcasts aboriginal programs aimed  promoting awareness about the concerns and issues of aboriginal people.</a:t>
            </a:r>
          </a:p>
          <a:p>
            <a:r>
              <a:rPr lang="en-US" dirty="0"/>
              <a:t>Aboriginal </a:t>
            </a:r>
          </a:p>
          <a:p>
            <a:pPr lvl="2"/>
            <a:r>
              <a:rPr lang="en-US" dirty="0"/>
              <a:t>A member of a race of people who were the first people to live In a country, before any colonist arrived.</a:t>
            </a:r>
          </a:p>
        </p:txBody>
      </p:sp>
    </p:spTree>
    <p:extLst>
      <p:ext uri="{BB962C8B-B14F-4D97-AF65-F5344CB8AC3E}">
        <p14:creationId xmlns:p14="http://schemas.microsoft.com/office/powerpoint/2010/main" val="423237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479F-63B6-6764-9268-E8CD54672E70}"/>
              </a:ext>
            </a:extLst>
          </p:cNvPr>
          <p:cNvSpPr>
            <a:spLocks noGrp="1"/>
          </p:cNvSpPr>
          <p:nvPr>
            <p:ph type="title"/>
          </p:nvPr>
        </p:nvSpPr>
        <p:spPr/>
        <p:txBody>
          <a:bodyPr>
            <a:normAutofit fontScale="90000"/>
          </a:bodyPr>
          <a:lstStyle/>
          <a:p>
            <a:r>
              <a:rPr lang="en-US" dirty="0"/>
              <a:t>Traditional media as the primary source of information</a:t>
            </a:r>
          </a:p>
        </p:txBody>
      </p:sp>
      <p:sp>
        <p:nvSpPr>
          <p:cNvPr id="3" name="Content Placeholder 2">
            <a:extLst>
              <a:ext uri="{FF2B5EF4-FFF2-40B4-BE49-F238E27FC236}">
                <a16:creationId xmlns:a16="http://schemas.microsoft.com/office/drawing/2014/main" id="{A0359EFF-E7F3-FB50-8DAF-A509EE851CF7}"/>
              </a:ext>
            </a:extLst>
          </p:cNvPr>
          <p:cNvSpPr>
            <a:spLocks noGrp="1"/>
          </p:cNvSpPr>
          <p:nvPr>
            <p:ph sz="quarter" idx="13"/>
          </p:nvPr>
        </p:nvSpPr>
        <p:spPr/>
        <p:txBody>
          <a:bodyPr/>
          <a:lstStyle/>
          <a:p>
            <a:r>
              <a:rPr lang="en-US" dirty="0"/>
              <a:t>Print, radio and television was initially invented as a means of mass communication with the purpose to inform . </a:t>
            </a:r>
          </a:p>
          <a:p>
            <a:pPr lvl="2"/>
            <a:r>
              <a:rPr lang="en-US" dirty="0"/>
              <a:t>Print can be traced back to ancient record keeping intended to teach the next generation about heir history and practices.</a:t>
            </a:r>
          </a:p>
          <a:p>
            <a:pPr lvl="2"/>
            <a:r>
              <a:rPr lang="en-US" dirty="0"/>
              <a:t>radio was developed from one place to another. </a:t>
            </a:r>
          </a:p>
          <a:p>
            <a:pPr lvl="2"/>
            <a:r>
              <a:rPr lang="en-US" dirty="0"/>
              <a:t>Television , despite being invented for commercial purposes, incorporated educational materials in their early programming.</a:t>
            </a:r>
          </a:p>
        </p:txBody>
      </p:sp>
    </p:spTree>
    <p:extLst>
      <p:ext uri="{BB962C8B-B14F-4D97-AF65-F5344CB8AC3E}">
        <p14:creationId xmlns:p14="http://schemas.microsoft.com/office/powerpoint/2010/main" val="22277352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Main Event</vt:lpstr>
      <vt:lpstr>Module 6 media and information sources </vt:lpstr>
      <vt:lpstr>The media as formation sources</vt:lpstr>
      <vt:lpstr>Indigenous media</vt:lpstr>
      <vt:lpstr>Characteristics of indigenous media</vt:lpstr>
      <vt:lpstr>The community media and the indigenous people</vt:lpstr>
      <vt:lpstr>Examples of indigenous media</vt:lpstr>
      <vt:lpstr>Ethnographic films</vt:lpstr>
      <vt:lpstr>Aboriginal media </vt:lpstr>
      <vt:lpstr>Traditional media as the primary source of information</vt:lpstr>
      <vt:lpstr>Common sources of information</vt:lpstr>
      <vt:lpstr>The library as source of information</vt:lpstr>
      <vt:lpstr>The internet as source of information</vt:lpstr>
      <vt:lpstr>Things to consider in evaluating information</vt:lpstr>
      <vt:lpstr>Things to consider in evaluating information</vt:lpstr>
      <vt:lpstr>Skills in determining the reliability of information</vt:lpstr>
      <vt:lpstr>Skills in determining accurate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media and information sources </dc:title>
  <dc:creator>maryjoyceromano18@gmail.com</dc:creator>
  <cp:lastModifiedBy>maryjoyceromano18@gmail.com</cp:lastModifiedBy>
  <cp:revision>2</cp:revision>
  <dcterms:created xsi:type="dcterms:W3CDTF">2023-11-19T04:51:43Z</dcterms:created>
  <dcterms:modified xsi:type="dcterms:W3CDTF">2023-11-19T07:02:53Z</dcterms:modified>
</cp:coreProperties>
</file>