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792f6e5aa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792f6e5aa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92f6e5aa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792f6e5aa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792f6e5aa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792f6e5aa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92f6e5aa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792f6e5aa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92f6e5aa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792f6e5aa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92f6e5aa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792f6e5aa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792f6e5aa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792f6e5aa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792f6e5aa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792f6e5aa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792f6e5aa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792f6e5aa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de Software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/>
        </p:nvSpPr>
        <p:spPr>
          <a:xfrm>
            <a:off x="2107625" y="1126100"/>
            <a:ext cx="29217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Grupo: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★"/>
            </a:pPr>
            <a:r>
              <a:rPr lang="pt-B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Eduardo Oliveira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★"/>
            </a:pPr>
            <a:r>
              <a:rPr lang="pt-B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Alice Barros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★"/>
            </a:pPr>
            <a:r>
              <a:rPr lang="pt-B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Cauã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★"/>
            </a:pPr>
            <a:r>
              <a:rPr lang="pt-B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Gabriel Machado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★"/>
            </a:pPr>
            <a:r>
              <a:rPr lang="pt-B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Túlio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★"/>
            </a:pPr>
            <a:r>
              <a:rPr lang="pt-B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Vitor castro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845600"/>
            <a:ext cx="75057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Unittest</a:t>
            </a:r>
            <a:endParaRPr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442900"/>
            <a:ext cx="7505700" cy="3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 Positivos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• É padrão da linguagem Python, não precisa instalar nada.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• Muito usada em empresas mais tradicionais (bom para compatibilidade).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• Estrutura bem definida e organizada (semelhante ao JUnit do Java).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• Suporta fixtures, mocks e integração com CI/CD.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Pontos Negativos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• Verboso: precisa de classes e métodos específicos (setUp, tearDown).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• A escrita de testes é menos intuitiva e exige mais boilerplate.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• Output menos amigável, comparado ao Pytest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294150" y="457550"/>
            <a:ext cx="2711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2105"/>
              <a:buNone/>
            </a:pPr>
            <a:r>
              <a:rPr lang="pt-BR" sz="1900"/>
              <a:t>Exemplo com Unittest:</a:t>
            </a:r>
            <a:endParaRPr sz="1900"/>
          </a:p>
        </p:txBody>
      </p:sp>
      <p:pic>
        <p:nvPicPr>
          <p:cNvPr id="140" name="Google Shape;140;p15" title="Screenshot 2025-08-27 at 23-05-55 Atividade_01 1 .pd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00" y="882725"/>
            <a:ext cx="6029612" cy="4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Pytest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1427700"/>
            <a:ext cx="7505700" cy="3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 Positivos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• Sintaxe simples e direta (não precisa criar classes).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• Suporte a fixtures avançadas, parametrização e plugins.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• Output detalhado e colorido (mostra falhas de forma clara).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• Muito popular em projetos modernos.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Pontos Negativos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• Precisa ser instalado via pip install pytest (não é padrão).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• Algumas empresas mais conservadoras ainda preferem unittest.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• Para quem vem do JUnit ou NUnit, pode parecer “menos formal”.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453950" y="495600"/>
            <a:ext cx="32136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Exemplo com Pytest:</a:t>
            </a:r>
            <a:endParaRPr sz="1700"/>
          </a:p>
        </p:txBody>
      </p:sp>
      <p:pic>
        <p:nvPicPr>
          <p:cNvPr id="152" name="Google Shape;152;p17" title="Screenshot 2025-08-27 at 23-06-07 Atividade_01 1 .pd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25" y="875350"/>
            <a:ext cx="7274451" cy="39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Diferenças Principais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 </a:t>
            </a:r>
            <a:r>
              <a:rPr lang="pt-BR"/>
              <a:t>Unittest: Mais verboso, orientado a classes e métodos.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 Pytest: Mais simples, direto, leitura mais fácil.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 Saída: Pytest mostra falhas de forma clara, enquanto Unittest mostra apenas “FAIL” ou “ERROR”.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560425" y="502175"/>
            <a:ext cx="7725600" cy="43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Testes de Caixa Preta </a:t>
            </a:r>
            <a:r>
              <a:rPr lang="pt-BR" sz="1100"/>
              <a:t>(black-box)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Focam no comportamento observado do software (entradas → saídas), sem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conhecer o código. Técnicas clássicas incluem Equivalence Partitioning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(particionamento de equivalência), Boundary Value Analysis (análise de valores-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limite) e Decision Table Testing (tabelas de decisão). Essas técnicas são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formalizadas pelo ISTQB.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Testes de Caixa Branca</a:t>
            </a:r>
            <a:r>
              <a:rPr lang="pt-BR" sz="1100"/>
              <a:t> (white-box)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Focam na estrutura interna do código. O projeto de testes usa conhecimento de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fluxo de controle e dados; metas comuns incluem statement coverage e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decision/branch coverage.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Diferenças essenciais</a:t>
            </a:r>
            <a:endParaRPr b="1"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• Visão interna: Caixa Branca enxerga e usa o código; Caixa Preta ignora a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implementação e valida apenas o comportamento.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• Critérios de adequação: Caixa Branca mede cobertura estrutural (ex.: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statement coverage); Caixa Preta deriva casos por regras de negócio (ex.: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particionamento, limites, tabelas de decisão).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• Nível típico: Caixa Branca é mais comum em unit e parte de integração;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Caixa Preta aparece muito em sistema, aceitação e E2E, embora ambas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possam existir em vários níveis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491975" y="526050"/>
            <a:ext cx="55419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Como aplicar no processo (SDLC)</a:t>
            </a:r>
            <a:endParaRPr sz="1800"/>
          </a:p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190225" y="1060075"/>
            <a:ext cx="8742300" cy="39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135"/>
              <a:t>1. Planejamento e requisitos</a:t>
            </a:r>
            <a:endParaRPr sz="1135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pt-BR" sz="1135"/>
              <a:t>• Definir critérios de aceitação → base para testes de Caixa Preta (ex.: regras</a:t>
            </a:r>
            <a:endParaRPr sz="113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135"/>
              <a:t>em tabelas de decisão).</a:t>
            </a:r>
            <a:endParaRPr sz="1135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pt-BR" sz="1135"/>
              <a:t>2. Projeto e implementação</a:t>
            </a:r>
            <a:endParaRPr sz="1135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pt-BR" sz="1135"/>
              <a:t>• Desenvolvedores escrevem unit tests visando cobertura estrutural (Caixa</a:t>
            </a:r>
            <a:endParaRPr sz="1135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pt-BR" sz="1135"/>
              <a:t>Branca) e monitoram métricas como statement/branch coverage.</a:t>
            </a:r>
            <a:endParaRPr sz="1135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pt-BR" sz="1135"/>
              <a:t>3. Integração e sistema</a:t>
            </a:r>
            <a:endParaRPr sz="1135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pt-BR" sz="1135"/>
              <a:t>• Caixa Preta valida fluxos de negócio, limites e combinações (partições, limites,</a:t>
            </a:r>
            <a:endParaRPr sz="1135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pt-BR" sz="1135"/>
              <a:t>tabelas).</a:t>
            </a:r>
            <a:endParaRPr sz="1135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pt-BR" sz="1135"/>
              <a:t>• Caixa Branca ainda pode ser usada p/ assegurar que ramos e caminhos</a:t>
            </a:r>
            <a:endParaRPr sz="1135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pt-BR" sz="1135"/>
              <a:t>críticos são exercitados.</a:t>
            </a:r>
            <a:endParaRPr sz="1135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pt-BR" sz="1135"/>
              <a:t>4. Teste de aceitação / E2E</a:t>
            </a:r>
            <a:endParaRPr sz="1135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pt-BR" sz="1135"/>
              <a:t>• Predominância de Caixa Preta com automação de UI/API para simular uso</a:t>
            </a:r>
            <a:endParaRPr sz="1135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pt-BR" sz="1135"/>
              <a:t>real.</a:t>
            </a:r>
            <a:endParaRPr sz="1135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13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243475" y="213050"/>
            <a:ext cx="8689200" cy="47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5. Manutenção/CI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• Executar suites automaticamente; acompanhar cobertura (Caixa Branca) 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resultados funcionais (Caixa Preta). Ferramentas de cobertura integram com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Maven/Gradle (Java) ou nyc/Istanbul (JS).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Ferramentas que apoiam cada abordagem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Principalmente Caixa Preta (funcional/E2E, comportamento observado)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• Web E2E (UI):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o Selenium (WebDriver, multi-browser).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o Cypress (teste de front-end com runner próprio).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o Playwright (Chromium/Firefox/WebKit, multi-linguagem).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• API: Postman + Newman (executa coleções em CLI/CI).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• Mobile: Appium (automation multi-plataforma via WebDriver).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• Performance: Apache JMeter (carga e desempenho).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• Segurança (DAST): OWASP ZAP (scanner de apps web “black-box”).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