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odec Pro" panose="020B0604020202020204" charset="0"/>
      <p:regular r:id="rId12"/>
    </p:embeddedFont>
    <p:embeddedFont>
      <p:font typeface="Codec Pro Bold" panose="020B0604020202020204" charset="0"/>
      <p:regular r:id="rId13"/>
    </p:embeddedFont>
    <p:embeddedFont>
      <p:font typeface="Montserrat Bold" panose="020B0604020202020204" charset="0"/>
      <p:regular r:id="rId14"/>
    </p:embeddedFont>
    <p:embeddedFont>
      <p:font typeface="Open Sans" panose="020B0606030504020204" pitchFamily="34" charset="0"/>
      <p:regular r:id="rId15"/>
    </p:embeddedFont>
    <p:embeddedFont>
      <p:font typeface="Open Sans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" Type="http://schemas.openxmlformats.org/officeDocument/2006/relationships/image" Target="../media/image17.svg"/><Relationship Id="rId21" Type="http://schemas.openxmlformats.org/officeDocument/2006/relationships/image" Target="../media/image35.sv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17" Type="http://schemas.openxmlformats.org/officeDocument/2006/relationships/image" Target="../media/image31.svg"/><Relationship Id="rId25" Type="http://schemas.openxmlformats.org/officeDocument/2006/relationships/image" Target="../media/image39.sv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29" Type="http://schemas.openxmlformats.org/officeDocument/2006/relationships/image" Target="../media/image4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24" Type="http://schemas.openxmlformats.org/officeDocument/2006/relationships/image" Target="../media/image38.png"/><Relationship Id="rId5" Type="http://schemas.openxmlformats.org/officeDocument/2006/relationships/image" Target="../media/image19.svg"/><Relationship Id="rId15" Type="http://schemas.openxmlformats.org/officeDocument/2006/relationships/image" Target="../media/image29.svg"/><Relationship Id="rId23" Type="http://schemas.openxmlformats.org/officeDocument/2006/relationships/image" Target="../media/image37.svg"/><Relationship Id="rId28" Type="http://schemas.openxmlformats.org/officeDocument/2006/relationships/image" Target="../media/image42.png"/><Relationship Id="rId10" Type="http://schemas.openxmlformats.org/officeDocument/2006/relationships/image" Target="../media/image24.png"/><Relationship Id="rId19" Type="http://schemas.openxmlformats.org/officeDocument/2006/relationships/image" Target="../media/image33.svg"/><Relationship Id="rId31" Type="http://schemas.openxmlformats.org/officeDocument/2006/relationships/image" Target="../media/image45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image" Target="../media/image41.svg"/><Relationship Id="rId30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9878" y="324508"/>
            <a:ext cx="4598633" cy="2600391"/>
          </a:xfrm>
          <a:custGeom>
            <a:avLst/>
            <a:gdLst/>
            <a:ahLst/>
            <a:cxnLst/>
            <a:rect l="l" t="t" r="r" b="b"/>
            <a:pathLst>
              <a:path w="4598633" h="2600391">
                <a:moveTo>
                  <a:pt x="0" y="0"/>
                </a:moveTo>
                <a:lnTo>
                  <a:pt x="4598633" y="0"/>
                </a:lnTo>
                <a:lnTo>
                  <a:pt x="4598633" y="2600391"/>
                </a:lnTo>
                <a:lnTo>
                  <a:pt x="0" y="2600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NI" dirty="0"/>
          </a:p>
        </p:txBody>
      </p:sp>
      <p:sp>
        <p:nvSpPr>
          <p:cNvPr id="3" name="Freeform 3"/>
          <p:cNvSpPr/>
          <p:nvPr/>
        </p:nvSpPr>
        <p:spPr>
          <a:xfrm>
            <a:off x="279878" y="5891622"/>
            <a:ext cx="4598633" cy="2593986"/>
          </a:xfrm>
          <a:custGeom>
            <a:avLst/>
            <a:gdLst/>
            <a:ahLst/>
            <a:cxnLst/>
            <a:rect l="l" t="t" r="r" b="b"/>
            <a:pathLst>
              <a:path w="4598633" h="2593986">
                <a:moveTo>
                  <a:pt x="0" y="0"/>
                </a:moveTo>
                <a:lnTo>
                  <a:pt x="4598633" y="0"/>
                </a:lnTo>
                <a:lnTo>
                  <a:pt x="4598633" y="2593986"/>
                </a:lnTo>
                <a:lnTo>
                  <a:pt x="0" y="25939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279878" y="8676108"/>
            <a:ext cx="4598633" cy="2578631"/>
          </a:xfrm>
          <a:custGeom>
            <a:avLst/>
            <a:gdLst/>
            <a:ahLst/>
            <a:cxnLst/>
            <a:rect l="l" t="t" r="r" b="b"/>
            <a:pathLst>
              <a:path w="4598633" h="2578631">
                <a:moveTo>
                  <a:pt x="0" y="0"/>
                </a:moveTo>
                <a:lnTo>
                  <a:pt x="4598633" y="0"/>
                </a:lnTo>
                <a:lnTo>
                  <a:pt x="4598633" y="2578631"/>
                </a:lnTo>
                <a:lnTo>
                  <a:pt x="0" y="25786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4878511" y="1173279"/>
            <a:ext cx="4598633" cy="2565224"/>
          </a:xfrm>
          <a:custGeom>
            <a:avLst/>
            <a:gdLst/>
            <a:ahLst/>
            <a:cxnLst/>
            <a:rect l="l" t="t" r="r" b="b"/>
            <a:pathLst>
              <a:path w="4598633" h="2565224">
                <a:moveTo>
                  <a:pt x="0" y="0"/>
                </a:moveTo>
                <a:lnTo>
                  <a:pt x="4598633" y="0"/>
                </a:lnTo>
                <a:lnTo>
                  <a:pt x="4598633" y="2565223"/>
                </a:lnTo>
                <a:lnTo>
                  <a:pt x="0" y="25652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4878511" y="3850274"/>
            <a:ext cx="4598633" cy="2586453"/>
          </a:xfrm>
          <a:custGeom>
            <a:avLst/>
            <a:gdLst/>
            <a:ahLst/>
            <a:cxnLst/>
            <a:rect l="l" t="t" r="r" b="b"/>
            <a:pathLst>
              <a:path w="4598633" h="2586453">
                <a:moveTo>
                  <a:pt x="0" y="0"/>
                </a:moveTo>
                <a:lnTo>
                  <a:pt x="4598633" y="0"/>
                </a:lnTo>
                <a:lnTo>
                  <a:pt x="4598633" y="2586452"/>
                </a:lnTo>
                <a:lnTo>
                  <a:pt x="0" y="25864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4878511" y="6509575"/>
            <a:ext cx="4594683" cy="2569983"/>
          </a:xfrm>
          <a:custGeom>
            <a:avLst/>
            <a:gdLst/>
            <a:ahLst/>
            <a:cxnLst/>
            <a:rect l="l" t="t" r="r" b="b"/>
            <a:pathLst>
              <a:path w="4594683" h="2569983">
                <a:moveTo>
                  <a:pt x="0" y="0"/>
                </a:moveTo>
                <a:lnTo>
                  <a:pt x="4594683" y="0"/>
                </a:lnTo>
                <a:lnTo>
                  <a:pt x="4594683" y="2569983"/>
                </a:lnTo>
                <a:lnTo>
                  <a:pt x="0" y="256998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4878511" y="-1538405"/>
            <a:ext cx="4594683" cy="2597384"/>
          </a:xfrm>
          <a:custGeom>
            <a:avLst/>
            <a:gdLst/>
            <a:ahLst/>
            <a:cxnLst/>
            <a:rect l="l" t="t" r="r" b="b"/>
            <a:pathLst>
              <a:path w="4594683" h="2597384">
                <a:moveTo>
                  <a:pt x="0" y="0"/>
                </a:moveTo>
                <a:lnTo>
                  <a:pt x="4594683" y="0"/>
                </a:lnTo>
                <a:lnTo>
                  <a:pt x="4594683" y="2597384"/>
                </a:lnTo>
                <a:lnTo>
                  <a:pt x="0" y="259738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4878511" y="9193858"/>
            <a:ext cx="4594683" cy="2583949"/>
          </a:xfrm>
          <a:custGeom>
            <a:avLst/>
            <a:gdLst/>
            <a:ahLst/>
            <a:cxnLst/>
            <a:rect l="l" t="t" r="r" b="b"/>
            <a:pathLst>
              <a:path w="4594683" h="2583949">
                <a:moveTo>
                  <a:pt x="0" y="0"/>
                </a:moveTo>
                <a:lnTo>
                  <a:pt x="4594683" y="0"/>
                </a:lnTo>
                <a:lnTo>
                  <a:pt x="4594683" y="2583950"/>
                </a:lnTo>
                <a:lnTo>
                  <a:pt x="0" y="25839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-10800000">
            <a:off x="7760748" y="8878119"/>
            <a:ext cx="9676303" cy="1218036"/>
          </a:xfrm>
          <a:custGeom>
            <a:avLst/>
            <a:gdLst/>
            <a:ahLst/>
            <a:cxnLst/>
            <a:rect l="l" t="t" r="r" b="b"/>
            <a:pathLst>
              <a:path w="9676303" h="1218036">
                <a:moveTo>
                  <a:pt x="0" y="0"/>
                </a:moveTo>
                <a:lnTo>
                  <a:pt x="9676304" y="0"/>
                </a:lnTo>
                <a:lnTo>
                  <a:pt x="9676304" y="1218036"/>
                </a:lnTo>
                <a:lnTo>
                  <a:pt x="0" y="121803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37000"/>
            </a:blip>
            <a:stretch>
              <a:fillRect b="-128395"/>
            </a:stretch>
          </a:blipFill>
        </p:spPr>
      </p: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8814287" y="3327908"/>
            <a:ext cx="9676303" cy="5550211"/>
            <a:chOff x="0" y="0"/>
            <a:chExt cx="7981950" cy="4578350"/>
          </a:xfrm>
        </p:grpSpPr>
        <p:sp>
          <p:nvSpPr>
            <p:cNvPr id="12" name="Freeform 12"/>
            <p:cNvSpPr/>
            <p:nvPr/>
          </p:nvSpPr>
          <p:spPr>
            <a:xfrm>
              <a:off x="765810" y="21590"/>
              <a:ext cx="6451600" cy="4326890"/>
            </a:xfrm>
            <a:custGeom>
              <a:avLst/>
              <a:gdLst/>
              <a:ahLst/>
              <a:cxnLst/>
              <a:rect l="l" t="t" r="r" b="b"/>
              <a:pathLst>
                <a:path w="6451600" h="432689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0" y="0"/>
              <a:ext cx="7981950" cy="4542790"/>
            </a:xfrm>
            <a:custGeom>
              <a:avLst/>
              <a:gdLst/>
              <a:ahLst/>
              <a:cxnLst/>
              <a:rect l="l" t="t" r="r" b="b"/>
              <a:pathLst>
                <a:path w="7981950" h="454279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969696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3460750" y="4349750"/>
              <a:ext cx="1059180" cy="96520"/>
            </a:xfrm>
            <a:custGeom>
              <a:avLst/>
              <a:gdLst/>
              <a:ahLst/>
              <a:cxnLst/>
              <a:rect l="l" t="t" r="r" b="b"/>
              <a:pathLst>
                <a:path w="1059180" h="9652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727171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163830" y="4542790"/>
              <a:ext cx="7654290" cy="35560"/>
            </a:xfrm>
            <a:custGeom>
              <a:avLst/>
              <a:gdLst/>
              <a:ahLst/>
              <a:cxnLst/>
              <a:rect l="l" t="t" r="r" b="b"/>
              <a:pathLst>
                <a:path w="7654290" h="3556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27171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962660" y="276860"/>
              <a:ext cx="6055360" cy="3789680"/>
            </a:xfrm>
            <a:custGeom>
              <a:avLst/>
              <a:gdLst/>
              <a:ahLst/>
              <a:cxnLst/>
              <a:rect l="l" t="t" r="r" b="b"/>
              <a:pathLst>
                <a:path w="6055360" h="378968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11"/>
              <a:stretch>
                <a:fillRect l="-6129" r="-6129"/>
              </a:stretch>
            </a:blipFill>
          </p:spPr>
        </p:sp>
      </p:grpSp>
      <p:sp>
        <p:nvSpPr>
          <p:cNvPr id="17" name="Freeform 17"/>
          <p:cNvSpPr/>
          <p:nvPr/>
        </p:nvSpPr>
        <p:spPr>
          <a:xfrm>
            <a:off x="279878" y="3113553"/>
            <a:ext cx="4598633" cy="2587569"/>
          </a:xfrm>
          <a:custGeom>
            <a:avLst/>
            <a:gdLst/>
            <a:ahLst/>
            <a:cxnLst/>
            <a:rect l="l" t="t" r="r" b="b"/>
            <a:pathLst>
              <a:path w="4598633" h="2587569">
                <a:moveTo>
                  <a:pt x="0" y="0"/>
                </a:moveTo>
                <a:lnTo>
                  <a:pt x="4598633" y="0"/>
                </a:lnTo>
                <a:lnTo>
                  <a:pt x="4598633" y="2587569"/>
                </a:lnTo>
                <a:lnTo>
                  <a:pt x="0" y="258756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8" name="TextBox 18"/>
          <p:cNvSpPr txBox="1"/>
          <p:nvPr/>
        </p:nvSpPr>
        <p:spPr>
          <a:xfrm>
            <a:off x="10383682" y="1532400"/>
            <a:ext cx="6537514" cy="1392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673"/>
              </a:lnSpc>
            </a:pPr>
            <a:r>
              <a:rPr lang="en-US" sz="4052" b="1" spc="247" dirty="0">
                <a:solidFill>
                  <a:srgbClr val="34343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FUNCIONAMIENTO DE LISTAS ENLZADAS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27304" y="806901"/>
            <a:ext cx="13433391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599"/>
              </a:lnSpc>
            </a:pPr>
            <a:r>
              <a:rPr lang="en-US" sz="3999" b="1" spc="243">
                <a:solidFill>
                  <a:srgbClr val="34343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ELIMINACION DE ELEMENTOS</a:t>
            </a:r>
          </a:p>
        </p:txBody>
      </p:sp>
      <p:sp>
        <p:nvSpPr>
          <p:cNvPr id="3" name="Freeform 3"/>
          <p:cNvSpPr/>
          <p:nvPr/>
        </p:nvSpPr>
        <p:spPr>
          <a:xfrm>
            <a:off x="1028700" y="3533386"/>
            <a:ext cx="5809414" cy="5724914"/>
          </a:xfrm>
          <a:custGeom>
            <a:avLst/>
            <a:gdLst/>
            <a:ahLst/>
            <a:cxnLst/>
            <a:rect l="l" t="t" r="r" b="b"/>
            <a:pathLst>
              <a:path w="5809414" h="5724914">
                <a:moveTo>
                  <a:pt x="0" y="0"/>
                </a:moveTo>
                <a:lnTo>
                  <a:pt x="5809414" y="0"/>
                </a:lnTo>
                <a:lnTo>
                  <a:pt x="5809414" y="5724914"/>
                </a:lnTo>
                <a:lnTo>
                  <a:pt x="0" y="57249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4332951">
            <a:off x="2130277" y="1783009"/>
            <a:ext cx="594054" cy="1775706"/>
          </a:xfrm>
          <a:custGeom>
            <a:avLst/>
            <a:gdLst/>
            <a:ahLst/>
            <a:cxnLst/>
            <a:rect l="l" t="t" r="r" b="b"/>
            <a:pathLst>
              <a:path w="594054" h="1775706">
                <a:moveTo>
                  <a:pt x="0" y="0"/>
                </a:moveTo>
                <a:lnTo>
                  <a:pt x="594055" y="0"/>
                </a:lnTo>
                <a:lnTo>
                  <a:pt x="594055" y="1775706"/>
                </a:lnTo>
                <a:lnTo>
                  <a:pt x="0" y="17757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456775" y="2193270"/>
            <a:ext cx="1387172" cy="859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85"/>
              </a:lnSpc>
            </a:pPr>
            <a:r>
              <a:rPr lang="en-US" sz="5061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Lista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379238" y="3777226"/>
            <a:ext cx="10571112" cy="4704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320"/>
              </a:lnSpc>
              <a:spcBef>
                <a:spcPct val="0"/>
              </a:spcBef>
            </a:pPr>
            <a:r>
              <a:rPr lang="en-US" sz="3800" b="1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Y finalmente para eliminar un elemento en una posicion cualquiera, simplemente se recorre la lista hasta la posicion deseada y tomando un elemento mas, para que de esta manera se tome el dato de el elemento precedente y se pueda sustituir en el antecedente.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44385" y="3694427"/>
            <a:ext cx="337423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9397D8"/>
                </a:solidFill>
                <a:latin typeface="Codec Pro"/>
                <a:ea typeface="Codec Pro"/>
                <a:cs typeface="Codec Pro"/>
                <a:sym typeface="Codec Pro"/>
              </a:rPr>
              <a:t>8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079224" y="3694427"/>
            <a:ext cx="1528286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9397D8"/>
                </a:solidFill>
                <a:latin typeface="Codec Pro"/>
                <a:ea typeface="Codec Pro"/>
                <a:cs typeface="Codec Pro"/>
                <a:sym typeface="Codec Pro"/>
              </a:rPr>
              <a:t>1010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44385" y="5256141"/>
            <a:ext cx="742604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9397D8"/>
                </a:solidFill>
                <a:latin typeface="Codec Pro"/>
                <a:ea typeface="Codec Pro"/>
                <a:cs typeface="Codec Pro"/>
                <a:sym typeface="Codec Pro"/>
              </a:rPr>
              <a:t>10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079224" y="5256141"/>
            <a:ext cx="1528286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9397D8"/>
                </a:solidFill>
                <a:latin typeface="Codec Pro"/>
                <a:ea typeface="Codec Pro"/>
                <a:cs typeface="Codec Pro"/>
                <a:sym typeface="Codec Pro"/>
              </a:rPr>
              <a:t>none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22366" y="3177249"/>
            <a:ext cx="726043" cy="422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BF63"/>
                </a:solidFill>
                <a:latin typeface="Open Sans"/>
                <a:ea typeface="Open Sans"/>
                <a:cs typeface="Open Sans"/>
                <a:sym typeface="Open Sans"/>
              </a:rPr>
              <a:t>1552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2366" y="4786505"/>
            <a:ext cx="726043" cy="422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BF63"/>
                </a:solidFill>
                <a:latin typeface="Open Sans"/>
                <a:ea typeface="Open Sans"/>
                <a:cs typeface="Open Sans"/>
                <a:sym typeface="Open Sans"/>
              </a:rPr>
              <a:t>1010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93640" y="3114951"/>
            <a:ext cx="6122528" cy="6033473"/>
          </a:xfrm>
          <a:custGeom>
            <a:avLst/>
            <a:gdLst/>
            <a:ahLst/>
            <a:cxnLst/>
            <a:rect l="l" t="t" r="r" b="b"/>
            <a:pathLst>
              <a:path w="6122528" h="6033473">
                <a:moveTo>
                  <a:pt x="0" y="0"/>
                </a:moveTo>
                <a:lnTo>
                  <a:pt x="6122527" y="0"/>
                </a:lnTo>
                <a:lnTo>
                  <a:pt x="6122527" y="6033472"/>
                </a:lnTo>
                <a:lnTo>
                  <a:pt x="0" y="6033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4332951">
            <a:off x="1616784" y="1974205"/>
            <a:ext cx="399086" cy="1192919"/>
          </a:xfrm>
          <a:custGeom>
            <a:avLst/>
            <a:gdLst/>
            <a:ahLst/>
            <a:cxnLst/>
            <a:rect l="l" t="t" r="r" b="b"/>
            <a:pathLst>
              <a:path w="399086" h="1192919">
                <a:moveTo>
                  <a:pt x="0" y="0"/>
                </a:moveTo>
                <a:lnTo>
                  <a:pt x="399085" y="0"/>
                </a:lnTo>
                <a:lnTo>
                  <a:pt x="399085" y="1192919"/>
                </a:lnTo>
                <a:lnTo>
                  <a:pt x="0" y="11929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496531" y="933450"/>
            <a:ext cx="11294937" cy="862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73"/>
              </a:lnSpc>
            </a:pPr>
            <a:r>
              <a:rPr lang="en-US" sz="5052" b="1" spc="308">
                <a:solidFill>
                  <a:srgbClr val="34343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CREACIÓN DE LA LISTA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207803" y="3263900"/>
            <a:ext cx="10652506" cy="369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Para comenzar, se debe de crear una lista, al no tener</a:t>
            </a:r>
          </a:p>
          <a:p>
            <a:pPr algn="ctr">
              <a:lnSpc>
                <a:spcPts val="4900"/>
              </a:lnSpc>
            </a:pPr>
            <a:r>
              <a:rPr lang="en-US" sz="3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datos estará vacía, en este caso la lista apunta a “none”</a:t>
            </a:r>
          </a:p>
          <a:p>
            <a:pPr marL="0" lvl="0" indent="0" algn="ctr">
              <a:lnSpc>
                <a:spcPts val="4900"/>
              </a:lnSpc>
              <a:spcBef>
                <a:spcPct val="0"/>
              </a:spcBef>
            </a:pPr>
            <a:r>
              <a:rPr lang="en-US" sz="3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 a un elemnto vacio ya que no hay nada a lo que apuntar.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621240" y="2131805"/>
            <a:ext cx="93190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Lista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93640" y="3436238"/>
            <a:ext cx="123569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none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27304" y="933450"/>
            <a:ext cx="13433391" cy="862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73"/>
              </a:lnSpc>
            </a:pPr>
            <a:r>
              <a:rPr lang="en-US" sz="5052" b="1" spc="308">
                <a:solidFill>
                  <a:srgbClr val="34343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INSERCIÓN DEL PRIMER ELEMENTO</a:t>
            </a:r>
          </a:p>
        </p:txBody>
      </p:sp>
      <p:sp>
        <p:nvSpPr>
          <p:cNvPr id="3" name="Freeform 3"/>
          <p:cNvSpPr/>
          <p:nvPr/>
        </p:nvSpPr>
        <p:spPr>
          <a:xfrm>
            <a:off x="1028700" y="3533386"/>
            <a:ext cx="5809414" cy="5724914"/>
          </a:xfrm>
          <a:custGeom>
            <a:avLst/>
            <a:gdLst/>
            <a:ahLst/>
            <a:cxnLst/>
            <a:rect l="l" t="t" r="r" b="b"/>
            <a:pathLst>
              <a:path w="5809414" h="5724914">
                <a:moveTo>
                  <a:pt x="0" y="0"/>
                </a:moveTo>
                <a:lnTo>
                  <a:pt x="5809414" y="0"/>
                </a:lnTo>
                <a:lnTo>
                  <a:pt x="5809414" y="5724914"/>
                </a:lnTo>
                <a:lnTo>
                  <a:pt x="0" y="57249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434425" y="3570911"/>
            <a:ext cx="337423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9397D8"/>
                </a:solidFill>
                <a:latin typeface="Codec Pro"/>
                <a:ea typeface="Codec Pro"/>
                <a:cs typeface="Codec Pro"/>
                <a:sym typeface="Codec Pro"/>
              </a:rPr>
              <a:t>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169264" y="3570911"/>
            <a:ext cx="1528286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9397D8"/>
                </a:solidFill>
                <a:latin typeface="Codec Pro"/>
                <a:ea typeface="Codec Pro"/>
                <a:cs typeface="Codec Pro"/>
                <a:sym typeface="Codec Pro"/>
              </a:rPr>
              <a:t>none</a:t>
            </a:r>
          </a:p>
        </p:txBody>
      </p:sp>
      <p:sp>
        <p:nvSpPr>
          <p:cNvPr id="6" name="Freeform 6"/>
          <p:cNvSpPr/>
          <p:nvPr/>
        </p:nvSpPr>
        <p:spPr>
          <a:xfrm rot="4332951">
            <a:off x="2130277" y="1783009"/>
            <a:ext cx="594054" cy="1775706"/>
          </a:xfrm>
          <a:custGeom>
            <a:avLst/>
            <a:gdLst/>
            <a:ahLst/>
            <a:cxnLst/>
            <a:rect l="l" t="t" r="r" b="b"/>
            <a:pathLst>
              <a:path w="594054" h="1775706">
                <a:moveTo>
                  <a:pt x="0" y="0"/>
                </a:moveTo>
                <a:lnTo>
                  <a:pt x="594055" y="0"/>
                </a:lnTo>
                <a:lnTo>
                  <a:pt x="594055" y="1775706"/>
                </a:lnTo>
                <a:lnTo>
                  <a:pt x="0" y="17757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456775" y="2193270"/>
            <a:ext cx="1387172" cy="859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85"/>
              </a:lnSpc>
            </a:pPr>
            <a:r>
              <a:rPr lang="en-US" sz="5061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Lista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12406" y="3177249"/>
            <a:ext cx="726043" cy="422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BF63"/>
                </a:solidFill>
                <a:latin typeface="Open Sans"/>
                <a:ea typeface="Open Sans"/>
                <a:cs typeface="Open Sans"/>
                <a:sym typeface="Open Sans"/>
              </a:rPr>
              <a:t>2111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221667" y="3400036"/>
            <a:ext cx="10571112" cy="2037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320"/>
              </a:lnSpc>
              <a:spcBef>
                <a:spcPct val="0"/>
              </a:spcBef>
            </a:pPr>
            <a:r>
              <a:rPr lang="en-US" sz="3800" b="1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La lista ahora apunta a la referencia del primer elemento, por lo cual a este pirmer elemento se le conoce como “Head”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221667" y="5803440"/>
            <a:ext cx="10571112" cy="4037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320"/>
              </a:lnSpc>
              <a:spcBef>
                <a:spcPct val="0"/>
              </a:spcBef>
            </a:pPr>
            <a:r>
              <a:rPr lang="en-US" sz="3800" b="1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Ahora el primer elemento que hemos creado apunta a “none”, ya que no lo precede ningun otro elemento, el Numero 3 se ha guardado en la “posicion” 2111 en la memoria y es a esa posicion donde la lista apunta y es por donde accederemos a la lista de ahora en adelante.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27304" y="806901"/>
            <a:ext cx="13433391" cy="137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599"/>
              </a:lnSpc>
            </a:pPr>
            <a:r>
              <a:rPr lang="en-US" sz="3999" b="1" spc="243">
                <a:solidFill>
                  <a:srgbClr val="34343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INSERCIÓN DE UN ELEMENTO AL INICIO DE LA LISTA</a:t>
            </a:r>
          </a:p>
        </p:txBody>
      </p:sp>
      <p:sp>
        <p:nvSpPr>
          <p:cNvPr id="3" name="Freeform 3"/>
          <p:cNvSpPr/>
          <p:nvPr/>
        </p:nvSpPr>
        <p:spPr>
          <a:xfrm>
            <a:off x="1028700" y="3533386"/>
            <a:ext cx="5809414" cy="5724914"/>
          </a:xfrm>
          <a:custGeom>
            <a:avLst/>
            <a:gdLst/>
            <a:ahLst/>
            <a:cxnLst/>
            <a:rect l="l" t="t" r="r" b="b"/>
            <a:pathLst>
              <a:path w="5809414" h="5724914">
                <a:moveTo>
                  <a:pt x="0" y="0"/>
                </a:moveTo>
                <a:lnTo>
                  <a:pt x="5809414" y="0"/>
                </a:lnTo>
                <a:lnTo>
                  <a:pt x="5809414" y="5724914"/>
                </a:lnTo>
                <a:lnTo>
                  <a:pt x="0" y="57249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434425" y="3570911"/>
            <a:ext cx="337423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9397D8"/>
                </a:solidFill>
                <a:latin typeface="Codec Pro"/>
                <a:ea typeface="Codec Pro"/>
                <a:cs typeface="Codec Pro"/>
                <a:sym typeface="Codec Pro"/>
              </a:rPr>
              <a:t>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169264" y="3570911"/>
            <a:ext cx="1528286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9397D8"/>
                </a:solidFill>
                <a:latin typeface="Codec Pro"/>
                <a:ea typeface="Codec Pro"/>
                <a:cs typeface="Codec Pro"/>
                <a:sym typeface="Codec Pro"/>
              </a:rPr>
              <a:t>1552</a:t>
            </a:r>
          </a:p>
        </p:txBody>
      </p:sp>
      <p:sp>
        <p:nvSpPr>
          <p:cNvPr id="6" name="Freeform 6"/>
          <p:cNvSpPr/>
          <p:nvPr/>
        </p:nvSpPr>
        <p:spPr>
          <a:xfrm rot="4332951">
            <a:off x="2130277" y="1783009"/>
            <a:ext cx="594054" cy="1775706"/>
          </a:xfrm>
          <a:custGeom>
            <a:avLst/>
            <a:gdLst/>
            <a:ahLst/>
            <a:cxnLst/>
            <a:rect l="l" t="t" r="r" b="b"/>
            <a:pathLst>
              <a:path w="594054" h="1775706">
                <a:moveTo>
                  <a:pt x="0" y="0"/>
                </a:moveTo>
                <a:lnTo>
                  <a:pt x="594055" y="0"/>
                </a:lnTo>
                <a:lnTo>
                  <a:pt x="594055" y="1775706"/>
                </a:lnTo>
                <a:lnTo>
                  <a:pt x="0" y="17757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456775" y="2193270"/>
            <a:ext cx="1387172" cy="859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85"/>
              </a:lnSpc>
            </a:pPr>
            <a:r>
              <a:rPr lang="en-US" sz="5061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Lista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12406" y="3177249"/>
            <a:ext cx="726043" cy="422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BF63"/>
                </a:solidFill>
                <a:latin typeface="Open Sans"/>
                <a:ea typeface="Open Sans"/>
                <a:cs typeface="Open Sans"/>
                <a:sym typeface="Open Sans"/>
              </a:rPr>
              <a:t>2111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221667" y="3091524"/>
            <a:ext cx="10571112" cy="3370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320"/>
              </a:lnSpc>
              <a:spcBef>
                <a:spcPct val="0"/>
              </a:spcBef>
            </a:pPr>
            <a:r>
              <a:rPr lang="en-US" sz="3800" b="1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Una vez que tenemos una lista con elementos y queremos añadir un elemento al principio es algo sencillo, la lista debera de cambiar el puntero del primer elemento existente al elemento creado.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34425" y="5256141"/>
            <a:ext cx="337423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9397D8"/>
                </a:solidFill>
                <a:latin typeface="Codec Pro"/>
                <a:ea typeface="Codec Pro"/>
                <a:cs typeface="Codec Pro"/>
                <a:sym typeface="Codec Pro"/>
              </a:rPr>
              <a:t>8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169264" y="5256141"/>
            <a:ext cx="1528286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9397D8"/>
                </a:solidFill>
                <a:latin typeface="Codec Pro"/>
                <a:ea typeface="Codec Pro"/>
                <a:cs typeface="Codec Pro"/>
                <a:sym typeface="Codec Pro"/>
              </a:rPr>
              <a:t>1010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00547" y="6710291"/>
            <a:ext cx="742604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9397D8"/>
                </a:solidFill>
                <a:latin typeface="Codec Pro"/>
                <a:ea typeface="Codec Pro"/>
                <a:cs typeface="Codec Pro"/>
                <a:sym typeface="Codec Pro"/>
              </a:rPr>
              <a:t>10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225995" y="6710291"/>
            <a:ext cx="1528286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9397D8"/>
                </a:solidFill>
                <a:latin typeface="Codec Pro"/>
                <a:ea typeface="Codec Pro"/>
                <a:cs typeface="Codec Pro"/>
                <a:sym typeface="Codec Pro"/>
              </a:rPr>
              <a:t>none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12406" y="4738963"/>
            <a:ext cx="726043" cy="422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BF63"/>
                </a:solidFill>
                <a:latin typeface="Open Sans"/>
                <a:ea typeface="Open Sans"/>
                <a:cs typeface="Open Sans"/>
                <a:sym typeface="Open Sans"/>
              </a:rPr>
              <a:t>1552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12406" y="6348218"/>
            <a:ext cx="726043" cy="422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BF63"/>
                </a:solidFill>
                <a:latin typeface="Open Sans"/>
                <a:ea typeface="Open Sans"/>
                <a:cs typeface="Open Sans"/>
                <a:sym typeface="Open Sans"/>
              </a:rPr>
              <a:t>1010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441597" y="6637144"/>
            <a:ext cx="10571112" cy="1370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320"/>
              </a:lnSpc>
              <a:spcBef>
                <a:spcPct val="0"/>
              </a:spcBef>
            </a:pPr>
            <a:r>
              <a:rPr lang="en-US" sz="3800" b="1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Por ejemplo añadiremos el numero 1 con una direccion 3821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27304" y="806901"/>
            <a:ext cx="13433391" cy="137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599"/>
              </a:lnSpc>
            </a:pPr>
            <a:r>
              <a:rPr lang="en-US" sz="3999" b="1" spc="243">
                <a:solidFill>
                  <a:srgbClr val="34343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INSERCIÓN DE UN ELEMENTO AL INICIO DE LA LISTA</a:t>
            </a:r>
          </a:p>
        </p:txBody>
      </p:sp>
      <p:sp>
        <p:nvSpPr>
          <p:cNvPr id="3" name="Freeform 3"/>
          <p:cNvSpPr/>
          <p:nvPr/>
        </p:nvSpPr>
        <p:spPr>
          <a:xfrm>
            <a:off x="1028700" y="3533386"/>
            <a:ext cx="5809414" cy="5724914"/>
          </a:xfrm>
          <a:custGeom>
            <a:avLst/>
            <a:gdLst/>
            <a:ahLst/>
            <a:cxnLst/>
            <a:rect l="l" t="t" r="r" b="b"/>
            <a:pathLst>
              <a:path w="5809414" h="5724914">
                <a:moveTo>
                  <a:pt x="0" y="0"/>
                </a:moveTo>
                <a:lnTo>
                  <a:pt x="5809414" y="0"/>
                </a:lnTo>
                <a:lnTo>
                  <a:pt x="5809414" y="5724914"/>
                </a:lnTo>
                <a:lnTo>
                  <a:pt x="0" y="57249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24091" y="5179120"/>
            <a:ext cx="337423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9397D8"/>
                </a:solidFill>
                <a:latin typeface="Codec Pro"/>
                <a:ea typeface="Codec Pro"/>
                <a:cs typeface="Codec Pro"/>
                <a:sym typeface="Codec Pro"/>
              </a:rPr>
              <a:t>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258930" y="5179120"/>
            <a:ext cx="1528286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9397D8"/>
                </a:solidFill>
                <a:latin typeface="Codec Pro"/>
                <a:ea typeface="Codec Pro"/>
                <a:cs typeface="Codec Pro"/>
                <a:sym typeface="Codec Pro"/>
              </a:rPr>
              <a:t>1552</a:t>
            </a:r>
          </a:p>
        </p:txBody>
      </p:sp>
      <p:sp>
        <p:nvSpPr>
          <p:cNvPr id="6" name="Freeform 6"/>
          <p:cNvSpPr/>
          <p:nvPr/>
        </p:nvSpPr>
        <p:spPr>
          <a:xfrm rot="4332951">
            <a:off x="2130277" y="1783009"/>
            <a:ext cx="594054" cy="1775706"/>
          </a:xfrm>
          <a:custGeom>
            <a:avLst/>
            <a:gdLst/>
            <a:ahLst/>
            <a:cxnLst/>
            <a:rect l="l" t="t" r="r" b="b"/>
            <a:pathLst>
              <a:path w="594054" h="1775706">
                <a:moveTo>
                  <a:pt x="0" y="0"/>
                </a:moveTo>
                <a:lnTo>
                  <a:pt x="594055" y="0"/>
                </a:lnTo>
                <a:lnTo>
                  <a:pt x="594055" y="1775706"/>
                </a:lnTo>
                <a:lnTo>
                  <a:pt x="0" y="17757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456775" y="2193270"/>
            <a:ext cx="1387172" cy="859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85"/>
              </a:lnSpc>
            </a:pPr>
            <a:r>
              <a:rPr lang="en-US" sz="5061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Lista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29781" y="4785419"/>
            <a:ext cx="726043" cy="422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BF63"/>
                </a:solidFill>
                <a:latin typeface="Open Sans"/>
                <a:ea typeface="Open Sans"/>
                <a:cs typeface="Open Sans"/>
                <a:sym typeface="Open Sans"/>
              </a:rPr>
              <a:t>2111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199157" y="3471605"/>
            <a:ext cx="10571112" cy="2037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320"/>
              </a:lnSpc>
              <a:spcBef>
                <a:spcPct val="0"/>
              </a:spcBef>
            </a:pPr>
            <a:r>
              <a:rPr lang="en-US" sz="3800" b="1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Se ha sustituido el primer elemento por el deseado y ha tomado la direccion del elemento que ahora toma el segundo puesto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24091" y="6864350"/>
            <a:ext cx="337423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9397D8"/>
                </a:solidFill>
                <a:latin typeface="Codec Pro"/>
                <a:ea typeface="Codec Pro"/>
                <a:cs typeface="Codec Pro"/>
                <a:sym typeface="Codec Pro"/>
              </a:rPr>
              <a:t>8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258930" y="6864350"/>
            <a:ext cx="1528286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9397D8"/>
                </a:solidFill>
                <a:latin typeface="Codec Pro"/>
                <a:ea typeface="Codec Pro"/>
                <a:cs typeface="Codec Pro"/>
                <a:sym typeface="Codec Pro"/>
              </a:rPr>
              <a:t>1010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29781" y="8150226"/>
            <a:ext cx="742604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9397D8"/>
                </a:solidFill>
                <a:latin typeface="Codec Pro"/>
                <a:ea typeface="Codec Pro"/>
                <a:cs typeface="Codec Pro"/>
                <a:sym typeface="Codec Pro"/>
              </a:rPr>
              <a:t>10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169264" y="8183440"/>
            <a:ext cx="1528286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9397D8"/>
                </a:solidFill>
                <a:latin typeface="Codec Pro"/>
                <a:ea typeface="Codec Pro"/>
                <a:cs typeface="Codec Pro"/>
                <a:sym typeface="Codec Pro"/>
              </a:rPr>
              <a:t>none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46342" y="6348218"/>
            <a:ext cx="726043" cy="422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BF63"/>
                </a:solidFill>
                <a:latin typeface="Open Sans"/>
                <a:ea typeface="Open Sans"/>
                <a:cs typeface="Open Sans"/>
                <a:sym typeface="Open Sans"/>
              </a:rPr>
              <a:t>1552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29781" y="7756525"/>
            <a:ext cx="726043" cy="422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BF63"/>
                </a:solidFill>
                <a:latin typeface="Open Sans"/>
                <a:ea typeface="Open Sans"/>
                <a:cs typeface="Open Sans"/>
                <a:sym typeface="Open Sans"/>
              </a:rPr>
              <a:t>1010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34425" y="3617019"/>
            <a:ext cx="337423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9397D8"/>
                </a:solidFill>
                <a:latin typeface="Codec Pro"/>
                <a:ea typeface="Codec Pro"/>
                <a:cs typeface="Codec Pro"/>
                <a:sym typeface="Codec Pro"/>
              </a:rPr>
              <a:t>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169264" y="3617019"/>
            <a:ext cx="1528286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9397D8"/>
                </a:solidFill>
                <a:latin typeface="Codec Pro"/>
                <a:ea typeface="Codec Pro"/>
                <a:cs typeface="Codec Pro"/>
                <a:sym typeface="Codec Pro"/>
              </a:rPr>
              <a:t>2111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40115" y="3223319"/>
            <a:ext cx="726043" cy="422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BF63"/>
                </a:solidFill>
                <a:latin typeface="Open Sans"/>
                <a:ea typeface="Open Sans"/>
                <a:cs typeface="Open Sans"/>
                <a:sym typeface="Open Sans"/>
              </a:rPr>
              <a:t>3821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27304" y="806901"/>
            <a:ext cx="13433391" cy="137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599"/>
              </a:lnSpc>
            </a:pPr>
            <a:r>
              <a:rPr lang="en-US" sz="3999" b="1" spc="243">
                <a:solidFill>
                  <a:srgbClr val="34343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INSERCIÓN DE UN ELEMENTO AL FINAL DE LA LISTA</a:t>
            </a:r>
          </a:p>
        </p:txBody>
      </p:sp>
      <p:sp>
        <p:nvSpPr>
          <p:cNvPr id="3" name="Freeform 3"/>
          <p:cNvSpPr/>
          <p:nvPr/>
        </p:nvSpPr>
        <p:spPr>
          <a:xfrm>
            <a:off x="1028700" y="3533386"/>
            <a:ext cx="5809414" cy="5724914"/>
          </a:xfrm>
          <a:custGeom>
            <a:avLst/>
            <a:gdLst/>
            <a:ahLst/>
            <a:cxnLst/>
            <a:rect l="l" t="t" r="r" b="b"/>
            <a:pathLst>
              <a:path w="5809414" h="5724914">
                <a:moveTo>
                  <a:pt x="0" y="0"/>
                </a:moveTo>
                <a:lnTo>
                  <a:pt x="5809414" y="0"/>
                </a:lnTo>
                <a:lnTo>
                  <a:pt x="5809414" y="5724914"/>
                </a:lnTo>
                <a:lnTo>
                  <a:pt x="0" y="57249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434425" y="3570911"/>
            <a:ext cx="337423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9397D8"/>
                </a:solidFill>
                <a:latin typeface="Codec Pro"/>
                <a:ea typeface="Codec Pro"/>
                <a:cs typeface="Codec Pro"/>
                <a:sym typeface="Codec Pro"/>
              </a:rPr>
              <a:t>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169264" y="3570911"/>
            <a:ext cx="1528286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9397D8"/>
                </a:solidFill>
                <a:latin typeface="Codec Pro"/>
                <a:ea typeface="Codec Pro"/>
                <a:cs typeface="Codec Pro"/>
                <a:sym typeface="Codec Pro"/>
              </a:rPr>
              <a:t>1552</a:t>
            </a:r>
          </a:p>
        </p:txBody>
      </p:sp>
      <p:sp>
        <p:nvSpPr>
          <p:cNvPr id="6" name="Freeform 6"/>
          <p:cNvSpPr/>
          <p:nvPr/>
        </p:nvSpPr>
        <p:spPr>
          <a:xfrm rot="4332951">
            <a:off x="2130277" y="1783009"/>
            <a:ext cx="594054" cy="1775706"/>
          </a:xfrm>
          <a:custGeom>
            <a:avLst/>
            <a:gdLst/>
            <a:ahLst/>
            <a:cxnLst/>
            <a:rect l="l" t="t" r="r" b="b"/>
            <a:pathLst>
              <a:path w="594054" h="1775706">
                <a:moveTo>
                  <a:pt x="0" y="0"/>
                </a:moveTo>
                <a:lnTo>
                  <a:pt x="594055" y="0"/>
                </a:lnTo>
                <a:lnTo>
                  <a:pt x="594055" y="1775706"/>
                </a:lnTo>
                <a:lnTo>
                  <a:pt x="0" y="17757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456775" y="2193270"/>
            <a:ext cx="1387172" cy="859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85"/>
              </a:lnSpc>
            </a:pPr>
            <a:r>
              <a:rPr lang="en-US" sz="5061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Lista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12406" y="3177249"/>
            <a:ext cx="726043" cy="422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BF63"/>
                </a:solidFill>
                <a:latin typeface="Open Sans"/>
                <a:ea typeface="Open Sans"/>
                <a:cs typeface="Open Sans"/>
                <a:sym typeface="Open Sans"/>
              </a:rPr>
              <a:t>2111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221667" y="3091524"/>
            <a:ext cx="10571112" cy="5370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320"/>
              </a:lnSpc>
              <a:spcBef>
                <a:spcPct val="0"/>
              </a:spcBef>
            </a:pPr>
            <a:r>
              <a:rPr lang="en-US" sz="3800" b="1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Para insertar un elemento al final de la lista es de igual manera sencillo, se recorre la lista en busca del elemento que que apunta a “none”, una vez encontrado se toma el elemento que se quiere ingresar y se añade  y el elemento que antes tomaba el ultimo puesto, ahora toma la direccion para nuestro elemento añadido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34425" y="5256141"/>
            <a:ext cx="337423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9397D8"/>
                </a:solidFill>
                <a:latin typeface="Codec Pro"/>
                <a:ea typeface="Codec Pro"/>
                <a:cs typeface="Codec Pro"/>
                <a:sym typeface="Codec Pro"/>
              </a:rPr>
              <a:t>8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169264" y="5256141"/>
            <a:ext cx="1528286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9397D8"/>
                </a:solidFill>
                <a:latin typeface="Codec Pro"/>
                <a:ea typeface="Codec Pro"/>
                <a:cs typeface="Codec Pro"/>
                <a:sym typeface="Codec Pro"/>
              </a:rPr>
              <a:t>1010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00547" y="6710291"/>
            <a:ext cx="742604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9397D8"/>
                </a:solidFill>
                <a:latin typeface="Codec Pro"/>
                <a:ea typeface="Codec Pro"/>
                <a:cs typeface="Codec Pro"/>
                <a:sym typeface="Codec Pro"/>
              </a:rPr>
              <a:t>10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169264" y="7967591"/>
            <a:ext cx="1528286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9397D8"/>
                </a:solidFill>
                <a:latin typeface="Codec Pro"/>
                <a:ea typeface="Codec Pro"/>
                <a:cs typeface="Codec Pro"/>
                <a:sym typeface="Codec Pro"/>
              </a:rPr>
              <a:t>none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12406" y="4738963"/>
            <a:ext cx="726043" cy="422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BF63"/>
                </a:solidFill>
                <a:latin typeface="Open Sans"/>
                <a:ea typeface="Open Sans"/>
                <a:cs typeface="Open Sans"/>
                <a:sym typeface="Open Sans"/>
              </a:rPr>
              <a:t>1552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12406" y="6348218"/>
            <a:ext cx="726043" cy="422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BF63"/>
                </a:solidFill>
                <a:latin typeface="Open Sans"/>
                <a:ea typeface="Open Sans"/>
                <a:cs typeface="Open Sans"/>
                <a:sym typeface="Open Sans"/>
              </a:rPr>
              <a:t>1010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00547" y="8164441"/>
            <a:ext cx="742604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9397D8"/>
                </a:solidFill>
                <a:latin typeface="Codec Pro"/>
                <a:ea typeface="Codec Pro"/>
                <a:cs typeface="Codec Pro"/>
                <a:sym typeface="Codec Pro"/>
              </a:rPr>
              <a:t>15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00547" y="7726291"/>
            <a:ext cx="726043" cy="422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BF63"/>
                </a:solidFill>
                <a:latin typeface="Open Sans"/>
                <a:ea typeface="Open Sans"/>
                <a:cs typeface="Open Sans"/>
                <a:sym typeface="Open Sans"/>
              </a:rPr>
              <a:t>1563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169264" y="6710291"/>
            <a:ext cx="1528286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9397D8"/>
                </a:solidFill>
                <a:latin typeface="Codec Pro"/>
                <a:ea typeface="Codec Pro"/>
                <a:cs typeface="Codec Pro"/>
                <a:sym typeface="Codec Pro"/>
              </a:rPr>
              <a:t>1563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815197" y="3825972"/>
            <a:ext cx="1140547" cy="2342919"/>
          </a:xfrm>
          <a:custGeom>
            <a:avLst/>
            <a:gdLst/>
            <a:ahLst/>
            <a:cxnLst/>
            <a:rect l="l" t="t" r="r" b="b"/>
            <a:pathLst>
              <a:path w="1140547" h="2342919">
                <a:moveTo>
                  <a:pt x="0" y="0"/>
                </a:moveTo>
                <a:lnTo>
                  <a:pt x="1140547" y="0"/>
                </a:lnTo>
                <a:lnTo>
                  <a:pt x="1140547" y="2342919"/>
                </a:lnTo>
                <a:lnTo>
                  <a:pt x="0" y="23429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5420"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 rot="-5400000">
            <a:off x="1319378" y="4533684"/>
            <a:ext cx="2068041" cy="2068041"/>
          </a:xfrm>
          <a:custGeom>
            <a:avLst/>
            <a:gdLst/>
            <a:ahLst/>
            <a:cxnLst/>
            <a:rect l="l" t="t" r="r" b="b"/>
            <a:pathLst>
              <a:path w="2068041" h="2068041">
                <a:moveTo>
                  <a:pt x="0" y="0"/>
                </a:moveTo>
                <a:lnTo>
                  <a:pt x="2068041" y="0"/>
                </a:lnTo>
                <a:lnTo>
                  <a:pt x="2068041" y="2068041"/>
                </a:lnTo>
                <a:lnTo>
                  <a:pt x="0" y="20680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rot="-5400000" flipH="1" flipV="1">
            <a:off x="4129304" y="4966519"/>
            <a:ext cx="1140547" cy="2342919"/>
          </a:xfrm>
          <a:custGeom>
            <a:avLst/>
            <a:gdLst/>
            <a:ahLst/>
            <a:cxnLst/>
            <a:rect l="l" t="t" r="r" b="b"/>
            <a:pathLst>
              <a:path w="1140547" h="2342919">
                <a:moveTo>
                  <a:pt x="1140547" y="2342919"/>
                </a:moveTo>
                <a:lnTo>
                  <a:pt x="0" y="2342919"/>
                </a:lnTo>
                <a:lnTo>
                  <a:pt x="0" y="0"/>
                </a:lnTo>
                <a:lnTo>
                  <a:pt x="1140547" y="0"/>
                </a:lnTo>
                <a:lnTo>
                  <a:pt x="1140547" y="234291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05420"/>
            </a:stretch>
          </a:blipFill>
        </p:spPr>
      </p:sp>
      <p:sp>
        <p:nvSpPr>
          <p:cNvPr id="5" name="Freeform 5"/>
          <p:cNvSpPr/>
          <p:nvPr/>
        </p:nvSpPr>
        <p:spPr>
          <a:xfrm rot="-5400000">
            <a:off x="3665557" y="4533684"/>
            <a:ext cx="2068041" cy="2068041"/>
          </a:xfrm>
          <a:custGeom>
            <a:avLst/>
            <a:gdLst/>
            <a:ahLst/>
            <a:cxnLst/>
            <a:rect l="l" t="t" r="r" b="b"/>
            <a:pathLst>
              <a:path w="2068041" h="2068041">
                <a:moveTo>
                  <a:pt x="0" y="0"/>
                </a:moveTo>
                <a:lnTo>
                  <a:pt x="2068041" y="0"/>
                </a:lnTo>
                <a:lnTo>
                  <a:pt x="2068041" y="2068041"/>
                </a:lnTo>
                <a:lnTo>
                  <a:pt x="0" y="20680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 rot="-5400000">
            <a:off x="6438920" y="3826071"/>
            <a:ext cx="1140547" cy="2342919"/>
          </a:xfrm>
          <a:custGeom>
            <a:avLst/>
            <a:gdLst/>
            <a:ahLst/>
            <a:cxnLst/>
            <a:rect l="l" t="t" r="r" b="b"/>
            <a:pathLst>
              <a:path w="1140547" h="2342919">
                <a:moveTo>
                  <a:pt x="0" y="0"/>
                </a:moveTo>
                <a:lnTo>
                  <a:pt x="1140547" y="0"/>
                </a:lnTo>
                <a:lnTo>
                  <a:pt x="1140547" y="2342919"/>
                </a:lnTo>
                <a:lnTo>
                  <a:pt x="0" y="23429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05420"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 rot="-5400000">
            <a:off x="5943101" y="4533783"/>
            <a:ext cx="2068041" cy="2068041"/>
          </a:xfrm>
          <a:custGeom>
            <a:avLst/>
            <a:gdLst/>
            <a:ahLst/>
            <a:cxnLst/>
            <a:rect l="l" t="t" r="r" b="b"/>
            <a:pathLst>
              <a:path w="2068041" h="2068041">
                <a:moveTo>
                  <a:pt x="0" y="0"/>
                </a:moveTo>
                <a:lnTo>
                  <a:pt x="2068041" y="0"/>
                </a:lnTo>
                <a:lnTo>
                  <a:pt x="2068041" y="2068041"/>
                </a:lnTo>
                <a:lnTo>
                  <a:pt x="0" y="20680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 rot="-5400000" flipH="1" flipV="1">
            <a:off x="8753027" y="4966618"/>
            <a:ext cx="1140547" cy="2342919"/>
          </a:xfrm>
          <a:custGeom>
            <a:avLst/>
            <a:gdLst/>
            <a:ahLst/>
            <a:cxnLst/>
            <a:rect l="l" t="t" r="r" b="b"/>
            <a:pathLst>
              <a:path w="1140547" h="2342919">
                <a:moveTo>
                  <a:pt x="1140547" y="2342919"/>
                </a:moveTo>
                <a:lnTo>
                  <a:pt x="0" y="2342919"/>
                </a:lnTo>
                <a:lnTo>
                  <a:pt x="0" y="0"/>
                </a:lnTo>
                <a:lnTo>
                  <a:pt x="1140547" y="0"/>
                </a:lnTo>
                <a:lnTo>
                  <a:pt x="1140547" y="2342919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105420"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 rot="-5400000">
            <a:off x="8289280" y="4533783"/>
            <a:ext cx="2068041" cy="2068041"/>
          </a:xfrm>
          <a:custGeom>
            <a:avLst/>
            <a:gdLst/>
            <a:ahLst/>
            <a:cxnLst/>
            <a:rect l="l" t="t" r="r" b="b"/>
            <a:pathLst>
              <a:path w="2068041" h="2068041">
                <a:moveTo>
                  <a:pt x="0" y="0"/>
                </a:moveTo>
                <a:lnTo>
                  <a:pt x="2068041" y="0"/>
                </a:lnTo>
                <a:lnTo>
                  <a:pt x="2068041" y="2068041"/>
                </a:lnTo>
                <a:lnTo>
                  <a:pt x="0" y="20680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-5400000">
            <a:off x="11066454" y="3826071"/>
            <a:ext cx="1140547" cy="2342919"/>
          </a:xfrm>
          <a:custGeom>
            <a:avLst/>
            <a:gdLst/>
            <a:ahLst/>
            <a:cxnLst/>
            <a:rect l="l" t="t" r="r" b="b"/>
            <a:pathLst>
              <a:path w="1140547" h="2342919">
                <a:moveTo>
                  <a:pt x="0" y="0"/>
                </a:moveTo>
                <a:lnTo>
                  <a:pt x="1140547" y="0"/>
                </a:lnTo>
                <a:lnTo>
                  <a:pt x="1140547" y="2342919"/>
                </a:lnTo>
                <a:lnTo>
                  <a:pt x="0" y="234291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105420"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 rot="-5400000">
            <a:off x="10570635" y="4533783"/>
            <a:ext cx="2068041" cy="2068041"/>
          </a:xfrm>
          <a:custGeom>
            <a:avLst/>
            <a:gdLst/>
            <a:ahLst/>
            <a:cxnLst/>
            <a:rect l="l" t="t" r="r" b="b"/>
            <a:pathLst>
              <a:path w="2068041" h="2068041">
                <a:moveTo>
                  <a:pt x="0" y="0"/>
                </a:moveTo>
                <a:lnTo>
                  <a:pt x="2068041" y="0"/>
                </a:lnTo>
                <a:lnTo>
                  <a:pt x="2068041" y="2068041"/>
                </a:lnTo>
                <a:lnTo>
                  <a:pt x="0" y="20680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 rot="-5400000" flipH="1" flipV="1">
            <a:off x="13374533" y="4966519"/>
            <a:ext cx="1140547" cy="2342919"/>
          </a:xfrm>
          <a:custGeom>
            <a:avLst/>
            <a:gdLst/>
            <a:ahLst/>
            <a:cxnLst/>
            <a:rect l="l" t="t" r="r" b="b"/>
            <a:pathLst>
              <a:path w="1140547" h="2342919">
                <a:moveTo>
                  <a:pt x="1140547" y="2342919"/>
                </a:moveTo>
                <a:lnTo>
                  <a:pt x="0" y="2342919"/>
                </a:lnTo>
                <a:lnTo>
                  <a:pt x="0" y="0"/>
                </a:lnTo>
                <a:lnTo>
                  <a:pt x="1140547" y="0"/>
                </a:lnTo>
                <a:lnTo>
                  <a:pt x="1140547" y="2342919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105420"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 rot="-5400000">
            <a:off x="12910786" y="4533684"/>
            <a:ext cx="2068041" cy="2068041"/>
          </a:xfrm>
          <a:custGeom>
            <a:avLst/>
            <a:gdLst/>
            <a:ahLst/>
            <a:cxnLst/>
            <a:rect l="l" t="t" r="r" b="b"/>
            <a:pathLst>
              <a:path w="2068041" h="2068041">
                <a:moveTo>
                  <a:pt x="0" y="0"/>
                </a:moveTo>
                <a:lnTo>
                  <a:pt x="2068041" y="0"/>
                </a:lnTo>
                <a:lnTo>
                  <a:pt x="2068041" y="2068041"/>
                </a:lnTo>
                <a:lnTo>
                  <a:pt x="0" y="20680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 rot="-5400000">
            <a:off x="15690116" y="3826071"/>
            <a:ext cx="1140547" cy="2342919"/>
          </a:xfrm>
          <a:custGeom>
            <a:avLst/>
            <a:gdLst/>
            <a:ahLst/>
            <a:cxnLst/>
            <a:rect l="l" t="t" r="r" b="b"/>
            <a:pathLst>
              <a:path w="1140547" h="2342919">
                <a:moveTo>
                  <a:pt x="0" y="0"/>
                </a:moveTo>
                <a:lnTo>
                  <a:pt x="1140547" y="0"/>
                </a:lnTo>
                <a:lnTo>
                  <a:pt x="1140547" y="2342919"/>
                </a:lnTo>
                <a:lnTo>
                  <a:pt x="0" y="234291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105420"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 rot="-5400000">
            <a:off x="15194297" y="4533783"/>
            <a:ext cx="2068041" cy="2068041"/>
          </a:xfrm>
          <a:custGeom>
            <a:avLst/>
            <a:gdLst/>
            <a:ahLst/>
            <a:cxnLst/>
            <a:rect l="l" t="t" r="r" b="b"/>
            <a:pathLst>
              <a:path w="2068041" h="2068041">
                <a:moveTo>
                  <a:pt x="0" y="0"/>
                </a:moveTo>
                <a:lnTo>
                  <a:pt x="2068041" y="0"/>
                </a:lnTo>
                <a:lnTo>
                  <a:pt x="2068041" y="2068041"/>
                </a:lnTo>
                <a:lnTo>
                  <a:pt x="0" y="20680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1782712" y="4997431"/>
            <a:ext cx="1205517" cy="1041128"/>
          </a:xfrm>
          <a:custGeom>
            <a:avLst/>
            <a:gdLst/>
            <a:ahLst/>
            <a:cxnLst/>
            <a:rect l="l" t="t" r="r" b="b"/>
            <a:pathLst>
              <a:path w="1205517" h="1041128">
                <a:moveTo>
                  <a:pt x="0" y="0"/>
                </a:moveTo>
                <a:lnTo>
                  <a:pt x="1205517" y="0"/>
                </a:lnTo>
                <a:lnTo>
                  <a:pt x="1205517" y="1041129"/>
                </a:lnTo>
                <a:lnTo>
                  <a:pt x="0" y="104112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6553200" y="1533148"/>
            <a:ext cx="518160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b="1">
                <a:solidFill>
                  <a:srgbClr val="9397D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Lista de objetos</a:t>
            </a:r>
          </a:p>
        </p:txBody>
      </p:sp>
      <p:sp>
        <p:nvSpPr>
          <p:cNvPr id="18" name="Freeform 18"/>
          <p:cNvSpPr/>
          <p:nvPr/>
        </p:nvSpPr>
        <p:spPr>
          <a:xfrm>
            <a:off x="4146374" y="4982444"/>
            <a:ext cx="1106407" cy="1056115"/>
          </a:xfrm>
          <a:custGeom>
            <a:avLst/>
            <a:gdLst/>
            <a:ahLst/>
            <a:cxnLst/>
            <a:rect l="l" t="t" r="r" b="b"/>
            <a:pathLst>
              <a:path w="1106407" h="1056115">
                <a:moveTo>
                  <a:pt x="0" y="0"/>
                </a:moveTo>
                <a:lnTo>
                  <a:pt x="1106407" y="0"/>
                </a:lnTo>
                <a:lnTo>
                  <a:pt x="1106407" y="1056116"/>
                </a:lnTo>
                <a:lnTo>
                  <a:pt x="0" y="105611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6338575" y="4839884"/>
            <a:ext cx="1341236" cy="1341236"/>
          </a:xfrm>
          <a:custGeom>
            <a:avLst/>
            <a:gdLst/>
            <a:ahLst/>
            <a:cxnLst/>
            <a:rect l="l" t="t" r="r" b="b"/>
            <a:pathLst>
              <a:path w="1341236" h="1341236">
                <a:moveTo>
                  <a:pt x="0" y="0"/>
                </a:moveTo>
                <a:lnTo>
                  <a:pt x="1341236" y="0"/>
                </a:lnTo>
                <a:lnTo>
                  <a:pt x="1341236" y="1341236"/>
                </a:lnTo>
                <a:lnTo>
                  <a:pt x="0" y="134123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8664587" y="4907792"/>
            <a:ext cx="1317426" cy="1319826"/>
          </a:xfrm>
          <a:custGeom>
            <a:avLst/>
            <a:gdLst/>
            <a:ahLst/>
            <a:cxnLst/>
            <a:rect l="l" t="t" r="r" b="b"/>
            <a:pathLst>
              <a:path w="1317426" h="1319826">
                <a:moveTo>
                  <a:pt x="0" y="0"/>
                </a:moveTo>
                <a:lnTo>
                  <a:pt x="1317426" y="0"/>
                </a:lnTo>
                <a:lnTo>
                  <a:pt x="1317426" y="1319826"/>
                </a:lnTo>
                <a:lnTo>
                  <a:pt x="0" y="131982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1" name="Freeform 21"/>
          <p:cNvSpPr/>
          <p:nvPr/>
        </p:nvSpPr>
        <p:spPr>
          <a:xfrm>
            <a:off x="10903909" y="5143500"/>
            <a:ext cx="1460289" cy="971756"/>
          </a:xfrm>
          <a:custGeom>
            <a:avLst/>
            <a:gdLst/>
            <a:ahLst/>
            <a:cxnLst/>
            <a:rect l="l" t="t" r="r" b="b"/>
            <a:pathLst>
              <a:path w="1460289" h="971756">
                <a:moveTo>
                  <a:pt x="0" y="0"/>
                </a:moveTo>
                <a:lnTo>
                  <a:pt x="1460289" y="0"/>
                </a:lnTo>
                <a:lnTo>
                  <a:pt x="1460289" y="971756"/>
                </a:lnTo>
                <a:lnTo>
                  <a:pt x="0" y="971756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2" name="Freeform 22"/>
          <p:cNvSpPr/>
          <p:nvPr/>
        </p:nvSpPr>
        <p:spPr>
          <a:xfrm>
            <a:off x="13356409" y="4982444"/>
            <a:ext cx="1115112" cy="1115112"/>
          </a:xfrm>
          <a:custGeom>
            <a:avLst/>
            <a:gdLst/>
            <a:ahLst/>
            <a:cxnLst/>
            <a:rect l="l" t="t" r="r" b="b"/>
            <a:pathLst>
              <a:path w="1115112" h="1115112">
                <a:moveTo>
                  <a:pt x="0" y="0"/>
                </a:moveTo>
                <a:lnTo>
                  <a:pt x="1115112" y="0"/>
                </a:lnTo>
                <a:lnTo>
                  <a:pt x="1115112" y="1115112"/>
                </a:lnTo>
                <a:lnTo>
                  <a:pt x="0" y="1115112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3" name="Freeform 23"/>
          <p:cNvSpPr/>
          <p:nvPr/>
        </p:nvSpPr>
        <p:spPr>
          <a:xfrm>
            <a:off x="15725866" y="4907792"/>
            <a:ext cx="1121179" cy="1427427"/>
          </a:xfrm>
          <a:custGeom>
            <a:avLst/>
            <a:gdLst/>
            <a:ahLst/>
            <a:cxnLst/>
            <a:rect l="l" t="t" r="r" b="b"/>
            <a:pathLst>
              <a:path w="1121179" h="1427427">
                <a:moveTo>
                  <a:pt x="0" y="0"/>
                </a:moveTo>
                <a:lnTo>
                  <a:pt x="1121179" y="0"/>
                </a:lnTo>
                <a:lnTo>
                  <a:pt x="1121179" y="1427427"/>
                </a:lnTo>
                <a:lnTo>
                  <a:pt x="0" y="1427427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27304" y="806901"/>
            <a:ext cx="13433391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599"/>
              </a:lnSpc>
            </a:pPr>
            <a:r>
              <a:rPr lang="en-US" sz="3999" b="1" spc="243">
                <a:solidFill>
                  <a:srgbClr val="34343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ELIMINACION DE ELEMENTOS</a:t>
            </a:r>
          </a:p>
        </p:txBody>
      </p:sp>
      <p:sp>
        <p:nvSpPr>
          <p:cNvPr id="3" name="Freeform 3"/>
          <p:cNvSpPr/>
          <p:nvPr/>
        </p:nvSpPr>
        <p:spPr>
          <a:xfrm>
            <a:off x="1028700" y="3533386"/>
            <a:ext cx="5809414" cy="5724914"/>
          </a:xfrm>
          <a:custGeom>
            <a:avLst/>
            <a:gdLst/>
            <a:ahLst/>
            <a:cxnLst/>
            <a:rect l="l" t="t" r="r" b="b"/>
            <a:pathLst>
              <a:path w="5809414" h="5724914">
                <a:moveTo>
                  <a:pt x="0" y="0"/>
                </a:moveTo>
                <a:lnTo>
                  <a:pt x="5809414" y="0"/>
                </a:lnTo>
                <a:lnTo>
                  <a:pt x="5809414" y="5724914"/>
                </a:lnTo>
                <a:lnTo>
                  <a:pt x="0" y="57249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434425" y="3570911"/>
            <a:ext cx="337423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9397D8"/>
                </a:solidFill>
                <a:latin typeface="Codec Pro"/>
                <a:ea typeface="Codec Pro"/>
                <a:cs typeface="Codec Pro"/>
                <a:sym typeface="Codec Pro"/>
              </a:rPr>
              <a:t>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169264" y="3570911"/>
            <a:ext cx="1528286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9397D8"/>
                </a:solidFill>
                <a:latin typeface="Codec Pro"/>
                <a:ea typeface="Codec Pro"/>
                <a:cs typeface="Codec Pro"/>
                <a:sym typeface="Codec Pro"/>
              </a:rPr>
              <a:t>1552</a:t>
            </a:r>
          </a:p>
        </p:txBody>
      </p:sp>
      <p:sp>
        <p:nvSpPr>
          <p:cNvPr id="6" name="Freeform 6"/>
          <p:cNvSpPr/>
          <p:nvPr/>
        </p:nvSpPr>
        <p:spPr>
          <a:xfrm rot="4332951">
            <a:off x="2130277" y="1783009"/>
            <a:ext cx="594054" cy="1775706"/>
          </a:xfrm>
          <a:custGeom>
            <a:avLst/>
            <a:gdLst/>
            <a:ahLst/>
            <a:cxnLst/>
            <a:rect l="l" t="t" r="r" b="b"/>
            <a:pathLst>
              <a:path w="594054" h="1775706">
                <a:moveTo>
                  <a:pt x="0" y="0"/>
                </a:moveTo>
                <a:lnTo>
                  <a:pt x="594055" y="0"/>
                </a:lnTo>
                <a:lnTo>
                  <a:pt x="594055" y="1775706"/>
                </a:lnTo>
                <a:lnTo>
                  <a:pt x="0" y="17757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456775" y="2193270"/>
            <a:ext cx="1387172" cy="859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85"/>
              </a:lnSpc>
            </a:pPr>
            <a:r>
              <a:rPr lang="en-US" sz="5061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Lista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12406" y="3177249"/>
            <a:ext cx="726043" cy="422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BF63"/>
                </a:solidFill>
                <a:latin typeface="Open Sans"/>
                <a:ea typeface="Open Sans"/>
                <a:cs typeface="Open Sans"/>
                <a:sym typeface="Open Sans"/>
              </a:rPr>
              <a:t>2111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334217" y="4064564"/>
            <a:ext cx="10571112" cy="3370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320"/>
              </a:lnSpc>
              <a:spcBef>
                <a:spcPct val="0"/>
              </a:spcBef>
            </a:pPr>
            <a:r>
              <a:rPr lang="en-US" sz="3800" b="1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Para la eliminacion es sumamente sencillo, si se quiere eliminar el primer elemento, simplemente se recorre la lista hasta el segundo elemento luego se accede al “head” y es reemplazado por los datos tomados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34425" y="5256141"/>
            <a:ext cx="337423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9397D8"/>
                </a:solidFill>
                <a:latin typeface="Codec Pro"/>
                <a:ea typeface="Codec Pro"/>
                <a:cs typeface="Codec Pro"/>
                <a:sym typeface="Codec Pro"/>
              </a:rPr>
              <a:t>8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169264" y="5256141"/>
            <a:ext cx="1528286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9397D8"/>
                </a:solidFill>
                <a:latin typeface="Codec Pro"/>
                <a:ea typeface="Codec Pro"/>
                <a:cs typeface="Codec Pro"/>
                <a:sym typeface="Codec Pro"/>
              </a:rPr>
              <a:t>1010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00547" y="6710291"/>
            <a:ext cx="742604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9397D8"/>
                </a:solidFill>
                <a:latin typeface="Codec Pro"/>
                <a:ea typeface="Codec Pro"/>
                <a:cs typeface="Codec Pro"/>
                <a:sym typeface="Codec Pro"/>
              </a:rPr>
              <a:t>10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169264" y="7967591"/>
            <a:ext cx="1528286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9397D8"/>
                </a:solidFill>
                <a:latin typeface="Codec Pro"/>
                <a:ea typeface="Codec Pro"/>
                <a:cs typeface="Codec Pro"/>
                <a:sym typeface="Codec Pro"/>
              </a:rPr>
              <a:t>none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12406" y="4738963"/>
            <a:ext cx="726043" cy="422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BF63"/>
                </a:solidFill>
                <a:latin typeface="Open Sans"/>
                <a:ea typeface="Open Sans"/>
                <a:cs typeface="Open Sans"/>
                <a:sym typeface="Open Sans"/>
              </a:rPr>
              <a:t>1552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12406" y="6348218"/>
            <a:ext cx="726043" cy="422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BF63"/>
                </a:solidFill>
                <a:latin typeface="Open Sans"/>
                <a:ea typeface="Open Sans"/>
                <a:cs typeface="Open Sans"/>
                <a:sym typeface="Open Sans"/>
              </a:rPr>
              <a:t>1010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00547" y="8164441"/>
            <a:ext cx="742604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9397D8"/>
                </a:solidFill>
                <a:latin typeface="Codec Pro"/>
                <a:ea typeface="Codec Pro"/>
                <a:cs typeface="Codec Pro"/>
                <a:sym typeface="Codec Pro"/>
              </a:rPr>
              <a:t>15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00547" y="7726291"/>
            <a:ext cx="726043" cy="422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BF63"/>
                </a:solidFill>
                <a:latin typeface="Open Sans"/>
                <a:ea typeface="Open Sans"/>
                <a:cs typeface="Open Sans"/>
                <a:sym typeface="Open Sans"/>
              </a:rPr>
              <a:t>1563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169264" y="6710291"/>
            <a:ext cx="1528286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9397D8"/>
                </a:solidFill>
                <a:latin typeface="Codec Pro"/>
                <a:ea typeface="Codec Pro"/>
                <a:cs typeface="Codec Pro"/>
                <a:sym typeface="Codec Pro"/>
              </a:rPr>
              <a:t>1563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27304" y="806901"/>
            <a:ext cx="13433391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599"/>
              </a:lnSpc>
            </a:pPr>
            <a:r>
              <a:rPr lang="en-US" sz="3999" b="1" spc="243">
                <a:solidFill>
                  <a:srgbClr val="34343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ELIMINACION DE ELEMENTOS</a:t>
            </a:r>
          </a:p>
        </p:txBody>
      </p:sp>
      <p:sp>
        <p:nvSpPr>
          <p:cNvPr id="3" name="Freeform 3"/>
          <p:cNvSpPr/>
          <p:nvPr/>
        </p:nvSpPr>
        <p:spPr>
          <a:xfrm>
            <a:off x="1028700" y="3533386"/>
            <a:ext cx="5809414" cy="5724914"/>
          </a:xfrm>
          <a:custGeom>
            <a:avLst/>
            <a:gdLst/>
            <a:ahLst/>
            <a:cxnLst/>
            <a:rect l="l" t="t" r="r" b="b"/>
            <a:pathLst>
              <a:path w="5809414" h="5724914">
                <a:moveTo>
                  <a:pt x="0" y="0"/>
                </a:moveTo>
                <a:lnTo>
                  <a:pt x="5809414" y="0"/>
                </a:lnTo>
                <a:lnTo>
                  <a:pt x="5809414" y="5724914"/>
                </a:lnTo>
                <a:lnTo>
                  <a:pt x="0" y="57249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4332951">
            <a:off x="2130277" y="1783009"/>
            <a:ext cx="594054" cy="1775706"/>
          </a:xfrm>
          <a:custGeom>
            <a:avLst/>
            <a:gdLst/>
            <a:ahLst/>
            <a:cxnLst/>
            <a:rect l="l" t="t" r="r" b="b"/>
            <a:pathLst>
              <a:path w="594054" h="1775706">
                <a:moveTo>
                  <a:pt x="0" y="0"/>
                </a:moveTo>
                <a:lnTo>
                  <a:pt x="594055" y="0"/>
                </a:lnTo>
                <a:lnTo>
                  <a:pt x="594055" y="1775706"/>
                </a:lnTo>
                <a:lnTo>
                  <a:pt x="0" y="17757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456775" y="2193270"/>
            <a:ext cx="1387172" cy="859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85"/>
              </a:lnSpc>
            </a:pPr>
            <a:r>
              <a:rPr lang="en-US" sz="5061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Lista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334217" y="4064564"/>
            <a:ext cx="10571112" cy="4037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320"/>
              </a:lnSpc>
              <a:spcBef>
                <a:spcPct val="0"/>
              </a:spcBef>
            </a:pPr>
            <a:r>
              <a:rPr lang="en-US" sz="3800" b="1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Si quisieramos eliminar el ultimo elemento, es decir, el elemento conocido como “tail”, simplemente se recorre la lista hasta encontrar el elemento que apunta a “none” y se elimina y el elemento que lo antecede toma la direccion “none”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44385" y="3694427"/>
            <a:ext cx="337423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9397D8"/>
                </a:solidFill>
                <a:latin typeface="Codec Pro"/>
                <a:ea typeface="Codec Pro"/>
                <a:cs typeface="Codec Pro"/>
                <a:sym typeface="Codec Pro"/>
              </a:rPr>
              <a:t>8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079224" y="3694427"/>
            <a:ext cx="1528286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9397D8"/>
                </a:solidFill>
                <a:latin typeface="Codec Pro"/>
                <a:ea typeface="Codec Pro"/>
                <a:cs typeface="Codec Pro"/>
                <a:sym typeface="Codec Pro"/>
              </a:rPr>
              <a:t>1010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44385" y="5256141"/>
            <a:ext cx="742604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9397D8"/>
                </a:solidFill>
                <a:latin typeface="Codec Pro"/>
                <a:ea typeface="Codec Pro"/>
                <a:cs typeface="Codec Pro"/>
                <a:sym typeface="Codec Pro"/>
              </a:rPr>
              <a:t>10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079224" y="6840852"/>
            <a:ext cx="1528286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9397D8"/>
                </a:solidFill>
                <a:latin typeface="Codec Pro"/>
                <a:ea typeface="Codec Pro"/>
                <a:cs typeface="Codec Pro"/>
                <a:sym typeface="Codec Pro"/>
              </a:rPr>
              <a:t>none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22366" y="3177249"/>
            <a:ext cx="726043" cy="422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BF63"/>
                </a:solidFill>
                <a:latin typeface="Open Sans"/>
                <a:ea typeface="Open Sans"/>
                <a:cs typeface="Open Sans"/>
                <a:sym typeface="Open Sans"/>
              </a:rPr>
              <a:t>1552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2366" y="4786505"/>
            <a:ext cx="726043" cy="422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BF63"/>
                </a:solidFill>
                <a:latin typeface="Open Sans"/>
                <a:ea typeface="Open Sans"/>
                <a:cs typeface="Open Sans"/>
                <a:sym typeface="Open Sans"/>
              </a:rPr>
              <a:t>1010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44385" y="6874755"/>
            <a:ext cx="742604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9397D8"/>
                </a:solidFill>
                <a:latin typeface="Codec Pro"/>
                <a:ea typeface="Codec Pro"/>
                <a:cs typeface="Codec Pro"/>
                <a:sym typeface="Codec Pro"/>
              </a:rPr>
              <a:t>15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52665" y="6424541"/>
            <a:ext cx="726043" cy="422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BF63"/>
                </a:solidFill>
                <a:latin typeface="Open Sans"/>
                <a:ea typeface="Open Sans"/>
                <a:cs typeface="Open Sans"/>
                <a:sym typeface="Open Sans"/>
              </a:rPr>
              <a:t>1563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079224" y="5272402"/>
            <a:ext cx="1528286" cy="93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9397D8"/>
                </a:solidFill>
                <a:latin typeface="Codec Pro"/>
                <a:ea typeface="Codec Pro"/>
                <a:cs typeface="Codec Pro"/>
                <a:sym typeface="Codec Pro"/>
              </a:rPr>
              <a:t>1563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508</Words>
  <Application>Microsoft Office PowerPoint</Application>
  <PresentationFormat>Personalizado</PresentationFormat>
  <Paragraphs>94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Calibri</vt:lpstr>
      <vt:lpstr>Open Sans Bold</vt:lpstr>
      <vt:lpstr>Open Sans</vt:lpstr>
      <vt:lpstr>Montserrat Bold</vt:lpstr>
      <vt:lpstr>Codec Pro Bold</vt:lpstr>
      <vt:lpstr>Codec Pro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simulación gráfica de las operaciones sobre listas enlazadas</dc:title>
  <dc:creator>Roberto Carlos López Ramirez</dc:creator>
  <cp:lastModifiedBy>Roberto Carlos López Ramirez</cp:lastModifiedBy>
  <cp:revision>4</cp:revision>
  <dcterms:created xsi:type="dcterms:W3CDTF">2006-08-16T00:00:00Z</dcterms:created>
  <dcterms:modified xsi:type="dcterms:W3CDTF">2025-04-23T21:11:57Z</dcterms:modified>
  <dc:identifier>DAGlTpjz6m0</dc:identifier>
</cp:coreProperties>
</file>