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568820494866507"/>
          <c:y val="5.9368967546430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Motivos do Desperdício</c:v>
                </c:pt>
              </c:strCache>
            </c:strRef>
          </c:tx>
          <c:dPt>
            <c:idx val="0"/>
            <c:bubble3D val="0"/>
            <c:spPr>
              <a:solidFill>
                <a:srgbClr val="44DB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44-44D5-BE92-E31F2B48124E}"/>
              </c:ext>
            </c:extLst>
          </c:dPt>
          <c:dPt>
            <c:idx val="1"/>
            <c:bubble3D val="0"/>
            <c:spPr>
              <a:solidFill>
                <a:srgbClr val="BDF3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44-44D5-BE92-E31F2B48124E}"/>
              </c:ext>
            </c:extLst>
          </c:dPt>
          <c:dLbls>
            <c:dLbl>
              <c:idx val="0"/>
              <c:layout>
                <c:manualLayout>
                  <c:x val="-0.161364886846464"/>
                  <c:y val="3.96188176803480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EDFC34-EA38-43F7-99EE-956D43C13C58}" type="VALUE">
                      <a:rPr lang="en-US" sz="2000" b="1" i="0" u="none" strike="noStrike" cap="none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cap="none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44-44D5-BE92-E31F2B48124E}"/>
                </c:ext>
              </c:extLst>
            </c:dLbl>
            <c:dLbl>
              <c:idx val="1"/>
              <c:layout>
                <c:manualLayout>
                  <c:x val="0.16932461510716076"/>
                  <c:y val="-5.71811977187357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2000" b="0" i="0" u="none" strike="noStrike" kern="1200" baseline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C843E4D-A4A7-40F7-845F-5A0656BE36A8}" type="VALUE">
                      <a:rPr lang="en-US" sz="2000" b="1" i="0" u="none" strike="noStrike" kern="1200" cap="none" baseline="0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pPr algn="ctr" rtl="0">
                        <a:defRPr sz="20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kern="1200" cap="none" baseline="0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2000" b="0" i="0" u="none" strike="noStrike" kern="1200" baseline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44-44D5-BE92-E31F2B481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Lixo</c:v>
                </c:pt>
                <c:pt idx="1">
                  <c:v>Prod, Arm e transp.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1-477D-B349-DA093C99A6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96889552704457"/>
          <c:y val="0.86297510298137259"/>
          <c:w val="0.37685618953954864"/>
          <c:h val="5.6270318284646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7F9D-371D-47F6-8056-7618D8E326D9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90C80-4494-4000-802B-337D3CCB8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6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25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2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1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6" y="2677835"/>
            <a:ext cx="9210651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6" y="2852933"/>
            <a:ext cx="9210651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2" y="24194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2" y="27978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2" y="28423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6" y="2673453"/>
            <a:ext cx="9229575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8637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2"/>
          <p:cNvSpPr/>
          <p:nvPr/>
        </p:nvSpPr>
        <p:spPr>
          <a:xfrm>
            <a:off x="1085700" y="32447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2"/>
          <p:cNvSpPr/>
          <p:nvPr/>
        </p:nvSpPr>
        <p:spPr>
          <a:xfrm>
            <a:off x="4895700" y="27701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50" y="25210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4484567"/>
            <a:ext cx="56103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31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1" y="845500"/>
            <a:ext cx="69966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1" y="2168800"/>
            <a:ext cx="24717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6" y="2168800"/>
            <a:ext cx="24717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1" y="2168800"/>
            <a:ext cx="24717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4" y="5929033"/>
            <a:ext cx="9191625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4" y="6104150"/>
            <a:ext cx="9191625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2" y="56706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2" y="60490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2" y="60935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6" y="5924653"/>
            <a:ext cx="9229575" cy="857049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6114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8" name="Google Shape;288;p7"/>
          <p:cNvSpPr/>
          <p:nvPr/>
        </p:nvSpPr>
        <p:spPr>
          <a:xfrm>
            <a:off x="1085700" y="6495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9" name="Google Shape;289;p7"/>
          <p:cNvSpPr/>
          <p:nvPr/>
        </p:nvSpPr>
        <p:spPr>
          <a:xfrm>
            <a:off x="4895700" y="60213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50" y="57722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4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1" y="845500"/>
            <a:ext cx="69966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4" y="5929033"/>
            <a:ext cx="9191625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4" y="6104150"/>
            <a:ext cx="9191625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2" y="56706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2" y="60490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2" y="60935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6" y="5924653"/>
            <a:ext cx="9229575" cy="857049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6114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0" name="Google Shape;330;p8"/>
          <p:cNvSpPr/>
          <p:nvPr/>
        </p:nvSpPr>
        <p:spPr>
          <a:xfrm>
            <a:off x="1085700" y="6495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1" name="Google Shape;331;p8"/>
          <p:cNvSpPr/>
          <p:nvPr/>
        </p:nvSpPr>
        <p:spPr>
          <a:xfrm>
            <a:off x="4895700" y="60213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50" y="57722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1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All graph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4" y="849033"/>
            <a:ext cx="9203951" cy="6067867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6" y="1024134"/>
            <a:ext cx="9210651" cy="5874933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2" y="5906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2" y="9690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2" y="10135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869967"/>
            <a:ext cx="9167825" cy="793733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6" y="844653"/>
            <a:ext cx="9229575" cy="857049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1034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415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5" name="Google Shape;455;p11"/>
          <p:cNvSpPr/>
          <p:nvPr/>
        </p:nvSpPr>
        <p:spPr>
          <a:xfrm>
            <a:off x="4895700" y="9413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50" y="6922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7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8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079-2126-452B-A47B-EBE24C97516C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9"/>
            <a:ext cx="8382000" cy="6883131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1" y="845500"/>
            <a:ext cx="69966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1" y="2053567"/>
            <a:ext cx="6996600" cy="2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86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4;p13"/>
          <p:cNvSpPr txBox="1">
            <a:spLocks/>
          </p:cNvSpPr>
          <p:nvPr/>
        </p:nvSpPr>
        <p:spPr>
          <a:xfrm>
            <a:off x="192455" y="4590607"/>
            <a:ext cx="4999656" cy="21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 defTabSz="914400"/>
            <a:r>
              <a:rPr lang="pt-BR" sz="3600" kern="0" dirty="0" smtClean="0"/>
              <a:t>Otimização de processos de gestão de refeitórios com inteligência artificial</a:t>
            </a:r>
            <a:endParaRPr lang="pt-BR" sz="3600" kern="0" dirty="0"/>
          </a:p>
        </p:txBody>
      </p:sp>
    </p:spTree>
    <p:extLst>
      <p:ext uri="{BB962C8B-B14F-4D97-AF65-F5344CB8AC3E}">
        <p14:creationId xmlns:p14="http://schemas.microsoft.com/office/powerpoint/2010/main" val="36713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6BA1-246E-4203-8D9C-E1963A5B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OBJETIVO ESPECIFICO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E1DBB1B-BC50-4552-8D87-4D0EF73F1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10</a:t>
            </a:fld>
            <a:endParaRPr lang="pt-BR" kern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B6FA560-6F41-48D9-A409-238E3DA10C7A}"/>
              </a:ext>
            </a:extLst>
          </p:cNvPr>
          <p:cNvSpPr txBox="1">
            <a:spLocks/>
          </p:cNvSpPr>
          <p:nvPr/>
        </p:nvSpPr>
        <p:spPr>
          <a:xfrm>
            <a:off x="1073700" y="954401"/>
            <a:ext cx="7326475" cy="18577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Mapear os principais fatores que influenciam na frequência das pessoas no refeitório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endParaRPr lang="pt-BR" sz="1867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Avaliar os algoritmos preditivos que melhor atendam as necessidades para predição deste problema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endParaRPr lang="pt-BR" sz="1867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Desenvolvimento do 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de predição;</a:t>
            </a: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endParaRPr lang="pt-BR" sz="1867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Coleta e Analise de dados da instituição a ser estudada;</a:t>
            </a: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endParaRPr lang="pt-BR" sz="1867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330192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Realizar testes e estudos de aplicação do software para obtenção de resultados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126997" defTabSz="1219170">
              <a:spcBef>
                <a:spcPts val="600"/>
              </a:spcBef>
              <a:buClr>
                <a:srgbClr val="28324A"/>
              </a:buClr>
              <a:buSzPts val="1600"/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2859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BF9A-D9B4-4470-8418-329B68C3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51AF65-4BD6-4556-A9C5-237B4BF95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11</a:t>
            </a:fld>
            <a:endParaRPr lang="pt-BR" kern="0"/>
          </a:p>
        </p:txBody>
      </p:sp>
      <p:sp>
        <p:nvSpPr>
          <p:cNvPr id="4" name="CaixaDeTexto 3"/>
          <p:cNvSpPr txBox="1"/>
          <p:nvPr/>
        </p:nvSpPr>
        <p:spPr>
          <a:xfrm>
            <a:off x="419450" y="1655429"/>
            <a:ext cx="8372213" cy="165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defTabSz="1219170">
              <a:buClr>
                <a:srgbClr val="000000"/>
              </a:buClr>
            </a:pPr>
            <a:r>
              <a:rPr lang="pt-BR" sz="2133" kern="0" dirty="0">
                <a:sym typeface="Source Sans Pro"/>
              </a:rPr>
              <a:t>[...]Com o foco na inovação e tendências o engenheiro de computação formado da FTT analisará e desenvolverá soluções aplicadas as mais diversas áreas como: Inteligência Artificial, internet das coisas,  Big Data, ciência de dados, etc.[...]</a:t>
            </a:r>
          </a:p>
          <a:p>
            <a:pPr algn="r" defTabSz="1219170">
              <a:buClr>
                <a:srgbClr val="000000"/>
              </a:buClr>
            </a:pPr>
            <a:r>
              <a:rPr lang="pt-BR" kern="0" dirty="0">
                <a:sym typeface="Arial"/>
              </a:rPr>
              <a:t>(Projeto Pedagógico do curso de engenharia da computação, FTT, 2019)</a:t>
            </a:r>
          </a:p>
        </p:txBody>
      </p:sp>
    </p:spTree>
    <p:extLst>
      <p:ext uri="{BB962C8B-B14F-4D97-AF65-F5344CB8AC3E}">
        <p14:creationId xmlns:p14="http://schemas.microsoft.com/office/powerpoint/2010/main" val="118286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BF9A-D9B4-4470-8418-329B68C3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51AF65-4BD6-4556-A9C5-237B4BF95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12</a:t>
            </a:fld>
            <a:endParaRPr lang="pt-BR" kern="0"/>
          </a:p>
        </p:txBody>
      </p:sp>
      <p:sp>
        <p:nvSpPr>
          <p:cNvPr id="4" name="CaixaDeTexto 3"/>
          <p:cNvSpPr txBox="1"/>
          <p:nvPr/>
        </p:nvSpPr>
        <p:spPr>
          <a:xfrm>
            <a:off x="419450" y="1655428"/>
            <a:ext cx="8372213" cy="255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algn="just" defTabSz="1219170">
              <a:buClr>
                <a:srgbClr val="000000"/>
              </a:buClr>
            </a:pPr>
            <a:r>
              <a:rPr lang="pt-BR" sz="2133" kern="0" dirty="0">
                <a:sym typeface="Arial"/>
              </a:rPr>
              <a:t>Em 2015, a ONU se reuniu e definiu 17 metas para o Desenvolvimento sustentável, em uma delas, a ODS de número 12, a organização citava a produção e consumo de maneira responsável. Acreditamos que nosso projeto tem impacto direto neste tópico e que é pode ajudar a Organização a atingir suas metas e melhorar a comunidade como um todo.</a:t>
            </a:r>
          </a:p>
          <a:p>
            <a:pPr algn="r" defTabSz="1219170">
              <a:buClr>
                <a:srgbClr val="000000"/>
              </a:buClr>
            </a:pPr>
            <a:r>
              <a:rPr lang="pt-BR" kern="0" dirty="0">
                <a:sym typeface="Arial"/>
              </a:rPr>
              <a:t>(Projeto Pedagógico do curso de engenharia da computação, FTT, 2019)</a:t>
            </a:r>
          </a:p>
          <a:p>
            <a:pPr algn="just" defTabSz="1219170">
              <a:buClr>
                <a:srgbClr val="000000"/>
              </a:buClr>
            </a:pPr>
            <a:endParaRPr lang="pt-BR" kern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90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13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34071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O QUE É DESPERDÍCIO?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2</a:t>
            </a:fld>
            <a:endParaRPr lang="pt-BR" kern="0"/>
          </a:p>
        </p:txBody>
      </p:sp>
      <p:sp>
        <p:nvSpPr>
          <p:cNvPr id="4" name="Retângulo 3"/>
          <p:cNvSpPr/>
          <p:nvPr/>
        </p:nvSpPr>
        <p:spPr>
          <a:xfrm>
            <a:off x="1073701" y="1286471"/>
            <a:ext cx="7259364" cy="1651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  <a:buFont typeface="+mj-lt"/>
              <a:buAutoNum type="arabicPeriod"/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Despesa ou gasto exagerado; esbanjamento.</a:t>
            </a:r>
          </a:p>
          <a:p>
            <a:pPr defTabSz="1219170">
              <a:buClr>
                <a:srgbClr val="000000"/>
              </a:buClr>
              <a:buFont typeface="+mj-lt"/>
              <a:buAutoNum type="arabicPeriod"/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Font typeface="+mj-lt"/>
              <a:buAutoNum type="arabicPeriod"/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Font typeface="+mj-lt"/>
              <a:buAutoNum type="arabicPeriod"/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sem proveito; perda.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(Dicionário Aurélio, 2010)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2495" y="3959604"/>
            <a:ext cx="7482980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Definido o conceito de desperdício, nesse trabalho iremos tratar do desperdício de alimentos e como podemos de alguma forma reduzir este desperdício.</a:t>
            </a:r>
          </a:p>
        </p:txBody>
      </p:sp>
    </p:spTree>
    <p:extLst>
      <p:ext uri="{BB962C8B-B14F-4D97-AF65-F5344CB8AC3E}">
        <p14:creationId xmlns:p14="http://schemas.microsoft.com/office/powerpoint/2010/main" val="32232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6566-7F9D-48A0-8ED5-F8A7135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TIPOS DE DESPERDICIO ALIMENTAR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FA560-6F41-48D9-A409-238E3DA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29401"/>
            <a:ext cx="5189989" cy="1857748"/>
          </a:xfrm>
        </p:spPr>
        <p:txBody>
          <a:bodyPr/>
          <a:lstStyle/>
          <a:p>
            <a:r>
              <a:rPr lang="pt-BR" sz="2133" dirty="0"/>
              <a:t>Sobra de alimentos não preparados</a:t>
            </a:r>
            <a:r>
              <a:rPr lang="pt-BR" sz="2133" dirty="0"/>
              <a:t>.</a:t>
            </a:r>
          </a:p>
          <a:p>
            <a:endParaRPr lang="pt-BR" sz="2133" dirty="0"/>
          </a:p>
          <a:p>
            <a:r>
              <a:rPr lang="pt-BR" sz="2133" dirty="0"/>
              <a:t>Sobra de alimentos pré-preparados</a:t>
            </a:r>
            <a:r>
              <a:rPr lang="pt-BR" sz="2133" dirty="0"/>
              <a:t>.</a:t>
            </a:r>
          </a:p>
          <a:p>
            <a:pPr marL="126997" indent="0">
              <a:buNone/>
            </a:pPr>
            <a:endParaRPr lang="pt-BR" sz="2133" dirty="0"/>
          </a:p>
          <a:p>
            <a:r>
              <a:rPr lang="pt-BR" sz="2133" dirty="0"/>
              <a:t>Sobra de alimentos prontos</a:t>
            </a:r>
            <a:r>
              <a:rPr lang="pt-BR" sz="2133" dirty="0"/>
              <a:t>.</a:t>
            </a:r>
          </a:p>
          <a:p>
            <a:pPr marL="126997" indent="0" algn="r">
              <a:buNone/>
            </a:pPr>
            <a:r>
              <a:rPr lang="pt-BR" dirty="0" smtClean="0"/>
              <a:t>(</a:t>
            </a:r>
            <a:r>
              <a:rPr lang="pt-BR" dirty="0"/>
              <a:t>COLOG, 2018)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E95BDE-1EFE-4D29-BFEB-44C9A346EE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3655" y="3613850"/>
            <a:ext cx="4362680" cy="2821084"/>
          </a:xfrm>
        </p:spPr>
        <p:txBody>
          <a:bodyPr/>
          <a:lstStyle/>
          <a:p>
            <a:pPr lvl="1"/>
            <a:r>
              <a:rPr lang="pt-BR" sz="1867" dirty="0"/>
              <a:t>Sobra Limpa</a:t>
            </a:r>
          </a:p>
          <a:p>
            <a:pPr marL="584185" lvl="1" indent="0">
              <a:buNone/>
            </a:pPr>
            <a:endParaRPr lang="pt-BR" sz="1867" dirty="0"/>
          </a:p>
          <a:p>
            <a:pPr lvl="1"/>
            <a:r>
              <a:rPr lang="pt-BR" sz="1867" dirty="0"/>
              <a:t>Sobra suja ou resto ingesta.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99B325-DB9F-43D2-B0D8-4CC5E566152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02233" y="3108533"/>
            <a:ext cx="3128891" cy="4399200"/>
          </a:xfrm>
        </p:spPr>
        <p:txBody>
          <a:bodyPr/>
          <a:lstStyle/>
          <a:p>
            <a:r>
              <a:rPr lang="pt-BR" b="1" dirty="0" smtClean="0"/>
              <a:t>Sobra Limpa</a:t>
            </a:r>
            <a:r>
              <a:rPr lang="pt-BR" dirty="0"/>
              <a:t>, é a comida que é feita, no entanto, </a:t>
            </a:r>
            <a:r>
              <a:rPr lang="pt-BR" dirty="0" smtClean="0"/>
              <a:t>o consumidor não a pega para consumo.</a:t>
            </a:r>
          </a:p>
          <a:p>
            <a:r>
              <a:rPr lang="pt-BR" b="1" dirty="0" smtClean="0"/>
              <a:t>Sobra suja ou resto ingesta </a:t>
            </a:r>
            <a:r>
              <a:rPr lang="pt-BR" dirty="0" smtClean="0"/>
              <a:t>é a sobra oriunda do prato do comensal. Portanto é um desperdício não controlado pelo refeitório.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A3C64-03DB-469A-B59A-7536BF530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3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6207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Desperdício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526" y="2277208"/>
            <a:ext cx="3037463" cy="4399200"/>
          </a:xfrm>
        </p:spPr>
        <p:txBody>
          <a:bodyPr/>
          <a:lstStyle/>
          <a:p>
            <a:r>
              <a:rPr lang="pt-BR" altLang="ko-KR" sz="2133" dirty="0"/>
              <a:t>Por ano, </a:t>
            </a:r>
            <a:r>
              <a:rPr lang="pt-BR" altLang="ko-KR" sz="2400" dirty="0">
                <a:solidFill>
                  <a:srgbClr val="FF0000"/>
                </a:solidFill>
              </a:rPr>
              <a:t>1,3 bilhão </a:t>
            </a:r>
            <a:r>
              <a:rPr lang="pt-BR" altLang="ko-KR" sz="2133" dirty="0"/>
              <a:t>de toneladas de comida é desperdiçada ou se perde ao longo das cadeias produtivas de alimentos</a:t>
            </a:r>
            <a:br>
              <a:rPr lang="pt-BR" altLang="ko-KR" sz="2133" dirty="0"/>
            </a:br>
            <a:r>
              <a:rPr lang="pt-BR" altLang="ko-KR" dirty="0"/>
              <a:t>(ONU, 2018)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3199804" y="2277208"/>
            <a:ext cx="2744392" cy="4399200"/>
          </a:xfrm>
        </p:spPr>
        <p:txBody>
          <a:bodyPr/>
          <a:lstStyle/>
          <a:p>
            <a:r>
              <a:rPr lang="pt-BR" altLang="ko-KR" sz="2133" dirty="0"/>
              <a:t>Esse volume representa </a:t>
            </a:r>
            <a:r>
              <a:rPr lang="pt-BR" altLang="ko-KR" sz="2400" dirty="0">
                <a:solidFill>
                  <a:srgbClr val="FF0000"/>
                </a:solidFill>
              </a:rPr>
              <a:t>30% </a:t>
            </a:r>
            <a:r>
              <a:rPr lang="pt-BR" altLang="ko-KR" sz="2133" dirty="0"/>
              <a:t>de toda a comida produzida por ano no planeta.         </a:t>
            </a:r>
            <a:r>
              <a:rPr lang="pt-BR" altLang="ko-KR" dirty="0"/>
              <a:t>(ONU, 2018)</a:t>
            </a:r>
            <a:endParaRPr lang="en-US" altLang="ko-KR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3"/>
          </p:nvPr>
        </p:nvSpPr>
        <p:spPr>
          <a:xfrm>
            <a:off x="6068013" y="2205277"/>
            <a:ext cx="3037463" cy="4399200"/>
          </a:xfrm>
        </p:spPr>
        <p:txBody>
          <a:bodyPr/>
          <a:lstStyle/>
          <a:p>
            <a:r>
              <a:rPr lang="pt-BR" altLang="ko-KR" sz="2133" dirty="0"/>
              <a:t>Atualmente, </a:t>
            </a:r>
            <a:r>
              <a:rPr lang="pt-BR" altLang="ko-KR" sz="2400" dirty="0">
                <a:solidFill>
                  <a:srgbClr val="FF0000"/>
                </a:solidFill>
              </a:rPr>
              <a:t>815 milhões</a:t>
            </a:r>
            <a:r>
              <a:rPr lang="pt-BR" altLang="ko-KR" sz="2400" dirty="0"/>
              <a:t> </a:t>
            </a:r>
            <a:r>
              <a:rPr lang="pt-BR" altLang="ko-KR" sz="2133" dirty="0"/>
              <a:t>de pessoas passam fome no planeta. </a:t>
            </a:r>
            <a:r>
              <a:rPr lang="pt-BR" altLang="ko-KR" dirty="0"/>
              <a:t>(FAO, 2019)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4</a:t>
            </a:fld>
            <a:endParaRPr lang="pt-BR" kern="0"/>
          </a:p>
        </p:txBody>
      </p:sp>
      <p:sp>
        <p:nvSpPr>
          <p:cNvPr id="8" name="CaixaDeTexto 7"/>
          <p:cNvSpPr txBox="1"/>
          <p:nvPr/>
        </p:nvSpPr>
        <p:spPr>
          <a:xfrm>
            <a:off x="336331" y="1825803"/>
            <a:ext cx="86712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Desperdício no Brasil e no mundo!</a:t>
            </a:r>
          </a:p>
        </p:txBody>
      </p:sp>
    </p:spTree>
    <p:extLst>
      <p:ext uri="{BB962C8B-B14F-4D97-AF65-F5344CB8AC3E}">
        <p14:creationId xmlns:p14="http://schemas.microsoft.com/office/powerpoint/2010/main" val="187373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5</a:t>
            </a:fld>
            <a:endParaRPr lang="pt-BR" kern="0"/>
          </a:p>
        </p:txBody>
      </p:sp>
      <p:graphicFrame>
        <p:nvGraphicFramePr>
          <p:cNvPr id="5" name="Gráfico 4"/>
          <p:cNvGraphicFramePr/>
          <p:nvPr>
            <p:extLst/>
          </p:nvPr>
        </p:nvGraphicFramePr>
        <p:xfrm>
          <a:off x="732459" y="1797760"/>
          <a:ext cx="7555869" cy="4848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732460" y="6434933"/>
            <a:ext cx="80986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Fonte: Gráfico Própria autoria. Dados (FAO, 2019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4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6</a:t>
            </a:fld>
            <a:endParaRPr lang="pt-BR" kern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E78439-7202-442B-AF9D-F2A0234355F8}"/>
              </a:ext>
            </a:extLst>
          </p:cNvPr>
          <p:cNvSpPr txBox="1"/>
          <p:nvPr/>
        </p:nvSpPr>
        <p:spPr>
          <a:xfrm>
            <a:off x="1073700" y="1936737"/>
            <a:ext cx="6996600" cy="238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Inteligência 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Artificial e algoritmos de </a:t>
            </a:r>
            <a:r>
              <a:rPr lang="pt-BR" sz="2133" kern="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 para prever a quantidade de pessoas que vão frequentar o refeitório em uma determinada data.</a:t>
            </a:r>
          </a:p>
          <a:p>
            <a:pPr algn="just" defTabSz="1219170">
              <a:buClr>
                <a:srgbClr val="000000"/>
              </a:buClr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Auxiliando desse modo a tomada de decisão dos gestores e chefes de cozinha em relação a quantidade de comida a ser produzida. </a:t>
            </a:r>
          </a:p>
        </p:txBody>
      </p:sp>
    </p:spTree>
    <p:extLst>
      <p:ext uri="{BB962C8B-B14F-4D97-AF65-F5344CB8AC3E}">
        <p14:creationId xmlns:p14="http://schemas.microsoft.com/office/powerpoint/2010/main" val="8359682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1343-D825-4C38-94E1-42450E41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9A7B74-73AC-4A96-9961-401F3E548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7</a:t>
            </a:fld>
            <a:endParaRPr lang="pt-BR" kern="0"/>
          </a:p>
        </p:txBody>
      </p:sp>
      <p:sp>
        <p:nvSpPr>
          <p:cNvPr id="6" name="Retângulo 5"/>
          <p:cNvSpPr/>
          <p:nvPr/>
        </p:nvSpPr>
        <p:spPr>
          <a:xfrm>
            <a:off x="313188" y="1472408"/>
            <a:ext cx="6996600" cy="1282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Inteligência Artificial envolve utilizar métodos baseados no comportamento inteligente de humanos e outros animais para solucionar problemas 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complexos.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COPPIN</a:t>
            </a: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, Bem, 2010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34524" y="2931615"/>
            <a:ext cx="6996600" cy="1775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Para </a:t>
            </a:r>
            <a:r>
              <a:rPr lang="pt-BR" sz="1867" kern="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Feigenbaum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, IA é a parte da ciência da computação voltada para o desenvolvimento de sistema de computadores inteligentes, isto é, sistemas que exibem características, as quais associam-se com a inteligência no comportamento humano.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Fernandes, Anita Maria da Rocha, 2005.</a:t>
            </a:r>
          </a:p>
        </p:txBody>
      </p:sp>
      <p:sp>
        <p:nvSpPr>
          <p:cNvPr id="8" name="Retângulo 7"/>
          <p:cNvSpPr/>
          <p:nvPr/>
        </p:nvSpPr>
        <p:spPr>
          <a:xfrm>
            <a:off x="313188" y="4767865"/>
            <a:ext cx="69966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Winston define IA como o estudo da computação que torna possível perceber, raciocinar e agir.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Fernandes, Anita Maria da Rocha, 2005.</a:t>
            </a:r>
          </a:p>
        </p:txBody>
      </p:sp>
    </p:spTree>
    <p:extLst>
      <p:ext uri="{BB962C8B-B14F-4D97-AF65-F5344CB8AC3E}">
        <p14:creationId xmlns:p14="http://schemas.microsoft.com/office/powerpoint/2010/main" val="38320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160" y="0"/>
            <a:ext cx="6996600" cy="954400"/>
          </a:xfrm>
        </p:spPr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8</a:t>
            </a:fld>
            <a:endParaRPr lang="pt-BR" kern="0"/>
          </a:p>
        </p:txBody>
      </p:sp>
      <p:sp>
        <p:nvSpPr>
          <p:cNvPr id="4" name="CaixaDeTexto 3"/>
          <p:cNvSpPr txBox="1"/>
          <p:nvPr/>
        </p:nvSpPr>
        <p:spPr>
          <a:xfrm>
            <a:off x="335561" y="1208015"/>
            <a:ext cx="822121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Baseado nas definições: Com Inteligência artificial e </a:t>
            </a:r>
            <a:r>
              <a:rPr lang="pt-BR" sz="2133" kern="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Machine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 Learning é possível automatizar o processo de análise de informações para tomadas de decisão.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36228" y="2725464"/>
            <a:ext cx="8120547" cy="132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Quase todos os serviços de fornecimento de comida (restaurantes e 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refeitórios) 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se baseiam na intuição dos gestores para estimar a quantidade de comida que deve ser produzida.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PEREIRA, Diogo Xavier Ribeiro, 2018.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0787" y="4530171"/>
            <a:ext cx="7751428" cy="161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Métodos simplistas de estimativa de demanda, podem levar a problema como superestimação do número de refeições a serem produzidas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PEREIRA, Diogo Xavier Ribeiro, 2018</a:t>
            </a: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.</a:t>
            </a:r>
            <a:endParaRPr lang="pt-BR" sz="1600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pt-B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8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2977-1172-4FC8-B4AC-3C14B4BC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F407F1-6349-4E27-B58E-2F42F1A57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9</a:t>
            </a:fld>
            <a:endParaRPr lang="pt-BR" kern="0"/>
          </a:p>
        </p:txBody>
      </p:sp>
      <p:sp>
        <p:nvSpPr>
          <p:cNvPr id="4" name="CaixaDeTexto 3"/>
          <p:cNvSpPr txBox="1"/>
          <p:nvPr/>
        </p:nvSpPr>
        <p:spPr>
          <a:xfrm>
            <a:off x="791362" y="1398166"/>
            <a:ext cx="7561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t-BR" sz="24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Criação de um software que </a:t>
            </a:r>
            <a:r>
              <a:rPr lang="pt-BR" sz="24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auxilie </a:t>
            </a:r>
            <a:r>
              <a:rPr lang="pt-BR" sz="24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gestores e chefes de </a:t>
            </a:r>
            <a:r>
              <a:rPr lang="pt-BR" sz="24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cozinha na tomada de decisão da quantidade de comida que deve ser produzida, baseado na estimativa de quantas pessoas irão frequentar o refeitório.</a:t>
            </a:r>
          </a:p>
        </p:txBody>
      </p:sp>
    </p:spTree>
    <p:extLst>
      <p:ext uri="{BB962C8B-B14F-4D97-AF65-F5344CB8AC3E}">
        <p14:creationId xmlns:p14="http://schemas.microsoft.com/office/powerpoint/2010/main" val="2883938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705</Words>
  <Application>Microsoft Office PowerPoint</Application>
  <PresentationFormat>Apresentação na tela 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Oswald</vt:lpstr>
      <vt:lpstr>Source Sans Pro</vt:lpstr>
      <vt:lpstr>Tema do Office</vt:lpstr>
      <vt:lpstr>Quince template</vt:lpstr>
      <vt:lpstr>Apresentação do PowerPoint</vt:lpstr>
      <vt:lpstr>O QUE É DESPERDÍCIO?</vt:lpstr>
      <vt:lpstr>TIPOS DE DESPERDICIO ALIMENTAR</vt:lpstr>
      <vt:lpstr>Desperdício</vt:lpstr>
      <vt:lpstr>Apresentação do PowerPoint</vt:lpstr>
      <vt:lpstr>HIPÓTESE</vt:lpstr>
      <vt:lpstr>INTELIGÊNCIA ARTIFICIAL</vt:lpstr>
      <vt:lpstr>ARGUMENTOS</vt:lpstr>
      <vt:lpstr>OBJETIVO GERAL</vt:lpstr>
      <vt:lpstr>OBJETIVO ESPECIFICO</vt:lpstr>
      <vt:lpstr>JUSTIFICATIVA</vt:lpstr>
      <vt:lpstr>JUSTIFICATIVA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082150205</dc:creator>
  <cp:lastModifiedBy>082150205</cp:lastModifiedBy>
  <cp:revision>1</cp:revision>
  <dcterms:created xsi:type="dcterms:W3CDTF">2019-09-24T22:22:55Z</dcterms:created>
  <dcterms:modified xsi:type="dcterms:W3CDTF">2019-09-24T22:25:57Z</dcterms:modified>
</cp:coreProperties>
</file>