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6858000" cy="5143500"/>
  <p:notesSz cx="6858000" cy="9144000"/>
  <p:embeddedFontLst>
    <p:embeddedFont>
      <p:font typeface="Source Sans Pro" panose="020B060402020202020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BF8"/>
    <a:srgbClr val="BDF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55B6B-C10B-439D-8215-1364F17FF2D2}">
  <a:tblStyle styleId="{56155B6B-C10B-439D-8215-1364F17FF2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1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568820494866507"/>
          <c:y val="5.9368967546430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Motivos do Desperdício</c:v>
                </c:pt>
              </c:strCache>
            </c:strRef>
          </c:tx>
          <c:dPt>
            <c:idx val="0"/>
            <c:bubble3D val="0"/>
            <c:spPr>
              <a:solidFill>
                <a:srgbClr val="44DB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44-44D5-BE92-E31F2B48124E}"/>
              </c:ext>
            </c:extLst>
          </c:dPt>
          <c:dPt>
            <c:idx val="1"/>
            <c:bubble3D val="0"/>
            <c:spPr>
              <a:solidFill>
                <a:srgbClr val="BDF3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44-44D5-BE92-E31F2B48124E}"/>
              </c:ext>
            </c:extLst>
          </c:dPt>
          <c:dLbls>
            <c:dLbl>
              <c:idx val="0"/>
              <c:layout>
                <c:manualLayout>
                  <c:x val="-0.161364886846464"/>
                  <c:y val="3.961881768034802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EDFC34-EA38-43F7-99EE-956D43C13C58}" type="VALUE">
                      <a:rPr lang="en-US" sz="2000" b="1" i="0" u="none" strike="noStrike" cap="none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[VALOR]</a:t>
                    </a:fld>
                    <a:r>
                      <a:rPr lang="en-US" sz="2000" b="1" i="0" u="none" strike="noStrike" cap="none" dirty="0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44-44D5-BE92-E31F2B48124E}"/>
                </c:ext>
              </c:extLst>
            </c:dLbl>
            <c:dLbl>
              <c:idx val="1"/>
              <c:layout>
                <c:manualLayout>
                  <c:x val="0.16932461510716076"/>
                  <c:y val="-5.71811977187357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2000" b="0" i="0" u="none" strike="noStrike" kern="1200" baseline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C843E4D-A4A7-40F7-845F-5A0656BE36A8}" type="VALUE">
                      <a:rPr lang="en-US" sz="2000" b="1" i="0" u="none" strike="noStrike" kern="1200" cap="none" baseline="0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pPr algn="ctr" rtl="0">
                        <a:defRPr sz="2000" b="0" i="0" u="none" strike="noStrike" kern="1200" baseline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sz="2000" b="1" i="0" u="none" strike="noStrike" kern="1200" cap="none" baseline="0" dirty="0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2000" b="0" i="0" u="none" strike="noStrike" kern="1200" baseline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44-44D5-BE92-E31F2B4812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Lixo</c:v>
                </c:pt>
                <c:pt idx="1">
                  <c:v>Prod, Arm e transp.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1-477D-B349-DA093C99A6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96889552704457"/>
          <c:y val="0.86297510298137259"/>
          <c:w val="0.42957986568322515"/>
          <c:h val="6.71790528463556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0082" y="2008376"/>
            <a:ext cx="6907988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0082" y="2139700"/>
            <a:ext cx="6907988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385986" y="18145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2"/>
          <p:cNvSpPr/>
          <p:nvPr/>
        </p:nvSpPr>
        <p:spPr>
          <a:xfrm rot="8100000">
            <a:off x="4529236" y="20984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2"/>
          <p:cNvSpPr/>
          <p:nvPr/>
        </p:nvSpPr>
        <p:spPr>
          <a:xfrm rot="8100000">
            <a:off x="5386486" y="21317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7144" y="2024075"/>
            <a:ext cx="6875869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32127" y="2005089"/>
            <a:ext cx="6922181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243025" y="21478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0" name="Google Shape;70;p2"/>
          <p:cNvSpPr/>
          <p:nvPr/>
        </p:nvSpPr>
        <p:spPr>
          <a:xfrm>
            <a:off x="814275" y="24335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1" name="Google Shape;71;p2"/>
          <p:cNvSpPr/>
          <p:nvPr/>
        </p:nvSpPr>
        <p:spPr>
          <a:xfrm>
            <a:off x="3671775" y="20776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2" name="Google Shape;72;p2"/>
          <p:cNvSpPr/>
          <p:nvPr/>
        </p:nvSpPr>
        <p:spPr>
          <a:xfrm rot="8100000">
            <a:off x="6524962" y="18907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135981" y="3363425"/>
            <a:ext cx="420772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0082" y="2008376"/>
            <a:ext cx="6907988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0082" y="2139700"/>
            <a:ext cx="6907988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385986" y="18145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8" name="Google Shape;78;p3"/>
          <p:cNvSpPr/>
          <p:nvPr/>
        </p:nvSpPr>
        <p:spPr>
          <a:xfrm rot="8100000">
            <a:off x="4529236" y="20984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" name="Google Shape;79;p3"/>
          <p:cNvSpPr/>
          <p:nvPr/>
        </p:nvSpPr>
        <p:spPr>
          <a:xfrm rot="8100000">
            <a:off x="5386486" y="21317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7144" y="2024075"/>
            <a:ext cx="6875869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32127" y="2005089"/>
            <a:ext cx="6922181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243025" y="21478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1" name="Google Shape;111;p3"/>
          <p:cNvSpPr/>
          <p:nvPr/>
        </p:nvSpPr>
        <p:spPr>
          <a:xfrm>
            <a:off x="814275" y="24335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2" name="Google Shape;112;p3"/>
          <p:cNvSpPr/>
          <p:nvPr/>
        </p:nvSpPr>
        <p:spPr>
          <a:xfrm>
            <a:off x="3671775" y="20776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6524962" y="18907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1732013" y="3031150"/>
            <a:ext cx="39109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7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1732081" y="4059250"/>
            <a:ext cx="39109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806888" y="1540175"/>
            <a:ext cx="524745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◉"/>
              <a:defRPr/>
            </a:lvl1pPr>
            <a:lvl2pPr marL="685800" lvl="1" indent="-257175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028700" lvl="2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1431" y="4446775"/>
            <a:ext cx="6893719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1431" y="4578112"/>
            <a:ext cx="6893719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385986" y="425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6" name="Google Shape;166;p5"/>
          <p:cNvSpPr/>
          <p:nvPr/>
        </p:nvSpPr>
        <p:spPr>
          <a:xfrm rot="8100000">
            <a:off x="4529236" y="453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7" name="Google Shape;167;p5"/>
          <p:cNvSpPr/>
          <p:nvPr/>
        </p:nvSpPr>
        <p:spPr>
          <a:xfrm rot="8100000">
            <a:off x="5386486" y="457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7144" y="4462475"/>
            <a:ext cx="6875869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32127" y="4443489"/>
            <a:ext cx="6922181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243025" y="458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9" name="Google Shape;199;p5"/>
          <p:cNvSpPr/>
          <p:nvPr/>
        </p:nvSpPr>
        <p:spPr>
          <a:xfrm>
            <a:off x="814275" y="487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0" name="Google Shape;200;p5"/>
          <p:cNvSpPr/>
          <p:nvPr/>
        </p:nvSpPr>
        <p:spPr>
          <a:xfrm>
            <a:off x="3671775" y="451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1" name="Google Shape;201;p5"/>
          <p:cNvSpPr/>
          <p:nvPr/>
        </p:nvSpPr>
        <p:spPr>
          <a:xfrm rot="8100000">
            <a:off x="6524962" y="432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529425" y="1626600"/>
            <a:ext cx="1853775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rtl="0">
              <a:spcBef>
                <a:spcPts val="450"/>
              </a:spcBef>
              <a:spcAft>
                <a:spcPts val="0"/>
              </a:spcAft>
              <a:buSzPts val="1600"/>
              <a:buChar char="◉"/>
              <a:defRPr sz="1200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2478094" y="1626600"/>
            <a:ext cx="1853775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rtl="0">
              <a:spcBef>
                <a:spcPts val="450"/>
              </a:spcBef>
              <a:spcAft>
                <a:spcPts val="0"/>
              </a:spcAft>
              <a:buSzPts val="1600"/>
              <a:buChar char="◉"/>
              <a:defRPr sz="1200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4426763" y="1626600"/>
            <a:ext cx="1853775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47650" rtl="0">
              <a:spcBef>
                <a:spcPts val="450"/>
              </a:spcBef>
              <a:spcAft>
                <a:spcPts val="0"/>
              </a:spcAft>
              <a:buSzPts val="1600"/>
              <a:buChar char="◉"/>
              <a:defRPr sz="1200"/>
            </a:lvl1pPr>
            <a:lvl2pPr marL="685800" lvl="1" indent="-24765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200"/>
            </a:lvl2pPr>
            <a:lvl3pPr marL="1028700" lvl="2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1431" y="4446775"/>
            <a:ext cx="6893719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1431" y="4578112"/>
            <a:ext cx="6893719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385986" y="425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4529236" y="453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5386486" y="457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7144" y="4462475"/>
            <a:ext cx="6875869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32127" y="4443489"/>
            <a:ext cx="6922181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243025" y="458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8" name="Google Shape;288;p7"/>
          <p:cNvSpPr/>
          <p:nvPr/>
        </p:nvSpPr>
        <p:spPr>
          <a:xfrm>
            <a:off x="814275" y="487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9" name="Google Shape;289;p7"/>
          <p:cNvSpPr/>
          <p:nvPr/>
        </p:nvSpPr>
        <p:spPr>
          <a:xfrm>
            <a:off x="3671775" y="451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6524962" y="432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1431" y="4446775"/>
            <a:ext cx="6893719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1431" y="4578112"/>
            <a:ext cx="6893719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385986" y="425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4529236" y="453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5386486" y="457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7144" y="4462475"/>
            <a:ext cx="6875869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32127" y="4443489"/>
            <a:ext cx="6922181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243025" y="458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0" name="Google Shape;330;p8"/>
          <p:cNvSpPr/>
          <p:nvPr/>
        </p:nvSpPr>
        <p:spPr>
          <a:xfrm>
            <a:off x="814275" y="487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1" name="Google Shape;331;p8"/>
          <p:cNvSpPr/>
          <p:nvPr/>
        </p:nvSpPr>
        <p:spPr>
          <a:xfrm>
            <a:off x="3671775" y="451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6524962" y="432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15056" y="636775"/>
            <a:ext cx="6902963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25107" y="768100"/>
            <a:ext cx="6907988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385986" y="44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4529236" y="72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5386486" y="76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7144" y="652475"/>
            <a:ext cx="6875869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32127" y="633489"/>
            <a:ext cx="6922181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243025" y="77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4" name="Google Shape;454;p11"/>
          <p:cNvSpPr/>
          <p:nvPr/>
        </p:nvSpPr>
        <p:spPr>
          <a:xfrm>
            <a:off x="814275" y="106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5" name="Google Shape;455;p11"/>
          <p:cNvSpPr/>
          <p:nvPr/>
        </p:nvSpPr>
        <p:spPr>
          <a:xfrm>
            <a:off x="3671775" y="70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6524962" y="51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285750" y="7"/>
            <a:ext cx="62865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806888" y="1540175"/>
            <a:ext cx="524745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135981" y="3165506"/>
            <a:ext cx="4207725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Ne Vastum &amp; ILR</a:t>
            </a:r>
            <a:br>
              <a:rPr lang="en" dirty="0"/>
            </a:br>
            <a:r>
              <a:rPr lang="en" dirty="0"/>
              <a:t>Technology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83" y="-304803"/>
            <a:ext cx="2652782" cy="2652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MENTOR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1" y="1618573"/>
            <a:ext cx="2079222" cy="2070558"/>
          </a:xfrm>
          <a:prstGeom prst="ellipse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20316" y="2653852"/>
            <a:ext cx="31317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Eduardo </a:t>
            </a:r>
            <a:r>
              <a:rPr lang="pt-BR" sz="2000" dirty="0" err="1"/>
              <a:t>Savino</a:t>
            </a:r>
            <a:r>
              <a:rPr lang="pt-BR" sz="2000" dirty="0"/>
              <a:t> Gomes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INVESTIMENTO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6" y="1615046"/>
            <a:ext cx="2261859" cy="226185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07785" y="1615046"/>
            <a:ext cx="3615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R$ 50.000,00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3007785" y="2577688"/>
            <a:ext cx="5247450" cy="1922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Acelerar Progresso;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Melhoria de resultados;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P&amp;D;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Capacitação;</a:t>
            </a:r>
          </a:p>
          <a:p>
            <a:pPr marL="76200">
              <a:spcBef>
                <a:spcPts val="450"/>
              </a:spcBef>
              <a:buClr>
                <a:srgbClr val="28324A"/>
              </a:buClr>
              <a:buSzPts val="2000"/>
            </a:pPr>
            <a:endParaRPr lang="pt-BR" sz="20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ESPERAR?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1" y="1471360"/>
            <a:ext cx="1863616" cy="1863616"/>
          </a:xfrm>
          <a:prstGeom prst="rect">
            <a:avLst/>
          </a:prstGeom>
        </p:spPr>
      </p:pic>
      <p:sp>
        <p:nvSpPr>
          <p:cNvPr id="5" name="Espaço Reservado para Texto 2"/>
          <p:cNvSpPr txBox="1">
            <a:spLocks/>
          </p:cNvSpPr>
          <p:nvPr/>
        </p:nvSpPr>
        <p:spPr>
          <a:xfrm>
            <a:off x="2780417" y="1712191"/>
            <a:ext cx="4048689" cy="1922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Consolidação do nosso software no mercado</a:t>
            </a:r>
          </a:p>
          <a:p>
            <a:pPr marL="342900" indent="-266700">
              <a:spcBef>
                <a:spcPts val="45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pt-BR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Uma mudança de paradigma no setor alimentício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49821" y="3456412"/>
            <a:ext cx="47735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 mundo onde para se comer um prato de comida, não seja necessário jogar outro no lixo!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08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Google Shape;766;p37"/>
          <p:cNvSpPr txBox="1">
            <a:spLocks/>
          </p:cNvSpPr>
          <p:nvPr/>
        </p:nvSpPr>
        <p:spPr>
          <a:xfrm>
            <a:off x="1008915" y="2302295"/>
            <a:ext cx="4945275" cy="8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7500" dirty="0"/>
              <a:t>OBRIGADO!</a:t>
            </a:r>
          </a:p>
        </p:txBody>
      </p:sp>
      <p:sp>
        <p:nvSpPr>
          <p:cNvPr id="6" name="Google Shape;768;p37"/>
          <p:cNvSpPr txBox="1">
            <a:spLocks/>
          </p:cNvSpPr>
          <p:nvPr/>
        </p:nvSpPr>
        <p:spPr>
          <a:xfrm>
            <a:off x="6417581" y="4262588"/>
            <a:ext cx="411525" cy="23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7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10" y="1075997"/>
            <a:ext cx="4067503" cy="40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12393" y="3825100"/>
            <a:ext cx="3910950" cy="1159800"/>
          </a:xfrm>
        </p:spPr>
        <p:txBody>
          <a:bodyPr/>
          <a:lstStyle/>
          <a:p>
            <a:r>
              <a:rPr lang="pt-BR" sz="4000" dirty="0"/>
              <a:t>Igor Martins</a:t>
            </a:r>
            <a:br>
              <a:rPr lang="pt-BR" sz="4000" dirty="0"/>
            </a:br>
            <a:r>
              <a:rPr lang="pt-BR" sz="4000" dirty="0"/>
              <a:t>Lucas S. Sousa</a:t>
            </a:r>
            <a:br>
              <a:rPr lang="pt-BR" sz="4000" dirty="0"/>
            </a:br>
            <a:r>
              <a:rPr lang="pt-BR" sz="4000" dirty="0"/>
              <a:t>Renan Dias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83" y="-304803"/>
            <a:ext cx="2652782" cy="2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4793" y="248026"/>
            <a:ext cx="5247450" cy="715800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" y="1635121"/>
            <a:ext cx="1868361" cy="18683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23" y="1108947"/>
            <a:ext cx="2275963" cy="18629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69" y="1829975"/>
            <a:ext cx="1684293" cy="14786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78" y="3117054"/>
            <a:ext cx="2956855" cy="1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276" y="496053"/>
            <a:ext cx="5247450" cy="715800"/>
          </a:xfrm>
        </p:spPr>
        <p:txBody>
          <a:bodyPr/>
          <a:lstStyle/>
          <a:p>
            <a:r>
              <a:rPr lang="pt-BR" dirty="0"/>
              <a:t>Desperdício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894" y="1707906"/>
            <a:ext cx="2278097" cy="3299400"/>
          </a:xfrm>
        </p:spPr>
        <p:txBody>
          <a:bodyPr/>
          <a:lstStyle/>
          <a:p>
            <a:r>
              <a:rPr lang="pt-BR" altLang="ko-KR" sz="1600" dirty="0"/>
              <a:t>Por ano, </a:t>
            </a:r>
            <a:r>
              <a:rPr lang="pt-BR" altLang="ko-KR" sz="1800" dirty="0">
                <a:solidFill>
                  <a:srgbClr val="FF0000"/>
                </a:solidFill>
              </a:rPr>
              <a:t>1,3 bilhão </a:t>
            </a:r>
            <a:r>
              <a:rPr lang="pt-BR" altLang="ko-KR" sz="1600" dirty="0"/>
              <a:t>de toneladas de comida é desperdiçada ou se perde ao longo das cadeias produtivas de alimentos</a:t>
            </a:r>
            <a:br>
              <a:rPr lang="pt-BR" altLang="ko-KR" sz="1600" dirty="0"/>
            </a:br>
            <a:r>
              <a:rPr lang="pt-BR" altLang="ko-KR" sz="1600" dirty="0"/>
              <a:t>(ONU, 2018)</a:t>
            </a:r>
            <a:endParaRPr lang="pt-BR" sz="1600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2399853" y="1707906"/>
            <a:ext cx="2058294" cy="3299400"/>
          </a:xfrm>
        </p:spPr>
        <p:txBody>
          <a:bodyPr/>
          <a:lstStyle/>
          <a:p>
            <a:r>
              <a:rPr lang="pt-BR" altLang="ko-KR" sz="1600" dirty="0"/>
              <a:t>Esse volume representa </a:t>
            </a:r>
            <a:r>
              <a:rPr lang="pt-BR" altLang="ko-KR" sz="1800" dirty="0">
                <a:solidFill>
                  <a:srgbClr val="FF0000"/>
                </a:solidFill>
              </a:rPr>
              <a:t>30% </a:t>
            </a:r>
            <a:r>
              <a:rPr lang="pt-BR" altLang="ko-KR" sz="1600" dirty="0"/>
              <a:t>de toda a comida produzida por ano no planeta.         (ONU, 2018)</a:t>
            </a:r>
            <a:endParaRPr lang="en-US" altLang="ko-KR" sz="1600" dirty="0"/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3"/>
          </p:nvPr>
        </p:nvSpPr>
        <p:spPr>
          <a:xfrm>
            <a:off x="4551009" y="1653958"/>
            <a:ext cx="2278097" cy="3299400"/>
          </a:xfrm>
        </p:spPr>
        <p:txBody>
          <a:bodyPr/>
          <a:lstStyle/>
          <a:p>
            <a:r>
              <a:rPr lang="pt-BR" altLang="ko-KR" sz="1600" dirty="0"/>
              <a:t>Atualmente, </a:t>
            </a:r>
            <a:r>
              <a:rPr lang="pt-BR" altLang="ko-KR" sz="1800" dirty="0">
                <a:solidFill>
                  <a:srgbClr val="FF0000"/>
                </a:solidFill>
              </a:rPr>
              <a:t>815 milhões</a:t>
            </a:r>
            <a:r>
              <a:rPr lang="pt-BR" altLang="ko-KR" sz="1800" dirty="0"/>
              <a:t> </a:t>
            </a:r>
            <a:r>
              <a:rPr lang="pt-BR" altLang="ko-KR" sz="1600" dirty="0"/>
              <a:t>de pessoas passam fome no planeta. (FAO, 2019)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2248" y="1369352"/>
            <a:ext cx="650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Desperdício no Brasil e no mundo!</a:t>
            </a:r>
          </a:p>
        </p:txBody>
      </p:sp>
    </p:spTree>
    <p:extLst>
      <p:ext uri="{BB962C8B-B14F-4D97-AF65-F5344CB8AC3E}">
        <p14:creationId xmlns:p14="http://schemas.microsoft.com/office/powerpoint/2010/main" val="42086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5435632"/>
              </p:ext>
            </p:extLst>
          </p:nvPr>
        </p:nvGraphicFramePr>
        <p:xfrm>
          <a:off x="750679" y="1298933"/>
          <a:ext cx="5666902" cy="3636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93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6" y="767254"/>
            <a:ext cx="3638262" cy="36382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35583" y="248026"/>
            <a:ext cx="5247450" cy="715800"/>
          </a:xfrm>
        </p:spPr>
        <p:txBody>
          <a:bodyPr/>
          <a:lstStyle/>
          <a:p>
            <a:pPr algn="l"/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3271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COMPETIDORES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9911" y="1639713"/>
            <a:ext cx="63781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algn="just">
              <a:spcBef>
                <a:spcPts val="450"/>
              </a:spcBef>
              <a:buClr>
                <a:srgbClr val="28324A"/>
              </a:buClr>
              <a:buSzPts val="1600"/>
            </a:pP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momento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existem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competidores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mercado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diretos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pois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predição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quantidade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comida que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produzida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é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feita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pela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nutricionista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pelo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cozinheiro</a:t>
            </a:r>
            <a:r>
              <a:rPr lang="en-US" altLang="ko-KR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1" b="95843" l="566" r="100000">
                        <a14:foregroundMark x1="32532" y1="57737" x2="34653" y2="38106"/>
                        <a14:foregroundMark x1="25884" y1="52425" x2="27157" y2="38799"/>
                        <a14:foregroundMark x1="14710" y1="49654" x2="16832" y2="34873"/>
                        <a14:foregroundMark x1="42999" y1="57737" x2="45403" y2="40185"/>
                        <a14:foregroundMark x1="52475" y1="57737" x2="52900" y2="40185"/>
                        <a14:foregroundMark x1="62376" y1="59122" x2="64498" y2="40878"/>
                        <a14:foregroundMark x1="71994" y1="63279" x2="74399" y2="48961"/>
                        <a14:foregroundMark x1="83593" y1="62587" x2="84866" y2="50346"/>
                        <a14:backgroundMark x1="40028" y1="37413" x2="38331" y2="56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24" y="2739162"/>
            <a:ext cx="2297152" cy="14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21852" y="1682714"/>
            <a:ext cx="5247450" cy="1922100"/>
          </a:xfrm>
        </p:spPr>
        <p:txBody>
          <a:bodyPr/>
          <a:lstStyle/>
          <a:p>
            <a:r>
              <a:rPr lang="pt-BR" dirty="0"/>
              <a:t>Pioneirismo;</a:t>
            </a:r>
          </a:p>
          <a:p>
            <a:r>
              <a:rPr lang="pt-BR" dirty="0"/>
              <a:t>Tecnologia;</a:t>
            </a:r>
          </a:p>
          <a:p>
            <a:r>
              <a:rPr lang="pt-BR" dirty="0"/>
              <a:t>Estratégia Comercial;</a:t>
            </a:r>
          </a:p>
          <a:p>
            <a:r>
              <a:rPr lang="pt-BR" dirty="0"/>
              <a:t>Sustentabilidade;</a:t>
            </a:r>
          </a:p>
          <a:p>
            <a:r>
              <a:rPr lang="pt-BR" dirty="0"/>
              <a:t>Meio ambiente.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1349925"/>
            <a:ext cx="2587679" cy="25876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>
          <a:xfrm>
            <a:off x="6398110" y="5000958"/>
            <a:ext cx="411525" cy="3174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74" y="1832690"/>
            <a:ext cx="1565998" cy="1542074"/>
          </a:xfrm>
          <a:prstGeom prst="ellipse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3" y="1832690"/>
            <a:ext cx="1641149" cy="1641149"/>
          </a:xfrm>
          <a:prstGeom prst="ellipse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12" y="1807759"/>
            <a:ext cx="1656351" cy="1591937"/>
          </a:xfrm>
          <a:prstGeom prst="ellipse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453495" y="3541990"/>
            <a:ext cx="15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Igor Martins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674087" y="3556422"/>
            <a:ext cx="15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Lucas S. Sousa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126547" y="3541990"/>
            <a:ext cx="15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Renan Dias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47" y="0"/>
            <a:ext cx="1211853" cy="1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202</Words>
  <Application>Microsoft Office PowerPoint</Application>
  <PresentationFormat>Personalizar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Source Sans Pro</vt:lpstr>
      <vt:lpstr>Oswald</vt:lpstr>
      <vt:lpstr>Arial</vt:lpstr>
      <vt:lpstr>Quince template</vt:lpstr>
      <vt:lpstr>Ne Vastum &amp; ILR Technology</vt:lpstr>
      <vt:lpstr>Igor Martins Lucas S. Sousa Renan Dias</vt:lpstr>
      <vt:lpstr>NEGÓCIO</vt:lpstr>
      <vt:lpstr>Desperdício</vt:lpstr>
      <vt:lpstr>Apresentação do PowerPoint</vt:lpstr>
      <vt:lpstr>SOLUÇÃO</vt:lpstr>
      <vt:lpstr>COMPETIDORES</vt:lpstr>
      <vt:lpstr>MERCADO</vt:lpstr>
      <vt:lpstr>TIME</vt:lpstr>
      <vt:lpstr>MENTOR</vt:lpstr>
      <vt:lpstr>INVESTIMENTO</vt:lpstr>
      <vt:lpstr>O QUE ESPERAR?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Silva Sousa</dc:creator>
  <cp:lastModifiedBy>082150320</cp:lastModifiedBy>
  <cp:revision>19</cp:revision>
  <dcterms:modified xsi:type="dcterms:W3CDTF">2019-09-18T21:36:36Z</dcterms:modified>
</cp:coreProperties>
</file>