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8" r:id="rId4"/>
    <p:sldId id="261" r:id="rId5"/>
    <p:sldId id="260" r:id="rId6"/>
    <p:sldId id="271" r:id="rId7"/>
    <p:sldId id="272" r:id="rId8"/>
    <p:sldId id="262" r:id="rId9"/>
    <p:sldId id="274" r:id="rId10"/>
    <p:sldId id="275" r:id="rId11"/>
    <p:sldId id="263" r:id="rId12"/>
    <p:sldId id="276" r:id="rId13"/>
    <p:sldId id="264" r:id="rId14"/>
    <p:sldId id="277" r:id="rId15"/>
    <p:sldId id="265" r:id="rId16"/>
    <p:sldId id="278" r:id="rId17"/>
    <p:sldId id="279" r:id="rId18"/>
    <p:sldId id="266" r:id="rId19"/>
    <p:sldId id="269" r:id="rId2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7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D2ED"/>
    <a:srgbClr val="000000"/>
    <a:srgbClr val="3379C0"/>
    <a:srgbClr val="242031"/>
    <a:srgbClr val="3DE4F0"/>
    <a:srgbClr val="3CE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206" autoAdjust="0"/>
  </p:normalViewPr>
  <p:slideViewPr>
    <p:cSldViewPr snapToGrid="0">
      <p:cViewPr varScale="1">
        <p:scale>
          <a:sx n="34" d="100"/>
          <a:sy n="34" d="100"/>
        </p:scale>
        <p:origin x="2316" y="90"/>
      </p:cViewPr>
      <p:guideLst>
        <p:guide orient="horz" pos="4077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7E201-05D1-4B12-9EBB-A51EFA1DDA80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40941-DB75-471F-AAF8-880DCFE47D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81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EFBC-A8F8-40B5-AEAE-3ACBED4E623B}" type="datetime1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53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7F02-5CD5-4697-B103-2E703A2820AD}" type="datetime1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2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29D8-4AE7-4458-80DE-7CD80632D7D5}" type="datetime1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57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4671-818A-4501-8FDB-883162E59DD1}" type="datetime1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45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FF51-32B9-4B91-AACC-E8A00DF3C09A}" type="datetime1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44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5CD-FB60-49DD-8D9F-975AB599CEBF}" type="datetime1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3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9A34-648F-45AF-BBBC-847B73050460}" type="datetime1">
              <a:rPr lang="pt-BR" smtClean="0"/>
              <a:t>28/11/2024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4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7E40-DB9F-4B5B-AD52-EE75A7A83C59}" type="datetime1">
              <a:rPr lang="pt-BR" smtClean="0"/>
              <a:t>28/11/2024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7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84FC-FBD9-4362-B557-F4CC46D4E526}" type="datetime1">
              <a:rPr lang="pt-BR" smtClean="0"/>
              <a:t>28/11/2024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A5F5-6579-429E-9849-F3C88AD9EA9C}" type="datetime1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70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CC2E-D2C6-424A-8DFC-46588D62816E}" type="datetime1">
              <a:rPr lang="pt-BR" smtClean="0"/>
              <a:t>28/11/2024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3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5490-9E29-4C9A-BDD1-944A02A5986D}" type="datetime1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C4BB-3D10-4F78-879C-BC6CC17E7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5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5A6966BD-F83E-AD69-1046-176F47039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74"/>
            <a:ext cx="9601200" cy="12813574"/>
          </a:xfrm>
          <a:prstGeom prst="rect">
            <a:avLst/>
          </a:prstGeom>
        </p:spPr>
      </p:pic>
      <p:pic>
        <p:nvPicPr>
          <p:cNvPr id="7" name="Java_icone">
            <a:extLst>
              <a:ext uri="{FF2B5EF4-FFF2-40B4-BE49-F238E27FC236}">
                <a16:creationId xmlns:a16="http://schemas.microsoft.com/office/drawing/2014/main" id="{2361FC4C-4673-F38D-1C87-76E38A96B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48" y="4373092"/>
            <a:ext cx="3175303" cy="3175303"/>
          </a:xfrm>
          <a:prstGeom prst="rect">
            <a:avLst/>
          </a:prstGeom>
          <a:noFill/>
          <a:effectLst>
            <a:glow rad="127000">
              <a:srgbClr val="60D2ED"/>
            </a:glow>
          </a:effectLst>
        </p:spPr>
      </p:pic>
      <p:sp>
        <p:nvSpPr>
          <p:cNvPr id="11" name="fundo_rodape">
            <a:extLst>
              <a:ext uri="{FF2B5EF4-FFF2-40B4-BE49-F238E27FC236}">
                <a16:creationId xmlns:a16="http://schemas.microsoft.com/office/drawing/2014/main" id="{E994D2F9-40CC-04B2-78E0-3BDEE4D86007}"/>
              </a:ext>
            </a:extLst>
          </p:cNvPr>
          <p:cNvSpPr/>
          <p:nvPr/>
        </p:nvSpPr>
        <p:spPr>
          <a:xfrm>
            <a:off x="2271710" y="11560382"/>
            <a:ext cx="5057775" cy="830997"/>
          </a:xfrm>
          <a:prstGeom prst="rect">
            <a:avLst/>
          </a:prstGeom>
          <a:solidFill>
            <a:srgbClr val="60D2E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odape">
            <a:extLst>
              <a:ext uri="{FF2B5EF4-FFF2-40B4-BE49-F238E27FC236}">
                <a16:creationId xmlns:a16="http://schemas.microsoft.com/office/drawing/2014/main" id="{72F7DA9E-3A73-AAAF-38F5-C13A783B28FB}"/>
              </a:ext>
            </a:extLst>
          </p:cNvPr>
          <p:cNvSpPr txBox="1"/>
          <p:nvPr/>
        </p:nvSpPr>
        <p:spPr>
          <a:xfrm>
            <a:off x="2271710" y="11565910"/>
            <a:ext cx="50577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42031"/>
                </a:solidFill>
                <a:latin typeface="Impact" panose="020B0806030902050204" pitchFamily="34" charset="0"/>
              </a:rPr>
              <a:t>Nicolas Matheus</a:t>
            </a:r>
          </a:p>
        </p:txBody>
      </p:sp>
      <p:sp>
        <p:nvSpPr>
          <p:cNvPr id="2" name="fundo_subtitulo">
            <a:extLst>
              <a:ext uri="{FF2B5EF4-FFF2-40B4-BE49-F238E27FC236}">
                <a16:creationId xmlns:a16="http://schemas.microsoft.com/office/drawing/2014/main" id="{19360287-FAEE-3AF9-688D-37372427A6C8}"/>
              </a:ext>
            </a:extLst>
          </p:cNvPr>
          <p:cNvSpPr/>
          <p:nvPr/>
        </p:nvSpPr>
        <p:spPr>
          <a:xfrm>
            <a:off x="0" y="2649479"/>
            <a:ext cx="9601200" cy="1317911"/>
          </a:xfrm>
          <a:prstGeom prst="rect">
            <a:avLst/>
          </a:prstGeom>
          <a:solidFill>
            <a:srgbClr val="60D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ubtitulo">
            <a:extLst>
              <a:ext uri="{FF2B5EF4-FFF2-40B4-BE49-F238E27FC236}">
                <a16:creationId xmlns:a16="http://schemas.microsoft.com/office/drawing/2014/main" id="{047A897B-E93E-6A22-B24E-C31B0E66FBCA}"/>
              </a:ext>
            </a:extLst>
          </p:cNvPr>
          <p:cNvSpPr txBox="1"/>
          <p:nvPr/>
        </p:nvSpPr>
        <p:spPr>
          <a:xfrm>
            <a:off x="0" y="2643951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CONSTRUA SUA BASE NO MUNDO DA PROGRAMAÇÃO</a:t>
            </a:r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D7FA11A3-AA24-E0AD-77BD-062ED56B8771}"/>
              </a:ext>
            </a:extLst>
          </p:cNvPr>
          <p:cNvSpPr txBox="1"/>
          <p:nvPr/>
        </p:nvSpPr>
        <p:spPr>
          <a:xfrm>
            <a:off x="0" y="984156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effectLst>
                  <a:glow rad="508000">
                    <a:srgbClr val="60D2ED"/>
                  </a:glow>
                </a:effectLst>
                <a:latin typeface="Minecraft" panose="00000500000000000000" pitchFamily="50" charset="0"/>
              </a:rPr>
              <a:t>Craftando Código com Java</a:t>
            </a:r>
          </a:p>
        </p:txBody>
      </p:sp>
    </p:spTree>
    <p:extLst>
      <p:ext uri="{BB962C8B-B14F-4D97-AF65-F5344CB8AC3E}">
        <p14:creationId xmlns:p14="http://schemas.microsoft.com/office/powerpoint/2010/main" val="123535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A4BC5-D20D-A136-56B5-78BEF8635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181AA84-4DF0-F5C5-C488-B3124E4897E2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948662B-4502-52CB-4560-C89F8ECB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503"/>
            <a:ext cx="9601200" cy="314522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AA6417-D4E3-2D1A-CB95-0BF29478EAF6}"/>
              </a:ext>
            </a:extLst>
          </p:cNvPr>
          <p:cNvSpPr txBox="1"/>
          <p:nvPr/>
        </p:nvSpPr>
        <p:spPr>
          <a:xfrm>
            <a:off x="616050" y="6827265"/>
            <a:ext cx="89851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2.	</a:t>
            </a:r>
            <a:r>
              <a:rPr lang="pt-BR" sz="3200" dirty="0" err="1">
                <a:latin typeface="+mj-lt"/>
              </a:rPr>
              <a:t>While</a:t>
            </a:r>
            <a:r>
              <a:rPr lang="pt-BR" sz="3200" dirty="0">
                <a:latin typeface="+mj-lt"/>
              </a:rPr>
              <a:t> – Continue enquanto for verdade:</a:t>
            </a:r>
          </a:p>
          <a:p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endParaRPr lang="pt-BR" sz="32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5CEFF5-3144-FABC-A379-15B1F649105F}"/>
              </a:ext>
            </a:extLst>
          </p:cNvPr>
          <p:cNvSpPr txBox="1"/>
          <p:nvPr/>
        </p:nvSpPr>
        <p:spPr>
          <a:xfrm>
            <a:off x="616050" y="546057"/>
            <a:ext cx="8985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Loops – A mágica da repetição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C8176D-FD7B-F144-609A-FA3634436F04}"/>
              </a:ext>
            </a:extLst>
          </p:cNvPr>
          <p:cNvSpPr txBox="1"/>
          <p:nvPr/>
        </p:nvSpPr>
        <p:spPr>
          <a:xfrm>
            <a:off x="616051" y="1800000"/>
            <a:ext cx="89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1.	For – Um número fixo de repetições: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56AA7A-966B-E96B-7F5A-EA4C5FAE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5795"/>
            <a:ext cx="96012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69B23-CB04-71FA-1880-3236CCA91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3EB883E-C8C2-1DEA-52DC-BA5BD561D0F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968854-078C-9084-3DE9-C0F65D0E8D11}"/>
              </a:ext>
            </a:extLst>
          </p:cNvPr>
          <p:cNvSpPr txBox="1"/>
          <p:nvPr/>
        </p:nvSpPr>
        <p:spPr>
          <a:xfrm>
            <a:off x="0" y="643680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Minecraft" panose="00000500000000000000" pitchFamily="50" charset="0"/>
              </a:rPr>
              <a:t>Craftando </a:t>
            </a:r>
            <a:r>
              <a:rPr lang="pt-BR" sz="8800" dirty="0" err="1">
                <a:solidFill>
                  <a:schemeClr val="bg1"/>
                </a:solidFill>
                <a:latin typeface="Minecraft" panose="00000500000000000000" pitchFamily="50" charset="0"/>
              </a:rPr>
              <a:t>Functions</a:t>
            </a:r>
            <a:endParaRPr lang="pt-BR" sz="8800" dirty="0">
              <a:solidFill>
                <a:schemeClr val="bg1"/>
              </a:solidFill>
              <a:latin typeface="Minecraft" panose="00000500000000000000" pitchFamily="50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B9C00E-A824-6860-0A0A-421BA0221586}"/>
              </a:ext>
            </a:extLst>
          </p:cNvPr>
          <p:cNvSpPr txBox="1"/>
          <p:nvPr/>
        </p:nvSpPr>
        <p:spPr>
          <a:xfrm>
            <a:off x="0" y="2579148"/>
            <a:ext cx="96012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>
                  <a:solidFill>
                    <a:schemeClr val="bg1"/>
                  </a:solidFill>
                </a:ln>
                <a:noFill/>
                <a:latin typeface="Minecraft" panose="00000500000000000000" pitchFamily="50" charset="0"/>
              </a:rPr>
              <a:t>03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1F307F-CFAD-8164-975E-3329B67F1BAA}"/>
              </a:ext>
            </a:extLst>
          </p:cNvPr>
          <p:cNvSpPr/>
          <p:nvPr/>
        </p:nvSpPr>
        <p:spPr>
          <a:xfrm>
            <a:off x="480600" y="6364800"/>
            <a:ext cx="8640000" cy="7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09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2DAB6-A82F-6DBD-F645-E62E9B18D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4238B2-593A-32A6-A750-596F99783821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A54FC7-5C04-AA09-F0A3-BA63292AB1E1}"/>
              </a:ext>
            </a:extLst>
          </p:cNvPr>
          <p:cNvSpPr txBox="1"/>
          <p:nvPr/>
        </p:nvSpPr>
        <p:spPr>
          <a:xfrm>
            <a:off x="616050" y="7128350"/>
            <a:ext cx="8985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Passando parâmetros e retornando valores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endParaRPr lang="pt-BR" sz="32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677442-4E43-C991-F570-1E6D08A4F39E}"/>
              </a:ext>
            </a:extLst>
          </p:cNvPr>
          <p:cNvSpPr txBox="1"/>
          <p:nvPr/>
        </p:nvSpPr>
        <p:spPr>
          <a:xfrm>
            <a:off x="616050" y="546057"/>
            <a:ext cx="8985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Criando seu primeiro método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129A59-8B0A-1407-CE0D-5635905A4877}"/>
              </a:ext>
            </a:extLst>
          </p:cNvPr>
          <p:cNvSpPr txBox="1"/>
          <p:nvPr/>
        </p:nvSpPr>
        <p:spPr>
          <a:xfrm>
            <a:off x="616050" y="1557188"/>
            <a:ext cx="89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Os métodos são pedaços de código reutilizáveis::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2EE8C0-E99C-A777-355F-0536C093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838"/>
            <a:ext cx="9601200" cy="43641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203E6D-C244-703F-081F-E3575CEA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5285"/>
            <a:ext cx="9601200" cy="50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3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C9DBB-F448-7903-287F-2F7CC65B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EDB7587-C36E-59CB-423D-D19E7E9F76E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CCBD7D-07DF-9CFA-1D68-20CCB65FB5F5}"/>
              </a:ext>
            </a:extLst>
          </p:cNvPr>
          <p:cNvSpPr txBox="1"/>
          <p:nvPr/>
        </p:nvSpPr>
        <p:spPr>
          <a:xfrm>
            <a:off x="0" y="6436800"/>
            <a:ext cx="9601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Minecraft" panose="00000500000000000000" pitchFamily="50" charset="0"/>
              </a:rPr>
              <a:t>Classes e Objetos: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Minecraft" panose="00000500000000000000" pitchFamily="50" charset="0"/>
              </a:rPr>
              <a:t>Criando seu Avatar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2760C9-8DDE-535C-B5F3-9D89BA259A47}"/>
              </a:ext>
            </a:extLst>
          </p:cNvPr>
          <p:cNvSpPr txBox="1"/>
          <p:nvPr/>
        </p:nvSpPr>
        <p:spPr>
          <a:xfrm>
            <a:off x="0" y="2579148"/>
            <a:ext cx="96012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>
                  <a:solidFill>
                    <a:schemeClr val="bg1"/>
                  </a:solidFill>
                </a:ln>
                <a:noFill/>
                <a:latin typeface="Minecraft" panose="00000500000000000000" pitchFamily="50" charset="0"/>
              </a:rPr>
              <a:t>04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0E3999D-BF51-894A-CE22-46ACFB61F40B}"/>
              </a:ext>
            </a:extLst>
          </p:cNvPr>
          <p:cNvSpPr/>
          <p:nvPr/>
        </p:nvSpPr>
        <p:spPr>
          <a:xfrm>
            <a:off x="480600" y="6364800"/>
            <a:ext cx="8640000" cy="7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90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66738-6A1F-061F-1C1C-D6743590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E740DF2-C4A5-79C2-E1A2-AB922675AE8B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6E9170-3ADB-595B-87A7-DF1E29D49D80}"/>
              </a:ext>
            </a:extLst>
          </p:cNvPr>
          <p:cNvSpPr txBox="1"/>
          <p:nvPr/>
        </p:nvSpPr>
        <p:spPr>
          <a:xfrm>
            <a:off x="630899" y="7085433"/>
            <a:ext cx="8985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Instanciando objetos – Dê vida ao seu personagem!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endParaRPr lang="pt-BR" sz="32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8ECE98-88EB-ED45-F091-6823C01862B3}"/>
              </a:ext>
            </a:extLst>
          </p:cNvPr>
          <p:cNvSpPr txBox="1"/>
          <p:nvPr/>
        </p:nvSpPr>
        <p:spPr>
          <a:xfrm>
            <a:off x="616050" y="546057"/>
            <a:ext cx="8985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Criando sua primeira classe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4B199D-0749-EB4B-05B6-984E4142F078}"/>
              </a:ext>
            </a:extLst>
          </p:cNvPr>
          <p:cNvSpPr txBox="1"/>
          <p:nvPr/>
        </p:nvSpPr>
        <p:spPr>
          <a:xfrm>
            <a:off x="616050" y="1580005"/>
            <a:ext cx="8999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Uma classe é um modelo ou estrutura que define atributos e comportamentos (métodos) para criar objetos em programação orientada a objetos.: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EB63A9B-0178-66BF-07D5-66D1D6E3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2254"/>
            <a:ext cx="9601200" cy="346120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F5F27DF-8975-4BEC-924D-9463BC12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97477"/>
            <a:ext cx="9601200" cy="42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87789-9508-5185-107E-3471AD7D2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420DDE-B6E7-EE8C-32E1-405FB977DAB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718794-2ECA-7DCE-448C-48BA04414ACC}"/>
              </a:ext>
            </a:extLst>
          </p:cNvPr>
          <p:cNvSpPr txBox="1"/>
          <p:nvPr/>
        </p:nvSpPr>
        <p:spPr>
          <a:xfrm>
            <a:off x="0" y="643680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Minecraft" panose="00000500000000000000" pitchFamily="50" charset="0"/>
              </a:rPr>
              <a:t>Avançando na Jornada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ECA53D-673A-90DF-82AB-C101008D2FD0}"/>
              </a:ext>
            </a:extLst>
          </p:cNvPr>
          <p:cNvSpPr txBox="1"/>
          <p:nvPr/>
        </p:nvSpPr>
        <p:spPr>
          <a:xfrm>
            <a:off x="0" y="2579148"/>
            <a:ext cx="96012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>
                  <a:solidFill>
                    <a:schemeClr val="bg1"/>
                  </a:solidFill>
                </a:ln>
                <a:noFill/>
                <a:latin typeface="Minecraft" panose="00000500000000000000" pitchFamily="50" charset="0"/>
              </a:rPr>
              <a:t>05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45FAE8-B857-63A1-5C14-2F68807B1149}"/>
              </a:ext>
            </a:extLst>
          </p:cNvPr>
          <p:cNvSpPr/>
          <p:nvPr/>
        </p:nvSpPr>
        <p:spPr>
          <a:xfrm>
            <a:off x="480600" y="6364800"/>
            <a:ext cx="8640000" cy="7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8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D0BBF-D6A0-5B1C-ACB1-0E958EB1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4EFAB4-BDEF-A8CE-2683-9D6BB10FEC78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ED00E7-E41A-9CEE-E7EB-75321A2A8BD0}"/>
              </a:ext>
            </a:extLst>
          </p:cNvPr>
          <p:cNvSpPr txBox="1"/>
          <p:nvPr/>
        </p:nvSpPr>
        <p:spPr>
          <a:xfrm>
            <a:off x="322874" y="8326195"/>
            <a:ext cx="8985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Mapas – Organizando dados como no </a:t>
            </a:r>
            <a:r>
              <a:rPr lang="pt-BR" sz="3200" dirty="0" err="1">
                <a:latin typeface="+mj-lt"/>
              </a:rPr>
              <a:t>crafting</a:t>
            </a:r>
            <a:endParaRPr lang="pt-BR" sz="32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83DE42-3BF6-35D9-0386-57047C139B1A}"/>
              </a:ext>
            </a:extLst>
          </p:cNvPr>
          <p:cNvSpPr txBox="1"/>
          <p:nvPr/>
        </p:nvSpPr>
        <p:spPr>
          <a:xfrm>
            <a:off x="616050" y="546057"/>
            <a:ext cx="8985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Manipulando Coleções e Explorando APIs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21822D-7C10-6ABC-68BC-15D7D1A36613}"/>
              </a:ext>
            </a:extLst>
          </p:cNvPr>
          <p:cNvSpPr txBox="1"/>
          <p:nvPr/>
        </p:nvSpPr>
        <p:spPr>
          <a:xfrm>
            <a:off x="616050" y="1387321"/>
            <a:ext cx="89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Listas – Guardando múltiplos itens no baú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38B8D2-155E-AEE2-FEC4-4372FDAB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" y="9128095"/>
            <a:ext cx="9601200" cy="36558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0C3196-85DD-C9C5-EF9C-EAE2E26D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0043"/>
            <a:ext cx="9601200" cy="60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6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EFB2A-7CC4-CEB9-2FBE-F6DAC2C5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11E8E37-FFD8-AE12-33A6-18C347B7D0C8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347548-16F1-66AF-D0BF-CD22BB2CEA3D}"/>
              </a:ext>
            </a:extLst>
          </p:cNvPr>
          <p:cNvSpPr txBox="1"/>
          <p:nvPr/>
        </p:nvSpPr>
        <p:spPr>
          <a:xfrm>
            <a:off x="616050" y="546057"/>
            <a:ext cx="8985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Usando APIs internas do Java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D17BF-13E3-27E9-7FCC-6BE09B13038B}"/>
              </a:ext>
            </a:extLst>
          </p:cNvPr>
          <p:cNvSpPr txBox="1"/>
          <p:nvPr/>
        </p:nvSpPr>
        <p:spPr>
          <a:xfrm>
            <a:off x="616050" y="1800000"/>
            <a:ext cx="89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Exemplo com 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 err="1">
                <a:highlight>
                  <a:srgbClr val="C0C0C0"/>
                </a:highlight>
                <a:latin typeface="+mj-lt"/>
              </a:rPr>
              <a:t>Math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>
                <a:latin typeface="+mj-lt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BA3E87-CA93-CB14-3205-298FB5CE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0832"/>
            <a:ext cx="9601200" cy="30150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FC8757-1C44-2B96-731B-CEC17AA87379}"/>
              </a:ext>
            </a:extLst>
          </p:cNvPr>
          <p:cNvSpPr txBox="1"/>
          <p:nvPr/>
        </p:nvSpPr>
        <p:spPr>
          <a:xfrm>
            <a:off x="616050" y="7076675"/>
            <a:ext cx="8999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A API 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 err="1">
                <a:highlight>
                  <a:srgbClr val="C0C0C0"/>
                </a:highlight>
                <a:latin typeface="+mj-lt"/>
              </a:rPr>
              <a:t>java.time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>
                <a:latin typeface="+mj-lt"/>
              </a:rPr>
              <a:t> oferece ferramentas modernas e fáceis para trabalhar com datas e horários no Java.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514C856-075D-5F22-825D-AD3F6C0AC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8221"/>
            <a:ext cx="9601200" cy="38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9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0255F-F7D9-5F3B-8003-FF6A092A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FBE4CA-E753-1405-CAE2-03B409DC8A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4E86C2-08FC-3E2E-5B35-38D1BE7A5233}"/>
              </a:ext>
            </a:extLst>
          </p:cNvPr>
          <p:cNvSpPr txBox="1"/>
          <p:nvPr/>
        </p:nvSpPr>
        <p:spPr>
          <a:xfrm>
            <a:off x="0" y="6436800"/>
            <a:ext cx="9601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Minecraft" panose="00000500000000000000" pitchFamily="50" charset="0"/>
              </a:rPr>
              <a:t>The </a:t>
            </a:r>
            <a:r>
              <a:rPr lang="pt-BR" sz="8800" dirty="0" err="1">
                <a:solidFill>
                  <a:schemeClr val="bg1"/>
                </a:solidFill>
                <a:latin typeface="Minecraft" panose="00000500000000000000" pitchFamily="50" charset="0"/>
              </a:rPr>
              <a:t>End</a:t>
            </a:r>
            <a:endParaRPr lang="pt-BR" sz="8800" dirty="0">
              <a:solidFill>
                <a:schemeClr val="bg1"/>
              </a:solidFill>
              <a:latin typeface="Minecraft" panose="00000500000000000000" pitchFamily="50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22C1E7-B170-3EB6-FA30-A74DA4683004}"/>
              </a:ext>
            </a:extLst>
          </p:cNvPr>
          <p:cNvSpPr txBox="1"/>
          <p:nvPr/>
        </p:nvSpPr>
        <p:spPr>
          <a:xfrm>
            <a:off x="0" y="2579148"/>
            <a:ext cx="96012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>
                  <a:solidFill>
                    <a:schemeClr val="bg1"/>
                  </a:solidFill>
                </a:ln>
                <a:noFill/>
                <a:latin typeface="Minecraft" panose="00000500000000000000" pitchFamily="50" charset="0"/>
              </a:rPr>
              <a:t>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D9E29A5-68FB-8FBC-A83F-9340EA61D85C}"/>
              </a:ext>
            </a:extLst>
          </p:cNvPr>
          <p:cNvSpPr/>
          <p:nvPr/>
        </p:nvSpPr>
        <p:spPr>
          <a:xfrm>
            <a:off x="480600" y="6364800"/>
            <a:ext cx="8640000" cy="7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75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6C5F3-8F0C-4F59-A949-7D1BAA9F2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EAF50C-1165-6BF9-0BA1-522099C4A8F9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96E168-2EAC-C445-122C-9C762E0DC5CA}"/>
              </a:ext>
            </a:extLst>
          </p:cNvPr>
          <p:cNvSpPr txBox="1"/>
          <p:nvPr/>
        </p:nvSpPr>
        <p:spPr>
          <a:xfrm>
            <a:off x="616050" y="546057"/>
            <a:ext cx="7871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976FA8-28BD-B3A5-16B4-B0BC2DD38CE5}"/>
              </a:ext>
            </a:extLst>
          </p:cNvPr>
          <p:cNvSpPr txBox="1"/>
          <p:nvPr/>
        </p:nvSpPr>
        <p:spPr>
          <a:xfrm>
            <a:off x="616051" y="1800000"/>
            <a:ext cx="8999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Este ebook é fruto de um desejo de tornar o aprendizado de programação algo acessível, dinâmico e divertido.</a:t>
            </a:r>
          </a:p>
          <a:p>
            <a:r>
              <a:rPr lang="pt-BR" sz="2400" dirty="0">
                <a:latin typeface="+mj-lt"/>
              </a:rPr>
              <a:t>Espero que este conteúdo tenha iluminado seus primeiros passos e que você continue explorando, aprendendo e </a:t>
            </a:r>
            <a:r>
              <a:rPr lang="pt-BR" sz="2400" dirty="0" err="1">
                <a:latin typeface="+mj-lt"/>
              </a:rPr>
              <a:t>craftando</a:t>
            </a:r>
            <a:r>
              <a:rPr lang="pt-BR" sz="2400" dirty="0">
                <a:latin typeface="+mj-lt"/>
              </a:rPr>
              <a:t> seu caminho no universo da tecnologia.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A649CC-360F-F563-2B71-3D1D8F50872C}"/>
              </a:ext>
            </a:extLst>
          </p:cNvPr>
          <p:cNvSpPr txBox="1"/>
          <p:nvPr/>
        </p:nvSpPr>
        <p:spPr>
          <a:xfrm>
            <a:off x="616050" y="5134945"/>
            <a:ext cx="7871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Fim de Jogo, mas Início da Aventura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E81286-9C7B-FC40-A354-43E7C9417C62}"/>
              </a:ext>
            </a:extLst>
          </p:cNvPr>
          <p:cNvSpPr txBox="1"/>
          <p:nvPr/>
        </p:nvSpPr>
        <p:spPr>
          <a:xfrm>
            <a:off x="616051" y="7238785"/>
            <a:ext cx="89999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Você completou este ebook, mas sua jornada como desenvolvedor está apenas começando. Como em qualquer mundo, real ou virtual, a prática e a curiosidade são as chaves para o sucesso.</a:t>
            </a:r>
          </a:p>
          <a:p>
            <a:endParaRPr lang="pt-BR" sz="3200" dirty="0">
              <a:latin typeface="+mj-lt"/>
            </a:endParaRPr>
          </a:p>
          <a:p>
            <a:r>
              <a:rPr lang="pt-BR" sz="3200" dirty="0">
                <a:latin typeface="+mj-lt"/>
              </a:rPr>
              <a:t>Lembre-se: a programação é uma arte, uma ciência e um ofício. Então, continue </a:t>
            </a:r>
            <a:r>
              <a:rPr lang="pt-BR" sz="3200" dirty="0" err="1">
                <a:latin typeface="+mj-lt"/>
              </a:rPr>
              <a:t>craftando</a:t>
            </a:r>
            <a:r>
              <a:rPr lang="pt-BR" sz="3200" dirty="0">
                <a:latin typeface="+mj-lt"/>
              </a:rPr>
              <a:t> código com paixão e criatividade!</a:t>
            </a:r>
          </a:p>
          <a:p>
            <a:endParaRPr lang="pt-BR" sz="3200" dirty="0">
              <a:latin typeface="+mj-lt"/>
            </a:endParaRPr>
          </a:p>
          <a:p>
            <a:r>
              <a:rPr lang="pt-BR" sz="3200" b="1" dirty="0">
                <a:latin typeface="+mj-lt"/>
              </a:rPr>
              <a:t>Boa sorte na sua jornada!</a:t>
            </a:r>
            <a:r>
              <a:rPr lang="pt-BR" sz="3200" dirty="0">
                <a:latin typeface="+mj-lt"/>
              </a:rPr>
              <a:t> 🎮💻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5DBB0F5-1935-3636-6F94-C4A62D51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96" y="11351316"/>
            <a:ext cx="1176803" cy="11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C7BE9-8A35-9203-A544-8ECBA399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1EDCA4-85CE-AF8E-9AA1-A07A1AB8591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BF854-D6E2-5119-08EE-8835C1A55FF8}"/>
              </a:ext>
            </a:extLst>
          </p:cNvPr>
          <p:cNvSpPr txBox="1"/>
          <p:nvPr/>
        </p:nvSpPr>
        <p:spPr>
          <a:xfrm>
            <a:off x="0" y="6436800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solidFill>
                  <a:schemeClr val="bg1"/>
                </a:solidFill>
                <a:latin typeface="Minecraft" panose="00000500000000000000" pitchFamily="50" charset="0"/>
              </a:rPr>
              <a:t>Hello</a:t>
            </a:r>
            <a:r>
              <a:rPr lang="pt-BR" sz="8800" dirty="0">
                <a:solidFill>
                  <a:schemeClr val="bg1"/>
                </a:solidFill>
                <a:latin typeface="Minecraft" panose="00000500000000000000" pitchFamily="50" charset="0"/>
              </a:rPr>
              <a:t>, World!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3AA0CA-C884-EAF8-F6B4-B614915D0305}"/>
              </a:ext>
            </a:extLst>
          </p:cNvPr>
          <p:cNvSpPr txBox="1"/>
          <p:nvPr/>
        </p:nvSpPr>
        <p:spPr>
          <a:xfrm>
            <a:off x="0" y="2579148"/>
            <a:ext cx="96012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>
                  <a:solidFill>
                    <a:schemeClr val="bg1"/>
                  </a:solidFill>
                </a:ln>
                <a:noFill/>
                <a:latin typeface="Minecraft" panose="00000500000000000000" pitchFamily="50" charset="0"/>
              </a:rPr>
              <a:t>00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B1589D-1E7C-AE76-3FD3-3423D4021440}"/>
              </a:ext>
            </a:extLst>
          </p:cNvPr>
          <p:cNvSpPr/>
          <p:nvPr/>
        </p:nvSpPr>
        <p:spPr>
          <a:xfrm>
            <a:off x="480600" y="6364800"/>
            <a:ext cx="8640000" cy="7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9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7FB4B-E2DF-C3EB-D450-3BD9A8640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44325F-80BC-BD57-2D5D-4542E1CEB6DA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A7D2AD-6855-5C35-3703-ED07AAD4FA1B}"/>
              </a:ext>
            </a:extLst>
          </p:cNvPr>
          <p:cNvSpPr txBox="1"/>
          <p:nvPr/>
        </p:nvSpPr>
        <p:spPr>
          <a:xfrm>
            <a:off x="616050" y="1800000"/>
            <a:ext cx="900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Objetivo do ebook:</a:t>
            </a:r>
            <a:r>
              <a:rPr lang="pt-BR" sz="2400" dirty="0"/>
              <a:t> Apresentar os fundamentos de Java de forma clara, com analogias e exemplos práticos.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Quem deve ler:</a:t>
            </a:r>
            <a:r>
              <a:rPr lang="pt-BR" sz="2400" dirty="0"/>
              <a:t> Pessoas que desejam aprender programação e estão começando agora.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Por que Java?</a:t>
            </a:r>
            <a:r>
              <a:rPr lang="pt-BR" sz="2400" dirty="0"/>
              <a:t> É versátil, amplamente utilizado, e perfeito para iniciantes.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Como usar este livro:</a:t>
            </a:r>
            <a:r>
              <a:rPr lang="pt-BR" sz="2400" dirty="0"/>
              <a:t> Leia os conceitos, pratique os exemplos e aplique os exercícios no final de cada capítulo.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172416-9CBF-67F8-EE42-6F16EE894CAE}"/>
              </a:ext>
            </a:extLst>
          </p:cNvPr>
          <p:cNvSpPr txBox="1"/>
          <p:nvPr/>
        </p:nvSpPr>
        <p:spPr>
          <a:xfrm>
            <a:off x="616050" y="546057"/>
            <a:ext cx="7871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</a:t>
            </a:r>
          </a:p>
        </p:txBody>
      </p:sp>
      <p:pic>
        <p:nvPicPr>
          <p:cNvPr id="4" name="Java_icone">
            <a:extLst>
              <a:ext uri="{FF2B5EF4-FFF2-40B4-BE49-F238E27FC236}">
                <a16:creationId xmlns:a16="http://schemas.microsoft.com/office/drawing/2014/main" id="{3018EC5D-6B44-0B35-F5A4-DC9006B43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00" y="6846617"/>
            <a:ext cx="5400000" cy="540000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45313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738D-B6F0-4DB6-E931-F8FBF9073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D64D12-C03F-1460-CE72-5C23B965DB8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2FA826-1BC4-10EE-94A0-629B18ED709B}"/>
              </a:ext>
            </a:extLst>
          </p:cNvPr>
          <p:cNvSpPr txBox="1"/>
          <p:nvPr/>
        </p:nvSpPr>
        <p:spPr>
          <a:xfrm>
            <a:off x="0" y="643680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Minecraft" panose="00000500000000000000" pitchFamily="50" charset="0"/>
              </a:rPr>
              <a:t>Explorando o Bioma do Java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05C218-6290-F173-923B-F8E6DE741A78}"/>
              </a:ext>
            </a:extLst>
          </p:cNvPr>
          <p:cNvSpPr txBox="1"/>
          <p:nvPr/>
        </p:nvSpPr>
        <p:spPr>
          <a:xfrm>
            <a:off x="0" y="2579148"/>
            <a:ext cx="96012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>
                  <a:solidFill>
                    <a:schemeClr val="bg1"/>
                  </a:solidFill>
                </a:ln>
                <a:noFill/>
                <a:latin typeface="Minecraft" panose="00000500000000000000" pitchFamily="50" charset="0"/>
              </a:rPr>
              <a:t>01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D06F444-92F0-E386-9EB0-72ED7C7ACBFA}"/>
              </a:ext>
            </a:extLst>
          </p:cNvPr>
          <p:cNvSpPr/>
          <p:nvPr/>
        </p:nvSpPr>
        <p:spPr>
          <a:xfrm>
            <a:off x="480600" y="6364800"/>
            <a:ext cx="8640000" cy="7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5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EB211-9104-9593-2808-C269822E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3E5596-EBD3-1795-35D5-B2DD6874351A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E2674B-E599-27FF-D02C-A778929E430D}"/>
              </a:ext>
            </a:extLst>
          </p:cNvPr>
          <p:cNvSpPr txBox="1"/>
          <p:nvPr/>
        </p:nvSpPr>
        <p:spPr>
          <a:xfrm>
            <a:off x="616050" y="2885401"/>
            <a:ext cx="90000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Java é uma linguagem de programação criada em 1995 pela Sun Microsystems (agora propriedade da Oracle). Seu maior diferencial é ser "escreva uma vez, execute em qualquer lugar" (</a:t>
            </a:r>
            <a:r>
              <a:rPr lang="pt-BR" sz="2400" dirty="0" err="1"/>
              <a:t>write</a:t>
            </a:r>
            <a:r>
              <a:rPr lang="pt-BR" sz="2400" dirty="0"/>
              <a:t> </a:t>
            </a:r>
            <a:r>
              <a:rPr lang="pt-BR" sz="2400" dirty="0" err="1"/>
              <a:t>once</a:t>
            </a:r>
            <a:r>
              <a:rPr lang="pt-BR" sz="2400" dirty="0"/>
              <a:t>, </a:t>
            </a:r>
            <a:r>
              <a:rPr lang="pt-BR" sz="2400" dirty="0" err="1"/>
              <a:t>run</a:t>
            </a:r>
            <a:r>
              <a:rPr lang="pt-BR" sz="2400" dirty="0"/>
              <a:t> </a:t>
            </a:r>
            <a:r>
              <a:rPr lang="pt-BR" sz="2400" dirty="0" err="1"/>
              <a:t>anywhere</a:t>
            </a:r>
            <a:r>
              <a:rPr lang="pt-BR" sz="2400" dirty="0"/>
              <a:t>), o que significa que um programa Java pode rodar em qualquer sistema operacional com a Java Virtual Machine (JVM) instalada.</a:t>
            </a:r>
          </a:p>
          <a:p>
            <a:endParaRPr lang="pt-BR" sz="2400" dirty="0"/>
          </a:p>
          <a:p>
            <a:r>
              <a:rPr lang="pt-BR" sz="2400" b="1" dirty="0"/>
              <a:t>Por que aprender Java?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É amplamente utilizado em empresas e na indústria de tecnologia.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Possui uma vasta comunidade e muitos recursos para aprender.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É uma base sólida para aprender outras linguagens.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Preparando seu ambiente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Instale o JDK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Faça o download do JDK no site oficial da Oracle ou no </a:t>
            </a:r>
            <a:r>
              <a:rPr lang="pt-BR" sz="2400" dirty="0" err="1"/>
              <a:t>OpenJDK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Configure o ambiente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Configure a variável de ambiente </a:t>
            </a:r>
            <a:r>
              <a:rPr lang="pt-BR" sz="2400" dirty="0">
                <a:highlight>
                  <a:srgbClr val="C0C0C0"/>
                </a:highlight>
              </a:rPr>
              <a:t> JAVA_HOME </a:t>
            </a:r>
            <a:r>
              <a:rPr lang="pt-BR" sz="2400" dirty="0"/>
              <a:t> e adicione o caminho do JDK ao </a:t>
            </a:r>
            <a:r>
              <a:rPr lang="pt-BR" sz="2400" dirty="0">
                <a:highlight>
                  <a:srgbClr val="C0C0C0"/>
                </a:highlight>
              </a:rPr>
              <a:t> PATH 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Escolha uma IDE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Recomenda-se o </a:t>
            </a:r>
            <a:r>
              <a:rPr lang="pt-BR" sz="2400" dirty="0" err="1"/>
              <a:t>IntelliJ</a:t>
            </a:r>
            <a:r>
              <a:rPr lang="pt-BR" sz="2400" dirty="0"/>
              <a:t> IDEA para iniciantes pela interface intuitiva.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03FFAC-7A20-FA46-5E0F-522DB7BF9FD9}"/>
              </a:ext>
            </a:extLst>
          </p:cNvPr>
          <p:cNvSpPr txBox="1"/>
          <p:nvPr/>
        </p:nvSpPr>
        <p:spPr>
          <a:xfrm>
            <a:off x="616050" y="546057"/>
            <a:ext cx="8985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é Java?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2EE9DC-0779-0F39-FB61-7BEEF9D4C3FF}"/>
              </a:ext>
            </a:extLst>
          </p:cNvPr>
          <p:cNvSpPr txBox="1"/>
          <p:nvPr/>
        </p:nvSpPr>
        <p:spPr>
          <a:xfrm>
            <a:off x="616051" y="1531063"/>
            <a:ext cx="8999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Uma introdução ao Java, seu ambiente e primeiros passos.</a:t>
            </a:r>
          </a:p>
        </p:txBody>
      </p:sp>
    </p:spTree>
    <p:extLst>
      <p:ext uri="{BB962C8B-B14F-4D97-AF65-F5344CB8AC3E}">
        <p14:creationId xmlns:p14="http://schemas.microsoft.com/office/powerpoint/2010/main" val="75748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C2C1-4A6D-66A7-9227-FDA628C31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95D54B-D6D0-2E7A-48F2-5402415F0FCF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5F31C4-D0D7-C0B0-83A7-C2093FE5E06D}"/>
              </a:ext>
            </a:extLst>
          </p:cNvPr>
          <p:cNvSpPr txBox="1"/>
          <p:nvPr/>
        </p:nvSpPr>
        <p:spPr>
          <a:xfrm>
            <a:off x="616050" y="8870000"/>
            <a:ext cx="900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Explicação do código: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 err="1">
                <a:highlight>
                  <a:srgbClr val="C0C0C0"/>
                </a:highlight>
              </a:rPr>
              <a:t>public</a:t>
            </a: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 err="1">
                <a:highlight>
                  <a:srgbClr val="C0C0C0"/>
                </a:highlight>
              </a:rPr>
              <a:t>class</a:t>
            </a: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 err="1">
                <a:highlight>
                  <a:srgbClr val="C0C0C0"/>
                </a:highlight>
              </a:rPr>
              <a:t>Main</a:t>
            </a: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/>
              <a:t>: Define uma classe chamada </a:t>
            </a: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 err="1">
                <a:highlight>
                  <a:srgbClr val="C0C0C0"/>
                </a:highlight>
              </a:rPr>
              <a:t>Main</a:t>
            </a: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/>
              <a:t>. É o ponto de partida do programa.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 err="1">
                <a:highlight>
                  <a:srgbClr val="C0C0C0"/>
                </a:highlight>
              </a:rPr>
              <a:t>public</a:t>
            </a: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 err="1">
                <a:highlight>
                  <a:srgbClr val="C0C0C0"/>
                </a:highlight>
              </a:rPr>
              <a:t>static</a:t>
            </a: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 err="1">
                <a:highlight>
                  <a:srgbClr val="C0C0C0"/>
                </a:highlight>
              </a:rPr>
              <a:t>void</a:t>
            </a: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 err="1">
                <a:highlight>
                  <a:srgbClr val="C0C0C0"/>
                </a:highlight>
              </a:rPr>
              <a:t>main</a:t>
            </a:r>
            <a:r>
              <a:rPr lang="pt-BR" sz="2400" dirty="0">
                <a:highlight>
                  <a:srgbClr val="C0C0C0"/>
                </a:highlight>
              </a:rPr>
              <a:t>(</a:t>
            </a:r>
            <a:r>
              <a:rPr lang="pt-BR" sz="2400" dirty="0" err="1">
                <a:highlight>
                  <a:srgbClr val="C0C0C0"/>
                </a:highlight>
              </a:rPr>
              <a:t>String</a:t>
            </a:r>
            <a:r>
              <a:rPr lang="pt-BR" sz="2400" dirty="0">
                <a:highlight>
                  <a:srgbClr val="C0C0C0"/>
                </a:highlight>
              </a:rPr>
              <a:t>[] </a:t>
            </a:r>
            <a:r>
              <a:rPr lang="pt-BR" sz="2400" dirty="0" err="1">
                <a:highlight>
                  <a:srgbClr val="C0C0C0"/>
                </a:highlight>
              </a:rPr>
              <a:t>args</a:t>
            </a:r>
            <a:r>
              <a:rPr lang="pt-BR" sz="2400" dirty="0">
                <a:highlight>
                  <a:srgbClr val="C0C0C0"/>
                </a:highlight>
              </a:rPr>
              <a:t>) </a:t>
            </a:r>
            <a:r>
              <a:rPr lang="pt-BR" sz="2400" dirty="0"/>
              <a:t>: Método principal que a JVM executa ao iniciar o programa.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ighlight>
                  <a:srgbClr val="C0C0C0"/>
                </a:highlight>
              </a:rPr>
              <a:t> </a:t>
            </a:r>
            <a:r>
              <a:rPr lang="pt-BR" sz="2400" dirty="0" err="1">
                <a:highlight>
                  <a:srgbClr val="C0C0C0"/>
                </a:highlight>
              </a:rPr>
              <a:t>System.out.println</a:t>
            </a:r>
            <a:r>
              <a:rPr lang="pt-BR" sz="2400" dirty="0">
                <a:highlight>
                  <a:srgbClr val="C0C0C0"/>
                </a:highlight>
              </a:rPr>
              <a:t>("Olá, Mundo!"); </a:t>
            </a:r>
            <a:r>
              <a:rPr lang="pt-BR" sz="2400" dirty="0"/>
              <a:t>: Comando para imprimir uma mensagem no console.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22CC0C-2F57-95A4-3BCE-7272112254B8}"/>
              </a:ext>
            </a:extLst>
          </p:cNvPr>
          <p:cNvSpPr txBox="1"/>
          <p:nvPr/>
        </p:nvSpPr>
        <p:spPr>
          <a:xfrm>
            <a:off x="616050" y="546057"/>
            <a:ext cx="8985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Olá, Mundo! – Sua primeira construção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414025-D4D0-D525-094C-74E1236AEEBA}"/>
              </a:ext>
            </a:extLst>
          </p:cNvPr>
          <p:cNvSpPr txBox="1"/>
          <p:nvPr/>
        </p:nvSpPr>
        <p:spPr>
          <a:xfrm>
            <a:off x="616051" y="2502457"/>
            <a:ext cx="8999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O clássico exemplo de programação. Este programa imprime "Olá, Mundo!" no console.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F78F1A9-591B-54B6-8442-5F4D9200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8189"/>
            <a:ext cx="9601200" cy="31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9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31EBF-D403-7235-BA17-06747A85E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53FD61-40D9-6E12-C69B-99A76297D793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D5D152-A74E-19E2-52DE-5E25A080F4FE}"/>
              </a:ext>
            </a:extLst>
          </p:cNvPr>
          <p:cNvSpPr txBox="1"/>
          <p:nvPr/>
        </p:nvSpPr>
        <p:spPr>
          <a:xfrm>
            <a:off x="616050" y="546057"/>
            <a:ext cx="8985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Entendendo os blocos básicos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9F1009-24BD-949D-9773-5DFF913EC6D2}"/>
              </a:ext>
            </a:extLst>
          </p:cNvPr>
          <p:cNvSpPr txBox="1"/>
          <p:nvPr/>
        </p:nvSpPr>
        <p:spPr>
          <a:xfrm>
            <a:off x="616051" y="1800000"/>
            <a:ext cx="89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1.	</a:t>
            </a:r>
            <a:r>
              <a:rPr lang="pt-BR" sz="3200" b="1" dirty="0">
                <a:latin typeface="+mj-lt"/>
              </a:rPr>
              <a:t>Variáveis:</a:t>
            </a:r>
            <a:r>
              <a:rPr lang="pt-BR" sz="3200" dirty="0">
                <a:latin typeface="+mj-lt"/>
              </a:rPr>
              <a:t> Como baús, armazenam valores.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AE74DC-5702-FA37-F97C-22B49AB43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443"/>
            <a:ext cx="9601200" cy="31452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6539C6-6F95-3B77-A41A-A7335921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8929"/>
            <a:ext cx="9601200" cy="314522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EA442C-01C6-EB31-4654-F1D1CA4DF468}"/>
              </a:ext>
            </a:extLst>
          </p:cNvPr>
          <p:cNvSpPr txBox="1"/>
          <p:nvPr/>
        </p:nvSpPr>
        <p:spPr>
          <a:xfrm>
            <a:off x="616051" y="6472238"/>
            <a:ext cx="89999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2.	</a:t>
            </a:r>
            <a:r>
              <a:rPr lang="pt-BR" sz="3200" b="1" dirty="0">
                <a:latin typeface="+mj-lt"/>
              </a:rPr>
              <a:t>Tipos de dados: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 err="1">
                <a:highlight>
                  <a:srgbClr val="C0C0C0"/>
                </a:highlight>
                <a:latin typeface="+mj-lt"/>
              </a:rPr>
              <a:t>int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>
                <a:latin typeface="+mj-lt"/>
              </a:rPr>
              <a:t>: Números inteiros.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 err="1">
                <a:highlight>
                  <a:srgbClr val="C0C0C0"/>
                </a:highlight>
                <a:latin typeface="+mj-lt"/>
              </a:rPr>
              <a:t>double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>
                <a:latin typeface="+mj-lt"/>
              </a:rPr>
              <a:t>: Números decimais.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 err="1">
                <a:highlight>
                  <a:srgbClr val="C0C0C0"/>
                </a:highlight>
                <a:latin typeface="+mj-lt"/>
              </a:rPr>
              <a:t>String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>
                <a:latin typeface="+mj-lt"/>
              </a:rPr>
              <a:t>: Texto.</a:t>
            </a:r>
          </a:p>
        </p:txBody>
      </p:sp>
    </p:spTree>
    <p:extLst>
      <p:ext uri="{BB962C8B-B14F-4D97-AF65-F5344CB8AC3E}">
        <p14:creationId xmlns:p14="http://schemas.microsoft.com/office/powerpoint/2010/main" val="239433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15A2F-3C48-2F71-F751-F74368DE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9897F6-8612-C52C-E699-FE424CC7E28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1365EC-7093-0C21-8248-AF372BCC7CA9}"/>
              </a:ext>
            </a:extLst>
          </p:cNvPr>
          <p:cNvSpPr txBox="1"/>
          <p:nvPr/>
        </p:nvSpPr>
        <p:spPr>
          <a:xfrm>
            <a:off x="0" y="643680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Minecraft" panose="00000500000000000000" pitchFamily="50" charset="0"/>
              </a:rPr>
              <a:t>Ferramentas de controle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190205-75AC-DC37-7B83-34F28B345DEF}"/>
              </a:ext>
            </a:extLst>
          </p:cNvPr>
          <p:cNvSpPr txBox="1"/>
          <p:nvPr/>
        </p:nvSpPr>
        <p:spPr>
          <a:xfrm>
            <a:off x="0" y="2579148"/>
            <a:ext cx="96012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0" dirty="0">
                <a:ln>
                  <a:solidFill>
                    <a:schemeClr val="bg1"/>
                  </a:solidFill>
                </a:ln>
                <a:noFill/>
                <a:latin typeface="Minecraft" panose="00000500000000000000" pitchFamily="50" charset="0"/>
              </a:rPr>
              <a:t>02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62E545E-4982-B180-D367-169EC7C6C287}"/>
              </a:ext>
            </a:extLst>
          </p:cNvPr>
          <p:cNvSpPr/>
          <p:nvPr/>
        </p:nvSpPr>
        <p:spPr>
          <a:xfrm>
            <a:off x="480600" y="6364800"/>
            <a:ext cx="8640000" cy="7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E8B7E-C7C2-DECA-5BF0-23A3E8D2C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B649C94-0DA4-F9B6-9639-2F5399145A81}"/>
              </a:ext>
            </a:extLst>
          </p:cNvPr>
          <p:cNvSpPr/>
          <p:nvPr/>
        </p:nvSpPr>
        <p:spPr>
          <a:xfrm>
            <a:off x="472050" y="0"/>
            <a:ext cx="144000" cy="1800000"/>
          </a:xfrm>
          <a:prstGeom prst="rect">
            <a:avLst/>
          </a:prstGeom>
          <a:gradFill flip="none" rotWithShape="1">
            <a:gsLst>
              <a:gs pos="0">
                <a:srgbClr val="60D2ED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AD122C-0BFE-17F5-DD1E-0E0CF5A17B23}"/>
              </a:ext>
            </a:extLst>
          </p:cNvPr>
          <p:cNvSpPr txBox="1"/>
          <p:nvPr/>
        </p:nvSpPr>
        <p:spPr>
          <a:xfrm>
            <a:off x="616050" y="546057"/>
            <a:ext cx="8985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Decisões no caminho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006F40-F87E-4A90-1699-A475C5847E38}"/>
              </a:ext>
            </a:extLst>
          </p:cNvPr>
          <p:cNvSpPr txBox="1"/>
          <p:nvPr/>
        </p:nvSpPr>
        <p:spPr>
          <a:xfrm>
            <a:off x="616050" y="1507612"/>
            <a:ext cx="89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O 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 err="1">
                <a:highlight>
                  <a:srgbClr val="C0C0C0"/>
                </a:highlight>
                <a:latin typeface="+mj-lt"/>
              </a:rPr>
              <a:t>if</a:t>
            </a:r>
            <a:r>
              <a:rPr lang="pt-BR" sz="3200" dirty="0">
                <a:highlight>
                  <a:srgbClr val="C0C0C0"/>
                </a:highlight>
                <a:latin typeface="+mj-lt"/>
              </a:rPr>
              <a:t> </a:t>
            </a:r>
            <a:r>
              <a:rPr lang="pt-BR" sz="3200" dirty="0">
                <a:latin typeface="+mj-lt"/>
              </a:rPr>
              <a:t> verifica condições e toma decisões.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CAB80-100F-95C6-D726-3FE5797A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133"/>
            <a:ext cx="9601200" cy="36004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898BFC9-B6B8-1DB0-0E15-0711CE4228B1}"/>
              </a:ext>
            </a:extLst>
          </p:cNvPr>
          <p:cNvSpPr txBox="1"/>
          <p:nvPr/>
        </p:nvSpPr>
        <p:spPr>
          <a:xfrm>
            <a:off x="616050" y="6308716"/>
            <a:ext cx="89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Switch – Escolhas rápidas: Ideal para várias condições.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C993327-1234-43CA-C874-B17378B0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" y="6893491"/>
            <a:ext cx="9601200" cy="52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799</TotalTime>
  <Words>688</Words>
  <Application>Microsoft Office PowerPoint</Application>
  <PresentationFormat>Papel A3 (297 x 420 mm)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Impact</vt:lpstr>
      <vt:lpstr>Minecraft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Matheus</dc:creator>
  <cp:lastModifiedBy>Nicolas Matheus</cp:lastModifiedBy>
  <cp:revision>2</cp:revision>
  <dcterms:created xsi:type="dcterms:W3CDTF">2024-11-27T17:08:51Z</dcterms:created>
  <dcterms:modified xsi:type="dcterms:W3CDTF">2024-11-28T06:40:42Z</dcterms:modified>
</cp:coreProperties>
</file>