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82" r:id="rId24"/>
    <p:sldId id="283" r:id="rId25"/>
    <p:sldId id="284" r:id="rId26"/>
    <p:sldId id="277" r:id="rId27"/>
    <p:sldId id="278" r:id="rId28"/>
    <p:sldId id="285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5224277-0F06-4CF4-9356-B86CBE23F8BF}" type="datetimeFigureOut">
              <a:rPr lang="es-ES" smtClean="0"/>
              <a:pPr/>
              <a:t>11/02/2010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9EE9EF-A56B-4110-BF9F-6496E536949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rcilav@eafit.edu.c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jous32/" TargetMode="External"/><Relationship Id="rId2" Type="http://schemas.openxmlformats.org/officeDocument/2006/relationships/hyperlink" Target="http://sites.google.com/site/anumerico20092/ho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hyperlink" Target="mailto:fcorrea@eafit.edu.c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oho.com/" TargetMode="External"/><Relationship Id="rId2" Type="http://schemas.openxmlformats.org/officeDocument/2006/relationships/hyperlink" Target="http://www.wave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GnvPWyptj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la Web 2.0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En el editor de sitios…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42916"/>
          </a:xfrm>
        </p:spPr>
        <p:txBody>
          <a:bodyPr/>
          <a:lstStyle/>
          <a:p>
            <a:r>
              <a:rPr lang="es-ES" dirty="0" smtClean="0"/>
              <a:t>Elegimos la opción “Crear un sitio nuevo”</a:t>
            </a:r>
            <a:endParaRPr lang="es-ES" dirty="0"/>
          </a:p>
        </p:txBody>
      </p:sp>
      <p:pic>
        <p:nvPicPr>
          <p:cNvPr id="4" name="3 Imagen" descr="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143248"/>
            <a:ext cx="3000396" cy="1769464"/>
          </a:xfrm>
          <a:prstGeom prst="rect">
            <a:avLst/>
          </a:prstGeom>
        </p:spPr>
      </p:pic>
      <p:sp>
        <p:nvSpPr>
          <p:cNvPr id="5" name="4 Flecha izquierda"/>
          <p:cNvSpPr/>
          <p:nvPr/>
        </p:nvSpPr>
        <p:spPr>
          <a:xfrm>
            <a:off x="3857620" y="4214818"/>
            <a:ext cx="785818" cy="33159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 En el editor de sitios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Le damos un nombre al sitio y llenamos información seguridad</a:t>
            </a:r>
            <a:endParaRPr lang="es-ES" dirty="0"/>
          </a:p>
        </p:txBody>
      </p:sp>
      <p:pic>
        <p:nvPicPr>
          <p:cNvPr id="4" name="3 Imagen" descr="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928802"/>
            <a:ext cx="8134350" cy="4714884"/>
          </a:xfrm>
          <a:prstGeom prst="rect">
            <a:avLst/>
          </a:prstGeom>
        </p:spPr>
      </p:pic>
      <p:cxnSp>
        <p:nvCxnSpPr>
          <p:cNvPr id="6" name="5 Conector recto de flecha"/>
          <p:cNvCxnSpPr/>
          <p:nvPr/>
        </p:nvCxnSpPr>
        <p:spPr>
          <a:xfrm rot="10800000">
            <a:off x="3643306" y="4572008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500562" y="4429132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URL de nuestro nuevo sitio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Seleccionar un tema para la página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1478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Podemos elegir entre varios esquemas de estilo predeterminados para hacer más atractiva la página.</a:t>
            </a:r>
            <a:endParaRPr lang="es-ES" dirty="0"/>
          </a:p>
        </p:txBody>
      </p:sp>
      <p:pic>
        <p:nvPicPr>
          <p:cNvPr id="4" name="3 Imagen" descr="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143116"/>
            <a:ext cx="6205615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s-ES" dirty="0" smtClean="0"/>
              <a:t>Visión general de una página vacía</a:t>
            </a:r>
            <a:endParaRPr lang="es-ES" dirty="0"/>
          </a:p>
        </p:txBody>
      </p:sp>
      <p:pic>
        <p:nvPicPr>
          <p:cNvPr id="4" name="3 Marcador de contenido" descr="p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142984"/>
            <a:ext cx="7467600" cy="2071702"/>
          </a:xfrm>
        </p:spPr>
      </p:pic>
      <p:sp>
        <p:nvSpPr>
          <p:cNvPr id="5" name="4 CuadroTexto"/>
          <p:cNvSpPr txBox="1"/>
          <p:nvPr/>
        </p:nvSpPr>
        <p:spPr>
          <a:xfrm>
            <a:off x="500034" y="3286124"/>
            <a:ext cx="7572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400" dirty="0" smtClean="0"/>
              <a:t>Seleccionamos “Editar página” para editar la página actual o “Crear página” para    agregar una página nueva a nuestro sitio.</a:t>
            </a:r>
          </a:p>
          <a:p>
            <a:pPr>
              <a:buFont typeface="Arial" pitchFamily="34" charset="0"/>
              <a:buChar char="•"/>
            </a:pPr>
            <a:r>
              <a:rPr lang="es-ES" sz="1400" dirty="0" smtClean="0"/>
              <a:t>Editamos la página con el editor gráfico de texto.</a:t>
            </a:r>
            <a:endParaRPr lang="es-ES" sz="1400" dirty="0"/>
          </a:p>
        </p:txBody>
      </p:sp>
      <p:sp>
        <p:nvSpPr>
          <p:cNvPr id="6" name="5 Flecha derecha"/>
          <p:cNvSpPr/>
          <p:nvPr/>
        </p:nvSpPr>
        <p:spPr>
          <a:xfrm rot="7748834">
            <a:off x="7062575" y="1011953"/>
            <a:ext cx="500066" cy="2125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6 Imagen" descr="p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071942"/>
            <a:ext cx="7500990" cy="2303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Insertando contenidos especiales dentro de la página: Imágenes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86436" cy="82866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En el menú “Insertar” escogemos entre las opciones de recursos disponibles que podremos agregar a nuestro sitio.</a:t>
            </a:r>
            <a:endParaRPr lang="es-ES" dirty="0"/>
          </a:p>
        </p:txBody>
      </p:sp>
      <p:pic>
        <p:nvPicPr>
          <p:cNvPr id="4" name="3 Imagen" descr="p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1500174"/>
            <a:ext cx="2397061" cy="5214950"/>
          </a:xfrm>
          <a:prstGeom prst="rect">
            <a:avLst/>
          </a:prstGeom>
        </p:spPr>
      </p:pic>
      <p:pic>
        <p:nvPicPr>
          <p:cNvPr id="5" name="4 Imagen" descr="p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00306"/>
            <a:ext cx="5357850" cy="3206268"/>
          </a:xfrm>
          <a:prstGeom prst="rect">
            <a:avLst/>
          </a:prstGeom>
        </p:spPr>
      </p:pic>
      <p:cxnSp>
        <p:nvCxnSpPr>
          <p:cNvPr id="9" name="8 Conector recto de flecha"/>
          <p:cNvCxnSpPr/>
          <p:nvPr/>
        </p:nvCxnSpPr>
        <p:spPr>
          <a:xfrm rot="10800000" flipV="1">
            <a:off x="2424926" y="2639810"/>
            <a:ext cx="504000" cy="43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571472" y="5857892"/>
            <a:ext cx="414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Seleccionamos una imagen para agregar al sitio.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Insertando contenidos especiales: Imágenes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866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Podemos editar aspectos básicos de la presentación de la imagen como posición, tamaño y comportamiento.</a:t>
            </a:r>
            <a:endParaRPr lang="es-ES" dirty="0"/>
          </a:p>
        </p:txBody>
      </p:sp>
      <p:pic>
        <p:nvPicPr>
          <p:cNvPr id="4" name="3 Imagen" descr="p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2357430"/>
            <a:ext cx="4543425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467600" cy="50005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Crear páginas nuevas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928670"/>
            <a:ext cx="7467600" cy="82866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Podemos crear páginas nuevas dentro de nuestro sitio; esto nos permite dar una estructura más organizada al contenido del mismo.</a:t>
            </a:r>
            <a:endParaRPr lang="es-ES" dirty="0"/>
          </a:p>
        </p:txBody>
      </p:sp>
      <p:pic>
        <p:nvPicPr>
          <p:cNvPr id="4" name="3 Imagen" descr="p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2295525"/>
            <a:ext cx="5657850" cy="4562475"/>
          </a:xfrm>
          <a:prstGeom prst="rect">
            <a:avLst/>
          </a:prstGeom>
        </p:spPr>
      </p:pic>
      <p:pic>
        <p:nvPicPr>
          <p:cNvPr id="5" name="4 Imagen" descr="p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857364"/>
            <a:ext cx="3133725" cy="323850"/>
          </a:xfrm>
          <a:prstGeom prst="rect">
            <a:avLst/>
          </a:prstGeom>
        </p:spPr>
      </p:pic>
      <p:cxnSp>
        <p:nvCxnSpPr>
          <p:cNvPr id="7" name="6 Conector recto de flecha"/>
          <p:cNvCxnSpPr/>
          <p:nvPr/>
        </p:nvCxnSpPr>
        <p:spPr>
          <a:xfrm rot="5400000" flipH="1" flipV="1">
            <a:off x="607985" y="2464587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85720" y="3857628"/>
            <a:ext cx="242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seleccionar la estructura jerárquica que queremos que tenga la página de acuerdo a la ubicación de nuestras subpáginas</a:t>
            </a:r>
            <a:endParaRPr 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2571736" y="557214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571736" y="5643578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571736" y="571501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p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2071678"/>
            <a:ext cx="4350547" cy="350046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3971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Tipos de páginas que podemos crear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857232"/>
            <a:ext cx="7467600" cy="11430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 smtClean="0"/>
              <a:t>Podemos crear distintos tipos de páginas nuevas:</a:t>
            </a:r>
          </a:p>
          <a:p>
            <a:r>
              <a:rPr lang="es-ES" dirty="0" smtClean="0"/>
              <a:t>Página Web: Un contenedor de archivos e imágenes en general. Viene por defecto con un espacio para subir archivos y un espacio para hacer comentarios.</a:t>
            </a:r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85786" y="2428868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Estructura jerárquica de la página.</a:t>
            </a:r>
            <a:endParaRPr lang="es-ES" dirty="0"/>
          </a:p>
        </p:txBody>
      </p:sp>
      <p:cxnSp>
        <p:nvCxnSpPr>
          <p:cNvPr id="7" name="6 Conector recto de flecha"/>
          <p:cNvCxnSpPr>
            <a:stCxn id="5" idx="3"/>
          </p:cNvCxnSpPr>
          <p:nvPr/>
        </p:nvCxnSpPr>
        <p:spPr>
          <a:xfrm>
            <a:off x="3286116" y="2752034"/>
            <a:ext cx="714380" cy="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14348" y="3429000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mapa del sitio se genera automáticamente de acuerdo a la estructura que hayamos definido.</a:t>
            </a:r>
            <a:endParaRPr 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3428992" y="3071810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s-ES" dirty="0" smtClean="0"/>
              <a:t>Tipos de páginas que podemos crear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000108"/>
            <a:ext cx="7467600" cy="1285884"/>
          </a:xfrm>
        </p:spPr>
        <p:txBody>
          <a:bodyPr>
            <a:normAutofit fontScale="55000" lnSpcReduction="20000"/>
          </a:bodyPr>
          <a:lstStyle/>
          <a:p>
            <a:r>
              <a:rPr lang="es-ES" dirty="0" smtClean="0"/>
              <a:t>Anuncios: Es una página especializada en el funcionamiento tipo foro. Se maneja el concepto de entradas.</a:t>
            </a:r>
          </a:p>
          <a:p>
            <a:pPr>
              <a:buNone/>
            </a:pPr>
            <a:r>
              <a:rPr lang="es-ES" dirty="0" smtClean="0"/>
              <a:t>	Cada </a:t>
            </a:r>
            <a:r>
              <a:rPr lang="es-ES" dirty="0" smtClean="0"/>
              <a:t>entrada se maneja como si fuera una entrada tipo Página (tiene título, área editable, área de archivos adjuntos  y de comentarios).</a:t>
            </a:r>
          </a:p>
          <a:p>
            <a:pPr>
              <a:buNone/>
            </a:pPr>
            <a:r>
              <a:rPr lang="es-ES" dirty="0" smtClean="0"/>
              <a:t>	La </a:t>
            </a:r>
            <a:r>
              <a:rPr lang="es-ES" dirty="0" smtClean="0"/>
              <a:t>entrada queda registrada como un nodo “hijo” de la página principal en la estructura jerárquica (Ver mapa del sitio).</a:t>
            </a:r>
            <a:endParaRPr lang="es-ES" dirty="0"/>
          </a:p>
        </p:txBody>
      </p:sp>
      <p:pic>
        <p:nvPicPr>
          <p:cNvPr id="4" name="3 Imagen" descr="p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428868"/>
            <a:ext cx="6829425" cy="35147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páginas que podemos crear: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971544"/>
          </a:xfrm>
        </p:spPr>
        <p:txBody>
          <a:bodyPr>
            <a:noAutofit/>
          </a:bodyPr>
          <a:lstStyle/>
          <a:p>
            <a:r>
              <a:rPr lang="es-ES" sz="1600" dirty="0" smtClean="0"/>
              <a:t>Archivador: Provee la funcionalidad de repositorio de archivos con una interfaz sencilla. </a:t>
            </a:r>
          </a:p>
          <a:p>
            <a:pPr>
              <a:buNone/>
            </a:pPr>
            <a:r>
              <a:rPr lang="es-ES" sz="1600" dirty="0" smtClean="0"/>
              <a:t>	Cada archivo puede contener una breve descripción del mismo.</a:t>
            </a:r>
          </a:p>
          <a:p>
            <a:pPr>
              <a:buNone/>
            </a:pPr>
            <a:r>
              <a:rPr lang="es-ES" sz="1600" dirty="0" smtClean="0"/>
              <a:t>	Se soporta cualquier tipo de formato (</a:t>
            </a:r>
            <a:r>
              <a:rPr lang="es-ES" sz="1600" dirty="0" err="1" smtClean="0"/>
              <a:t>zip</a:t>
            </a:r>
            <a:r>
              <a:rPr lang="es-ES" sz="1600" dirty="0" smtClean="0"/>
              <a:t>, </a:t>
            </a:r>
            <a:r>
              <a:rPr lang="es-ES" sz="1600" dirty="0" err="1" smtClean="0"/>
              <a:t>jpg</a:t>
            </a:r>
            <a:r>
              <a:rPr lang="es-ES" sz="1600" dirty="0" smtClean="0"/>
              <a:t>, </a:t>
            </a:r>
            <a:r>
              <a:rPr lang="es-ES" sz="1600" dirty="0" err="1" smtClean="0"/>
              <a:t>doc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pic>
        <p:nvPicPr>
          <p:cNvPr id="4" name="3 Imagen" descr="p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6825734" cy="237995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85786" y="5357826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soporte al concepto de “</a:t>
            </a:r>
            <a:r>
              <a:rPr lang="es-ES" dirty="0" err="1" smtClean="0"/>
              <a:t>Subversion</a:t>
            </a:r>
            <a:r>
              <a:rPr lang="es-ES" dirty="0" smtClean="0"/>
              <a:t>” o versionado de los documentos o archivos.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rot="5400000">
            <a:off x="5322099" y="339328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572132" y="3143248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FF0000"/>
                </a:solidFill>
              </a:rPr>
              <a:t>Manejo versiones</a:t>
            </a:r>
            <a:endParaRPr lang="es-E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monitores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Hernán </a:t>
            </a:r>
            <a:r>
              <a:rPr lang="es-ES" dirty="0" err="1" smtClean="0"/>
              <a:t>Metaute</a:t>
            </a:r>
            <a:r>
              <a:rPr lang="es-ES" dirty="0" smtClean="0"/>
              <a:t>  </a:t>
            </a:r>
            <a:r>
              <a:rPr lang="es-ES" u="sng" dirty="0" smtClean="0"/>
              <a:t>hmetaute@eafit.edu.co</a:t>
            </a:r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Sebastián </a:t>
            </a:r>
            <a:r>
              <a:rPr lang="es-ES" dirty="0" err="1" smtClean="0"/>
              <a:t>Arcila</a:t>
            </a:r>
            <a:r>
              <a:rPr lang="es-ES" dirty="0" smtClean="0"/>
              <a:t>  </a:t>
            </a:r>
            <a:r>
              <a:rPr lang="es-ES" u="sng" dirty="0" smtClean="0">
                <a:hlinkClick r:id="rId2"/>
              </a:rPr>
              <a:t>sarcilav@eafit.edu.co</a:t>
            </a:r>
            <a:endParaRPr lang="es-ES" u="sng" dirty="0" smtClean="0"/>
          </a:p>
          <a:p>
            <a:endParaRPr lang="es-ES" u="sng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Salón de monitores: 18-313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Generación automática del mapa del sitio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4298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A medida que vamos trabajando en la estructura del sitio, la plataforma generará automáticamente el mapa del sitio según las características que ya se mencionaron.</a:t>
            </a:r>
            <a:endParaRPr lang="es-ES" dirty="0"/>
          </a:p>
        </p:txBody>
      </p:sp>
      <p:pic>
        <p:nvPicPr>
          <p:cNvPr id="4" name="3 Imagen" descr="pantallaz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535555"/>
            <a:ext cx="3771910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428604"/>
            <a:ext cx="746760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Módulos avanzados: </a:t>
            </a:r>
            <a:r>
              <a:rPr lang="es-ES" dirty="0" err="1" smtClean="0"/>
              <a:t>Gadgets</a:t>
            </a:r>
            <a:r>
              <a:rPr lang="es-ES" dirty="0" smtClean="0"/>
              <a:t> vs componentes de Google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114552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Hay otro tipo de recurso que se puede añadir a una página. Se trata de los módulos predefinidos de </a:t>
            </a:r>
            <a:r>
              <a:rPr lang="es-ES" dirty="0" err="1" smtClean="0"/>
              <a:t>google</a:t>
            </a:r>
            <a:r>
              <a:rPr lang="es-ES" dirty="0" smtClean="0"/>
              <a:t> (Calendario, Post de publicidad, documento de </a:t>
            </a:r>
            <a:r>
              <a:rPr lang="es-ES" dirty="0" err="1" smtClean="0"/>
              <a:t>google</a:t>
            </a:r>
            <a:r>
              <a:rPr lang="es-ES" dirty="0" smtClean="0"/>
              <a:t> </a:t>
            </a:r>
            <a:r>
              <a:rPr lang="es-ES" dirty="0" err="1" smtClean="0"/>
              <a:t>docs</a:t>
            </a:r>
            <a:r>
              <a:rPr lang="es-ES" dirty="0" smtClean="0"/>
              <a:t>, mapas de </a:t>
            </a:r>
            <a:r>
              <a:rPr lang="es-ES" dirty="0" err="1" smtClean="0"/>
              <a:t>google</a:t>
            </a:r>
            <a:r>
              <a:rPr lang="es-ES" dirty="0" smtClean="0"/>
              <a:t> </a:t>
            </a:r>
            <a:r>
              <a:rPr lang="es-ES" dirty="0" err="1" smtClean="0"/>
              <a:t>earth</a:t>
            </a:r>
            <a:r>
              <a:rPr lang="es-ES" dirty="0" smtClean="0"/>
              <a:t>, mapas de </a:t>
            </a:r>
            <a:r>
              <a:rPr lang="es-ES" dirty="0" err="1" smtClean="0"/>
              <a:t>picasa</a:t>
            </a:r>
            <a:r>
              <a:rPr lang="es-ES" dirty="0" smtClean="0"/>
              <a:t>, videos </a:t>
            </a:r>
            <a:r>
              <a:rPr lang="es-ES" dirty="0" err="1" smtClean="0"/>
              <a:t>Youtube</a:t>
            </a:r>
            <a:r>
              <a:rPr lang="es-ES" dirty="0" smtClean="0"/>
              <a:t> entre otros) y los “</a:t>
            </a:r>
            <a:r>
              <a:rPr lang="es-ES" dirty="0" err="1" smtClean="0"/>
              <a:t>gadgets</a:t>
            </a:r>
            <a:r>
              <a:rPr lang="es-ES" dirty="0" smtClean="0"/>
              <a:t>” para hacer la página más interactiva.</a:t>
            </a:r>
          </a:p>
          <a:p>
            <a:r>
              <a:rPr lang="es-ES" dirty="0" smtClean="0"/>
              <a:t>Se ingresa por medio del comando “Insertar” luego de haber seleccionado una página y “Editar”</a:t>
            </a:r>
            <a:endParaRPr lang="es-ES" dirty="0"/>
          </a:p>
        </p:txBody>
      </p:sp>
      <p:pic>
        <p:nvPicPr>
          <p:cNvPr id="4" name="3 Imagen" descr="p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4" y="3500438"/>
            <a:ext cx="2438400" cy="30718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14290"/>
            <a:ext cx="7467600" cy="35719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Módulos avanzados: </a:t>
            </a:r>
            <a:r>
              <a:rPr lang="es-ES" dirty="0" err="1" smtClean="0"/>
              <a:t>Gadgets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8596" y="571480"/>
            <a:ext cx="7467600" cy="2786082"/>
          </a:xfrm>
        </p:spPr>
        <p:txBody>
          <a:bodyPr>
            <a:normAutofit fontScale="70000" lnSpcReduction="20000"/>
          </a:bodyPr>
          <a:lstStyle/>
          <a:p>
            <a:r>
              <a:rPr lang="es-ES" dirty="0" smtClean="0"/>
              <a:t>Hay una librería extensa de </a:t>
            </a:r>
            <a:r>
              <a:rPr lang="es-ES" dirty="0" err="1" smtClean="0"/>
              <a:t>gadgets</a:t>
            </a:r>
            <a:r>
              <a:rPr lang="es-ES" dirty="0" smtClean="0"/>
              <a:t> desarrollados para agregar a las páginas que creemos. Esta librería de aplicaciones tiene los más diversos usos. Desde relojes hasta soporte para chats y soporte a diagramas.</a:t>
            </a:r>
          </a:p>
          <a:p>
            <a:r>
              <a:rPr lang="es-ES" dirty="0" smtClean="0"/>
              <a:t>Luego de escoger “Más </a:t>
            </a:r>
            <a:r>
              <a:rPr lang="es-ES" dirty="0" err="1" smtClean="0"/>
              <a:t>Gadgets</a:t>
            </a:r>
            <a:r>
              <a:rPr lang="es-ES" dirty="0" smtClean="0"/>
              <a:t>” en el menú “Insertar” tenemos un cuadro de búsqueda para navegar por las opciones disponibles</a:t>
            </a:r>
          </a:p>
          <a:p>
            <a:r>
              <a:rPr lang="es-ES" dirty="0" smtClean="0"/>
              <a:t>Los </a:t>
            </a:r>
            <a:r>
              <a:rPr lang="es-ES" dirty="0" err="1" smtClean="0"/>
              <a:t>gadgets</a:t>
            </a:r>
            <a:r>
              <a:rPr lang="es-ES" dirty="0" smtClean="0"/>
              <a:t> los desarrolla una comunidad especializada. Por lo tanto, antes de agregar uno hay que estar al tanto del funcionamiento que este puede tener y las limitaciones que presenta (ejemplo </a:t>
            </a:r>
            <a:r>
              <a:rPr lang="es-ES" dirty="0" err="1" smtClean="0"/>
              <a:t>gadget</a:t>
            </a:r>
            <a:r>
              <a:rPr lang="es-ES" dirty="0" smtClean="0"/>
              <a:t> chat)</a:t>
            </a:r>
            <a:endParaRPr lang="es-ES" dirty="0"/>
          </a:p>
        </p:txBody>
      </p:sp>
      <p:pic>
        <p:nvPicPr>
          <p:cNvPr id="4" name="3 Imagen" descr="p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94" y="3519900"/>
            <a:ext cx="4929222" cy="30875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Compartiendo el sitio con otras personas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00040"/>
          </a:xfrm>
        </p:spPr>
        <p:txBody>
          <a:bodyPr>
            <a:normAutofit fontScale="62500" lnSpcReduction="20000"/>
          </a:bodyPr>
          <a:lstStyle/>
          <a:p>
            <a:r>
              <a:rPr lang="es-ES" dirty="0" smtClean="0"/>
              <a:t>Vamos al menú “Más acciones” dentro de los menús de edición de páginas</a:t>
            </a:r>
            <a:endParaRPr lang="es-ES" dirty="0"/>
          </a:p>
        </p:txBody>
      </p:sp>
      <p:pic>
        <p:nvPicPr>
          <p:cNvPr id="4" name="3 Imagen" descr="p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928802"/>
            <a:ext cx="3133725" cy="323850"/>
          </a:xfrm>
          <a:prstGeom prst="rect">
            <a:avLst/>
          </a:prstGeom>
        </p:spPr>
      </p:pic>
      <p:cxnSp>
        <p:nvCxnSpPr>
          <p:cNvPr id="6" name="5 Conector recto de flecha"/>
          <p:cNvCxnSpPr>
            <a:endCxn id="4" idx="3"/>
          </p:cNvCxnSpPr>
          <p:nvPr/>
        </p:nvCxnSpPr>
        <p:spPr>
          <a:xfrm rot="10800000" flipV="1">
            <a:off x="3919512" y="2071677"/>
            <a:ext cx="795365" cy="19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6 Imagen" descr="p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714620"/>
            <a:ext cx="2781300" cy="2952750"/>
          </a:xfrm>
          <a:prstGeom prst="rect">
            <a:avLst/>
          </a:prstGeom>
        </p:spPr>
      </p:pic>
      <p:sp>
        <p:nvSpPr>
          <p:cNvPr id="8" name="7 Flecha derecha"/>
          <p:cNvSpPr/>
          <p:nvPr/>
        </p:nvSpPr>
        <p:spPr>
          <a:xfrm rot="10800000">
            <a:off x="2428860" y="5429264"/>
            <a:ext cx="2286016" cy="2143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C:\Documents and Settings\hernan\Configuración local\Archivos temporales de Internet\Content.IE5\54R43O9O\MCj0441521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500438"/>
            <a:ext cx="1806575" cy="1863725"/>
          </a:xfrm>
          <a:prstGeom prst="rect">
            <a:avLst/>
          </a:prstGeom>
          <a:noFill/>
        </p:spPr>
      </p:pic>
      <p:sp>
        <p:nvSpPr>
          <p:cNvPr id="10" name="9 CuadroTexto"/>
          <p:cNvSpPr txBox="1"/>
          <p:nvPr/>
        </p:nvSpPr>
        <p:spPr>
          <a:xfrm>
            <a:off x="4643438" y="214311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Las preferencias de cómo se comparte el sitio con los demás usuarios de </a:t>
            </a:r>
            <a:r>
              <a:rPr lang="es-ES" dirty="0" err="1" smtClean="0"/>
              <a:t>google</a:t>
            </a:r>
            <a:r>
              <a:rPr lang="es-ES" dirty="0" smtClean="0"/>
              <a:t> </a:t>
            </a:r>
            <a:r>
              <a:rPr lang="es-ES" dirty="0" err="1" smtClean="0"/>
              <a:t>sites</a:t>
            </a:r>
            <a:r>
              <a:rPr lang="es-ES" dirty="0" smtClean="0"/>
              <a:t> se puede configurar desde que se crea el sitio ¿recuerdan?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Compartiendo el sitio con otras personas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Tenemos la ventana en la que podemos hacer las invitaciones</a:t>
            </a:r>
          </a:p>
          <a:p>
            <a:r>
              <a:rPr lang="es-ES" dirty="0" smtClean="0"/>
              <a:t>Hay tres tipos de invitaciones:</a:t>
            </a:r>
          </a:p>
          <a:p>
            <a:pPr lvl="1"/>
            <a:r>
              <a:rPr lang="es-ES" dirty="0" smtClean="0"/>
              <a:t>Como propietarios: Pueden crear y borrar páginas completas, editar la estructura de la página e invitar a otras personas</a:t>
            </a:r>
          </a:p>
          <a:p>
            <a:pPr lvl="1"/>
            <a:r>
              <a:rPr lang="es-ES" dirty="0" smtClean="0"/>
              <a:t>Como colaboradores: Pueden subir archivos y editar información que esté en las páginas, no pueden crear ni borrar nuevas páginas ni modificar los contenidos de estas (desde el modo editor)</a:t>
            </a:r>
          </a:p>
          <a:p>
            <a:pPr lvl="1"/>
            <a:r>
              <a:rPr lang="es-ES" dirty="0" smtClean="0"/>
              <a:t>Como lector: El usuario sólo puede leer lo que sucede en la página e interactuar con unas pocas funcionalidades de aporte en la misma.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Compartiendo el sitio con otras personas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28668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Esquema de invitaciones</a:t>
            </a:r>
          </a:p>
          <a:p>
            <a:r>
              <a:rPr lang="es-ES" dirty="0" smtClean="0"/>
              <a:t>El sitio se puede hacer “visible” a toda la red (hacer público)</a:t>
            </a:r>
            <a:endParaRPr lang="es-ES" dirty="0"/>
          </a:p>
        </p:txBody>
      </p:sp>
      <p:pic>
        <p:nvPicPr>
          <p:cNvPr id="4" name="3 Imagen" descr="p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00307"/>
            <a:ext cx="7731165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Ejemplos sitios gestionados semestres anteriores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>
                <a:hlinkClick r:id="rId2"/>
              </a:rPr>
              <a:t>http://sites.google.com/site/anumerico20092/home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>
                <a:hlinkClick r:id="rId3"/>
              </a:rPr>
              <a:t>https://sites.google.com/site/jous32/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¿Qué se espera?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Que se vea que el sitio es un lugar de reunión para los integrantes del equipo.</a:t>
            </a:r>
          </a:p>
          <a:p>
            <a:r>
              <a:rPr lang="es-ES" dirty="0" smtClean="0"/>
              <a:t>Que los integrantes del equipo participen activamente en los temas de discusión, edición de códigos y comentarios (aportes que deben quedar registrados en la página).</a:t>
            </a:r>
          </a:p>
          <a:p>
            <a:r>
              <a:rPr lang="es-ES" dirty="0" smtClean="0"/>
              <a:t>Que información crucial del proyecto como cronogramas, fechas de reuniones, discusiones de pseudocódigos, etc. Sea accesible fácil y rápidamente.</a:t>
            </a:r>
          </a:p>
          <a:p>
            <a:r>
              <a:rPr lang="es-ES" dirty="0" smtClean="0"/>
              <a:t>Creatividad en el uso de los recursos de los que se dispone para presentar de manera ordenada y sencilla la información del trabajo que se ha llevado a cabo durante todo el semestre.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Otras cosas que hay que tener en cuenta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829064"/>
          </a:xfrm>
        </p:spPr>
        <p:txBody>
          <a:bodyPr>
            <a:normAutofit/>
          </a:bodyPr>
          <a:lstStyle/>
          <a:p>
            <a:r>
              <a:rPr lang="es-ES" dirty="0" smtClean="0"/>
              <a:t>Primer informe programado para esta semana</a:t>
            </a:r>
          </a:p>
          <a:p>
            <a:endParaRPr lang="es-ES" dirty="0" smtClean="0"/>
          </a:p>
          <a:p>
            <a:r>
              <a:rPr lang="es-ES" dirty="0" smtClean="0"/>
              <a:t>Nombres integrantes</a:t>
            </a:r>
          </a:p>
          <a:p>
            <a:r>
              <a:rPr lang="es-ES" dirty="0" smtClean="0"/>
              <a:t>Tipo de proyecto (investigación – implementación métodos vistos en clase)</a:t>
            </a:r>
          </a:p>
          <a:p>
            <a:r>
              <a:rPr lang="es-ES" dirty="0" smtClean="0"/>
              <a:t>Subir formato primera práctica diligenciado (el formato se encuentra en EAFIT interactiva)</a:t>
            </a:r>
          </a:p>
          <a:p>
            <a:r>
              <a:rPr lang="es-ES" dirty="0" smtClean="0"/>
              <a:t>Mandar correo con URL del sitio a </a:t>
            </a:r>
            <a:r>
              <a:rPr lang="es-ES" u="sng" dirty="0" smtClean="0">
                <a:hlinkClick r:id="rId2"/>
              </a:rPr>
              <a:t>fcorrea@eafit.edu.co</a:t>
            </a:r>
            <a:endParaRPr lang="es-ES" u="sng" dirty="0" smtClean="0"/>
          </a:p>
        </p:txBody>
      </p:sp>
      <p:pic>
        <p:nvPicPr>
          <p:cNvPr id="3074" name="Picture 2" descr="C:\Documents and Settings\hernan\Configuración local\Archivos temporales de Internet\Content.IE5\GUWEX6EI\MCj041132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429264"/>
            <a:ext cx="1167450" cy="932077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071670" y="5572140"/>
            <a:ext cx="500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La no entrega de este primer informe en las fechas convenidas es motivo para una rebaja en la nota total de la materia. </a:t>
            </a:r>
          </a:p>
          <a:p>
            <a:pPr algn="ctr"/>
            <a:r>
              <a:rPr lang="es-ES" dirty="0" smtClean="0">
                <a:solidFill>
                  <a:srgbClr val="FF0000"/>
                </a:solidFill>
              </a:rPr>
              <a:t>¡¡Que no se te olvide!!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¿Hay otras plataformas similares?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Assembla</a:t>
            </a:r>
            <a:r>
              <a:rPr lang="es-ES" dirty="0" smtClean="0"/>
              <a:t>: Manejo </a:t>
            </a:r>
            <a:r>
              <a:rPr lang="es-ES" dirty="0" err="1" smtClean="0"/>
              <a:t>subversionado</a:t>
            </a:r>
            <a:r>
              <a:rPr lang="es-ES" dirty="0" smtClean="0"/>
              <a:t>, calendarios, centrado en </a:t>
            </a:r>
            <a:r>
              <a:rPr lang="es-ES" dirty="0" err="1" smtClean="0"/>
              <a:t>milestones</a:t>
            </a:r>
            <a:r>
              <a:rPr lang="es-ES" dirty="0" smtClean="0"/>
              <a:t> o actividades claves, chat integrado. (</a:t>
            </a:r>
            <a:r>
              <a:rPr lang="es-ES" u="sng" dirty="0" smtClean="0"/>
              <a:t>www.assembla.com</a:t>
            </a:r>
            <a:r>
              <a:rPr lang="es-ES" dirty="0" smtClean="0"/>
              <a:t>)</a:t>
            </a:r>
          </a:p>
          <a:p>
            <a:r>
              <a:rPr lang="es-ES" dirty="0" smtClean="0"/>
              <a:t>Google Wave: Manejo de comunicación asíncrona, archivos, etc. (</a:t>
            </a:r>
            <a:r>
              <a:rPr lang="es-ES" u="sng" dirty="0" smtClean="0">
                <a:hlinkClick r:id="rId2"/>
              </a:rPr>
              <a:t>www.wave.google.com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Zoho</a:t>
            </a:r>
            <a:r>
              <a:rPr lang="es-ES" dirty="0" smtClean="0"/>
              <a:t>: Sitio que permite integrar funcionalidades de chat, Mail, Edición de documentos en línea, Wikis, Proyectos, Versionado, etc.(</a:t>
            </a:r>
            <a:r>
              <a:rPr lang="es-ES" u="sng" dirty="0" smtClean="0">
                <a:hlinkClick r:id="rId3"/>
              </a:rPr>
              <a:t>www.zoho.com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r>
              <a:rPr lang="es-ES" dirty="0" smtClean="0">
                <a:solidFill>
                  <a:srgbClr val="FF0000"/>
                </a:solidFill>
              </a:rPr>
              <a:t>Importante: Si conoces otra herramienta para este trabajo, eres libre de utilizarla</a:t>
            </a:r>
            <a:endParaRPr lang="es-E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Horarios de atención monitores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1924" cy="4873752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Hernán:</a:t>
            </a:r>
          </a:p>
          <a:p>
            <a:r>
              <a:rPr lang="es-ES" dirty="0" smtClean="0"/>
              <a:t>Lunes 2-4 Pm</a:t>
            </a:r>
          </a:p>
          <a:p>
            <a:endParaRPr lang="es-ES" dirty="0" smtClean="0"/>
          </a:p>
          <a:p>
            <a:r>
              <a:rPr lang="es-ES" dirty="0" smtClean="0"/>
              <a:t>Martes 5-7 Pm</a:t>
            </a:r>
          </a:p>
          <a:p>
            <a:endParaRPr lang="es-ES" dirty="0" smtClean="0"/>
          </a:p>
          <a:p>
            <a:r>
              <a:rPr lang="es-ES" dirty="0" smtClean="0"/>
              <a:t>Miércoles 5-7 Pm</a:t>
            </a:r>
          </a:p>
          <a:p>
            <a:endParaRPr lang="es-ES" dirty="0" smtClean="0"/>
          </a:p>
          <a:p>
            <a:r>
              <a:rPr lang="es-ES" dirty="0" smtClean="0"/>
              <a:t>Jueves 5-7 Pm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Viernes 10-12 Am</a:t>
            </a:r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572000" y="1643050"/>
            <a:ext cx="3971924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/>
              <a:t>Sebastián: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/>
              <a:t>Lunes: 12- 2 pm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 smtClean="0"/>
              <a:t>Martes</a:t>
            </a:r>
            <a:r>
              <a:rPr lang="es-ES" sz="2400" dirty="0"/>
              <a:t>: 12- 2 </a:t>
            </a:r>
            <a:r>
              <a:rPr lang="es-ES" sz="2400" dirty="0" smtClean="0"/>
              <a:t>pm, 8-9pm</a:t>
            </a:r>
            <a:endParaRPr lang="es-ES" sz="2400" dirty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 smtClean="0"/>
              <a:t>Miércoles</a:t>
            </a:r>
            <a:r>
              <a:rPr lang="es-ES" sz="2400" dirty="0"/>
              <a:t>: 12- 2pm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lang="es-E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s-ES" sz="2400" dirty="0" smtClean="0"/>
              <a:t>Jueves:12- </a:t>
            </a:r>
            <a:r>
              <a:rPr lang="es-ES" sz="2400" dirty="0"/>
              <a:t>2 pm, </a:t>
            </a:r>
            <a:r>
              <a:rPr lang="es-ES" sz="2400" dirty="0" smtClean="0"/>
              <a:t>8-9 </a:t>
            </a:r>
            <a:r>
              <a:rPr lang="es-ES" sz="2400" dirty="0"/>
              <a:t>pm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4800" dirty="0" smtClean="0"/>
              <a:t>¿Preguntas?</a:t>
            </a:r>
            <a:endParaRPr lang="es-ES" sz="4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6000" dirty="0" smtClean="0"/>
              <a:t>Muchas gracias por su atención</a:t>
            </a:r>
            <a:endParaRPr lang="es-E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Objetivos de la charla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Conocer los conceptos básicos relacionados con el término Web 2.0</a:t>
            </a:r>
          </a:p>
          <a:p>
            <a:endParaRPr lang="es-ES" dirty="0" smtClean="0"/>
          </a:p>
          <a:p>
            <a:r>
              <a:rPr lang="es-ES" dirty="0" smtClean="0"/>
              <a:t>Aprender a manejar una plataforma para trabajo colaborativo que luego se podrá usar para hacer seguimiento al proyecto de la materia.</a:t>
            </a:r>
          </a:p>
          <a:p>
            <a:endParaRPr lang="es-ES" dirty="0" smtClean="0"/>
          </a:p>
          <a:p>
            <a:r>
              <a:rPr lang="es-ES" dirty="0" smtClean="0"/>
              <a:t>Conocer los aspectos más relevantes para el manejo de un sitio de trabajo colaborativo.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La web 2.0 representa un cambio de postura frente al uso de las tecnologías sobre Internet.</a:t>
            </a:r>
          </a:p>
          <a:p>
            <a:r>
              <a:rPr lang="es-ES" dirty="0" smtClean="0"/>
              <a:t>Su propósito es ser una red participativa en la que se promueva el trabajo colaborativo, el intercambio de información y la apertura a nuevas ideas y enfoques de trabajo.</a:t>
            </a:r>
          </a:p>
          <a:p>
            <a:r>
              <a:rPr lang="es-ES" dirty="0" smtClean="0"/>
              <a:t>La red pretende sacar el mayor provecho posible de las herramientas que permiten coordinar proyectos y compartir recursos en un ambiente colaborativo.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EVOLUCIÓN DE LA WEB</a:t>
            </a:r>
            <a:endParaRPr lang="es-ES" dirty="0"/>
          </a:p>
        </p:txBody>
      </p:sp>
      <p:pic>
        <p:nvPicPr>
          <p:cNvPr id="4" name="3 Marcador de contenido" descr="web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1087" y="1984375"/>
            <a:ext cx="6219825" cy="4105275"/>
          </a:xfrm>
        </p:spPr>
      </p:pic>
      <p:sp>
        <p:nvSpPr>
          <p:cNvPr id="7" name="6 CuadroTexto"/>
          <p:cNvSpPr txBox="1"/>
          <p:nvPr/>
        </p:nvSpPr>
        <p:spPr>
          <a:xfrm>
            <a:off x="1285852" y="1500174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hlinkClick r:id="rId3"/>
              </a:rPr>
              <a:t>http://www.youtube.com/watch?v=MGnvPWyptjE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El caso concreto de Google </a:t>
            </a:r>
            <a:r>
              <a:rPr lang="es-ES" dirty="0" err="1" smtClean="0"/>
              <a:t>Sites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dirty="0" smtClean="0"/>
              <a:t>¿Qué es Google </a:t>
            </a:r>
            <a:r>
              <a:rPr lang="es-ES" dirty="0" err="1" smtClean="0"/>
              <a:t>Sites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Sites</a:t>
            </a:r>
            <a:r>
              <a:rPr lang="es-ES" dirty="0" smtClean="0"/>
              <a:t> es una aplicación online que permite crear un sitio web de grupo.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Está integrado con varios otros servicios que ofrece Google como lo son el correo, el </a:t>
            </a:r>
            <a:r>
              <a:rPr lang="es-ES" dirty="0" err="1" smtClean="0"/>
              <a:t>feed</a:t>
            </a:r>
            <a:r>
              <a:rPr lang="es-ES" dirty="0" smtClean="0"/>
              <a:t> RSS, el calendario y las funcionalidades de búsqueda de Google.</a:t>
            </a:r>
          </a:p>
          <a:p>
            <a:endParaRPr lang="es-ES" dirty="0"/>
          </a:p>
        </p:txBody>
      </p:sp>
      <p:pic>
        <p:nvPicPr>
          <p:cNvPr id="4" name="3 Imagen" descr="googlesi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5143512"/>
            <a:ext cx="1676400" cy="571500"/>
          </a:xfrm>
          <a:prstGeom prst="rect">
            <a:avLst/>
          </a:prstGeom>
        </p:spPr>
      </p:pic>
      <p:pic>
        <p:nvPicPr>
          <p:cNvPr id="5" name="4 Imagen" descr="web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2" y="4929198"/>
            <a:ext cx="2209800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Ventajas de usar Google </a:t>
            </a:r>
            <a:r>
              <a:rPr lang="es-ES" dirty="0" err="1" smtClean="0"/>
              <a:t>Sites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La edición de la página web se hace de forma tan sencilla como la edición de un documento de texto.</a:t>
            </a:r>
          </a:p>
          <a:p>
            <a:r>
              <a:rPr lang="es-ES" dirty="0" smtClean="0"/>
              <a:t>Los usuarios se pueden reunir en un único lugar y de una forma rápida acceder a información variada.</a:t>
            </a:r>
          </a:p>
          <a:p>
            <a:r>
              <a:rPr lang="es-ES" dirty="0" smtClean="0"/>
              <a:t>Soporta vídeos, calendarios, presentaciones, archivos adjuntos y texto. </a:t>
            </a:r>
          </a:p>
          <a:p>
            <a:r>
              <a:rPr lang="es-ES" dirty="0" smtClean="0"/>
              <a:t>Los usuarios pueden compartir sus sitios con facilidad para que otros puedan verlos y editarlos. </a:t>
            </a:r>
          </a:p>
          <a:p>
            <a:r>
              <a:rPr lang="es-ES" dirty="0" smtClean="0"/>
              <a:t>Se puede compartir el sitio con un grupo reducido, toda una organización, un grupo de trabajo o el mundo entero.</a:t>
            </a:r>
            <a:endParaRPr lang="es-ES" dirty="0"/>
          </a:p>
        </p:txBody>
      </p:sp>
      <p:pic>
        <p:nvPicPr>
          <p:cNvPr id="4" name="3 Imagen" descr="web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26" y="0"/>
            <a:ext cx="1873874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Creación de un sitio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185858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Desde una cuenta de </a:t>
            </a:r>
            <a:r>
              <a:rPr lang="es-ES" dirty="0" err="1" smtClean="0"/>
              <a:t>Gmail</a:t>
            </a:r>
            <a:r>
              <a:rPr lang="es-ES" dirty="0" smtClean="0"/>
              <a:t> cualquiera se puede crear el sitio. </a:t>
            </a:r>
          </a:p>
          <a:p>
            <a:r>
              <a:rPr lang="es-ES" dirty="0" smtClean="0"/>
              <a:t>Hay que activar la opción “More” en el menú principal y luego escoger “</a:t>
            </a:r>
            <a:r>
              <a:rPr lang="es-ES" dirty="0" err="1" smtClean="0"/>
              <a:t>Sites</a:t>
            </a:r>
            <a:r>
              <a:rPr lang="es-ES" dirty="0" smtClean="0"/>
              <a:t>”</a:t>
            </a:r>
            <a:endParaRPr lang="es-ES" dirty="0"/>
          </a:p>
        </p:txBody>
      </p:sp>
      <p:pic>
        <p:nvPicPr>
          <p:cNvPr id="4" name="3 Imagen" descr="p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071810"/>
            <a:ext cx="7786743" cy="1714512"/>
          </a:xfrm>
          <a:prstGeom prst="rect">
            <a:avLst/>
          </a:prstGeom>
        </p:spPr>
      </p:pic>
      <p:pic>
        <p:nvPicPr>
          <p:cNvPr id="6" name="5 Imagen" descr="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5000636"/>
            <a:ext cx="3429024" cy="1741604"/>
          </a:xfrm>
          <a:prstGeom prst="rect">
            <a:avLst/>
          </a:prstGeom>
        </p:spPr>
      </p:pic>
      <p:sp>
        <p:nvSpPr>
          <p:cNvPr id="7" name="6 Flecha izquierda"/>
          <p:cNvSpPr/>
          <p:nvPr/>
        </p:nvSpPr>
        <p:spPr>
          <a:xfrm>
            <a:off x="4429124" y="5143512"/>
            <a:ext cx="857256" cy="229251"/>
          </a:xfrm>
          <a:prstGeom prst="leftArrow">
            <a:avLst>
              <a:gd name="adj1" fmla="val 50764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Flecha izquierda"/>
          <p:cNvSpPr/>
          <p:nvPr/>
        </p:nvSpPr>
        <p:spPr>
          <a:xfrm rot="18154927">
            <a:off x="2992850" y="2836744"/>
            <a:ext cx="500066" cy="28575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261</TotalTime>
  <Words>1395</Words>
  <Application>Microsoft Office PowerPoint</Application>
  <PresentationFormat>Presentación en pantalla (4:3)</PresentationFormat>
  <Paragraphs>135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Mirador</vt:lpstr>
      <vt:lpstr>Introducción a la Web 2.0</vt:lpstr>
      <vt:lpstr>monitores</vt:lpstr>
      <vt:lpstr>Horarios de atención monitores</vt:lpstr>
      <vt:lpstr>Objetivos de la charla</vt:lpstr>
      <vt:lpstr>Introducción</vt:lpstr>
      <vt:lpstr>EVOLUCIÓN DE LA WEB</vt:lpstr>
      <vt:lpstr>El caso concreto de Google Sites. ¿Qué es Google Sites?</vt:lpstr>
      <vt:lpstr>Ventajas de usar Google Sites</vt:lpstr>
      <vt:lpstr>Creación de un sitio</vt:lpstr>
      <vt:lpstr>En el editor de sitios…</vt:lpstr>
      <vt:lpstr> En el editor de sitios (2)</vt:lpstr>
      <vt:lpstr>Seleccionar un tema para la página</vt:lpstr>
      <vt:lpstr>Visión general de una página vacía</vt:lpstr>
      <vt:lpstr>Insertando contenidos especiales dentro de la página: Imágenes</vt:lpstr>
      <vt:lpstr>Insertando contenidos especiales: Imágenes (2)</vt:lpstr>
      <vt:lpstr>Crear páginas nuevas</vt:lpstr>
      <vt:lpstr>Tipos de páginas que podemos crear</vt:lpstr>
      <vt:lpstr>Tipos de páginas que podemos crear</vt:lpstr>
      <vt:lpstr>Tipos de páginas que podemos crear: </vt:lpstr>
      <vt:lpstr>Generación automática del mapa del sitio</vt:lpstr>
      <vt:lpstr>Módulos avanzados: Gadgets vs componentes de Google</vt:lpstr>
      <vt:lpstr>Módulos avanzados: Gadgets</vt:lpstr>
      <vt:lpstr>Compartiendo el sitio con otras personas</vt:lpstr>
      <vt:lpstr>Compartiendo el sitio con otras personas</vt:lpstr>
      <vt:lpstr>Compartiendo el sitio con otras personas</vt:lpstr>
      <vt:lpstr>Ejemplos sitios gestionados semestres anteriores</vt:lpstr>
      <vt:lpstr>¿Qué se espera?</vt:lpstr>
      <vt:lpstr>Otras cosas que hay que tener en cuenta</vt:lpstr>
      <vt:lpstr>¿Hay otras plataformas similares?</vt:lpstr>
      <vt:lpstr>Diapositiva 30</vt:lpstr>
      <vt:lpstr>Diapositiva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Web 2.0</dc:title>
  <dc:creator>hernan</dc:creator>
  <cp:lastModifiedBy>hernan</cp:lastModifiedBy>
  <cp:revision>34</cp:revision>
  <dcterms:created xsi:type="dcterms:W3CDTF">2010-02-11T01:14:38Z</dcterms:created>
  <dcterms:modified xsi:type="dcterms:W3CDTF">2010-02-11T05:36:45Z</dcterms:modified>
</cp:coreProperties>
</file>