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062C-042B-4123-B89B-DB44BC384506}" type="datetimeFigureOut">
              <a:rPr lang="pt-BR" smtClean="0"/>
              <a:t>17/01/2017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E356-EB58-48A9-8B54-906651DF9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40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062C-042B-4123-B89B-DB44BC384506}" type="datetimeFigureOut">
              <a:rPr lang="pt-BR" smtClean="0"/>
              <a:t>17/01/2017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E356-EB58-48A9-8B54-906651DF9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01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062C-042B-4123-B89B-DB44BC384506}" type="datetimeFigureOut">
              <a:rPr lang="pt-BR" smtClean="0"/>
              <a:t>17/01/2017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E356-EB58-48A9-8B54-906651DF9E2F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656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062C-042B-4123-B89B-DB44BC384506}" type="datetimeFigureOut">
              <a:rPr lang="pt-BR" smtClean="0"/>
              <a:t>17/01/2017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E356-EB58-48A9-8B54-906651DF9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56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062C-042B-4123-B89B-DB44BC384506}" type="datetimeFigureOut">
              <a:rPr lang="pt-BR" smtClean="0"/>
              <a:t>17/01/2017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E356-EB58-48A9-8B54-906651DF9E2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487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062C-042B-4123-B89B-DB44BC384506}" type="datetimeFigureOut">
              <a:rPr lang="pt-BR" smtClean="0"/>
              <a:t>17/01/2017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E356-EB58-48A9-8B54-906651DF9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184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062C-042B-4123-B89B-DB44BC384506}" type="datetimeFigureOut">
              <a:rPr lang="pt-BR" smtClean="0"/>
              <a:t>17/01/2017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E356-EB58-48A9-8B54-906651DF9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589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062C-042B-4123-B89B-DB44BC384506}" type="datetimeFigureOut">
              <a:rPr lang="pt-BR" smtClean="0"/>
              <a:t>17/01/2017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E356-EB58-48A9-8B54-906651DF9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22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062C-042B-4123-B89B-DB44BC384506}" type="datetimeFigureOut">
              <a:rPr lang="pt-BR" smtClean="0"/>
              <a:t>17/01/2017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E356-EB58-48A9-8B54-906651DF9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38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062C-042B-4123-B89B-DB44BC384506}" type="datetimeFigureOut">
              <a:rPr lang="pt-BR" smtClean="0"/>
              <a:t>17/01/2017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E356-EB58-48A9-8B54-906651DF9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65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062C-042B-4123-B89B-DB44BC384506}" type="datetimeFigureOut">
              <a:rPr lang="pt-BR" smtClean="0"/>
              <a:t>17/01/2017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E356-EB58-48A9-8B54-906651DF9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01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062C-042B-4123-B89B-DB44BC384506}" type="datetimeFigureOut">
              <a:rPr lang="pt-BR" smtClean="0"/>
              <a:t>17/01/2017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E356-EB58-48A9-8B54-906651DF9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72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062C-042B-4123-B89B-DB44BC384506}" type="datetimeFigureOut">
              <a:rPr lang="pt-BR" smtClean="0"/>
              <a:t>17/01/2017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E356-EB58-48A9-8B54-906651DF9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25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062C-042B-4123-B89B-DB44BC384506}" type="datetimeFigureOut">
              <a:rPr lang="pt-BR" smtClean="0"/>
              <a:t>17/01/2017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E356-EB58-48A9-8B54-906651DF9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13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062C-042B-4123-B89B-DB44BC384506}" type="datetimeFigureOut">
              <a:rPr lang="pt-BR" smtClean="0"/>
              <a:t>17/01/2017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E356-EB58-48A9-8B54-906651DF9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58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062C-042B-4123-B89B-DB44BC384506}" type="datetimeFigureOut">
              <a:rPr lang="pt-BR" smtClean="0"/>
              <a:t>17/01/2017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E356-EB58-48A9-8B54-906651DF9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44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B062C-042B-4123-B89B-DB44BC384506}" type="datetimeFigureOut">
              <a:rPr lang="pt-BR" smtClean="0"/>
              <a:t>17/01/2017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BBE356-EB58-48A9-8B54-906651DF9E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140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8411" y="2619026"/>
            <a:ext cx="7766936" cy="1646302"/>
          </a:xfrm>
        </p:spPr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174400"/>
            <a:ext cx="7766936" cy="1096899"/>
          </a:xfrm>
        </p:spPr>
        <p:txBody>
          <a:bodyPr/>
          <a:lstStyle/>
          <a:p>
            <a:r>
              <a:rPr lang="pt-BR" dirty="0" smtClean="0"/>
              <a:t>João Alexandre Tristão de Almeida</a:t>
            </a:r>
            <a:endParaRPr lang="pt-BR" dirty="0"/>
          </a:p>
        </p:txBody>
      </p:sp>
      <p:pic>
        <p:nvPicPr>
          <p:cNvPr id="1026" name="Picture 2" descr="Resultado de imagem para javascri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347" y="3442177"/>
            <a:ext cx="608656" cy="60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09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571152"/>
          </a:xfrm>
        </p:spPr>
        <p:txBody>
          <a:bodyPr/>
          <a:lstStyle/>
          <a:p>
            <a:r>
              <a:rPr lang="pt-BR" dirty="0" smtClean="0"/>
              <a:t>Os </a:t>
            </a:r>
            <a:r>
              <a:rPr lang="pt-BR" dirty="0" err="1" smtClean="0"/>
              <a:t>Arrays</a:t>
            </a:r>
            <a:r>
              <a:rPr lang="pt-BR" dirty="0" smtClean="0"/>
              <a:t> são apenas objetos especiais que oferecem meios para acessar e manipular suas propriedades por meio de índices.</a:t>
            </a:r>
          </a:p>
          <a:p>
            <a:r>
              <a:rPr lang="pt-BR" dirty="0" err="1" smtClean="0"/>
              <a:t>Array</a:t>
            </a:r>
            <a:r>
              <a:rPr lang="pt-BR" dirty="0" smtClean="0"/>
              <a:t> não tem tamanho fixo.</a:t>
            </a:r>
          </a:p>
          <a:p>
            <a:r>
              <a:rPr lang="pt-BR" dirty="0" err="1" smtClean="0"/>
              <a:t>Array</a:t>
            </a:r>
            <a:r>
              <a:rPr lang="pt-BR" dirty="0" smtClean="0"/>
              <a:t> não tem tipo especifico.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965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</a:t>
            </a:r>
            <a:r>
              <a:rPr lang="pt-BR" dirty="0" smtClean="0"/>
              <a:t> API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485027"/>
          </a:xfrm>
        </p:spPr>
        <p:txBody>
          <a:bodyPr>
            <a:normAutofit fontScale="62500" lnSpcReduction="20000"/>
          </a:bodyPr>
          <a:lstStyle/>
          <a:p>
            <a:r>
              <a:rPr lang="pt-BR" dirty="0" err="1" smtClean="0"/>
              <a:t>concat</a:t>
            </a:r>
            <a:r>
              <a:rPr lang="pt-BR" dirty="0" smtClean="0"/>
              <a:t> – Junta dois </a:t>
            </a:r>
            <a:r>
              <a:rPr lang="pt-BR" dirty="0" err="1" smtClean="0"/>
              <a:t>arrays</a:t>
            </a:r>
            <a:r>
              <a:rPr lang="pt-BR" dirty="0" smtClean="0"/>
              <a:t>, retornando a cópia dos dois</a:t>
            </a:r>
          </a:p>
          <a:p>
            <a:r>
              <a:rPr lang="pt-BR" dirty="0" err="1"/>
              <a:t>e</a:t>
            </a:r>
            <a:r>
              <a:rPr lang="pt-BR" dirty="0" err="1" smtClean="0"/>
              <a:t>very</a:t>
            </a:r>
            <a:r>
              <a:rPr lang="pt-BR" dirty="0" smtClean="0"/>
              <a:t> – Retorna </a:t>
            </a:r>
            <a:r>
              <a:rPr lang="pt-BR" dirty="0" err="1" smtClean="0"/>
              <a:t>true</a:t>
            </a:r>
            <a:r>
              <a:rPr lang="pt-BR" dirty="0" smtClean="0"/>
              <a:t> se todos os elementos atenderem a função</a:t>
            </a:r>
          </a:p>
          <a:p>
            <a:r>
              <a:rPr lang="pt-BR" dirty="0" err="1" smtClean="0"/>
              <a:t>filter</a:t>
            </a:r>
            <a:r>
              <a:rPr lang="pt-BR" dirty="0" smtClean="0"/>
              <a:t> – Filtra o </a:t>
            </a:r>
            <a:r>
              <a:rPr lang="pt-BR" dirty="0" err="1" smtClean="0"/>
              <a:t>array</a:t>
            </a:r>
            <a:r>
              <a:rPr lang="pt-BR" dirty="0" smtClean="0"/>
              <a:t> com base em uma função de filtro</a:t>
            </a:r>
          </a:p>
          <a:p>
            <a:r>
              <a:rPr lang="pt-BR" dirty="0" err="1" smtClean="0"/>
              <a:t>forEach</a:t>
            </a:r>
            <a:r>
              <a:rPr lang="pt-BR" dirty="0" smtClean="0"/>
              <a:t> – Percorre o </a:t>
            </a:r>
            <a:r>
              <a:rPr lang="pt-BR" dirty="0" err="1" smtClean="0"/>
              <a:t>array</a:t>
            </a:r>
            <a:r>
              <a:rPr lang="pt-BR" dirty="0" smtClean="0"/>
              <a:t>, invocando uma função para cada elemento</a:t>
            </a:r>
          </a:p>
          <a:p>
            <a:r>
              <a:rPr lang="pt-BR" dirty="0" err="1"/>
              <a:t>i</a:t>
            </a:r>
            <a:r>
              <a:rPr lang="pt-BR" dirty="0" err="1" smtClean="0"/>
              <a:t>ndexOf</a:t>
            </a:r>
            <a:r>
              <a:rPr lang="pt-BR" dirty="0" smtClean="0"/>
              <a:t> – Retorna o índice do primeiro elemento encontrado</a:t>
            </a:r>
          </a:p>
          <a:p>
            <a:r>
              <a:rPr lang="pt-BR" dirty="0" err="1"/>
              <a:t>j</a:t>
            </a:r>
            <a:r>
              <a:rPr lang="pt-BR" dirty="0" err="1" smtClean="0"/>
              <a:t>oin</a:t>
            </a:r>
            <a:r>
              <a:rPr lang="pt-BR" dirty="0" smtClean="0"/>
              <a:t> – Cria uma </a:t>
            </a:r>
            <a:r>
              <a:rPr lang="pt-BR" dirty="0" err="1" smtClean="0"/>
              <a:t>String</a:t>
            </a:r>
            <a:r>
              <a:rPr lang="pt-BR" dirty="0" smtClean="0"/>
              <a:t> customizada com todos os elementos do </a:t>
            </a:r>
            <a:r>
              <a:rPr lang="pt-BR" dirty="0" err="1" smtClean="0"/>
              <a:t>array</a:t>
            </a:r>
            <a:endParaRPr lang="pt-BR" dirty="0" smtClean="0"/>
          </a:p>
          <a:p>
            <a:r>
              <a:rPr lang="pt-BR" dirty="0" err="1" smtClean="0"/>
              <a:t>lastIndexOf</a:t>
            </a:r>
            <a:r>
              <a:rPr lang="pt-BR" dirty="0" smtClean="0"/>
              <a:t> – Retorna o índice do último elemento encontrado</a:t>
            </a:r>
          </a:p>
          <a:p>
            <a:r>
              <a:rPr lang="pt-BR" dirty="0" err="1"/>
              <a:t>m</a:t>
            </a:r>
            <a:r>
              <a:rPr lang="pt-BR" dirty="0" err="1" smtClean="0"/>
              <a:t>ap</a:t>
            </a:r>
            <a:r>
              <a:rPr lang="pt-BR" dirty="0" smtClean="0"/>
              <a:t> – Transforma os elementos de um </a:t>
            </a:r>
            <a:r>
              <a:rPr lang="pt-BR" dirty="0" err="1" smtClean="0"/>
              <a:t>array</a:t>
            </a:r>
            <a:endParaRPr lang="pt-BR" dirty="0" smtClean="0"/>
          </a:p>
          <a:p>
            <a:r>
              <a:rPr lang="pt-BR" dirty="0"/>
              <a:t>p</a:t>
            </a:r>
            <a:r>
              <a:rPr lang="pt-BR" dirty="0" smtClean="0"/>
              <a:t>op – Remove o último elemento do </a:t>
            </a:r>
            <a:r>
              <a:rPr lang="pt-BR" dirty="0" err="1" smtClean="0"/>
              <a:t>array</a:t>
            </a:r>
            <a:r>
              <a:rPr lang="pt-BR" dirty="0" smtClean="0"/>
              <a:t>, retornando-o</a:t>
            </a:r>
          </a:p>
          <a:p>
            <a:r>
              <a:rPr lang="pt-BR" dirty="0" err="1"/>
              <a:t>p</a:t>
            </a:r>
            <a:r>
              <a:rPr lang="pt-BR" dirty="0" err="1" smtClean="0"/>
              <a:t>ush</a:t>
            </a:r>
            <a:r>
              <a:rPr lang="pt-BR" dirty="0" smtClean="0"/>
              <a:t> – Adiciona um elemento no </a:t>
            </a:r>
            <a:r>
              <a:rPr lang="pt-BR" dirty="0" err="1" smtClean="0"/>
              <a:t>array</a:t>
            </a:r>
            <a:r>
              <a:rPr lang="pt-BR" dirty="0" smtClean="0"/>
              <a:t>, retornando o </a:t>
            </a:r>
            <a:r>
              <a:rPr lang="pt-BR" dirty="0" err="1" smtClean="0"/>
              <a:t>length</a:t>
            </a:r>
            <a:endParaRPr lang="pt-BR" dirty="0" smtClean="0"/>
          </a:p>
          <a:p>
            <a:r>
              <a:rPr lang="pt-BR" dirty="0" err="1"/>
              <a:t>r</a:t>
            </a:r>
            <a:r>
              <a:rPr lang="pt-BR" dirty="0" err="1" smtClean="0"/>
              <a:t>educe</a:t>
            </a:r>
            <a:r>
              <a:rPr lang="pt-BR" dirty="0" smtClean="0"/>
              <a:t> – Acumula a ordem dos elementos do </a:t>
            </a:r>
            <a:r>
              <a:rPr lang="pt-BR" dirty="0" err="1" smtClean="0"/>
              <a:t>array</a:t>
            </a:r>
            <a:endParaRPr lang="pt-BR" dirty="0" smtClean="0"/>
          </a:p>
          <a:p>
            <a:r>
              <a:rPr lang="pt-BR" dirty="0"/>
              <a:t>r</a:t>
            </a:r>
            <a:r>
              <a:rPr lang="pt-BR" dirty="0" smtClean="0"/>
              <a:t>everse – Inverte a ordem dos elementos do </a:t>
            </a:r>
            <a:r>
              <a:rPr lang="pt-BR" dirty="0" err="1" smtClean="0"/>
              <a:t>array</a:t>
            </a:r>
            <a:endParaRPr lang="pt-BR" dirty="0" smtClean="0"/>
          </a:p>
          <a:p>
            <a:r>
              <a:rPr lang="pt-BR" dirty="0"/>
              <a:t>s</a:t>
            </a:r>
            <a:r>
              <a:rPr lang="pt-BR" dirty="0" smtClean="0"/>
              <a:t>hift – Remove o primeiro elemento do </a:t>
            </a:r>
            <a:r>
              <a:rPr lang="pt-BR" dirty="0" err="1" smtClean="0"/>
              <a:t>array</a:t>
            </a:r>
            <a:r>
              <a:rPr lang="pt-BR" dirty="0" smtClean="0"/>
              <a:t>, retornando-o</a:t>
            </a:r>
          </a:p>
          <a:p>
            <a:r>
              <a:rPr lang="pt-BR" dirty="0"/>
              <a:t>s</a:t>
            </a:r>
            <a:r>
              <a:rPr lang="pt-BR" dirty="0" smtClean="0"/>
              <a:t>ome – Retorna </a:t>
            </a:r>
            <a:r>
              <a:rPr lang="pt-BR" dirty="0" err="1" smtClean="0"/>
              <a:t>true</a:t>
            </a:r>
            <a:r>
              <a:rPr lang="pt-BR" dirty="0" smtClean="0"/>
              <a:t> se um dos elementos atender a função</a:t>
            </a:r>
          </a:p>
          <a:p>
            <a:r>
              <a:rPr lang="pt-BR" dirty="0" err="1"/>
              <a:t>s</a:t>
            </a:r>
            <a:r>
              <a:rPr lang="pt-BR" dirty="0" err="1" smtClean="0"/>
              <a:t>lice</a:t>
            </a:r>
            <a:r>
              <a:rPr lang="pt-BR" dirty="0" smtClean="0"/>
              <a:t> – Seleciona uma parte do </a:t>
            </a:r>
            <a:r>
              <a:rPr lang="pt-BR" dirty="0" err="1" smtClean="0"/>
              <a:t>array</a:t>
            </a:r>
            <a:r>
              <a:rPr lang="pt-BR" dirty="0" smtClean="0"/>
              <a:t>, retornando-a</a:t>
            </a:r>
          </a:p>
          <a:p>
            <a:r>
              <a:rPr lang="pt-BR" dirty="0" err="1"/>
              <a:t>s</a:t>
            </a:r>
            <a:r>
              <a:rPr lang="pt-BR" dirty="0" err="1" smtClean="0"/>
              <a:t>ort</a:t>
            </a:r>
            <a:r>
              <a:rPr lang="pt-BR" dirty="0" smtClean="0"/>
              <a:t> – Ordena os elementos do </a:t>
            </a:r>
            <a:r>
              <a:rPr lang="pt-BR" dirty="0" err="1" smtClean="0"/>
              <a:t>array</a:t>
            </a:r>
            <a:r>
              <a:rPr lang="pt-BR" dirty="0" smtClean="0"/>
              <a:t> com base em uma função</a:t>
            </a:r>
          </a:p>
          <a:p>
            <a:r>
              <a:rPr lang="pt-BR" dirty="0" err="1"/>
              <a:t>s</a:t>
            </a:r>
            <a:r>
              <a:rPr lang="pt-BR" dirty="0" err="1" smtClean="0"/>
              <a:t>plice</a:t>
            </a:r>
            <a:r>
              <a:rPr lang="pt-BR" dirty="0" smtClean="0"/>
              <a:t> – Adiciona ou remove elementos de uma posição específica</a:t>
            </a:r>
          </a:p>
          <a:p>
            <a:r>
              <a:rPr lang="pt-BR" dirty="0" err="1" smtClean="0"/>
              <a:t>toString</a:t>
            </a:r>
            <a:r>
              <a:rPr lang="pt-BR" dirty="0" smtClean="0"/>
              <a:t> – Converte o </a:t>
            </a:r>
            <a:r>
              <a:rPr lang="pt-BR" dirty="0" err="1" smtClean="0"/>
              <a:t>array</a:t>
            </a:r>
            <a:r>
              <a:rPr lang="pt-BR" dirty="0" smtClean="0"/>
              <a:t> em uma </a:t>
            </a:r>
            <a:r>
              <a:rPr lang="pt-BR" dirty="0" err="1" smtClean="0"/>
              <a:t>String</a:t>
            </a:r>
            <a:endParaRPr lang="pt-BR" dirty="0" smtClean="0"/>
          </a:p>
          <a:p>
            <a:r>
              <a:rPr lang="pt-BR" dirty="0" err="1"/>
              <a:t>u</a:t>
            </a:r>
            <a:r>
              <a:rPr lang="pt-BR" dirty="0" err="1" smtClean="0"/>
              <a:t>nshift</a:t>
            </a:r>
            <a:r>
              <a:rPr lang="pt-BR" dirty="0" smtClean="0"/>
              <a:t> – Adiciona elementos no inicio do </a:t>
            </a:r>
            <a:r>
              <a:rPr lang="pt-BR" dirty="0" err="1" smtClean="0"/>
              <a:t>array</a:t>
            </a:r>
            <a:endParaRPr lang="pt-BR" dirty="0"/>
          </a:p>
          <a:p>
            <a:r>
              <a:rPr lang="pt-BR" dirty="0" err="1" smtClean="0"/>
              <a:t>valueOf</a:t>
            </a:r>
            <a:r>
              <a:rPr lang="pt-BR" dirty="0" smtClean="0"/>
              <a:t> – Retorna o próprio </a:t>
            </a:r>
            <a:r>
              <a:rPr lang="pt-BR" dirty="0" err="1" smtClean="0"/>
              <a:t>array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370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Expressão Regular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933616"/>
          </a:xfrm>
        </p:spPr>
        <p:txBody>
          <a:bodyPr/>
          <a:lstStyle/>
          <a:p>
            <a:r>
              <a:rPr lang="pt-BR" dirty="0" smtClean="0"/>
              <a:t>As expressões regulares são estruturas formadas por uma sequência de caracteres que especificam um padrão formal</a:t>
            </a:r>
          </a:p>
          <a:p>
            <a:r>
              <a:rPr lang="pt-BR" dirty="0" smtClean="0"/>
              <a:t>Validação de Campos</a:t>
            </a:r>
          </a:p>
          <a:p>
            <a:r>
              <a:rPr lang="pt-BR" dirty="0" smtClean="0"/>
              <a:t>Extração de dados</a:t>
            </a:r>
          </a:p>
          <a:p>
            <a:r>
              <a:rPr lang="pt-BR" dirty="0" smtClean="0"/>
              <a:t>Substituição de caracteres em textos</a:t>
            </a:r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72069" y="4148889"/>
            <a:ext cx="8596668" cy="720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err="1" smtClean="0"/>
              <a:t>RegExp</a:t>
            </a:r>
            <a:r>
              <a:rPr lang="pt-BR" dirty="0" smtClean="0"/>
              <a:t> API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72069" y="4924384"/>
            <a:ext cx="8596668" cy="1319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exec</a:t>
            </a:r>
            <a:r>
              <a:rPr lang="pt-BR" dirty="0" smtClean="0"/>
              <a:t> – Executa a </a:t>
            </a:r>
            <a:r>
              <a:rPr lang="pt-BR" dirty="0" err="1" smtClean="0"/>
              <a:t>RegExp</a:t>
            </a:r>
            <a:r>
              <a:rPr lang="pt-BR" dirty="0" smtClean="0"/>
              <a:t>, retornando os detalhes</a:t>
            </a:r>
          </a:p>
          <a:p>
            <a:r>
              <a:rPr lang="pt-BR" dirty="0" err="1"/>
              <a:t>t</a:t>
            </a:r>
            <a:r>
              <a:rPr lang="pt-BR" dirty="0" err="1" smtClean="0"/>
              <a:t>est</a:t>
            </a:r>
            <a:r>
              <a:rPr lang="pt-BR" dirty="0" smtClean="0"/>
              <a:t> – Testa a </a:t>
            </a:r>
            <a:r>
              <a:rPr lang="pt-BR" dirty="0" err="1" smtClean="0"/>
              <a:t>RegExp</a:t>
            </a:r>
            <a:r>
              <a:rPr lang="pt-BR" dirty="0" smtClean="0"/>
              <a:t>, retornando </a:t>
            </a:r>
            <a:r>
              <a:rPr lang="pt-BR" dirty="0" err="1" smtClean="0"/>
              <a:t>true</a:t>
            </a:r>
            <a:r>
              <a:rPr lang="pt-BR" dirty="0" smtClean="0"/>
              <a:t> ou false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85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34999" y="1027293"/>
            <a:ext cx="8596668" cy="733168"/>
          </a:xfrm>
        </p:spPr>
        <p:txBody>
          <a:bodyPr/>
          <a:lstStyle/>
          <a:p>
            <a:r>
              <a:rPr lang="pt-BR" dirty="0" smtClean="0"/>
              <a:t>\ - A barra é utilizada antes de caracteres especiais, com o objetivo de escapá-los.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86032"/>
          </a:xfrm>
        </p:spPr>
        <p:txBody>
          <a:bodyPr>
            <a:normAutofit/>
          </a:bodyPr>
          <a:lstStyle/>
          <a:p>
            <a:r>
              <a:rPr lang="pt-BR" sz="2000" dirty="0" smtClean="0"/>
              <a:t>Escapando caracteres especiais</a:t>
            </a:r>
            <a:endParaRPr lang="pt-BR" sz="20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77334" y="1614616"/>
            <a:ext cx="8596668" cy="486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 smtClean="0"/>
              <a:t>Iniciando e finalizando com um determinado caractere</a:t>
            </a:r>
            <a:endParaRPr lang="pt-BR" sz="20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677334" y="2833816"/>
            <a:ext cx="8596668" cy="486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 smtClean="0"/>
              <a:t>Grupos de caracteres</a:t>
            </a:r>
            <a:endParaRPr lang="pt-BR" sz="20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677333" y="4529088"/>
            <a:ext cx="8596668" cy="486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 smtClean="0"/>
              <a:t>Quantificadores</a:t>
            </a:r>
            <a:endParaRPr lang="pt-BR" sz="2000" dirty="0"/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734999" y="2009336"/>
            <a:ext cx="8596668" cy="7331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^ - Inicia com um determinado caractere</a:t>
            </a:r>
          </a:p>
          <a:p>
            <a:r>
              <a:rPr lang="pt-BR" dirty="0"/>
              <a:t>$ - Finaliza com um determinado caractere</a:t>
            </a:r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734999" y="3213800"/>
            <a:ext cx="8596668" cy="1117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[abc] – Aceita qualquer caractere dentro do grupo, nesse caso a, b e c</a:t>
            </a:r>
          </a:p>
          <a:p>
            <a:r>
              <a:rPr lang="pt-BR" dirty="0"/>
              <a:t>[^abc] – Não aceita qualquer caractere dentro do grupo, nesse caso a, b e c</a:t>
            </a:r>
          </a:p>
          <a:p>
            <a:r>
              <a:rPr lang="pt-BR" dirty="0"/>
              <a:t>[0-9] – Aceita qualquer caractere entre 0 e 9</a:t>
            </a:r>
          </a:p>
          <a:p>
            <a:r>
              <a:rPr lang="pt-BR" dirty="0"/>
              <a:t>[^0-9] – Não aceita qualquer caractere entre 0 e 9</a:t>
            </a:r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677333" y="4907332"/>
            <a:ext cx="8596668" cy="1117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{n} – Quantifica um número específico</a:t>
            </a:r>
          </a:p>
          <a:p>
            <a:r>
              <a:rPr lang="pt-BR" dirty="0"/>
              <a:t>{n,} – Quantifica o número mínimo</a:t>
            </a:r>
          </a:p>
          <a:p>
            <a:r>
              <a:rPr lang="pt-BR" dirty="0"/>
              <a:t>{</a:t>
            </a:r>
            <a:r>
              <a:rPr lang="pt-BR" dirty="0" err="1"/>
              <a:t>n,m</a:t>
            </a:r>
            <a:r>
              <a:rPr lang="pt-BR" dirty="0"/>
              <a:t>} – Quantifica um número mínimo e um número máximo</a:t>
            </a: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7049301" y="4834400"/>
            <a:ext cx="2415975" cy="11179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? – Zero ou um</a:t>
            </a:r>
          </a:p>
          <a:p>
            <a:r>
              <a:rPr lang="pt-BR" dirty="0"/>
              <a:t>* - Zero ou mais</a:t>
            </a:r>
          </a:p>
          <a:p>
            <a:r>
              <a:rPr lang="pt-BR" dirty="0"/>
              <a:t>+ - Um ou mais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7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86032"/>
          </a:xfrm>
        </p:spPr>
        <p:txBody>
          <a:bodyPr>
            <a:normAutofit/>
          </a:bodyPr>
          <a:lstStyle/>
          <a:p>
            <a:r>
              <a:rPr lang="pt-BR" sz="2000" dirty="0" err="1" smtClean="0"/>
              <a:t>Metacaracteres</a:t>
            </a:r>
            <a:endParaRPr lang="pt-BR" sz="2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66805" y="5135542"/>
            <a:ext cx="8596668" cy="1841908"/>
          </a:xfrm>
        </p:spPr>
        <p:txBody>
          <a:bodyPr>
            <a:normAutofit/>
          </a:bodyPr>
          <a:lstStyle/>
          <a:p>
            <a:r>
              <a:rPr lang="pt-BR" dirty="0" smtClean="0"/>
              <a:t>i – Case-</a:t>
            </a:r>
            <a:r>
              <a:rPr lang="pt-BR" dirty="0" err="1" smtClean="0"/>
              <a:t>insensitive</a:t>
            </a:r>
            <a:r>
              <a:rPr lang="pt-BR" dirty="0" smtClean="0"/>
              <a:t> </a:t>
            </a:r>
            <a:r>
              <a:rPr lang="pt-BR" dirty="0" err="1" smtClean="0"/>
              <a:t>matching</a:t>
            </a:r>
            <a:endParaRPr lang="pt-BR" dirty="0" smtClean="0"/>
          </a:p>
          <a:p>
            <a:r>
              <a:rPr lang="pt-BR" dirty="0" smtClean="0"/>
              <a:t>g – Global </a:t>
            </a:r>
            <a:r>
              <a:rPr lang="pt-BR" dirty="0" err="1" smtClean="0"/>
              <a:t>matching</a:t>
            </a:r>
            <a:endParaRPr lang="pt-BR" dirty="0" smtClean="0"/>
          </a:p>
          <a:p>
            <a:r>
              <a:rPr lang="pt-BR" dirty="0" smtClean="0"/>
              <a:t>m – </a:t>
            </a:r>
            <a:r>
              <a:rPr lang="pt-BR" dirty="0" err="1" smtClean="0"/>
              <a:t>Multiline</a:t>
            </a:r>
            <a:r>
              <a:rPr lang="pt-BR" dirty="0" smtClean="0"/>
              <a:t> </a:t>
            </a:r>
            <a:r>
              <a:rPr lang="pt-BR" dirty="0" err="1" smtClean="0"/>
              <a:t>matching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77334" y="4733389"/>
            <a:ext cx="8596668" cy="486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 smtClean="0"/>
              <a:t>Modificadores</a:t>
            </a:r>
            <a:endParaRPr lang="pt-BR" sz="20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88545" y="1095632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. – Representa qualquer caractere</a:t>
            </a:r>
          </a:p>
          <a:p>
            <a:r>
              <a:rPr lang="pt-BR" dirty="0" smtClean="0"/>
              <a:t>\w – Representa o conjunto [a-zA-Z0-9_]</a:t>
            </a:r>
          </a:p>
          <a:p>
            <a:r>
              <a:rPr lang="pt-BR" dirty="0" smtClean="0"/>
              <a:t>\W – Representa o conjunto [^a-zA-Z0-9_]</a:t>
            </a:r>
          </a:p>
          <a:p>
            <a:r>
              <a:rPr lang="pt-BR" dirty="0" smtClean="0"/>
              <a:t>\d – Representa o conjunto [0-9]</a:t>
            </a:r>
          </a:p>
          <a:p>
            <a:r>
              <a:rPr lang="pt-BR" dirty="0" smtClean="0"/>
              <a:t>\D – Representa o conjunto [^0-9]</a:t>
            </a:r>
          </a:p>
          <a:p>
            <a:r>
              <a:rPr lang="pt-BR" dirty="0" smtClean="0"/>
              <a:t>\s – Representa um espaço em branco</a:t>
            </a:r>
          </a:p>
          <a:p>
            <a:r>
              <a:rPr lang="pt-BR" dirty="0" smtClean="0"/>
              <a:t>\S – Representa um não espaço em branco</a:t>
            </a:r>
          </a:p>
          <a:p>
            <a:r>
              <a:rPr lang="pt-BR" dirty="0" smtClean="0"/>
              <a:t>\n – Representa uma quebra de linha</a:t>
            </a:r>
          </a:p>
          <a:p>
            <a:r>
              <a:rPr lang="pt-BR" dirty="0" smtClean="0"/>
              <a:t>\t – Representa um </a:t>
            </a:r>
            <a:r>
              <a:rPr lang="pt-BR" dirty="0" err="1" smtClean="0"/>
              <a:t>tab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47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Date API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getDate</a:t>
            </a:r>
            <a:r>
              <a:rPr lang="pt-BR" dirty="0" smtClean="0"/>
              <a:t> – Retorna o dia</a:t>
            </a:r>
          </a:p>
          <a:p>
            <a:r>
              <a:rPr lang="pt-BR" dirty="0" err="1" smtClean="0"/>
              <a:t>getDay</a:t>
            </a:r>
            <a:r>
              <a:rPr lang="pt-BR" dirty="0" smtClean="0"/>
              <a:t> – Retorna o dia da semana</a:t>
            </a:r>
          </a:p>
          <a:p>
            <a:r>
              <a:rPr lang="pt-BR" dirty="0" err="1" smtClean="0"/>
              <a:t>getFullYear</a:t>
            </a:r>
            <a:r>
              <a:rPr lang="pt-BR" dirty="0" smtClean="0"/>
              <a:t> – Retorna o ano</a:t>
            </a:r>
          </a:p>
          <a:p>
            <a:r>
              <a:rPr lang="pt-BR" dirty="0" err="1" smtClean="0"/>
              <a:t>getHours</a:t>
            </a:r>
            <a:r>
              <a:rPr lang="pt-BR" dirty="0" smtClean="0"/>
              <a:t> – Retorna as horas</a:t>
            </a:r>
          </a:p>
          <a:p>
            <a:r>
              <a:rPr lang="pt-BR" dirty="0" err="1" smtClean="0"/>
              <a:t>getMilliseconds</a:t>
            </a:r>
            <a:r>
              <a:rPr lang="pt-BR" dirty="0" smtClean="0"/>
              <a:t> – Retorna os milissegundos</a:t>
            </a:r>
          </a:p>
          <a:p>
            <a:r>
              <a:rPr lang="pt-BR" dirty="0" err="1" smtClean="0"/>
              <a:t>getMinutes</a:t>
            </a:r>
            <a:r>
              <a:rPr lang="pt-BR" dirty="0" smtClean="0"/>
              <a:t> – Retorna os minutos</a:t>
            </a:r>
          </a:p>
          <a:p>
            <a:r>
              <a:rPr lang="pt-BR" dirty="0" err="1" smtClean="0"/>
              <a:t>getMonth</a:t>
            </a:r>
            <a:r>
              <a:rPr lang="pt-BR" dirty="0" smtClean="0"/>
              <a:t> – Retorna o mês</a:t>
            </a:r>
          </a:p>
          <a:p>
            <a:r>
              <a:rPr lang="pt-BR" dirty="0" err="1" smtClean="0"/>
              <a:t>getSeconds</a:t>
            </a:r>
            <a:r>
              <a:rPr lang="pt-BR" dirty="0" smtClean="0"/>
              <a:t> – Retorna os segundos</a:t>
            </a:r>
          </a:p>
          <a:p>
            <a:r>
              <a:rPr lang="pt-BR" dirty="0" err="1" smtClean="0"/>
              <a:t>getTime</a:t>
            </a:r>
            <a:r>
              <a:rPr lang="pt-BR" dirty="0" smtClean="0"/>
              <a:t> – Retorna o tempo em milissegundos</a:t>
            </a:r>
          </a:p>
          <a:p>
            <a:r>
              <a:rPr lang="pt-BR" dirty="0" err="1" smtClean="0"/>
              <a:t>toString</a:t>
            </a:r>
            <a:r>
              <a:rPr lang="pt-BR" dirty="0" smtClean="0"/>
              <a:t> – Retorna a data em </a:t>
            </a:r>
            <a:r>
              <a:rPr lang="pt-BR" dirty="0" err="1" smtClean="0"/>
              <a:t>String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9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</a:t>
            </a:r>
            <a:r>
              <a:rPr lang="pt-BR" dirty="0" smtClean="0"/>
              <a:t>gual - ==</a:t>
            </a:r>
          </a:p>
          <a:p>
            <a:r>
              <a:rPr lang="pt-BR" dirty="0" smtClean="0"/>
              <a:t>diferente - !=</a:t>
            </a:r>
          </a:p>
          <a:p>
            <a:r>
              <a:rPr lang="pt-BR" dirty="0" smtClean="0"/>
              <a:t>muito igual - ===</a:t>
            </a:r>
          </a:p>
          <a:p>
            <a:r>
              <a:rPr lang="pt-BR" dirty="0" smtClean="0"/>
              <a:t>muito diferente - !==</a:t>
            </a:r>
          </a:p>
          <a:p>
            <a:r>
              <a:rPr lang="pt-BR" dirty="0" smtClean="0"/>
              <a:t>ou - ||</a:t>
            </a:r>
          </a:p>
          <a:p>
            <a:r>
              <a:rPr lang="pt-BR" dirty="0" smtClean="0"/>
              <a:t>e - &amp;&amp;</a:t>
            </a:r>
          </a:p>
          <a:p>
            <a:r>
              <a:rPr lang="pt-BR" dirty="0" smtClean="0"/>
              <a:t>negação - !</a:t>
            </a:r>
          </a:p>
          <a:p>
            <a:r>
              <a:rPr lang="pt-BR" dirty="0" err="1"/>
              <a:t>t</a:t>
            </a:r>
            <a:r>
              <a:rPr lang="pt-BR" dirty="0" err="1" smtClean="0"/>
              <a:t>ruthy</a:t>
            </a:r>
            <a:r>
              <a:rPr lang="pt-BR" dirty="0" smtClean="0"/>
              <a:t> ou </a:t>
            </a:r>
            <a:r>
              <a:rPr lang="pt-BR" dirty="0" err="1" smtClean="0"/>
              <a:t>falsy</a:t>
            </a:r>
            <a:r>
              <a:rPr lang="pt-BR" dirty="0" smtClean="0"/>
              <a:t>- !!</a:t>
            </a:r>
          </a:p>
          <a:p>
            <a:r>
              <a:rPr lang="pt-BR" dirty="0" smtClean="0"/>
              <a:t>ternário – (expressão) ? </a:t>
            </a:r>
            <a:r>
              <a:rPr lang="pt-BR" dirty="0" err="1"/>
              <a:t>t</a:t>
            </a:r>
            <a:r>
              <a:rPr lang="pt-BR" dirty="0" err="1" smtClean="0"/>
              <a:t>rue</a:t>
            </a:r>
            <a:r>
              <a:rPr lang="pt-BR" dirty="0" smtClean="0"/>
              <a:t> : false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10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Material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Rodrigo </a:t>
            </a:r>
            <a:r>
              <a:rPr lang="pt-BR" dirty="0" err="1" smtClean="0"/>
              <a:t>Branas</a:t>
            </a:r>
            <a:r>
              <a:rPr lang="pt-BR" dirty="0" smtClean="0"/>
              <a:t> – Desvendando a linguagem </a:t>
            </a:r>
            <a:r>
              <a:rPr lang="pt-BR" dirty="0" err="1" smtClean="0"/>
              <a:t>JavaScript</a:t>
            </a:r>
            <a:r>
              <a:rPr lang="pt-BR" dirty="0" smtClean="0"/>
              <a:t> </a:t>
            </a:r>
          </a:p>
          <a:p>
            <a:r>
              <a:rPr lang="pt-BR" dirty="0" smtClean="0"/>
              <a:t>www.w3schools.com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813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Linguagem </a:t>
            </a:r>
            <a:r>
              <a:rPr lang="pt-BR" dirty="0" err="1" smtClean="0"/>
              <a:t>JavaScript</a:t>
            </a:r>
            <a:r>
              <a:rPr lang="pt-BR" dirty="0" smtClean="0"/>
              <a:t> é interpretada.</a:t>
            </a:r>
          </a:p>
          <a:p>
            <a:r>
              <a:rPr lang="pt-BR" dirty="0" smtClean="0"/>
              <a:t>Possui orientação a objetos baseada em protótipos, não possuindo classes.</a:t>
            </a:r>
          </a:p>
          <a:p>
            <a:r>
              <a:rPr lang="pt-BR" dirty="0" smtClean="0"/>
              <a:t>A linguagem possui uma </a:t>
            </a:r>
            <a:r>
              <a:rPr lang="pt-BR" dirty="0" err="1" smtClean="0"/>
              <a:t>tipagem</a:t>
            </a:r>
            <a:r>
              <a:rPr lang="pt-BR" dirty="0" smtClean="0"/>
              <a:t> fraca e dinâmica.</a:t>
            </a:r>
          </a:p>
          <a:p>
            <a:r>
              <a:rPr lang="pt-BR" dirty="0" smtClean="0"/>
              <a:t>Além disso, possui funções de primeira classe.</a:t>
            </a:r>
          </a:p>
          <a:p>
            <a:r>
              <a:rPr lang="pt-BR" dirty="0" smtClean="0"/>
              <a:t>A linguagem não apresenta suporte a programação </a:t>
            </a:r>
            <a:r>
              <a:rPr lang="pt-BR" dirty="0" err="1" smtClean="0"/>
              <a:t>multi-thread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51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12534"/>
            <a:ext cx="8596668" cy="1956742"/>
          </a:xfrm>
        </p:spPr>
        <p:txBody>
          <a:bodyPr/>
          <a:lstStyle/>
          <a:p>
            <a:r>
              <a:rPr lang="pt-BR" dirty="0" smtClean="0"/>
              <a:t>Pela convenção, começam com letra minúscula e usam </a:t>
            </a:r>
            <a:r>
              <a:rPr lang="pt-BR" dirty="0" err="1" smtClean="0"/>
              <a:t>camelCase</a:t>
            </a:r>
            <a:r>
              <a:rPr lang="pt-BR" dirty="0" smtClean="0"/>
              <a:t>.</a:t>
            </a:r>
          </a:p>
          <a:p>
            <a:r>
              <a:rPr lang="pt-BR" dirty="0" smtClean="0"/>
              <a:t>São case-</a:t>
            </a:r>
            <a:r>
              <a:rPr lang="pt-BR" dirty="0" err="1" smtClean="0"/>
              <a:t>sensitive</a:t>
            </a:r>
            <a:r>
              <a:rPr lang="pt-BR" dirty="0" smtClean="0"/>
              <a:t>.</a:t>
            </a:r>
          </a:p>
          <a:p>
            <a:r>
              <a:rPr lang="pt-BR" dirty="0" smtClean="0"/>
              <a:t>Só existe um tipo numérico na linguagem e tem as seguintes características – IEEE-754 (Standard for Floating-Point), binary64 ou Double </a:t>
            </a:r>
            <a:r>
              <a:rPr lang="pt-BR" dirty="0" err="1" smtClean="0"/>
              <a:t>Precision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458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</a:t>
            </a:r>
            <a:r>
              <a:rPr lang="pt-BR" dirty="0" smtClean="0"/>
              <a:t> API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83941"/>
            <a:ext cx="8596668" cy="4940427"/>
          </a:xfrm>
        </p:spPr>
        <p:txBody>
          <a:bodyPr>
            <a:normAutofit/>
          </a:bodyPr>
          <a:lstStyle/>
          <a:p>
            <a:r>
              <a:rPr lang="pt-BR" sz="1200" dirty="0" err="1" smtClean="0"/>
              <a:t>charAt</a:t>
            </a:r>
            <a:r>
              <a:rPr lang="pt-BR" sz="1200" dirty="0" smtClean="0"/>
              <a:t> – Retorna o char da posição</a:t>
            </a:r>
          </a:p>
          <a:p>
            <a:r>
              <a:rPr lang="pt-BR" sz="1200" dirty="0" err="1" smtClean="0"/>
              <a:t>charCodeAt</a:t>
            </a:r>
            <a:r>
              <a:rPr lang="pt-BR" sz="1200" dirty="0" smtClean="0"/>
              <a:t> – Retorna o código do char da posição</a:t>
            </a:r>
          </a:p>
          <a:p>
            <a:r>
              <a:rPr lang="pt-BR" sz="1200" dirty="0" err="1" smtClean="0"/>
              <a:t>concat</a:t>
            </a:r>
            <a:r>
              <a:rPr lang="pt-BR" sz="1200" dirty="0" smtClean="0"/>
              <a:t> – Concatena duas </a:t>
            </a:r>
            <a:r>
              <a:rPr lang="pt-BR" sz="1200" dirty="0" err="1" smtClean="0"/>
              <a:t>Strings</a:t>
            </a:r>
            <a:endParaRPr lang="pt-BR" sz="1200" dirty="0" smtClean="0"/>
          </a:p>
          <a:p>
            <a:r>
              <a:rPr lang="pt-BR" sz="1200" dirty="0" err="1" smtClean="0"/>
              <a:t>indexOf</a:t>
            </a:r>
            <a:r>
              <a:rPr lang="pt-BR" sz="1200" dirty="0" smtClean="0"/>
              <a:t> – Retorna o índice da primeira ocorrência do char</a:t>
            </a:r>
          </a:p>
          <a:p>
            <a:r>
              <a:rPr lang="pt-BR" sz="1200" dirty="0" err="1" smtClean="0"/>
              <a:t>lastIndexOf</a:t>
            </a:r>
            <a:r>
              <a:rPr lang="pt-BR" sz="1200" dirty="0"/>
              <a:t> </a:t>
            </a:r>
            <a:r>
              <a:rPr lang="pt-BR" sz="1200" dirty="0" smtClean="0"/>
              <a:t>– Retorna o índice da última ocorrência do char</a:t>
            </a:r>
          </a:p>
          <a:p>
            <a:r>
              <a:rPr lang="pt-BR" sz="1200" dirty="0" err="1" smtClean="0"/>
              <a:t>length</a:t>
            </a:r>
            <a:r>
              <a:rPr lang="pt-BR" sz="1200" dirty="0" smtClean="0"/>
              <a:t> – Retorna o tamanho da </a:t>
            </a:r>
            <a:r>
              <a:rPr lang="pt-BR" sz="1200" dirty="0" err="1" smtClean="0"/>
              <a:t>String</a:t>
            </a:r>
            <a:endParaRPr lang="pt-BR" sz="1200" dirty="0" smtClean="0"/>
          </a:p>
          <a:p>
            <a:r>
              <a:rPr lang="pt-BR" sz="1200" dirty="0" smtClean="0"/>
              <a:t>match – Retorna uma </a:t>
            </a:r>
            <a:r>
              <a:rPr lang="pt-BR" sz="1200" dirty="0" err="1" smtClean="0"/>
              <a:t>array</a:t>
            </a:r>
            <a:r>
              <a:rPr lang="pt-BR" sz="1200" dirty="0" smtClean="0"/>
              <a:t> resultante da busca com </a:t>
            </a:r>
            <a:r>
              <a:rPr lang="pt-BR" sz="1200" dirty="0" err="1" smtClean="0"/>
              <a:t>RegExp</a:t>
            </a:r>
            <a:r>
              <a:rPr lang="pt-BR" sz="1200" dirty="0" smtClean="0"/>
              <a:t>.</a:t>
            </a:r>
          </a:p>
          <a:p>
            <a:r>
              <a:rPr lang="pt-BR" sz="1200" dirty="0" err="1" smtClean="0"/>
              <a:t>replace</a:t>
            </a:r>
            <a:r>
              <a:rPr lang="pt-BR" sz="1200" dirty="0" smtClean="0"/>
              <a:t> – Substitui parte da </a:t>
            </a:r>
            <a:r>
              <a:rPr lang="pt-BR" sz="1200" dirty="0" err="1" smtClean="0"/>
              <a:t>String</a:t>
            </a:r>
            <a:r>
              <a:rPr lang="pt-BR" sz="1200" dirty="0" smtClean="0"/>
              <a:t> por outra.</a:t>
            </a:r>
          </a:p>
          <a:p>
            <a:r>
              <a:rPr lang="pt-BR" sz="1200" dirty="0" err="1" smtClean="0"/>
              <a:t>search</a:t>
            </a:r>
            <a:r>
              <a:rPr lang="pt-BR" sz="1200" dirty="0" smtClean="0"/>
              <a:t> – Retorna a posição da </a:t>
            </a:r>
            <a:r>
              <a:rPr lang="pt-BR" sz="1200" dirty="0" err="1" smtClean="0"/>
              <a:t>String</a:t>
            </a:r>
            <a:r>
              <a:rPr lang="pt-BR" sz="1200" dirty="0" smtClean="0"/>
              <a:t> ou </a:t>
            </a:r>
            <a:r>
              <a:rPr lang="pt-BR" sz="1200" dirty="0" err="1" smtClean="0"/>
              <a:t>RegExp</a:t>
            </a:r>
            <a:endParaRPr lang="pt-BR" sz="1200" dirty="0" smtClean="0"/>
          </a:p>
          <a:p>
            <a:r>
              <a:rPr lang="pt-BR" sz="1200" dirty="0" err="1" smtClean="0"/>
              <a:t>split</a:t>
            </a:r>
            <a:r>
              <a:rPr lang="pt-BR" sz="1200" dirty="0" smtClean="0"/>
              <a:t> – Divide a </a:t>
            </a:r>
            <a:r>
              <a:rPr lang="pt-BR" sz="1200" dirty="0" err="1" smtClean="0"/>
              <a:t>String</a:t>
            </a:r>
            <a:r>
              <a:rPr lang="pt-BR" sz="1200" dirty="0" smtClean="0"/>
              <a:t> com base na expressão regular informada</a:t>
            </a:r>
          </a:p>
          <a:p>
            <a:r>
              <a:rPr lang="pt-BR" sz="1200" dirty="0" err="1" smtClean="0"/>
              <a:t>substring</a:t>
            </a:r>
            <a:r>
              <a:rPr lang="pt-BR" sz="1200" dirty="0" smtClean="0"/>
              <a:t> – Extrai a parte da </a:t>
            </a:r>
            <a:r>
              <a:rPr lang="pt-BR" sz="1200" dirty="0" err="1" smtClean="0"/>
              <a:t>String</a:t>
            </a:r>
            <a:r>
              <a:rPr lang="pt-BR" sz="1200" dirty="0" smtClean="0"/>
              <a:t> desejada</a:t>
            </a:r>
          </a:p>
          <a:p>
            <a:r>
              <a:rPr lang="pt-BR" sz="1200" dirty="0" err="1" smtClean="0"/>
              <a:t>toLowerCase</a:t>
            </a:r>
            <a:r>
              <a:rPr lang="pt-BR" sz="1200" dirty="0" smtClean="0"/>
              <a:t> – Gera uma nova </a:t>
            </a:r>
            <a:r>
              <a:rPr lang="pt-BR" sz="1200" dirty="0" err="1" smtClean="0"/>
              <a:t>String</a:t>
            </a:r>
            <a:r>
              <a:rPr lang="pt-BR" sz="1200" dirty="0" smtClean="0"/>
              <a:t> em letra minúscula</a:t>
            </a:r>
          </a:p>
          <a:p>
            <a:r>
              <a:rPr lang="pt-BR" sz="1200" dirty="0" err="1" smtClean="0"/>
              <a:t>toUpperCase</a:t>
            </a:r>
            <a:r>
              <a:rPr lang="pt-BR" sz="1200" dirty="0" smtClean="0"/>
              <a:t> – Gera uma nova </a:t>
            </a:r>
            <a:r>
              <a:rPr lang="pt-BR" sz="1200" dirty="0" err="1" smtClean="0"/>
              <a:t>String</a:t>
            </a:r>
            <a:r>
              <a:rPr lang="pt-BR" sz="1200" dirty="0" smtClean="0"/>
              <a:t> em letra maiúscula</a:t>
            </a:r>
          </a:p>
          <a:p>
            <a:r>
              <a:rPr lang="pt-BR" sz="1200" dirty="0" err="1" smtClean="0"/>
              <a:t>trim</a:t>
            </a:r>
            <a:r>
              <a:rPr lang="pt-BR" sz="1200" dirty="0" smtClean="0"/>
              <a:t> – Remove os espaços em branco do inicio e do fim da </a:t>
            </a:r>
            <a:r>
              <a:rPr lang="pt-BR" sz="1200" dirty="0" err="1" smtClean="0"/>
              <a:t>String</a:t>
            </a:r>
            <a:r>
              <a:rPr lang="pt-BR" sz="1200" dirty="0" smtClean="0"/>
              <a:t>.</a:t>
            </a:r>
          </a:p>
          <a:p>
            <a:r>
              <a:rPr lang="pt-BR" sz="1200" dirty="0" err="1" smtClean="0"/>
              <a:t>valueOf</a:t>
            </a:r>
            <a:r>
              <a:rPr lang="pt-BR" sz="1200" dirty="0" smtClean="0"/>
              <a:t> – Retorna o valor primitivo da </a:t>
            </a:r>
            <a:r>
              <a:rPr lang="pt-BR" sz="1200" dirty="0" err="1" smtClean="0"/>
              <a:t>String</a:t>
            </a:r>
            <a:endParaRPr lang="pt-BR" sz="12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267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350059"/>
            <a:ext cx="8596668" cy="667265"/>
          </a:xfrm>
        </p:spPr>
        <p:txBody>
          <a:bodyPr/>
          <a:lstStyle/>
          <a:p>
            <a:r>
              <a:rPr lang="pt-BR" dirty="0" err="1" smtClean="0"/>
              <a:t>Math</a:t>
            </a:r>
            <a:r>
              <a:rPr lang="pt-BR" dirty="0" smtClean="0"/>
              <a:t> API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3017324"/>
            <a:ext cx="8596668" cy="3754179"/>
          </a:xfrm>
        </p:spPr>
        <p:txBody>
          <a:bodyPr>
            <a:normAutofit fontScale="92500" lnSpcReduction="20000"/>
          </a:bodyPr>
          <a:lstStyle/>
          <a:p>
            <a:r>
              <a:rPr lang="pt-BR" dirty="0" err="1" smtClean="0"/>
              <a:t>abs</a:t>
            </a:r>
            <a:r>
              <a:rPr lang="pt-BR" dirty="0" smtClean="0"/>
              <a:t> – Valor absoluto do número</a:t>
            </a:r>
          </a:p>
          <a:p>
            <a:r>
              <a:rPr lang="pt-BR" dirty="0" err="1" smtClean="0"/>
              <a:t>floor</a:t>
            </a:r>
            <a:r>
              <a:rPr lang="pt-BR" dirty="0" smtClean="0"/>
              <a:t> – Valor inteiro do número</a:t>
            </a:r>
          </a:p>
          <a:p>
            <a:r>
              <a:rPr lang="pt-BR" dirty="0"/>
              <a:t>l</a:t>
            </a:r>
            <a:r>
              <a:rPr lang="pt-BR" dirty="0" smtClean="0"/>
              <a:t>og – </a:t>
            </a:r>
            <a:r>
              <a:rPr lang="pt-BR" dirty="0" err="1" smtClean="0"/>
              <a:t>Logarítmo</a:t>
            </a:r>
            <a:r>
              <a:rPr lang="pt-BR" dirty="0" smtClean="0"/>
              <a:t> natural do número (base E)</a:t>
            </a:r>
          </a:p>
          <a:p>
            <a:r>
              <a:rPr lang="pt-BR" dirty="0" smtClean="0"/>
              <a:t>Min – Retorna o menor número</a:t>
            </a:r>
          </a:p>
          <a:p>
            <a:r>
              <a:rPr lang="pt-BR" dirty="0" smtClean="0"/>
              <a:t>Max – Retorna o maior número</a:t>
            </a:r>
          </a:p>
          <a:p>
            <a:r>
              <a:rPr lang="pt-BR" dirty="0" err="1" smtClean="0"/>
              <a:t>Pow</a:t>
            </a:r>
            <a:r>
              <a:rPr lang="pt-BR" dirty="0" smtClean="0"/>
              <a:t> – Potência do número</a:t>
            </a:r>
          </a:p>
          <a:p>
            <a:r>
              <a:rPr lang="pt-BR" dirty="0" err="1" smtClean="0"/>
              <a:t>Random</a:t>
            </a:r>
            <a:r>
              <a:rPr lang="pt-BR" dirty="0" smtClean="0"/>
              <a:t> – Gera um número randômico</a:t>
            </a:r>
          </a:p>
          <a:p>
            <a:r>
              <a:rPr lang="pt-BR" dirty="0" smtClean="0"/>
              <a:t>Round – Arredonda o número para o inteiro mais próximo</a:t>
            </a:r>
          </a:p>
          <a:p>
            <a:r>
              <a:rPr lang="pt-BR" dirty="0" err="1" smtClean="0"/>
              <a:t>Sin</a:t>
            </a:r>
            <a:r>
              <a:rPr lang="pt-BR" dirty="0" smtClean="0"/>
              <a:t> – Seno do número</a:t>
            </a:r>
          </a:p>
          <a:p>
            <a:r>
              <a:rPr lang="pt-BR" dirty="0" err="1" smtClean="0"/>
              <a:t>Sqrt</a:t>
            </a:r>
            <a:r>
              <a:rPr lang="pt-BR" dirty="0" smtClean="0"/>
              <a:t> – </a:t>
            </a:r>
            <a:r>
              <a:rPr lang="pt-BR" dirty="0" err="1" smtClean="0"/>
              <a:t>Raíz</a:t>
            </a:r>
            <a:r>
              <a:rPr lang="pt-BR" dirty="0" smtClean="0"/>
              <a:t> quadrada do número</a:t>
            </a:r>
          </a:p>
          <a:p>
            <a:r>
              <a:rPr lang="pt-BR" dirty="0" err="1" smtClean="0"/>
              <a:t>Tan</a:t>
            </a:r>
            <a:r>
              <a:rPr lang="pt-BR" dirty="0" smtClean="0"/>
              <a:t> – Tangente do número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77334" y="286481"/>
            <a:ext cx="8596668" cy="667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Numérico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77334" y="953747"/>
            <a:ext cx="5204482" cy="1396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/>
              <a:t>var nota = 10;   		</a:t>
            </a:r>
          </a:p>
          <a:p>
            <a:r>
              <a:rPr lang="pt-BR" sz="1400" dirty="0" err="1" smtClean="0"/>
              <a:t>Nota.toFixed</a:t>
            </a:r>
            <a:r>
              <a:rPr lang="pt-BR" sz="1400" dirty="0" smtClean="0"/>
              <a:t>(2); // 10.00  	</a:t>
            </a:r>
          </a:p>
          <a:p>
            <a:r>
              <a:rPr lang="pt-BR" sz="1400" dirty="0" err="1" smtClean="0"/>
              <a:t>Nota.toString</a:t>
            </a:r>
            <a:r>
              <a:rPr lang="pt-BR" sz="1400" dirty="0" smtClean="0"/>
              <a:t>(); //”10”</a:t>
            </a:r>
          </a:p>
          <a:p>
            <a:r>
              <a:rPr lang="pt-BR" sz="1400" dirty="0" err="1" smtClean="0"/>
              <a:t>Nota.valueOf</a:t>
            </a:r>
            <a:r>
              <a:rPr lang="pt-BR" sz="1400" dirty="0" smtClean="0"/>
              <a:t>(); // 10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350512" y="891965"/>
            <a:ext cx="5204482" cy="729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err="1" smtClean="0"/>
              <a:t>Nota.toExponencial</a:t>
            </a:r>
            <a:r>
              <a:rPr lang="pt-BR" sz="1400" dirty="0" smtClean="0"/>
              <a:t>(2); //100</a:t>
            </a:r>
          </a:p>
          <a:p>
            <a:r>
              <a:rPr lang="pt-BR" sz="1400" dirty="0" err="1" smtClean="0"/>
              <a:t>Nota.toPrecision</a:t>
            </a:r>
            <a:r>
              <a:rPr lang="pt-BR" sz="1400" dirty="0" smtClean="0"/>
              <a:t>(1); //1e+1</a:t>
            </a:r>
          </a:p>
        </p:txBody>
      </p:sp>
    </p:spTree>
    <p:extLst>
      <p:ext uri="{BB962C8B-B14F-4D97-AF65-F5344CB8AC3E}">
        <p14:creationId xmlns:p14="http://schemas.microsoft.com/office/powerpoint/2010/main" val="167798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168"/>
          </a:xfrm>
        </p:spPr>
        <p:txBody>
          <a:bodyPr/>
          <a:lstStyle/>
          <a:p>
            <a:r>
              <a:rPr lang="pt-BR" dirty="0" err="1" smtClean="0"/>
              <a:t>undefined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34999" y="3890535"/>
            <a:ext cx="8596668" cy="986265"/>
          </a:xfrm>
        </p:spPr>
        <p:txBody>
          <a:bodyPr/>
          <a:lstStyle/>
          <a:p>
            <a:r>
              <a:rPr lang="pt-BR" dirty="0" smtClean="0"/>
              <a:t>Indica a ausência de valor em uma determinada propriedade já existente.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34999" y="2815497"/>
            <a:ext cx="8596668" cy="733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err="1" smtClean="0"/>
              <a:t>null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829734" y="1769292"/>
            <a:ext cx="8596668" cy="98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É retornado caso uma propriedade de um determinado objeto seja consultada e não exista.</a:t>
            </a:r>
          </a:p>
        </p:txBody>
      </p:sp>
    </p:spTree>
    <p:extLst>
      <p:ext uri="{BB962C8B-B14F-4D97-AF65-F5344CB8AC3E}">
        <p14:creationId xmlns:p14="http://schemas.microsoft.com/office/powerpoint/2010/main" val="126734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Prototype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Protótipos representam uma forma de definirmos tipos de objetos em </a:t>
            </a:r>
            <a:r>
              <a:rPr lang="pt-BR" dirty="0" err="1" smtClean="0"/>
              <a:t>javascript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 protótipo nos permite predefinir propriedades, incluindo métodos.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385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Object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objeto é uma coleção dinâmica de chaves e valores de qualquer tipo de dado.</a:t>
            </a:r>
          </a:p>
          <a:p>
            <a:r>
              <a:rPr lang="pt-BR" dirty="0" smtClean="0"/>
              <a:t>É possível adicionar ou remover propriedades a qualquer momento.</a:t>
            </a:r>
          </a:p>
          <a:p>
            <a:r>
              <a:rPr lang="pt-BR" dirty="0" smtClean="0"/>
              <a:t>A linguagem </a:t>
            </a:r>
            <a:r>
              <a:rPr lang="pt-BR" dirty="0" err="1" smtClean="0"/>
              <a:t>JavaScript</a:t>
            </a:r>
            <a:r>
              <a:rPr lang="pt-BR" dirty="0" smtClean="0"/>
              <a:t> não possui modificadores de visibilidade como </a:t>
            </a:r>
            <a:r>
              <a:rPr lang="pt-BR" dirty="0" err="1" smtClean="0"/>
              <a:t>private</a:t>
            </a:r>
            <a:r>
              <a:rPr lang="pt-BR" dirty="0" smtClean="0"/>
              <a:t> ou public.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889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Function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67236"/>
            <a:ext cx="8596668" cy="4009552"/>
          </a:xfrm>
        </p:spPr>
        <p:txBody>
          <a:bodyPr/>
          <a:lstStyle/>
          <a:p>
            <a:r>
              <a:rPr lang="pt-BR" dirty="0" smtClean="0"/>
              <a:t>Função de primeira classe é aquela que pode ser atribuída a uma variável, passada como parâmetro ou ser retornada de uma outra função.</a:t>
            </a:r>
          </a:p>
          <a:p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Declaration</a:t>
            </a:r>
            <a:r>
              <a:rPr lang="pt-BR" dirty="0" smtClean="0"/>
              <a:t>: A função é carregada antes do código ser interpretado.</a:t>
            </a:r>
          </a:p>
          <a:p>
            <a:r>
              <a:rPr lang="pt-BR" dirty="0" err="1" smtClean="0"/>
              <a:t>Function</a:t>
            </a:r>
            <a:r>
              <a:rPr lang="pt-BR" dirty="0" smtClean="0"/>
              <a:t> Expression: A função é carregada durante a interpretação do código.</a:t>
            </a:r>
          </a:p>
          <a:p>
            <a:r>
              <a:rPr lang="pt-BR" dirty="0" err="1" smtClean="0"/>
              <a:t>Named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r>
              <a:rPr lang="pt-BR" dirty="0" smtClean="0"/>
              <a:t> Expression: A função é carregada durante a interpretação do código e aparece no </a:t>
            </a:r>
            <a:r>
              <a:rPr lang="pt-BR" dirty="0" err="1" smtClean="0"/>
              <a:t>stack</a:t>
            </a:r>
            <a:r>
              <a:rPr lang="pt-BR" dirty="0" smtClean="0"/>
              <a:t> trace, listas de breakpoints etc..</a:t>
            </a:r>
          </a:p>
          <a:p>
            <a:r>
              <a:rPr lang="pt-BR" dirty="0" smtClean="0"/>
              <a:t>Função Construtora e Função Fabrica.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77334" y="4155989"/>
            <a:ext cx="8596668" cy="531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 smtClean="0"/>
              <a:t>Existem 4 meios de invocar funções</a:t>
            </a:r>
            <a:endParaRPr lang="pt-BR" sz="2400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77334" y="4687094"/>
            <a:ext cx="8596668" cy="1579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Invocando uma função diretamente no escopo global.</a:t>
            </a:r>
          </a:p>
          <a:p>
            <a:r>
              <a:rPr lang="pt-BR" dirty="0" smtClean="0"/>
              <a:t>Invocando uma função por meio de um Objeto.</a:t>
            </a:r>
          </a:p>
          <a:p>
            <a:r>
              <a:rPr lang="pt-BR" dirty="0" smtClean="0"/>
              <a:t>Invocando uma função com </a:t>
            </a:r>
            <a:r>
              <a:rPr lang="pt-BR" dirty="0" err="1" smtClean="0"/>
              <a:t>call</a:t>
            </a:r>
            <a:r>
              <a:rPr lang="pt-BR" dirty="0" smtClean="0"/>
              <a:t> e </a:t>
            </a:r>
            <a:r>
              <a:rPr lang="pt-BR" dirty="0" err="1" smtClean="0"/>
              <a:t>apply</a:t>
            </a:r>
            <a:r>
              <a:rPr lang="pt-BR" dirty="0" smtClean="0"/>
              <a:t>.</a:t>
            </a:r>
          </a:p>
          <a:p>
            <a:r>
              <a:rPr lang="pt-BR" dirty="0" smtClean="0"/>
              <a:t>Invocando uma função por meio do operador new.</a:t>
            </a:r>
          </a:p>
        </p:txBody>
      </p:sp>
    </p:spTree>
    <p:extLst>
      <p:ext uri="{BB962C8B-B14F-4D97-AF65-F5344CB8AC3E}">
        <p14:creationId xmlns:p14="http://schemas.microsoft.com/office/powerpoint/2010/main" val="336848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FF00"/>
      </a:accent1>
      <a:accent2>
        <a:srgbClr val="FFFF00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FFFF00"/>
      </a:hlink>
      <a:folHlink>
        <a:srgbClr val="FFFF0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1151</Words>
  <Application>Microsoft Office PowerPoint</Application>
  <PresentationFormat>Widescreen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Facetado</vt:lpstr>
      <vt:lpstr>JavaScript</vt:lpstr>
      <vt:lpstr>JavaScript </vt:lpstr>
      <vt:lpstr>Variáveis</vt:lpstr>
      <vt:lpstr>String API</vt:lpstr>
      <vt:lpstr>Math API</vt:lpstr>
      <vt:lpstr>undefined</vt:lpstr>
      <vt:lpstr>Prototype</vt:lpstr>
      <vt:lpstr>Object</vt:lpstr>
      <vt:lpstr>Function</vt:lpstr>
      <vt:lpstr>Array</vt:lpstr>
      <vt:lpstr>Array API</vt:lpstr>
      <vt:lpstr>Expressão Regular</vt:lpstr>
      <vt:lpstr>Escapando caracteres especiais</vt:lpstr>
      <vt:lpstr>Metacaracteres</vt:lpstr>
      <vt:lpstr>Date API</vt:lpstr>
      <vt:lpstr>Operadores</vt:lpstr>
      <vt:lpstr>Material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João Alexandre .</dc:creator>
  <cp:lastModifiedBy>João Alexandre .</cp:lastModifiedBy>
  <cp:revision>18</cp:revision>
  <dcterms:created xsi:type="dcterms:W3CDTF">2017-01-15T23:44:10Z</dcterms:created>
  <dcterms:modified xsi:type="dcterms:W3CDTF">2017-01-18T01:06:07Z</dcterms:modified>
</cp:coreProperties>
</file>