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8" r:id="rId9"/>
    <p:sldId id="269" r:id="rId10"/>
    <p:sldId id="264" r:id="rId11"/>
    <p:sldId id="270" r:id="rId12"/>
    <p:sldId id="265" r:id="rId13"/>
    <p:sldId id="266" r:id="rId14"/>
    <p:sldId id="267"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633"/>
  </p:normalViewPr>
  <p:slideViewPr>
    <p:cSldViewPr snapToGrid="0">
      <p:cViewPr varScale="1">
        <p:scale>
          <a:sx n="103" d="100"/>
          <a:sy n="103" d="100"/>
        </p:scale>
        <p:origin x="1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392412-9A2F-DCDA-933A-37E80E2140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7DB1282-684A-3696-7A48-9262C361BA7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D219AE7-BB4A-7549-A54B-F4E80D82D72A}" type="datetimeFigureOut">
              <a:rPr lang="en-US"/>
              <a:pPr>
                <a:defRPr/>
              </a:pPr>
              <a:t>6/5/24</a:t>
            </a:fld>
            <a:endParaRPr lang="en-US"/>
          </a:p>
        </p:txBody>
      </p:sp>
      <p:sp>
        <p:nvSpPr>
          <p:cNvPr id="4" name="Slide Image Placeholder 3">
            <a:extLst>
              <a:ext uri="{FF2B5EF4-FFF2-40B4-BE49-F238E27FC236}">
                <a16:creationId xmlns:a16="http://schemas.microsoft.com/office/drawing/2014/main" id="{5EE3A064-1F83-1E2F-F027-D0CC04A358E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6EF5E7B-2517-9280-7885-B8C7B185A83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9B083D8-54AB-FCAB-9526-B39B44C6F0A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694EF607-8E56-756F-AE41-2FF3E8AEB1D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663D59AD-FB68-9646-AEE4-869F2FDA29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15B4101-61AE-ED44-538B-19D5F618B8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82228FBE-E68B-89F3-C6B6-4739AD7053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400"/>
              <a:t>Hello everyone. Today, I will be discussing the impact of quantum computing on cryptosystems. Let's begin with a brief overview of quantum physics and its evolution.</a:t>
            </a:r>
          </a:p>
        </p:txBody>
      </p:sp>
      <p:sp>
        <p:nvSpPr>
          <p:cNvPr id="15363" name="Slide Number Placeholder 3">
            <a:extLst>
              <a:ext uri="{FF2B5EF4-FFF2-40B4-BE49-F238E27FC236}">
                <a16:creationId xmlns:a16="http://schemas.microsoft.com/office/drawing/2014/main" id="{70EE9159-8AA0-B8EB-7A84-D0761A6F06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B15985F4-218D-BB40-A69C-5E20B2139CC3}" type="slidenum">
              <a:rPr lang="en-US" altLang="en-US" smtClean="0"/>
              <a:pPr fontAlgn="base">
                <a:spcBef>
                  <a:spcPct val="0"/>
                </a:spcBef>
                <a:spcAft>
                  <a:spcPct val="0"/>
                </a:spcAft>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7DEC3128-ADB1-8966-6B2D-F8250AECEA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8F0C8379-FCB3-4E92-8EBD-E176E8733C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Quantum computing has various applications. In cryptography, it aids in developing quantum-resistant algorithms that can withstand quantum attacks. It also helps solve complex optimization problems in fields like logistics and finance, and simulates molecular structures in material science, enabling discoveries in chemistry and materials engineering.</a:t>
            </a:r>
          </a:p>
        </p:txBody>
      </p:sp>
      <p:sp>
        <p:nvSpPr>
          <p:cNvPr id="34819" name="Slide Number Placeholder 3">
            <a:extLst>
              <a:ext uri="{FF2B5EF4-FFF2-40B4-BE49-F238E27FC236}">
                <a16:creationId xmlns:a16="http://schemas.microsoft.com/office/drawing/2014/main" id="{4031A7BD-74E7-082C-6354-28C61E6E43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66905AE9-B87C-1049-85AF-38575015BB09}" type="slidenum">
              <a:rPr lang="en-US" altLang="en-US" smtClean="0"/>
              <a:pPr fontAlgn="base">
                <a:spcBef>
                  <a:spcPct val="0"/>
                </a:spcBef>
                <a:spcAft>
                  <a:spcPct val="0"/>
                </a:spcAft>
              </a:pPr>
              <a:t>12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7FB07895-66E2-ABB0-C3DA-79416A4AF9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a:extLst>
              <a:ext uri="{FF2B5EF4-FFF2-40B4-BE49-F238E27FC236}">
                <a16:creationId xmlns:a16="http://schemas.microsoft.com/office/drawing/2014/main" id="{328154B4-9B71-D884-93D0-56A89DF661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 conclusion, quantum computing poses a significant threat to current cryptographic systems. Developing post-quantum cryptography is essential for future security. Continued advancements in quantum hardware and algorithms are crucial for progress in this revolutionary field.</a:t>
            </a:r>
          </a:p>
        </p:txBody>
      </p:sp>
      <p:sp>
        <p:nvSpPr>
          <p:cNvPr id="36867" name="Slide Number Placeholder 3">
            <a:extLst>
              <a:ext uri="{FF2B5EF4-FFF2-40B4-BE49-F238E27FC236}">
                <a16:creationId xmlns:a16="http://schemas.microsoft.com/office/drawing/2014/main" id="{FDF7AC27-E6BC-EEC8-F7D1-8447EEEADB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29423B2F-9165-0241-A2BD-6C11C687762E}" type="slidenum">
              <a:rPr lang="en-US" altLang="en-US" smtClean="0"/>
              <a:pPr fontAlgn="base">
                <a:spcBef>
                  <a:spcPct val="0"/>
                </a:spcBef>
                <a:spcAft>
                  <a:spcPct val="0"/>
                </a:spcAft>
              </a:pPr>
              <a:t>13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87E8AF77-6AE7-2044-3B99-6241225043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507B255F-1B3F-10E0-B4D0-313FA7F7DF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Quantum mechanics started in the early 1900s with Max Planck’s work on black-body radiation, which describes how objects emit thermal radiation. It developed further in the 1920s with contributions from Schrödinger and Heisenberg, who formulated key principles of quantum theory. In 1982, Richard Feynman proposed the idea of quantum computers, which could solve problems classical computers struggle with.</a:t>
            </a:r>
          </a:p>
        </p:txBody>
      </p:sp>
      <p:sp>
        <p:nvSpPr>
          <p:cNvPr id="17411" name="Slide Number Placeholder 3">
            <a:extLst>
              <a:ext uri="{FF2B5EF4-FFF2-40B4-BE49-F238E27FC236}">
                <a16:creationId xmlns:a16="http://schemas.microsoft.com/office/drawing/2014/main" id="{BB8EE38A-2EC1-6166-FB83-52978483AC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9FBDE5D5-F72D-034A-B4EE-FF55F646B31A}" type="slidenum">
              <a:rPr lang="en-US" altLang="en-US" smtClean="0"/>
              <a:pPr fontAlgn="base">
                <a:spcBef>
                  <a:spcPct val="0"/>
                </a:spcBef>
                <a:spcAft>
                  <a:spcPct val="0"/>
                </a:spcAft>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4821A898-35F6-7F8C-FBF7-003E9B0BB1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a:extLst>
              <a:ext uri="{FF2B5EF4-FFF2-40B4-BE49-F238E27FC236}">
                <a16:creationId xmlns:a16="http://schemas.microsoft.com/office/drawing/2014/main" id="{D4B19A26-7A53-E612-0973-8FEC886C79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 the 1980s, Feynman and David Deutsch explored quantum computation, the idea of using quantum mechanics to perform calculations. Peter Shor, in 1994, developed an algorithm for factoring integers on a quantum computer, demonstrating a potential to break widely used encryption. In 1996, Lov Grover introduced a quantum algorithm for database searches, showcasing the efficiency of quantum search methods.</a:t>
            </a:r>
          </a:p>
        </p:txBody>
      </p:sp>
      <p:sp>
        <p:nvSpPr>
          <p:cNvPr id="19459" name="Slide Number Placeholder 3">
            <a:extLst>
              <a:ext uri="{FF2B5EF4-FFF2-40B4-BE49-F238E27FC236}">
                <a16:creationId xmlns:a16="http://schemas.microsoft.com/office/drawing/2014/main" id="{6D0E72C1-E702-8EB3-4867-99AFB6A4F1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456FADB3-C2F1-AA49-BF9C-C3E5C47D1B9A}" type="slidenum">
              <a:rPr lang="en-US" altLang="en-US" smtClean="0"/>
              <a:pPr fontAlgn="base">
                <a:spcBef>
                  <a:spcPct val="0"/>
                </a:spcBef>
                <a:spcAft>
                  <a:spcPct val="0"/>
                </a:spcAft>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65B2A2F9-CEDC-DA06-7FDF-B9A04FA20D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BA6DA6AB-5C8D-0834-2123-59EA2844A3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Qubits are the basic units of quantum information, analogous to classical bits but with key differences. Unlike classical bits that are either 0 or 1, qubits can be in a state of 0, 1, or any superposition of these states, meaning they can exist in multiple states simultaneously. This property enables quantum computers to perform parallel computations, significantly enhancing their problem-solving capabilities.</a:t>
            </a:r>
          </a:p>
          <a:p>
            <a:pPr eaLnBrk="1" hangingPunct="1">
              <a:spcBef>
                <a:spcPct val="0"/>
              </a:spcBef>
            </a:pPr>
            <a:endParaRPr lang="en-US" altLang="en-US"/>
          </a:p>
          <a:p>
            <a:pPr eaLnBrk="1" hangingPunct="1">
              <a:spcBef>
                <a:spcPct val="0"/>
              </a:spcBef>
            </a:pPr>
            <a:r>
              <a:rPr lang="en-US" altLang="en-US"/>
              <a:t>TLDR superposition it can be everywhere between top and bottom</a:t>
            </a:r>
          </a:p>
        </p:txBody>
      </p:sp>
      <p:sp>
        <p:nvSpPr>
          <p:cNvPr id="21507" name="Slide Number Placeholder 3">
            <a:extLst>
              <a:ext uri="{FF2B5EF4-FFF2-40B4-BE49-F238E27FC236}">
                <a16:creationId xmlns:a16="http://schemas.microsoft.com/office/drawing/2014/main" id="{C2D1B853-9238-782A-E7B5-B90A26ECA1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DF1C564B-D892-ED4D-9747-ECAC0C0CDF42}" type="slidenum">
              <a:rPr lang="en-US" altLang="en-US" smtClean="0"/>
              <a:pPr fontAlgn="base">
                <a:spcBef>
                  <a:spcPct val="0"/>
                </a:spcBef>
                <a:spcAft>
                  <a:spcPct val="0"/>
                </a:spcAft>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749F26B6-62F5-7F35-145C-888C9B91909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043B76E3-300D-1E27-AC99-CF308A14BA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Entanglement is a phenomenon where qubits become linked so that the state of one qubit directly affects the state of another, no matter the distance between them. Quantum gates, like the Hadamard gate, which creates superposition, and the CNOT gate, which generates entanglement, manipulate qubits to perform computations. These gates are fundamental operations in quantum computing.</a:t>
            </a:r>
          </a:p>
        </p:txBody>
      </p:sp>
      <p:sp>
        <p:nvSpPr>
          <p:cNvPr id="23555" name="Slide Number Placeholder 3">
            <a:extLst>
              <a:ext uri="{FF2B5EF4-FFF2-40B4-BE49-F238E27FC236}">
                <a16:creationId xmlns:a16="http://schemas.microsoft.com/office/drawing/2014/main" id="{29222314-44A6-DD01-F8F4-A578FF31D1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B12C70F7-592C-3B44-9DA7-0775E035A034}" type="slidenum">
              <a:rPr lang="en-US" altLang="en-US" smtClean="0"/>
              <a:pPr fontAlgn="base">
                <a:spcBef>
                  <a:spcPct val="0"/>
                </a:spcBef>
                <a:spcAft>
                  <a:spcPct val="0"/>
                </a:spcAft>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1CD000B6-9B34-BC9D-7FD9-9865605D5C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a:extLst>
              <a:ext uri="{FF2B5EF4-FFF2-40B4-BE49-F238E27FC236}">
                <a16:creationId xmlns:a16="http://schemas.microsoft.com/office/drawing/2014/main" id="{7EE6A60D-BB69-240E-242F-86CE1D87C4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Shor's algorithm can efficiently factor large integers, making RSA encryption vulnerable. RSA encryption relies on the difficulty of factoring large numbers, a task that classical computers find very hard. However, quantum computers can perform this task in polynomial time using Shor’s algorithm, posing a significant threat to current cryptographic systems.</a:t>
            </a:r>
          </a:p>
          <a:p>
            <a:pPr eaLnBrk="1" hangingPunct="1">
              <a:spcBef>
                <a:spcPct val="0"/>
              </a:spcBef>
            </a:pPr>
            <a:endParaRPr lang="en-US" altLang="en-US"/>
          </a:p>
        </p:txBody>
      </p:sp>
      <p:sp>
        <p:nvSpPr>
          <p:cNvPr id="25603" name="Slide Number Placeholder 3">
            <a:extLst>
              <a:ext uri="{FF2B5EF4-FFF2-40B4-BE49-F238E27FC236}">
                <a16:creationId xmlns:a16="http://schemas.microsoft.com/office/drawing/2014/main" id="{FA63AB25-88CA-6473-0AF2-F03149858E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8469C527-D681-C442-98D3-35DB1336B6EE}" type="slidenum">
              <a:rPr lang="en-US" altLang="en-US" smtClean="0"/>
              <a:pPr fontAlgn="base">
                <a:spcBef>
                  <a:spcPct val="0"/>
                </a:spcBef>
                <a:spcAft>
                  <a:spcPct val="0"/>
                </a:spcAft>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9C7FF93E-3C2C-4B60-F318-6CE202D7DB3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E5B98938-0733-7AA1-7B3C-419B684B2F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Let's look at a simple example to understand how Shor's algorithm works in breaking RSA encryption. RSA security is based on the difficulty of factoring large numbers into their prime factors. For this example, we will factor the number 77.(N)</a:t>
            </a:r>
          </a:p>
          <a:p>
            <a:pPr eaLnBrk="1" hangingPunct="1">
              <a:spcBef>
                <a:spcPct val="0"/>
              </a:spcBef>
            </a:pPr>
            <a:endParaRPr lang="en-US" altLang="en-US"/>
          </a:p>
          <a:p>
            <a:pPr eaLnBrk="1" hangingPunct="1">
              <a:spcBef>
                <a:spcPct val="0"/>
              </a:spcBef>
            </a:pPr>
            <a:r>
              <a:rPr lang="en-US" altLang="en-US"/>
              <a:t>Shor's algorithm uses the Quantum Fourier Transform to efficiently find the period of a function. This period-finding is the key to breaking down the large number into its prime factors.</a:t>
            </a:r>
          </a:p>
        </p:txBody>
      </p:sp>
      <p:sp>
        <p:nvSpPr>
          <p:cNvPr id="27651" name="Slide Number Placeholder 3">
            <a:extLst>
              <a:ext uri="{FF2B5EF4-FFF2-40B4-BE49-F238E27FC236}">
                <a16:creationId xmlns:a16="http://schemas.microsoft.com/office/drawing/2014/main" id="{3C870316-438B-EC6A-0811-2059D43C7E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0813EB03-0401-C943-8D0A-958424B0574D}" type="slidenum">
              <a:rPr lang="en-US" altLang="en-US" smtClean="0"/>
              <a:pPr fontAlgn="base">
                <a:spcBef>
                  <a:spcPct val="0"/>
                </a:spcBef>
                <a:spcAft>
                  <a:spcPct val="0"/>
                </a:spcAft>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DEFA1F79-344A-82DB-5617-A9FB07D1C8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a:extLst>
              <a:ext uri="{FF2B5EF4-FFF2-40B4-BE49-F238E27FC236}">
                <a16:creationId xmlns:a16="http://schemas.microsoft.com/office/drawing/2014/main" id="{76EEA6C3-DCC4-329F-AD51-DB9C4CB3CB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N= 77</a:t>
            </a:r>
          </a:p>
          <a:p>
            <a:pPr eaLnBrk="1" hangingPunct="1"/>
            <a:endParaRPr lang="en-US" altLang="en-US"/>
          </a:p>
          <a:p>
            <a:pPr eaLnBrk="1" hangingPunct="1"/>
            <a:r>
              <a:rPr lang="en-US" altLang="en-US"/>
              <a:t>P * q = 77</a:t>
            </a:r>
          </a:p>
          <a:p>
            <a:pPr eaLnBrk="1" hangingPunct="1"/>
            <a:r>
              <a:rPr lang="en-US" altLang="en-US"/>
              <a:t>Even -1</a:t>
            </a:r>
          </a:p>
          <a:p>
            <a:pPr eaLnBrk="1" hangingPunct="1"/>
            <a:r>
              <a:rPr lang="en-US" altLang="en-US"/>
              <a:t>Odd +1</a:t>
            </a:r>
          </a:p>
        </p:txBody>
      </p:sp>
      <p:sp>
        <p:nvSpPr>
          <p:cNvPr id="4" name="Slide Number Placeholder 3">
            <a:extLst>
              <a:ext uri="{FF2B5EF4-FFF2-40B4-BE49-F238E27FC236}">
                <a16:creationId xmlns:a16="http://schemas.microsoft.com/office/drawing/2014/main" id="{3F3BFE5C-03C8-1538-F81C-E70C7F3FF28A}"/>
              </a:ext>
            </a:extLst>
          </p:cNvPr>
          <p:cNvSpPr>
            <a:spLocks noGrp="1"/>
          </p:cNvSpPr>
          <p:nvPr>
            <p:ph type="sldNum" sz="quarter" idx="5"/>
          </p:nvPr>
        </p:nvSpPr>
        <p:spPr/>
        <p:txBody>
          <a:bodyPr/>
          <a:lstStyle/>
          <a:p>
            <a:pPr>
              <a:defRPr/>
            </a:pPr>
            <a:fld id="{1AFB13B2-D6C9-5B47-8710-DBB8FFBF2A40}"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482EEB80-73C7-4F85-0BB7-EEB038263BB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a:extLst>
              <a:ext uri="{FF2B5EF4-FFF2-40B4-BE49-F238E27FC236}">
                <a16:creationId xmlns:a16="http://schemas.microsoft.com/office/drawing/2014/main" id="{AB5B6E43-5E96-507F-CC38-A75787B5F5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Recent advancements in quantum computing include increasing the number of qubits in processors. For example, Google’s Sycamore processor achieved quantum supremacy in 2019 with 53 qubits, performing a calculation faster than the most powerful classical computers. IBM’s Eagle, a 127-qubit processor demonstrated in 2021, represents another leap forward in quantum hardware.</a:t>
            </a:r>
          </a:p>
        </p:txBody>
      </p:sp>
      <p:sp>
        <p:nvSpPr>
          <p:cNvPr id="31747" name="Slide Number Placeholder 3">
            <a:extLst>
              <a:ext uri="{FF2B5EF4-FFF2-40B4-BE49-F238E27FC236}">
                <a16:creationId xmlns:a16="http://schemas.microsoft.com/office/drawing/2014/main" id="{12B5EA5B-60DA-4A5B-3F58-1D68AEC37BF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5CFE70F6-930C-5142-B18F-C081665B4555}" type="slidenum">
              <a:rPr lang="en-US" altLang="en-US" smtClean="0"/>
              <a:pPr fontAlgn="base">
                <a:spcBef>
                  <a:spcPct val="0"/>
                </a:spcBef>
                <a:spcAft>
                  <a:spcPct val="0"/>
                </a:spcAft>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68A452-DBD9-3430-2317-AEF705E03178}"/>
              </a:ext>
            </a:extLst>
          </p:cNvPr>
          <p:cNvSpPr>
            <a:spLocks noGrp="1"/>
          </p:cNvSpPr>
          <p:nvPr>
            <p:ph type="dt" sz="half" idx="10"/>
          </p:nvPr>
        </p:nvSpPr>
        <p:spPr/>
        <p:txBody>
          <a:bodyPr/>
          <a:lstStyle>
            <a:lvl1pPr>
              <a:defRPr/>
            </a:lvl1pPr>
          </a:lstStyle>
          <a:p>
            <a:pPr>
              <a:defRPr/>
            </a:pPr>
            <a:fld id="{FA6E1D9E-EB3E-A748-8BCC-BE35C3FCA87C}" type="datetimeFigureOut">
              <a:rPr lang="en-US"/>
              <a:pPr>
                <a:defRPr/>
              </a:pPr>
              <a:t>6/5/24</a:t>
            </a:fld>
            <a:endParaRPr lang="en-US"/>
          </a:p>
        </p:txBody>
      </p:sp>
      <p:sp>
        <p:nvSpPr>
          <p:cNvPr id="5" name="Footer Placeholder 4">
            <a:extLst>
              <a:ext uri="{FF2B5EF4-FFF2-40B4-BE49-F238E27FC236}">
                <a16:creationId xmlns:a16="http://schemas.microsoft.com/office/drawing/2014/main" id="{825B17F9-6B18-C5D6-B04C-D72EB2E0B77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F338149-421A-1619-95DA-C028684BD25D}"/>
              </a:ext>
            </a:extLst>
          </p:cNvPr>
          <p:cNvSpPr>
            <a:spLocks noGrp="1"/>
          </p:cNvSpPr>
          <p:nvPr>
            <p:ph type="sldNum" sz="quarter" idx="12"/>
          </p:nvPr>
        </p:nvSpPr>
        <p:spPr/>
        <p:txBody>
          <a:bodyPr/>
          <a:lstStyle>
            <a:lvl1pPr>
              <a:defRPr/>
            </a:lvl1pPr>
          </a:lstStyle>
          <a:p>
            <a:pPr>
              <a:defRPr/>
            </a:pPr>
            <a:fld id="{B39D77F8-50DD-FC49-9B96-5E232A71FDD8}" type="slidenum">
              <a:rPr lang="en-US"/>
              <a:pPr>
                <a:defRPr/>
              </a:pPr>
              <a:t>‹#›</a:t>
            </a:fld>
            <a:endParaRPr lang="en-US"/>
          </a:p>
        </p:txBody>
      </p:sp>
    </p:spTree>
    <p:extLst>
      <p:ext uri="{BB962C8B-B14F-4D97-AF65-F5344CB8AC3E}">
        <p14:creationId xmlns:p14="http://schemas.microsoft.com/office/powerpoint/2010/main" val="207636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83B2F-7631-0D74-676A-DF7F0E631050}"/>
              </a:ext>
            </a:extLst>
          </p:cNvPr>
          <p:cNvSpPr>
            <a:spLocks noGrp="1"/>
          </p:cNvSpPr>
          <p:nvPr>
            <p:ph type="dt" sz="half" idx="10"/>
          </p:nvPr>
        </p:nvSpPr>
        <p:spPr/>
        <p:txBody>
          <a:bodyPr/>
          <a:lstStyle>
            <a:lvl1pPr>
              <a:defRPr/>
            </a:lvl1pPr>
          </a:lstStyle>
          <a:p>
            <a:pPr>
              <a:defRPr/>
            </a:pPr>
            <a:fld id="{1302E36F-3CF0-E649-9467-46103EAA90B9}" type="datetimeFigureOut">
              <a:rPr lang="en-US"/>
              <a:pPr>
                <a:defRPr/>
              </a:pPr>
              <a:t>6/5/24</a:t>
            </a:fld>
            <a:endParaRPr lang="en-US"/>
          </a:p>
        </p:txBody>
      </p:sp>
      <p:sp>
        <p:nvSpPr>
          <p:cNvPr id="5" name="Footer Placeholder 4">
            <a:extLst>
              <a:ext uri="{FF2B5EF4-FFF2-40B4-BE49-F238E27FC236}">
                <a16:creationId xmlns:a16="http://schemas.microsoft.com/office/drawing/2014/main" id="{1202FA5C-3FE7-E2BD-24E8-6BD39D7E08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BEA35E-8261-2F44-1D52-7E23CB3DDF21}"/>
              </a:ext>
            </a:extLst>
          </p:cNvPr>
          <p:cNvSpPr>
            <a:spLocks noGrp="1"/>
          </p:cNvSpPr>
          <p:nvPr>
            <p:ph type="sldNum" sz="quarter" idx="12"/>
          </p:nvPr>
        </p:nvSpPr>
        <p:spPr/>
        <p:txBody>
          <a:bodyPr/>
          <a:lstStyle>
            <a:lvl1pPr>
              <a:defRPr/>
            </a:lvl1pPr>
          </a:lstStyle>
          <a:p>
            <a:pPr>
              <a:defRPr/>
            </a:pPr>
            <a:fld id="{CE003BC0-C44F-F24A-AE55-B424679AB518}" type="slidenum">
              <a:rPr lang="en-US"/>
              <a:pPr>
                <a:defRPr/>
              </a:pPr>
              <a:t>‹#›</a:t>
            </a:fld>
            <a:endParaRPr lang="en-US"/>
          </a:p>
        </p:txBody>
      </p:sp>
    </p:spTree>
    <p:extLst>
      <p:ext uri="{BB962C8B-B14F-4D97-AF65-F5344CB8AC3E}">
        <p14:creationId xmlns:p14="http://schemas.microsoft.com/office/powerpoint/2010/main" val="132354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4A32D-6376-4905-E385-8760F7F1DD74}"/>
              </a:ext>
            </a:extLst>
          </p:cNvPr>
          <p:cNvSpPr>
            <a:spLocks noGrp="1"/>
          </p:cNvSpPr>
          <p:nvPr>
            <p:ph type="dt" sz="half" idx="10"/>
          </p:nvPr>
        </p:nvSpPr>
        <p:spPr/>
        <p:txBody>
          <a:bodyPr/>
          <a:lstStyle>
            <a:lvl1pPr>
              <a:defRPr/>
            </a:lvl1pPr>
          </a:lstStyle>
          <a:p>
            <a:pPr>
              <a:defRPr/>
            </a:pPr>
            <a:fld id="{F3F3C8B6-8C82-3049-90BC-31DEDFE1C035}" type="datetimeFigureOut">
              <a:rPr lang="en-US"/>
              <a:pPr>
                <a:defRPr/>
              </a:pPr>
              <a:t>6/5/24</a:t>
            </a:fld>
            <a:endParaRPr lang="en-US"/>
          </a:p>
        </p:txBody>
      </p:sp>
      <p:sp>
        <p:nvSpPr>
          <p:cNvPr id="5" name="Footer Placeholder 4">
            <a:extLst>
              <a:ext uri="{FF2B5EF4-FFF2-40B4-BE49-F238E27FC236}">
                <a16:creationId xmlns:a16="http://schemas.microsoft.com/office/drawing/2014/main" id="{57135ACA-47CB-769D-98DA-AFBE93F5CB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97EA74-FF75-802F-C071-1854E84DF835}"/>
              </a:ext>
            </a:extLst>
          </p:cNvPr>
          <p:cNvSpPr>
            <a:spLocks noGrp="1"/>
          </p:cNvSpPr>
          <p:nvPr>
            <p:ph type="sldNum" sz="quarter" idx="12"/>
          </p:nvPr>
        </p:nvSpPr>
        <p:spPr/>
        <p:txBody>
          <a:bodyPr/>
          <a:lstStyle>
            <a:lvl1pPr>
              <a:defRPr/>
            </a:lvl1pPr>
          </a:lstStyle>
          <a:p>
            <a:pPr>
              <a:defRPr/>
            </a:pPr>
            <a:fld id="{836D27FE-DB5B-8244-A672-19A6DD17BF61}" type="slidenum">
              <a:rPr lang="en-US"/>
              <a:pPr>
                <a:defRPr/>
              </a:pPr>
              <a:t>‹#›</a:t>
            </a:fld>
            <a:endParaRPr lang="en-US"/>
          </a:p>
        </p:txBody>
      </p:sp>
    </p:spTree>
    <p:extLst>
      <p:ext uri="{BB962C8B-B14F-4D97-AF65-F5344CB8AC3E}">
        <p14:creationId xmlns:p14="http://schemas.microsoft.com/office/powerpoint/2010/main" val="89843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ECAC1-35EE-8F29-C751-C02F20D56327}"/>
              </a:ext>
            </a:extLst>
          </p:cNvPr>
          <p:cNvSpPr>
            <a:spLocks noGrp="1"/>
          </p:cNvSpPr>
          <p:nvPr>
            <p:ph type="dt" sz="half" idx="10"/>
          </p:nvPr>
        </p:nvSpPr>
        <p:spPr/>
        <p:txBody>
          <a:bodyPr/>
          <a:lstStyle>
            <a:lvl1pPr>
              <a:defRPr/>
            </a:lvl1pPr>
          </a:lstStyle>
          <a:p>
            <a:pPr>
              <a:defRPr/>
            </a:pPr>
            <a:fld id="{94CE07C7-2159-3B41-B3FA-7139218C9319}" type="datetimeFigureOut">
              <a:rPr lang="en-US"/>
              <a:pPr>
                <a:defRPr/>
              </a:pPr>
              <a:t>6/5/24</a:t>
            </a:fld>
            <a:endParaRPr lang="en-US"/>
          </a:p>
        </p:txBody>
      </p:sp>
      <p:sp>
        <p:nvSpPr>
          <p:cNvPr id="5" name="Footer Placeholder 4">
            <a:extLst>
              <a:ext uri="{FF2B5EF4-FFF2-40B4-BE49-F238E27FC236}">
                <a16:creationId xmlns:a16="http://schemas.microsoft.com/office/drawing/2014/main" id="{9264C134-9200-C565-EBED-E18DA576CE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04B70C7-62DD-2EB6-0D67-EF8409F42872}"/>
              </a:ext>
            </a:extLst>
          </p:cNvPr>
          <p:cNvSpPr>
            <a:spLocks noGrp="1"/>
          </p:cNvSpPr>
          <p:nvPr>
            <p:ph type="sldNum" sz="quarter" idx="12"/>
          </p:nvPr>
        </p:nvSpPr>
        <p:spPr/>
        <p:txBody>
          <a:bodyPr/>
          <a:lstStyle>
            <a:lvl1pPr>
              <a:defRPr/>
            </a:lvl1pPr>
          </a:lstStyle>
          <a:p>
            <a:pPr>
              <a:defRPr/>
            </a:pPr>
            <a:fld id="{10369940-8A6F-6A44-9D9F-1C5A4C4323AC}" type="slidenum">
              <a:rPr lang="en-US"/>
              <a:pPr>
                <a:defRPr/>
              </a:pPr>
              <a:t>‹#›</a:t>
            </a:fld>
            <a:endParaRPr lang="en-US"/>
          </a:p>
        </p:txBody>
      </p:sp>
    </p:spTree>
    <p:extLst>
      <p:ext uri="{BB962C8B-B14F-4D97-AF65-F5344CB8AC3E}">
        <p14:creationId xmlns:p14="http://schemas.microsoft.com/office/powerpoint/2010/main" val="75561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76D01-7FDD-C50E-B73B-9BDDCF80B93F}"/>
              </a:ext>
            </a:extLst>
          </p:cNvPr>
          <p:cNvSpPr>
            <a:spLocks noGrp="1"/>
          </p:cNvSpPr>
          <p:nvPr>
            <p:ph type="dt" sz="half" idx="10"/>
          </p:nvPr>
        </p:nvSpPr>
        <p:spPr/>
        <p:txBody>
          <a:bodyPr/>
          <a:lstStyle>
            <a:lvl1pPr>
              <a:defRPr/>
            </a:lvl1pPr>
          </a:lstStyle>
          <a:p>
            <a:pPr>
              <a:defRPr/>
            </a:pPr>
            <a:fld id="{10309A6B-0CAD-8444-AA17-6423F415064B}" type="datetimeFigureOut">
              <a:rPr lang="en-US"/>
              <a:pPr>
                <a:defRPr/>
              </a:pPr>
              <a:t>6/5/24</a:t>
            </a:fld>
            <a:endParaRPr lang="en-US"/>
          </a:p>
        </p:txBody>
      </p:sp>
      <p:sp>
        <p:nvSpPr>
          <p:cNvPr id="5" name="Footer Placeholder 4">
            <a:extLst>
              <a:ext uri="{FF2B5EF4-FFF2-40B4-BE49-F238E27FC236}">
                <a16:creationId xmlns:a16="http://schemas.microsoft.com/office/drawing/2014/main" id="{83AA5BF3-D722-A787-DCE4-BC82591CD7C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866CA0C-0A65-E265-913A-840A245E9C8F}"/>
              </a:ext>
            </a:extLst>
          </p:cNvPr>
          <p:cNvSpPr>
            <a:spLocks noGrp="1"/>
          </p:cNvSpPr>
          <p:nvPr>
            <p:ph type="sldNum" sz="quarter" idx="12"/>
          </p:nvPr>
        </p:nvSpPr>
        <p:spPr/>
        <p:txBody>
          <a:bodyPr/>
          <a:lstStyle>
            <a:lvl1pPr>
              <a:defRPr/>
            </a:lvl1pPr>
          </a:lstStyle>
          <a:p>
            <a:pPr>
              <a:defRPr/>
            </a:pPr>
            <a:fld id="{8DCC5771-7585-1248-9B4E-5E1F71AA56B2}" type="slidenum">
              <a:rPr lang="en-US"/>
              <a:pPr>
                <a:defRPr/>
              </a:pPr>
              <a:t>‹#›</a:t>
            </a:fld>
            <a:endParaRPr lang="en-US"/>
          </a:p>
        </p:txBody>
      </p:sp>
    </p:spTree>
    <p:extLst>
      <p:ext uri="{BB962C8B-B14F-4D97-AF65-F5344CB8AC3E}">
        <p14:creationId xmlns:p14="http://schemas.microsoft.com/office/powerpoint/2010/main" val="309877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DE01ADF-3633-359E-E85C-F09F8EC4D7A6}"/>
              </a:ext>
            </a:extLst>
          </p:cNvPr>
          <p:cNvSpPr>
            <a:spLocks noGrp="1"/>
          </p:cNvSpPr>
          <p:nvPr>
            <p:ph type="dt" sz="half" idx="10"/>
          </p:nvPr>
        </p:nvSpPr>
        <p:spPr/>
        <p:txBody>
          <a:bodyPr/>
          <a:lstStyle>
            <a:lvl1pPr>
              <a:defRPr/>
            </a:lvl1pPr>
          </a:lstStyle>
          <a:p>
            <a:pPr>
              <a:defRPr/>
            </a:pPr>
            <a:fld id="{DD0E222E-4B14-4641-B969-39F56C3C7EFE}" type="datetimeFigureOut">
              <a:rPr lang="en-US"/>
              <a:pPr>
                <a:defRPr/>
              </a:pPr>
              <a:t>6/5/24</a:t>
            </a:fld>
            <a:endParaRPr lang="en-US"/>
          </a:p>
        </p:txBody>
      </p:sp>
      <p:sp>
        <p:nvSpPr>
          <p:cNvPr id="6" name="Footer Placeholder 4">
            <a:extLst>
              <a:ext uri="{FF2B5EF4-FFF2-40B4-BE49-F238E27FC236}">
                <a16:creationId xmlns:a16="http://schemas.microsoft.com/office/drawing/2014/main" id="{01DE8C14-B9F6-5BBA-4FDF-C33B313072F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CC8022C-69A1-F6F7-7DF7-8CA44945BAB8}"/>
              </a:ext>
            </a:extLst>
          </p:cNvPr>
          <p:cNvSpPr>
            <a:spLocks noGrp="1"/>
          </p:cNvSpPr>
          <p:nvPr>
            <p:ph type="sldNum" sz="quarter" idx="12"/>
          </p:nvPr>
        </p:nvSpPr>
        <p:spPr/>
        <p:txBody>
          <a:bodyPr/>
          <a:lstStyle>
            <a:lvl1pPr>
              <a:defRPr/>
            </a:lvl1pPr>
          </a:lstStyle>
          <a:p>
            <a:pPr>
              <a:defRPr/>
            </a:pPr>
            <a:fld id="{D9227194-41F0-CB42-9B0D-EA02C87CDDEF}" type="slidenum">
              <a:rPr lang="en-US"/>
              <a:pPr>
                <a:defRPr/>
              </a:pPr>
              <a:t>‹#›</a:t>
            </a:fld>
            <a:endParaRPr lang="en-US"/>
          </a:p>
        </p:txBody>
      </p:sp>
    </p:spTree>
    <p:extLst>
      <p:ext uri="{BB962C8B-B14F-4D97-AF65-F5344CB8AC3E}">
        <p14:creationId xmlns:p14="http://schemas.microsoft.com/office/powerpoint/2010/main" val="2352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F2002-73C2-F864-5871-590A59FBBCEC}"/>
              </a:ext>
            </a:extLst>
          </p:cNvPr>
          <p:cNvSpPr>
            <a:spLocks noGrp="1"/>
          </p:cNvSpPr>
          <p:nvPr>
            <p:ph type="dt" sz="half" idx="10"/>
          </p:nvPr>
        </p:nvSpPr>
        <p:spPr/>
        <p:txBody>
          <a:bodyPr/>
          <a:lstStyle>
            <a:lvl1pPr>
              <a:defRPr/>
            </a:lvl1pPr>
          </a:lstStyle>
          <a:p>
            <a:pPr>
              <a:defRPr/>
            </a:pPr>
            <a:fld id="{B6A28497-4CC8-8245-826F-840D61D4543F}" type="datetimeFigureOut">
              <a:rPr lang="en-US"/>
              <a:pPr>
                <a:defRPr/>
              </a:pPr>
              <a:t>6/5/24</a:t>
            </a:fld>
            <a:endParaRPr lang="en-US"/>
          </a:p>
        </p:txBody>
      </p:sp>
      <p:sp>
        <p:nvSpPr>
          <p:cNvPr id="8" name="Footer Placeholder 4">
            <a:extLst>
              <a:ext uri="{FF2B5EF4-FFF2-40B4-BE49-F238E27FC236}">
                <a16:creationId xmlns:a16="http://schemas.microsoft.com/office/drawing/2014/main" id="{52F0BD96-6FB0-F8F4-BE98-077559A93D7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BD33602-DF6F-23B4-84CB-8EC7E017BE74}"/>
              </a:ext>
            </a:extLst>
          </p:cNvPr>
          <p:cNvSpPr>
            <a:spLocks noGrp="1"/>
          </p:cNvSpPr>
          <p:nvPr>
            <p:ph type="sldNum" sz="quarter" idx="12"/>
          </p:nvPr>
        </p:nvSpPr>
        <p:spPr/>
        <p:txBody>
          <a:bodyPr/>
          <a:lstStyle>
            <a:lvl1pPr>
              <a:defRPr/>
            </a:lvl1pPr>
          </a:lstStyle>
          <a:p>
            <a:pPr>
              <a:defRPr/>
            </a:pPr>
            <a:fld id="{BCC23F42-EF66-1945-AC5D-4CEA14A2D58C}" type="slidenum">
              <a:rPr lang="en-US"/>
              <a:pPr>
                <a:defRPr/>
              </a:pPr>
              <a:t>‹#›</a:t>
            </a:fld>
            <a:endParaRPr lang="en-US"/>
          </a:p>
        </p:txBody>
      </p:sp>
    </p:spTree>
    <p:extLst>
      <p:ext uri="{BB962C8B-B14F-4D97-AF65-F5344CB8AC3E}">
        <p14:creationId xmlns:p14="http://schemas.microsoft.com/office/powerpoint/2010/main" val="404991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281CC1D-F6FC-42E0-84DF-81E5CD3CF026}"/>
              </a:ext>
            </a:extLst>
          </p:cNvPr>
          <p:cNvSpPr>
            <a:spLocks noGrp="1"/>
          </p:cNvSpPr>
          <p:nvPr>
            <p:ph type="dt" sz="half" idx="10"/>
          </p:nvPr>
        </p:nvSpPr>
        <p:spPr/>
        <p:txBody>
          <a:bodyPr/>
          <a:lstStyle>
            <a:lvl1pPr>
              <a:defRPr/>
            </a:lvl1pPr>
          </a:lstStyle>
          <a:p>
            <a:pPr>
              <a:defRPr/>
            </a:pPr>
            <a:fld id="{364EC85E-FFE9-B642-BE61-D85D415E700E}" type="datetimeFigureOut">
              <a:rPr lang="en-US"/>
              <a:pPr>
                <a:defRPr/>
              </a:pPr>
              <a:t>6/5/24</a:t>
            </a:fld>
            <a:endParaRPr lang="en-US"/>
          </a:p>
        </p:txBody>
      </p:sp>
      <p:sp>
        <p:nvSpPr>
          <p:cNvPr id="4" name="Footer Placeholder 4">
            <a:extLst>
              <a:ext uri="{FF2B5EF4-FFF2-40B4-BE49-F238E27FC236}">
                <a16:creationId xmlns:a16="http://schemas.microsoft.com/office/drawing/2014/main" id="{EDE77417-47EF-65CC-3193-C7F4C5BACA3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D51213C-1BD3-A85B-93DE-BE056CA0666F}"/>
              </a:ext>
            </a:extLst>
          </p:cNvPr>
          <p:cNvSpPr>
            <a:spLocks noGrp="1"/>
          </p:cNvSpPr>
          <p:nvPr>
            <p:ph type="sldNum" sz="quarter" idx="12"/>
          </p:nvPr>
        </p:nvSpPr>
        <p:spPr/>
        <p:txBody>
          <a:bodyPr/>
          <a:lstStyle>
            <a:lvl1pPr>
              <a:defRPr/>
            </a:lvl1pPr>
          </a:lstStyle>
          <a:p>
            <a:pPr>
              <a:defRPr/>
            </a:pPr>
            <a:fld id="{4C2E361D-B16F-A649-BC19-6310D05A544C}" type="slidenum">
              <a:rPr lang="en-US"/>
              <a:pPr>
                <a:defRPr/>
              </a:pPr>
              <a:t>‹#›</a:t>
            </a:fld>
            <a:endParaRPr lang="en-US"/>
          </a:p>
        </p:txBody>
      </p:sp>
    </p:spTree>
    <p:extLst>
      <p:ext uri="{BB962C8B-B14F-4D97-AF65-F5344CB8AC3E}">
        <p14:creationId xmlns:p14="http://schemas.microsoft.com/office/powerpoint/2010/main" val="293248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F7A2153-01A3-8042-A634-0B490C91EF4C}"/>
              </a:ext>
            </a:extLst>
          </p:cNvPr>
          <p:cNvSpPr>
            <a:spLocks noGrp="1"/>
          </p:cNvSpPr>
          <p:nvPr>
            <p:ph type="dt" sz="half" idx="10"/>
          </p:nvPr>
        </p:nvSpPr>
        <p:spPr/>
        <p:txBody>
          <a:bodyPr/>
          <a:lstStyle>
            <a:lvl1pPr>
              <a:defRPr/>
            </a:lvl1pPr>
          </a:lstStyle>
          <a:p>
            <a:pPr>
              <a:defRPr/>
            </a:pPr>
            <a:fld id="{4E42301C-86E2-0C4E-BA0E-4B77022D6B54}" type="datetimeFigureOut">
              <a:rPr lang="en-US"/>
              <a:pPr>
                <a:defRPr/>
              </a:pPr>
              <a:t>6/5/24</a:t>
            </a:fld>
            <a:endParaRPr lang="en-US"/>
          </a:p>
        </p:txBody>
      </p:sp>
      <p:sp>
        <p:nvSpPr>
          <p:cNvPr id="3" name="Footer Placeholder 4">
            <a:extLst>
              <a:ext uri="{FF2B5EF4-FFF2-40B4-BE49-F238E27FC236}">
                <a16:creationId xmlns:a16="http://schemas.microsoft.com/office/drawing/2014/main" id="{58E9711B-B446-C116-7A99-A80791A1086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8A95655-65CC-2C43-E12F-74DC1A33944A}"/>
              </a:ext>
            </a:extLst>
          </p:cNvPr>
          <p:cNvSpPr>
            <a:spLocks noGrp="1"/>
          </p:cNvSpPr>
          <p:nvPr>
            <p:ph type="sldNum" sz="quarter" idx="12"/>
          </p:nvPr>
        </p:nvSpPr>
        <p:spPr/>
        <p:txBody>
          <a:bodyPr/>
          <a:lstStyle>
            <a:lvl1pPr>
              <a:defRPr/>
            </a:lvl1pPr>
          </a:lstStyle>
          <a:p>
            <a:pPr>
              <a:defRPr/>
            </a:pPr>
            <a:fld id="{87E716E9-F6A3-4245-8BF7-0883013ED86F}" type="slidenum">
              <a:rPr lang="en-US"/>
              <a:pPr>
                <a:defRPr/>
              </a:pPr>
              <a:t>‹#›</a:t>
            </a:fld>
            <a:endParaRPr lang="en-US"/>
          </a:p>
        </p:txBody>
      </p:sp>
    </p:spTree>
    <p:extLst>
      <p:ext uri="{BB962C8B-B14F-4D97-AF65-F5344CB8AC3E}">
        <p14:creationId xmlns:p14="http://schemas.microsoft.com/office/powerpoint/2010/main" val="90030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D683DC9-85A4-FA90-4E29-3EA3FD3477E5}"/>
              </a:ext>
            </a:extLst>
          </p:cNvPr>
          <p:cNvSpPr>
            <a:spLocks noGrp="1"/>
          </p:cNvSpPr>
          <p:nvPr>
            <p:ph type="dt" sz="half" idx="10"/>
          </p:nvPr>
        </p:nvSpPr>
        <p:spPr/>
        <p:txBody>
          <a:bodyPr/>
          <a:lstStyle>
            <a:lvl1pPr>
              <a:defRPr/>
            </a:lvl1pPr>
          </a:lstStyle>
          <a:p>
            <a:pPr>
              <a:defRPr/>
            </a:pPr>
            <a:fld id="{EA7A635E-27C3-2A4A-A2CF-291B04DC4F13}" type="datetimeFigureOut">
              <a:rPr lang="en-US"/>
              <a:pPr>
                <a:defRPr/>
              </a:pPr>
              <a:t>6/5/24</a:t>
            </a:fld>
            <a:endParaRPr lang="en-US"/>
          </a:p>
        </p:txBody>
      </p:sp>
      <p:sp>
        <p:nvSpPr>
          <p:cNvPr id="6" name="Footer Placeholder 4">
            <a:extLst>
              <a:ext uri="{FF2B5EF4-FFF2-40B4-BE49-F238E27FC236}">
                <a16:creationId xmlns:a16="http://schemas.microsoft.com/office/drawing/2014/main" id="{17308BC8-D121-16B1-35F9-547B1472B2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FECBA5F-A583-9D74-D482-5393FB98AAF2}"/>
              </a:ext>
            </a:extLst>
          </p:cNvPr>
          <p:cNvSpPr>
            <a:spLocks noGrp="1"/>
          </p:cNvSpPr>
          <p:nvPr>
            <p:ph type="sldNum" sz="quarter" idx="12"/>
          </p:nvPr>
        </p:nvSpPr>
        <p:spPr/>
        <p:txBody>
          <a:bodyPr/>
          <a:lstStyle>
            <a:lvl1pPr>
              <a:defRPr/>
            </a:lvl1pPr>
          </a:lstStyle>
          <a:p>
            <a:pPr>
              <a:defRPr/>
            </a:pPr>
            <a:fld id="{624B231C-1F33-364E-9719-8873FC827D7A}" type="slidenum">
              <a:rPr lang="en-US"/>
              <a:pPr>
                <a:defRPr/>
              </a:pPr>
              <a:t>‹#›</a:t>
            </a:fld>
            <a:endParaRPr lang="en-US"/>
          </a:p>
        </p:txBody>
      </p:sp>
    </p:spTree>
    <p:extLst>
      <p:ext uri="{BB962C8B-B14F-4D97-AF65-F5344CB8AC3E}">
        <p14:creationId xmlns:p14="http://schemas.microsoft.com/office/powerpoint/2010/main" val="357530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B4C9989-EE3E-86EF-1DE3-CDE56186EEFD}"/>
              </a:ext>
            </a:extLst>
          </p:cNvPr>
          <p:cNvSpPr>
            <a:spLocks noGrp="1"/>
          </p:cNvSpPr>
          <p:nvPr>
            <p:ph type="dt" sz="half" idx="10"/>
          </p:nvPr>
        </p:nvSpPr>
        <p:spPr/>
        <p:txBody>
          <a:bodyPr/>
          <a:lstStyle>
            <a:lvl1pPr>
              <a:defRPr/>
            </a:lvl1pPr>
          </a:lstStyle>
          <a:p>
            <a:pPr>
              <a:defRPr/>
            </a:pPr>
            <a:fld id="{07D7AA58-0F2A-7849-B4C2-F6D7B929AC33}" type="datetimeFigureOut">
              <a:rPr lang="en-US"/>
              <a:pPr>
                <a:defRPr/>
              </a:pPr>
              <a:t>6/5/24</a:t>
            </a:fld>
            <a:endParaRPr lang="en-US"/>
          </a:p>
        </p:txBody>
      </p:sp>
      <p:sp>
        <p:nvSpPr>
          <p:cNvPr id="6" name="Footer Placeholder 4">
            <a:extLst>
              <a:ext uri="{FF2B5EF4-FFF2-40B4-BE49-F238E27FC236}">
                <a16:creationId xmlns:a16="http://schemas.microsoft.com/office/drawing/2014/main" id="{547C22BD-0F79-FC31-F6DC-088614A9206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2370EE9-CF2F-96F3-192C-30A48FED0BD4}"/>
              </a:ext>
            </a:extLst>
          </p:cNvPr>
          <p:cNvSpPr>
            <a:spLocks noGrp="1"/>
          </p:cNvSpPr>
          <p:nvPr>
            <p:ph type="sldNum" sz="quarter" idx="12"/>
          </p:nvPr>
        </p:nvSpPr>
        <p:spPr/>
        <p:txBody>
          <a:bodyPr/>
          <a:lstStyle>
            <a:lvl1pPr>
              <a:defRPr/>
            </a:lvl1pPr>
          </a:lstStyle>
          <a:p>
            <a:pPr>
              <a:defRPr/>
            </a:pPr>
            <a:fld id="{29BD895A-2D56-2E4E-A83E-E641C1A3AA30}" type="slidenum">
              <a:rPr lang="en-US"/>
              <a:pPr>
                <a:defRPr/>
              </a:pPr>
              <a:t>‹#›</a:t>
            </a:fld>
            <a:endParaRPr lang="en-US"/>
          </a:p>
        </p:txBody>
      </p:sp>
    </p:spTree>
    <p:extLst>
      <p:ext uri="{BB962C8B-B14F-4D97-AF65-F5344CB8AC3E}">
        <p14:creationId xmlns:p14="http://schemas.microsoft.com/office/powerpoint/2010/main" val="385494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64A48B7-F4C9-2D66-7E6D-D3AE200FD94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7AE512E-7B3B-1316-F623-6DA8F78A545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089AC26-20E8-23FB-E570-876CD6799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82000"/>
                  </a:schemeClr>
                </a:solidFill>
                <a:latin typeface="+mn-lt"/>
              </a:defRPr>
            </a:lvl1pPr>
          </a:lstStyle>
          <a:p>
            <a:pPr>
              <a:defRPr/>
            </a:pPr>
            <a:fld id="{B5CD4245-49E3-4A40-AA8C-84FB755322E9}" type="datetimeFigureOut">
              <a:rPr lang="en-US"/>
              <a:pPr>
                <a:defRPr/>
              </a:pPr>
              <a:t>6/5/24</a:t>
            </a:fld>
            <a:endParaRPr lang="en-US"/>
          </a:p>
        </p:txBody>
      </p:sp>
      <p:sp>
        <p:nvSpPr>
          <p:cNvPr id="5" name="Footer Placeholder 4">
            <a:extLst>
              <a:ext uri="{FF2B5EF4-FFF2-40B4-BE49-F238E27FC236}">
                <a16:creationId xmlns:a16="http://schemas.microsoft.com/office/drawing/2014/main" id="{6903AAE6-FAC2-B035-3AF5-6BE0C5D22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D7A878C-7CFD-C40B-C70D-FC54FCFF3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82000"/>
                  </a:schemeClr>
                </a:solidFill>
                <a:latin typeface="+mn-lt"/>
              </a:defRPr>
            </a:lvl1pPr>
          </a:lstStyle>
          <a:p>
            <a:pPr>
              <a:defRPr/>
            </a:pPr>
            <a:fld id="{AE0F436E-6FE8-044A-A908-D4A0EE465A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2pPr>
      <a:lvl3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3pPr>
      <a:lvl4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4pPr>
      <a:lvl5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AQjKUN8PORM?feature=oembed"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1421FF23-CEC5-1CC8-9E04-AA1B0E6F70C5}"/>
              </a:ext>
            </a:extLst>
          </p:cNvPr>
          <p:cNvSpPr>
            <a:spLocks noGrp="1" noChangeArrowheads="1"/>
          </p:cNvSpPr>
          <p:nvPr>
            <p:ph type="ctrTitle"/>
          </p:nvPr>
        </p:nvSpPr>
        <p:spPr>
          <a:xfrm>
            <a:off x="0" y="0"/>
            <a:ext cx="12192000" cy="3429000"/>
          </a:xfrm>
        </p:spPr>
        <p:txBody>
          <a:bodyPr anchor="ctr"/>
          <a:lstStyle/>
          <a:p>
            <a:pPr eaLnBrk="1" hangingPunct="1"/>
            <a:r>
              <a:rPr lang="en-US" altLang="en-US" sz="4800" dirty="0"/>
              <a:t>Quantum Computing vs Cryptosystem</a:t>
            </a:r>
          </a:p>
        </p:txBody>
      </p:sp>
      <p:sp>
        <p:nvSpPr>
          <p:cNvPr id="14338" name="Subtitle 2">
            <a:extLst>
              <a:ext uri="{FF2B5EF4-FFF2-40B4-BE49-F238E27FC236}">
                <a16:creationId xmlns:a16="http://schemas.microsoft.com/office/drawing/2014/main" id="{38376738-40BE-5E3E-0953-F8B66E9F3553}"/>
              </a:ext>
            </a:extLst>
          </p:cNvPr>
          <p:cNvSpPr>
            <a:spLocks noGrp="1" noChangeArrowheads="1"/>
          </p:cNvSpPr>
          <p:nvPr>
            <p:ph type="subTitle" idx="1"/>
          </p:nvPr>
        </p:nvSpPr>
        <p:spPr>
          <a:xfrm>
            <a:off x="174625" y="3638550"/>
            <a:ext cx="9144000" cy="1655763"/>
          </a:xfrm>
        </p:spPr>
        <p:txBody>
          <a:bodyPr/>
          <a:lstStyle/>
          <a:p>
            <a:pPr algn="l" eaLnBrk="1" hangingPunct="1"/>
            <a:r>
              <a:rPr lang="en-US" altLang="en-US" i="1" dirty="0"/>
              <a:t>Sajjad Alsaffar</a:t>
            </a:r>
          </a:p>
          <a:p>
            <a:pPr algn="l" eaLnBrk="1" hangingPunct="1"/>
            <a:r>
              <a:rPr lang="en-US" altLang="en-US" i="1" dirty="0"/>
              <a:t>CSC534 Computer Security</a:t>
            </a:r>
          </a:p>
          <a:p>
            <a:pPr algn="l" eaLnBrk="1" hangingPunct="1"/>
            <a:r>
              <a:rPr lang="en-US" altLang="en-US" i="1" dirty="0"/>
              <a:t>Professor: </a:t>
            </a:r>
            <a:r>
              <a:rPr lang="en-US" altLang="en-US" i="1" dirty="0" err="1"/>
              <a:t>Jeonghwa</a:t>
            </a:r>
            <a:r>
              <a:rPr lang="en-US" altLang="en-US" i="1" dirty="0"/>
              <a:t> Lee</a:t>
            </a:r>
          </a:p>
          <a:p>
            <a:pPr algn="l" eaLnBrk="1" hangingPunct="1"/>
            <a:r>
              <a:rPr lang="en-US" altLang="en-US" i="1" dirty="0"/>
              <a:t>Department of </a:t>
            </a:r>
            <a:r>
              <a:rPr lang="en-US" altLang="en-US" i="1"/>
              <a:t>Computer Science</a:t>
            </a:r>
            <a:endParaRPr lang="en-US" altLang="en-US" i="1" dirty="0"/>
          </a:p>
          <a:p>
            <a:pPr algn="l" eaLnBrk="1" hangingPunct="1"/>
            <a:r>
              <a:rPr lang="en-US" altLang="en-US" i="1" dirty="0"/>
              <a:t>Shippensburg University</a:t>
            </a:r>
          </a:p>
          <a:p>
            <a:pPr algn="l" eaLnBrk="1" hangingPunct="1"/>
            <a:r>
              <a:rPr lang="en-US" altLang="en-US" i="1" dirty="0"/>
              <a:t>01/06/2024</a:t>
            </a:r>
          </a:p>
          <a:p>
            <a:pPr algn="l" eaLnBrk="1" hangingPunct="1"/>
            <a:endParaRPr lang="en-US"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descr="A IBM Quantum 133 Qubit HERON chip.">
            <a:extLst>
              <a:ext uri="{FF2B5EF4-FFF2-40B4-BE49-F238E27FC236}">
                <a16:creationId xmlns:a16="http://schemas.microsoft.com/office/drawing/2014/main" id="{DFF37132-A600-5CEB-DB07-BDD9E154F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238" y="4170363"/>
            <a:ext cx="4540250"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itle 1">
            <a:extLst>
              <a:ext uri="{FF2B5EF4-FFF2-40B4-BE49-F238E27FC236}">
                <a16:creationId xmlns:a16="http://schemas.microsoft.com/office/drawing/2014/main" id="{CCABBA19-7563-3A78-EAD6-664B5537B8AB}"/>
              </a:ext>
            </a:extLst>
          </p:cNvPr>
          <p:cNvSpPr>
            <a:spLocks noGrp="1" noChangeArrowheads="1"/>
          </p:cNvSpPr>
          <p:nvPr>
            <p:ph type="title"/>
          </p:nvPr>
        </p:nvSpPr>
        <p:spPr/>
        <p:txBody>
          <a:bodyPr/>
          <a:lstStyle/>
          <a:p>
            <a:pPr eaLnBrk="1" hangingPunct="1"/>
            <a:r>
              <a:rPr lang="en-US" altLang="en-US"/>
              <a:t>Recent Quantum Computing Progress</a:t>
            </a:r>
          </a:p>
        </p:txBody>
      </p:sp>
      <p:sp>
        <p:nvSpPr>
          <p:cNvPr id="3" name="Content Placeholder 2">
            <a:extLst>
              <a:ext uri="{FF2B5EF4-FFF2-40B4-BE49-F238E27FC236}">
                <a16:creationId xmlns:a16="http://schemas.microsoft.com/office/drawing/2014/main" id="{615F20F3-2C7B-F957-2BE0-F4EBAA1A1923}"/>
              </a:ext>
            </a:extLst>
          </p:cNvPr>
          <p:cNvSpPr>
            <a:spLocks noGrp="1"/>
          </p:cNvSpPr>
          <p:nvPr>
            <p:ph idx="1"/>
          </p:nvPr>
        </p:nvSpPr>
        <p:spPr/>
        <p:txBody>
          <a:bodyPr rtlCol="0">
            <a:normAutofit/>
          </a:bodyPr>
          <a:lstStyle/>
          <a:p>
            <a:pPr eaLnBrk="1" fontAlgn="auto" hangingPunct="1">
              <a:spcAft>
                <a:spcPts val="0"/>
              </a:spcAft>
              <a:defRPr/>
            </a:pPr>
            <a:r>
              <a:rPr lang="en-US" b="1" dirty="0"/>
              <a:t>Qubits: </a:t>
            </a:r>
            <a:r>
              <a:rPr lang="en-US" dirty="0"/>
              <a:t>Increased number of qubits in quantum processors.</a:t>
            </a:r>
          </a:p>
          <a:p>
            <a:pPr eaLnBrk="1" fontAlgn="auto" hangingPunct="1">
              <a:spcAft>
                <a:spcPts val="0"/>
              </a:spcAft>
              <a:defRPr/>
            </a:pPr>
            <a:r>
              <a:rPr lang="en-US" b="1" dirty="0"/>
              <a:t>Google’s Sycamore: </a:t>
            </a:r>
            <a:r>
              <a:rPr lang="en-US" dirty="0"/>
              <a:t>Achieved quantum supremacy with a 53-qubit processor in 2019.</a:t>
            </a:r>
          </a:p>
          <a:p>
            <a:pPr eaLnBrk="1" fontAlgn="auto" hangingPunct="1">
              <a:spcAft>
                <a:spcPts val="0"/>
              </a:spcAft>
              <a:defRPr/>
            </a:pPr>
            <a:r>
              <a:rPr lang="en-US" b="1" dirty="0"/>
              <a:t>IBM’s Eagle: </a:t>
            </a:r>
            <a:r>
              <a:rPr lang="en-US" dirty="0"/>
              <a:t>A 127-qubit processor demonstrated in 2021.</a:t>
            </a:r>
          </a:p>
          <a:p>
            <a:pPr eaLnBrk="1" fontAlgn="auto" hangingPunct="1">
              <a:spcAft>
                <a:spcPts val="0"/>
              </a:spcAft>
              <a:defRPr/>
            </a:pPr>
            <a:r>
              <a:rPr lang="en-US" b="1" dirty="0">
                <a:solidFill>
                  <a:srgbClr val="161616"/>
                </a:solidFill>
                <a:highlight>
                  <a:srgbClr val="FFFFFF"/>
                </a:highlight>
                <a:latin typeface="IBM Plex Sans" panose="020F0502020204030204" pitchFamily="34" charset="0"/>
              </a:rPr>
              <a:t>IBM Osprey: </a:t>
            </a:r>
            <a:r>
              <a:rPr lang="en-US" dirty="0">
                <a:solidFill>
                  <a:srgbClr val="161616"/>
                </a:solidFill>
                <a:highlight>
                  <a:srgbClr val="FFFFFF"/>
                </a:highlight>
                <a:latin typeface="IBM Plex Sans" panose="020B0503050203000203" pitchFamily="34" charset="0"/>
              </a:rPr>
              <a:t>433-quantum bit (qubit) processor Jan 2024</a:t>
            </a:r>
          </a:p>
          <a:p>
            <a:pPr lvl="1" eaLnBrk="1" fontAlgn="auto" hangingPunct="1">
              <a:spcAft>
                <a:spcPts val="0"/>
              </a:spcAft>
              <a:defRPr/>
            </a:pPr>
            <a:r>
              <a:rPr lang="en-US" dirty="0">
                <a:solidFill>
                  <a:srgbClr val="161616"/>
                </a:solidFill>
                <a:highlight>
                  <a:srgbClr val="FFFFFF"/>
                </a:highlight>
                <a:latin typeface="IBM Plex Sans" panose="020B0503050203000203" pitchFamily="34" charset="0"/>
              </a:rPr>
              <a:t>Aims to scale to 4000+ qubits by 2025 and beyond</a:t>
            </a:r>
            <a:endParaRPr lang="en-US" dirty="0"/>
          </a:p>
        </p:txBody>
      </p:sp>
      <p:sp>
        <p:nvSpPr>
          <p:cNvPr id="30724" name="TextBox 3">
            <a:extLst>
              <a:ext uri="{FF2B5EF4-FFF2-40B4-BE49-F238E27FC236}">
                <a16:creationId xmlns:a16="http://schemas.microsoft.com/office/drawing/2014/main" id="{5EB3EBBB-3660-E57A-0C9C-4BE55F79273D}"/>
              </a:ext>
            </a:extLst>
          </p:cNvPr>
          <p:cNvSpPr txBox="1">
            <a:spLocks noChangeArrowheads="1"/>
          </p:cNvSpPr>
          <p:nvPr/>
        </p:nvSpPr>
        <p:spPr bwMode="auto">
          <a:xfrm>
            <a:off x="838200" y="6519863"/>
            <a:ext cx="6919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ptos" panose="020B00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ptos" panose="020B00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ptos" panose="020B00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ptos" panose="020B00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ptos" panose="020B00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ptos" panose="020B00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ptos" panose="020B00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ptos" panose="020B00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ptos" panose="020B0004020202020204" pitchFamily="34" charset="0"/>
              </a:defRPr>
            </a:lvl9pPr>
          </a:lstStyle>
          <a:p>
            <a:pPr eaLnBrk="1" hangingPunct="1">
              <a:lnSpc>
                <a:spcPct val="100000"/>
              </a:lnSpc>
              <a:spcBef>
                <a:spcPct val="0"/>
              </a:spcBef>
              <a:buFontTx/>
              <a:buNone/>
            </a:pPr>
            <a:r>
              <a:rPr lang="en-US" altLang="en-US" sz="700"/>
              <a:t>Castelvecchi, D. (2023, December 4). IBM releases first-ever 1,000-qubit quantum chip. Nature News. https://www.nature.com/articles/d41586-023-03854-1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87D52A34-A8F3-81A9-EF94-6791D1A3C441}"/>
              </a:ext>
            </a:extLst>
          </p:cNvPr>
          <p:cNvSpPr>
            <a:spLocks noGrp="1" noChangeArrowheads="1"/>
          </p:cNvSpPr>
          <p:nvPr>
            <p:ph type="title"/>
          </p:nvPr>
        </p:nvSpPr>
        <p:spPr/>
        <p:txBody>
          <a:bodyPr/>
          <a:lstStyle/>
          <a:p>
            <a:pPr eaLnBrk="1" hangingPunct="1"/>
            <a:endParaRPr lang="en-US" altLang="en-US"/>
          </a:p>
        </p:txBody>
      </p:sp>
      <p:pic>
        <p:nvPicPr>
          <p:cNvPr id="7" name="AQjKUN8PORM?feature=oembed" descr="IBM Quantum System Two">
            <a:hlinkClick r:id="" action="ppaction://media"/>
            <a:extLst>
              <a:ext uri="{FF2B5EF4-FFF2-40B4-BE49-F238E27FC236}">
                <a16:creationId xmlns:a16="http://schemas.microsoft.com/office/drawing/2014/main" id="{AC2699FB-1E77-7889-655B-14519B65C209}"/>
              </a:ext>
            </a:extLst>
          </p:cNvPr>
          <p:cNvPicPr>
            <a:picLocks noGrp="1" noRot="1" noChangeAspect="1" noChangeArrowheads="1"/>
          </p:cNvPicPr>
          <p:nvPr>
            <p:ph idx="1"/>
            <a:videoFile r:link="rId1"/>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FCF0F2BA-D760-FBDB-7B36-F9A3754241C7}"/>
              </a:ext>
            </a:extLst>
          </p:cNvPr>
          <p:cNvSpPr>
            <a:spLocks noGrp="1" noChangeArrowheads="1"/>
          </p:cNvSpPr>
          <p:nvPr>
            <p:ph type="title"/>
          </p:nvPr>
        </p:nvSpPr>
        <p:spPr/>
        <p:txBody>
          <a:bodyPr/>
          <a:lstStyle/>
          <a:p>
            <a:pPr eaLnBrk="1" hangingPunct="1"/>
            <a:r>
              <a:rPr lang="en-US" altLang="en-US"/>
              <a:t>Quantum Computing Applications</a:t>
            </a:r>
          </a:p>
        </p:txBody>
      </p:sp>
      <p:sp>
        <p:nvSpPr>
          <p:cNvPr id="33794" name="Content Placeholder 2">
            <a:extLst>
              <a:ext uri="{FF2B5EF4-FFF2-40B4-BE49-F238E27FC236}">
                <a16:creationId xmlns:a16="http://schemas.microsoft.com/office/drawing/2014/main" id="{B20430BB-FEDF-ACA6-5D1D-8A8A3E9B990B}"/>
              </a:ext>
            </a:extLst>
          </p:cNvPr>
          <p:cNvSpPr>
            <a:spLocks noGrp="1" noChangeArrowheads="1"/>
          </p:cNvSpPr>
          <p:nvPr>
            <p:ph idx="1"/>
          </p:nvPr>
        </p:nvSpPr>
        <p:spPr/>
        <p:txBody>
          <a:bodyPr/>
          <a:lstStyle/>
          <a:p>
            <a:pPr eaLnBrk="1" hangingPunct="1"/>
            <a:r>
              <a:rPr lang="en-US" altLang="en-US"/>
              <a:t>Cryptography: Development of quantum-resistant algorithms.</a:t>
            </a:r>
          </a:p>
          <a:p>
            <a:pPr eaLnBrk="1" hangingPunct="1"/>
            <a:r>
              <a:rPr lang="en-US" altLang="en-US"/>
              <a:t>Optimization: Solving complex optimization problems.</a:t>
            </a:r>
          </a:p>
          <a:p>
            <a:pPr eaLnBrk="1" hangingPunct="1"/>
            <a:r>
              <a:rPr lang="en-US" altLang="en-US"/>
              <a:t>Material Science: Simulating molecular structures.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1A90EB65-F9D1-234F-B39F-46A4CD25F3E2}"/>
              </a:ext>
            </a:extLst>
          </p:cNvPr>
          <p:cNvSpPr>
            <a:spLocks noGrp="1" noChangeArrowheads="1"/>
          </p:cNvSpPr>
          <p:nvPr>
            <p:ph type="title"/>
          </p:nvPr>
        </p:nvSpPr>
        <p:spPr/>
        <p:txBody>
          <a:bodyPr/>
          <a:lstStyle/>
          <a:p>
            <a:pPr eaLnBrk="1" hangingPunct="1"/>
            <a:r>
              <a:rPr lang="en-US" altLang="en-US"/>
              <a:t>Conclusion</a:t>
            </a:r>
          </a:p>
        </p:txBody>
      </p:sp>
      <p:sp>
        <p:nvSpPr>
          <p:cNvPr id="35842" name="Content Placeholder 2">
            <a:extLst>
              <a:ext uri="{FF2B5EF4-FFF2-40B4-BE49-F238E27FC236}">
                <a16:creationId xmlns:a16="http://schemas.microsoft.com/office/drawing/2014/main" id="{7972818A-C9C1-E7CE-C4DB-3C0AA831A037}"/>
              </a:ext>
            </a:extLst>
          </p:cNvPr>
          <p:cNvSpPr>
            <a:spLocks noGrp="1" noChangeArrowheads="1"/>
          </p:cNvSpPr>
          <p:nvPr>
            <p:ph idx="1"/>
          </p:nvPr>
        </p:nvSpPr>
        <p:spPr/>
        <p:txBody>
          <a:bodyPr/>
          <a:lstStyle/>
          <a:p>
            <a:pPr eaLnBrk="1" hangingPunct="1"/>
            <a:r>
              <a:rPr lang="en-US" altLang="en-US"/>
              <a:t>Quantum computing poses a significant threat to current cryptographic systems.</a:t>
            </a:r>
          </a:p>
          <a:p>
            <a:pPr eaLnBrk="1" hangingPunct="1"/>
            <a:r>
              <a:rPr lang="en-US" altLang="en-US"/>
              <a:t>Post-quantum cryptography is essential for future security.</a:t>
            </a:r>
          </a:p>
          <a:p>
            <a:pPr eaLnBrk="1" hangingPunct="1"/>
            <a:r>
              <a:rPr lang="en-US" altLang="en-US"/>
              <a:t>Continued advancements in quantum hardware and algorithms are crucial.</a:t>
            </a:r>
          </a:p>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7680798E-7E48-627D-D765-E72A27A80A2C}"/>
              </a:ext>
            </a:extLst>
          </p:cNvPr>
          <p:cNvSpPr>
            <a:spLocks noGrp="1" noChangeArrowheads="1"/>
          </p:cNvSpPr>
          <p:nvPr>
            <p:ph type="title"/>
          </p:nvPr>
        </p:nvSpPr>
        <p:spPr/>
        <p:txBody>
          <a:bodyPr/>
          <a:lstStyle/>
          <a:p>
            <a:pPr eaLnBrk="1" hangingPunct="1"/>
            <a:r>
              <a:rPr lang="en-US" altLang="en-US"/>
              <a:t>References</a:t>
            </a:r>
          </a:p>
        </p:txBody>
      </p:sp>
      <p:sp>
        <p:nvSpPr>
          <p:cNvPr id="37890" name="Content Placeholder 2">
            <a:extLst>
              <a:ext uri="{FF2B5EF4-FFF2-40B4-BE49-F238E27FC236}">
                <a16:creationId xmlns:a16="http://schemas.microsoft.com/office/drawing/2014/main" id="{3E25B025-C162-0DAB-5D98-BBA04A9225A4}"/>
              </a:ext>
            </a:extLst>
          </p:cNvPr>
          <p:cNvSpPr>
            <a:spLocks noGrp="1" noChangeArrowheads="1"/>
          </p:cNvSpPr>
          <p:nvPr>
            <p:ph idx="1"/>
          </p:nvPr>
        </p:nvSpPr>
        <p:spPr>
          <a:xfrm>
            <a:off x="838200" y="1825625"/>
            <a:ext cx="10515600" cy="4667250"/>
          </a:xfrm>
        </p:spPr>
        <p:txBody>
          <a:bodyPr/>
          <a:lstStyle/>
          <a:p>
            <a:pPr eaLnBrk="1" hangingPunct="1"/>
            <a:r>
              <a:rPr lang="en-US" altLang="en-US" sz="2400" b="1"/>
              <a:t>Planck, M. (1901). “On the Law of Distribution of Energy in the Normal Spectrum”. Annalen der Physik, 4(3), 553-563.</a:t>
            </a:r>
          </a:p>
          <a:p>
            <a:pPr eaLnBrk="1" hangingPunct="1"/>
            <a:r>
              <a:rPr lang="en-US" altLang="en-US" sz="2400" b="1"/>
              <a:t>Feynman, R.P. (1982). “Simulating Physics with Computers”. International Journal of Theoretical Physics, 21(6), 467-488.</a:t>
            </a:r>
          </a:p>
          <a:p>
            <a:pPr eaLnBrk="1" hangingPunct="1"/>
            <a:r>
              <a:rPr lang="en-US" altLang="en-US" sz="2400" b="1"/>
              <a:t>Deutsch, D. (1985). “Quantum Theory, the Church-Turing Principle and the Universal Quantum Computer”. Proceedings of the Royal Society of London. Series A, Mathematical and Physical Sciences, 400(1818), 97-117.</a:t>
            </a:r>
          </a:p>
          <a:p>
            <a:pPr eaLnBrk="1" hangingPunct="1"/>
            <a:r>
              <a:rPr lang="en-US" altLang="en-US" sz="2400" b="1"/>
              <a:t>Arute, F., Arya, K., Babbush, R., et al. (2019). “Quantum supremacy using a programmable superconducting processor”. Nature, 574(7779), 505-510.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F6D573A7-06E9-E8E2-D691-E003597CCD5D}"/>
              </a:ext>
            </a:extLst>
          </p:cNvPr>
          <p:cNvSpPr>
            <a:spLocks noGrp="1" noChangeArrowheads="1"/>
          </p:cNvSpPr>
          <p:nvPr>
            <p:ph type="title"/>
          </p:nvPr>
        </p:nvSpPr>
        <p:spPr/>
        <p:txBody>
          <a:bodyPr/>
          <a:lstStyle/>
          <a:p>
            <a:pPr eaLnBrk="1" hangingPunct="1"/>
            <a:r>
              <a:rPr lang="en-US" altLang="en-US"/>
              <a:t>Quantum Physics Timeline</a:t>
            </a:r>
          </a:p>
        </p:txBody>
      </p:sp>
      <p:sp>
        <p:nvSpPr>
          <p:cNvPr id="3" name="Content Placeholder 2">
            <a:extLst>
              <a:ext uri="{FF2B5EF4-FFF2-40B4-BE49-F238E27FC236}">
                <a16:creationId xmlns:a16="http://schemas.microsoft.com/office/drawing/2014/main" id="{CC8BFAC2-4BD0-FE3D-096A-F515E08774BA}"/>
              </a:ext>
            </a:extLst>
          </p:cNvPr>
          <p:cNvSpPr>
            <a:spLocks noGrp="1"/>
          </p:cNvSpPr>
          <p:nvPr>
            <p:ph idx="1"/>
          </p:nvPr>
        </p:nvSpPr>
        <p:spPr/>
        <p:txBody>
          <a:bodyPr rtlCol="0">
            <a:normAutofit/>
          </a:bodyPr>
          <a:lstStyle/>
          <a:p>
            <a:pPr eaLnBrk="1" fontAlgn="auto" hangingPunct="1">
              <a:spcAft>
                <a:spcPts val="0"/>
              </a:spcAft>
              <a:defRPr/>
            </a:pPr>
            <a:r>
              <a:rPr lang="en-US" b="1" dirty="0"/>
              <a:t>1900s : </a:t>
            </a:r>
            <a:r>
              <a:rPr lang="en-US" dirty="0"/>
              <a:t>Quantum mechanics began with Max Plank’s work on Black-body radiation.</a:t>
            </a:r>
          </a:p>
          <a:p>
            <a:pPr eaLnBrk="1" fontAlgn="auto" hangingPunct="1">
              <a:spcAft>
                <a:spcPts val="0"/>
              </a:spcAft>
              <a:defRPr/>
            </a:pPr>
            <a:r>
              <a:rPr lang="en-US" b="1" dirty="0"/>
              <a:t>1920s: </a:t>
            </a:r>
            <a:r>
              <a:rPr lang="en-US" dirty="0"/>
              <a:t>Development of quantum theory by </a:t>
            </a:r>
            <a:r>
              <a:rPr lang="en-US" dirty="0">
                <a:solidFill>
                  <a:srgbClr val="2E1500"/>
                </a:solidFill>
                <a:highlight>
                  <a:srgbClr val="FFFFFF"/>
                </a:highlight>
                <a:latin typeface="Google Sans"/>
              </a:rPr>
              <a:t>Erwin Schrödinger, </a:t>
            </a:r>
            <a:r>
              <a:rPr lang="en-US" dirty="0" err="1">
                <a:solidFill>
                  <a:srgbClr val="2E1500"/>
                </a:solidFill>
                <a:highlight>
                  <a:srgbClr val="FFFFFF"/>
                </a:highlight>
                <a:latin typeface="Google Sans"/>
              </a:rPr>
              <a:t>Heisenber</a:t>
            </a:r>
            <a:r>
              <a:rPr lang="en-US" dirty="0">
                <a:solidFill>
                  <a:srgbClr val="2E1500"/>
                </a:solidFill>
                <a:highlight>
                  <a:srgbClr val="FFFFFF"/>
                </a:highlight>
                <a:latin typeface="Google Sans"/>
              </a:rPr>
              <a:t>, and others.</a:t>
            </a:r>
          </a:p>
          <a:p>
            <a:pPr eaLnBrk="1" fontAlgn="auto" hangingPunct="1">
              <a:spcAft>
                <a:spcPts val="0"/>
              </a:spcAft>
              <a:defRPr/>
            </a:pPr>
            <a:r>
              <a:rPr lang="en-US" b="1" dirty="0">
                <a:solidFill>
                  <a:srgbClr val="2E1500"/>
                </a:solidFill>
                <a:highlight>
                  <a:srgbClr val="FFFFFF"/>
                </a:highlight>
                <a:latin typeface="Google Sans"/>
              </a:rPr>
              <a:t>1982: </a:t>
            </a:r>
            <a:r>
              <a:rPr lang="en-US" dirty="0">
                <a:solidFill>
                  <a:srgbClr val="2E1500"/>
                </a:solidFill>
                <a:highlight>
                  <a:srgbClr val="FFFFFF"/>
                </a:highlight>
                <a:latin typeface="Google Sans"/>
              </a:rPr>
              <a:t>Richard </a:t>
            </a:r>
            <a:r>
              <a:rPr lang="en-US" dirty="0" err="1">
                <a:solidFill>
                  <a:srgbClr val="2E1500"/>
                </a:solidFill>
                <a:highlight>
                  <a:srgbClr val="FFFFFF"/>
                </a:highlight>
                <a:latin typeface="Google Sans"/>
              </a:rPr>
              <a:t>feynman</a:t>
            </a:r>
            <a:r>
              <a:rPr lang="en-US" dirty="0">
                <a:solidFill>
                  <a:srgbClr val="2E1500"/>
                </a:solidFill>
                <a:highlight>
                  <a:srgbClr val="FFFFFF"/>
                </a:highlight>
                <a:latin typeface="Google Sans"/>
              </a:rPr>
              <a:t> proposed the concept of quantum computers.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953CDC38-A9A6-FB74-484F-C4C31ABFDE17}"/>
              </a:ext>
            </a:extLst>
          </p:cNvPr>
          <p:cNvSpPr>
            <a:spLocks noGrp="1" noChangeArrowheads="1"/>
          </p:cNvSpPr>
          <p:nvPr>
            <p:ph type="title"/>
          </p:nvPr>
        </p:nvSpPr>
        <p:spPr/>
        <p:txBody>
          <a:bodyPr/>
          <a:lstStyle/>
          <a:p>
            <a:pPr eaLnBrk="1" hangingPunct="1"/>
            <a:r>
              <a:rPr lang="en-US" altLang="en-US"/>
              <a:t>Linking Quantum Physics to Computing</a:t>
            </a:r>
          </a:p>
        </p:txBody>
      </p:sp>
      <p:sp>
        <p:nvSpPr>
          <p:cNvPr id="18434" name="Content Placeholder 2">
            <a:extLst>
              <a:ext uri="{FF2B5EF4-FFF2-40B4-BE49-F238E27FC236}">
                <a16:creationId xmlns:a16="http://schemas.microsoft.com/office/drawing/2014/main" id="{A977CEED-2F73-C3CF-1258-378929CDCF4A}"/>
              </a:ext>
            </a:extLst>
          </p:cNvPr>
          <p:cNvSpPr>
            <a:spLocks noGrp="1" noChangeArrowheads="1"/>
          </p:cNvSpPr>
          <p:nvPr>
            <p:ph idx="1"/>
          </p:nvPr>
        </p:nvSpPr>
        <p:spPr/>
        <p:txBody>
          <a:bodyPr/>
          <a:lstStyle/>
          <a:p>
            <a:pPr eaLnBrk="1" hangingPunct="1"/>
            <a:r>
              <a:rPr lang="en-US" altLang="en-US" b="1"/>
              <a:t>1980s: </a:t>
            </a:r>
            <a:r>
              <a:rPr lang="en-US" altLang="en-US"/>
              <a:t>Richard Feynman and David Deutsch explored the idea of quantum computation.</a:t>
            </a:r>
          </a:p>
          <a:p>
            <a:pPr eaLnBrk="1" hangingPunct="1"/>
            <a:r>
              <a:rPr lang="en-US" altLang="en-US" b="1"/>
              <a:t>1994: </a:t>
            </a:r>
            <a:r>
              <a:rPr lang="en-US" altLang="en-US"/>
              <a:t>Peter Shor developed an algorithm for factoring integers on a quantum computer.</a:t>
            </a:r>
          </a:p>
          <a:p>
            <a:pPr eaLnBrk="1" hangingPunct="1"/>
            <a:r>
              <a:rPr lang="en-US" altLang="en-US" b="1"/>
              <a:t>1996: </a:t>
            </a:r>
            <a:r>
              <a:rPr lang="en-US" altLang="en-US"/>
              <a:t>Lov Grover introduced a quantum algorithm for database 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8C318C6-4FC6-0AFB-ADDB-417C3104EFFB}"/>
              </a:ext>
            </a:extLst>
          </p:cNvPr>
          <p:cNvSpPr>
            <a:spLocks noGrp="1" noChangeArrowheads="1"/>
          </p:cNvSpPr>
          <p:nvPr>
            <p:ph type="title"/>
          </p:nvPr>
        </p:nvSpPr>
        <p:spPr/>
        <p:txBody>
          <a:bodyPr/>
          <a:lstStyle/>
          <a:p>
            <a:pPr eaLnBrk="1" hangingPunct="1"/>
            <a:r>
              <a:rPr lang="en-US" altLang="en-US"/>
              <a:t>Qubits and Superposition</a:t>
            </a:r>
          </a:p>
        </p:txBody>
      </p:sp>
      <p:sp>
        <p:nvSpPr>
          <p:cNvPr id="3" name="Content Placeholder 2">
            <a:extLst>
              <a:ext uri="{FF2B5EF4-FFF2-40B4-BE49-F238E27FC236}">
                <a16:creationId xmlns:a16="http://schemas.microsoft.com/office/drawing/2014/main" id="{4055BD25-D9E4-8E18-B067-4AF2D7514368}"/>
              </a:ext>
            </a:extLst>
          </p:cNvPr>
          <p:cNvSpPr>
            <a:spLocks noGrp="1"/>
          </p:cNvSpPr>
          <p:nvPr>
            <p:ph idx="1"/>
          </p:nvPr>
        </p:nvSpPr>
        <p:spPr/>
        <p:txBody>
          <a:bodyPr rtlCol="0">
            <a:normAutofit/>
          </a:bodyPr>
          <a:lstStyle/>
          <a:p>
            <a:pPr eaLnBrk="1" fontAlgn="auto" hangingPunct="1">
              <a:spcAft>
                <a:spcPts val="0"/>
              </a:spcAft>
              <a:defRPr/>
            </a:pPr>
            <a:r>
              <a:rPr lang="en-US" b="1" dirty="0"/>
              <a:t>Qubit: </a:t>
            </a:r>
            <a:r>
              <a:rPr lang="en-US" dirty="0"/>
              <a:t>Basic unit of quantum information, analogous to a classical bit.</a:t>
            </a:r>
          </a:p>
          <a:p>
            <a:pPr eaLnBrk="1" fontAlgn="auto" hangingPunct="1">
              <a:spcAft>
                <a:spcPts val="0"/>
              </a:spcAft>
              <a:defRPr/>
            </a:pPr>
            <a:r>
              <a:rPr lang="en-US" b="1" dirty="0"/>
              <a:t>Superposition: </a:t>
            </a:r>
            <a:r>
              <a:rPr lang="en-US" dirty="0"/>
              <a:t>A qubit can be in a state |0⟩, |1⟩, or any quantum superposition of these states: </a:t>
            </a:r>
          </a:p>
          <a:p>
            <a:pPr marL="0" indent="0" algn="ctr" eaLnBrk="1" fontAlgn="auto" hangingPunct="1">
              <a:spcAft>
                <a:spcPts val="0"/>
              </a:spcAft>
              <a:buFont typeface="Arial" panose="020B0604020202020204" pitchFamily="34" charset="0"/>
              <a:buNone/>
              <a:defRPr/>
            </a:pPr>
            <a:r>
              <a:rPr lang="en-US" dirty="0"/>
              <a:t>|</a:t>
            </a:r>
            <a:r>
              <a:rPr lang="el-GR" dirty="0"/>
              <a:t>ψ⟩ = α|0⟩ + β|1⟩ </a:t>
            </a:r>
            <a:r>
              <a:rPr lang="en-US" dirty="0"/>
              <a:t>with |</a:t>
            </a:r>
            <a:r>
              <a:rPr lang="el-GR" dirty="0"/>
              <a:t>α|^2 + |β|^2 = 1</a:t>
            </a:r>
            <a:endParaRPr lang="en-US" dirty="0"/>
          </a:p>
          <a:p>
            <a:pPr eaLnBrk="1" fontAlgn="auto" hangingPunct="1">
              <a:spcAft>
                <a:spcPts val="0"/>
              </a:spcAft>
              <a:defRPr/>
            </a:pPr>
            <a:r>
              <a:rPr lang="en-US" dirty="0"/>
              <a:t>Allows parallel computation on multiple states.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36C0CA8-EF0D-8D4A-B7D1-09A21727DDD1}"/>
              </a:ext>
            </a:extLst>
          </p:cNvPr>
          <p:cNvSpPr>
            <a:spLocks noGrp="1" noChangeArrowheads="1"/>
          </p:cNvSpPr>
          <p:nvPr>
            <p:ph type="title"/>
          </p:nvPr>
        </p:nvSpPr>
        <p:spPr/>
        <p:txBody>
          <a:bodyPr/>
          <a:lstStyle/>
          <a:p>
            <a:pPr eaLnBrk="1" hangingPunct="1"/>
            <a:r>
              <a:rPr lang="en-US" altLang="en-US"/>
              <a:t>Entanglement and Quantum Gates</a:t>
            </a:r>
          </a:p>
        </p:txBody>
      </p:sp>
      <p:sp>
        <p:nvSpPr>
          <p:cNvPr id="22530" name="Content Placeholder 2">
            <a:extLst>
              <a:ext uri="{FF2B5EF4-FFF2-40B4-BE49-F238E27FC236}">
                <a16:creationId xmlns:a16="http://schemas.microsoft.com/office/drawing/2014/main" id="{6B85F1FB-46D1-398B-5939-F371D4DA3F46}"/>
              </a:ext>
            </a:extLst>
          </p:cNvPr>
          <p:cNvSpPr>
            <a:spLocks noGrp="1" noChangeArrowheads="1"/>
          </p:cNvSpPr>
          <p:nvPr>
            <p:ph idx="1"/>
          </p:nvPr>
        </p:nvSpPr>
        <p:spPr/>
        <p:txBody>
          <a:bodyPr/>
          <a:lstStyle/>
          <a:p>
            <a:pPr eaLnBrk="1" hangingPunct="1"/>
            <a:r>
              <a:rPr lang="en-US" altLang="en-US" b="1"/>
              <a:t>Entanglement: </a:t>
            </a:r>
            <a:r>
              <a:rPr lang="en-US" altLang="en-US"/>
              <a:t>A phenomenon where qubits become linked, and the state of one qubit depends on the state of another.</a:t>
            </a:r>
          </a:p>
          <a:p>
            <a:pPr eaLnBrk="1" hangingPunct="1"/>
            <a:r>
              <a:rPr lang="en-US" altLang="en-US" b="1"/>
              <a:t>Quantum Gates: </a:t>
            </a:r>
            <a:r>
              <a:rPr lang="en-US" altLang="en-US"/>
              <a:t>Operations that change the state of qubits, such as the Hadamard gate (superposition) and CNOT gate (entanglement).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814A6EF-22C9-CF9C-FBC3-ECD4594FE9A4}"/>
              </a:ext>
            </a:extLst>
          </p:cNvPr>
          <p:cNvSpPr>
            <a:spLocks noGrp="1" noChangeArrowheads="1"/>
          </p:cNvSpPr>
          <p:nvPr>
            <p:ph type="title"/>
          </p:nvPr>
        </p:nvSpPr>
        <p:spPr/>
        <p:txBody>
          <a:bodyPr/>
          <a:lstStyle/>
          <a:p>
            <a:pPr eaLnBrk="1" hangingPunct="1"/>
            <a:r>
              <a:rPr lang="en-US" altLang="en-US"/>
              <a:t>Shor’s Algorithm</a:t>
            </a:r>
          </a:p>
        </p:txBody>
      </p:sp>
      <p:sp>
        <p:nvSpPr>
          <p:cNvPr id="24578" name="Content Placeholder 2">
            <a:extLst>
              <a:ext uri="{FF2B5EF4-FFF2-40B4-BE49-F238E27FC236}">
                <a16:creationId xmlns:a16="http://schemas.microsoft.com/office/drawing/2014/main" id="{9B386840-F28C-1B04-7CF5-CC19E7129DD0}"/>
              </a:ext>
            </a:extLst>
          </p:cNvPr>
          <p:cNvSpPr>
            <a:spLocks noGrp="1" noChangeArrowheads="1"/>
          </p:cNvSpPr>
          <p:nvPr>
            <p:ph idx="1"/>
          </p:nvPr>
        </p:nvSpPr>
        <p:spPr/>
        <p:txBody>
          <a:bodyPr/>
          <a:lstStyle/>
          <a:p>
            <a:pPr eaLnBrk="1" hangingPunct="1"/>
            <a:r>
              <a:rPr lang="en-US" altLang="en-US"/>
              <a:t>Efficiently factors large integers, breaking RSA encryption.</a:t>
            </a:r>
          </a:p>
          <a:p>
            <a:pPr eaLnBrk="1" hangingPunct="1"/>
            <a:r>
              <a:rPr lang="en-US" altLang="en-US" b="1"/>
              <a:t>Classical difficulty: </a:t>
            </a:r>
            <a:r>
              <a:rPr lang="en-US" altLang="en-US"/>
              <a:t>Factoring large numbers is computationally hard.</a:t>
            </a:r>
          </a:p>
          <a:p>
            <a:pPr eaLnBrk="1" hangingPunct="1"/>
            <a:r>
              <a:rPr lang="en-US" altLang="en-US" b="1"/>
              <a:t>Quantum advantage: </a:t>
            </a:r>
            <a:r>
              <a:rPr lang="en-US" altLang="en-US"/>
              <a:t>Shor’s algorithm runs in polynomial time, making RSA insecure against quantum attacks.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D7B514D7-8657-F144-A121-D20E40567341}"/>
              </a:ext>
            </a:extLst>
          </p:cNvPr>
          <p:cNvSpPr>
            <a:spLocks noGrp="1" noChangeArrowheads="1"/>
          </p:cNvSpPr>
          <p:nvPr>
            <p:ph type="title"/>
          </p:nvPr>
        </p:nvSpPr>
        <p:spPr/>
        <p:txBody>
          <a:bodyPr/>
          <a:lstStyle/>
          <a:p>
            <a:pPr eaLnBrk="1" hangingPunct="1"/>
            <a:r>
              <a:rPr lang="en-US" altLang="en-US"/>
              <a:t>Mathematical Demonstration</a:t>
            </a:r>
          </a:p>
        </p:txBody>
      </p:sp>
      <p:sp>
        <p:nvSpPr>
          <p:cNvPr id="26626" name="Content Placeholder 2">
            <a:extLst>
              <a:ext uri="{FF2B5EF4-FFF2-40B4-BE49-F238E27FC236}">
                <a16:creationId xmlns:a16="http://schemas.microsoft.com/office/drawing/2014/main" id="{9163987E-3956-80AD-64FE-21E1162559A2}"/>
              </a:ext>
            </a:extLst>
          </p:cNvPr>
          <p:cNvSpPr>
            <a:spLocks noGrp="1" noChangeArrowheads="1"/>
          </p:cNvSpPr>
          <p:nvPr>
            <p:ph idx="1"/>
          </p:nvPr>
        </p:nvSpPr>
        <p:spPr/>
        <p:txBody>
          <a:bodyPr/>
          <a:lstStyle/>
          <a:p>
            <a:pPr eaLnBrk="1" hangingPunct="1"/>
            <a:r>
              <a:rPr lang="en-US" altLang="en-US"/>
              <a:t>RSA relies on the difficulty of factoring large numbers.</a:t>
            </a:r>
          </a:p>
          <a:p>
            <a:pPr eaLnBrk="1" hangingPunct="1"/>
            <a:r>
              <a:rPr lang="en-US" altLang="en-US"/>
              <a:t>Shor’s algorithm uses Quantum Fourier Transform (QFT) to find the period of a function, leading to efficient factorization.</a:t>
            </a:r>
          </a:p>
          <a:p>
            <a:pPr eaLnBrk="1" hangingPunct="1"/>
            <a:r>
              <a:rPr lang="en-US" altLang="en-US"/>
              <a:t>This capability dramatically reduces the time required to break RSA encryption.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DE5A66D9-87E3-9D37-C694-C64A0F70E831}"/>
              </a:ext>
            </a:extLst>
          </p:cNvPr>
          <p:cNvSpPr>
            <a:spLocks noGrp="1" noChangeArrowheads="1"/>
          </p:cNvSpPr>
          <p:nvPr>
            <p:ph type="title"/>
          </p:nvPr>
        </p:nvSpPr>
        <p:spPr/>
        <p:txBody>
          <a:bodyPr/>
          <a:lstStyle/>
          <a:p>
            <a:pPr eaLnBrk="1" hangingPunct="1"/>
            <a:r>
              <a:rPr lang="en-US" altLang="en-US"/>
              <a:t>Example</a:t>
            </a:r>
          </a:p>
        </p:txBody>
      </p:sp>
      <p:sp>
        <p:nvSpPr>
          <p:cNvPr id="3" name="Content Placeholder 2">
            <a:extLst>
              <a:ext uri="{FF2B5EF4-FFF2-40B4-BE49-F238E27FC236}">
                <a16:creationId xmlns:a16="http://schemas.microsoft.com/office/drawing/2014/main" id="{97189028-989A-9526-B798-C8433964621B}"/>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b="1" dirty="0"/>
              <a:t>Here's a simplified version of the process:</a:t>
            </a:r>
          </a:p>
          <a:p>
            <a:pPr eaLnBrk="1" fontAlgn="auto" hangingPunct="1">
              <a:spcAft>
                <a:spcPts val="0"/>
              </a:spcAft>
              <a:buFont typeface="+mj-lt"/>
              <a:buAutoNum type="arabicPeriod"/>
              <a:defRPr/>
            </a:pPr>
            <a:r>
              <a:rPr lang="en-US" dirty="0"/>
              <a:t>Choose a number a such that 1&lt;a&lt;N (for our example, let's choose a=2).</a:t>
            </a:r>
          </a:p>
          <a:p>
            <a:pPr eaLnBrk="1" fontAlgn="auto" hangingPunct="1">
              <a:spcAft>
                <a:spcPts val="0"/>
              </a:spcAft>
              <a:buFont typeface="+mj-lt"/>
              <a:buAutoNum type="arabicPeriod"/>
              <a:defRPr/>
            </a:pPr>
            <a:r>
              <a:rPr lang="en-US" dirty="0"/>
              <a:t>Compute </a:t>
            </a:r>
            <a:r>
              <a:rPr lang="en-US" dirty="0" err="1"/>
              <a:t>a^x</a:t>
            </a:r>
            <a:r>
              <a:rPr lang="en-US" dirty="0"/>
              <a:t> mod  for different values of x until a repeating pattern (period) is found.</a:t>
            </a:r>
          </a:p>
          <a:p>
            <a:pPr eaLnBrk="1" fontAlgn="auto" hangingPunct="1">
              <a:spcAft>
                <a:spcPts val="0"/>
              </a:spcAft>
              <a:buFont typeface="+mj-lt"/>
              <a:buAutoNum type="arabicPeriod"/>
              <a:defRPr/>
            </a:pPr>
            <a:r>
              <a:rPr lang="en-US" dirty="0"/>
              <a:t>The period of this function helps determine the factors of N.</a:t>
            </a:r>
          </a:p>
          <a:p>
            <a:pPr eaLnBrk="1" fontAlgn="auto" hangingPunct="1">
              <a:spcAft>
                <a:spcPts val="0"/>
              </a:spcAft>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6B20EA9A-DF4E-6685-4CF9-593E856DFC9D}"/>
              </a:ext>
            </a:extLst>
          </p:cNvPr>
          <p:cNvSpPr>
            <a:spLocks noGrp="1" noChangeArrowheads="1"/>
          </p:cNvSpPr>
          <p:nvPr>
            <p:ph type="title"/>
          </p:nvPr>
        </p:nvSpPr>
        <p:spPr/>
        <p:txBody>
          <a:bodyPr/>
          <a:lstStyle/>
          <a:p>
            <a:pPr eaLnBrk="1" hangingPunct="1"/>
            <a:r>
              <a:rPr lang="en-US" altLang="en-US"/>
              <a:t>Python Demonsration</a:t>
            </a:r>
          </a:p>
        </p:txBody>
      </p:sp>
      <p:sp>
        <p:nvSpPr>
          <p:cNvPr id="29698" name="Content Placeholder 2">
            <a:extLst>
              <a:ext uri="{FF2B5EF4-FFF2-40B4-BE49-F238E27FC236}">
                <a16:creationId xmlns:a16="http://schemas.microsoft.com/office/drawing/2014/main" id="{4BA776C3-6B06-2423-4672-4DEB38ED3ED9}"/>
              </a:ext>
            </a:extLst>
          </p:cNvPr>
          <p:cNvSpPr>
            <a:spLocks noGrp="1" noChangeArrowheads="1"/>
          </p:cNvSpPr>
          <p:nvPr>
            <p:ph idx="1"/>
          </p:nvPr>
        </p:nvSpPr>
        <p:spPr/>
        <p:txBody>
          <a:bodyPr/>
          <a:lstStyle/>
          <a:p>
            <a:pPr eaLnBrk="1" hangingPunct="1"/>
            <a:r>
              <a:rPr lang="en-US" altLang="en-US"/>
              <a:t>Give me 1 min to run the python file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1280</Words>
  <Application>Microsoft Macintosh PowerPoint</Application>
  <PresentationFormat>Widescreen</PresentationFormat>
  <Paragraphs>88</Paragraphs>
  <Slides>14</Slides>
  <Notes>11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Google Sans</vt:lpstr>
      <vt:lpstr>IBM Plex Sans</vt:lpstr>
      <vt:lpstr>Office Theme</vt:lpstr>
      <vt:lpstr>Quantum Computing vs Cryptosystem</vt:lpstr>
      <vt:lpstr>Quantum Physics Timeline</vt:lpstr>
      <vt:lpstr>Linking Quantum Physics to Computing</vt:lpstr>
      <vt:lpstr>Qubits and Superposition</vt:lpstr>
      <vt:lpstr>Entanglement and Quantum Gates</vt:lpstr>
      <vt:lpstr>Shor’s Algorithm</vt:lpstr>
      <vt:lpstr>Mathematical Demonstration</vt:lpstr>
      <vt:lpstr>Example</vt:lpstr>
      <vt:lpstr>Python Demonsration</vt:lpstr>
      <vt:lpstr>Recent Quantum Computing Progress</vt:lpstr>
      <vt:lpstr>PowerPoint Presentation</vt:lpstr>
      <vt:lpstr>Quantum Computing Applications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Alsaffar, Sajjad</dc:creator>
  <cp:lastModifiedBy>Alsaffar, Sajjad</cp:lastModifiedBy>
  <cp:revision>6</cp:revision>
  <dcterms:created xsi:type="dcterms:W3CDTF">2024-06-03T18:21:07Z</dcterms:created>
  <dcterms:modified xsi:type="dcterms:W3CDTF">2024-06-05T18:24:23Z</dcterms:modified>
</cp:coreProperties>
</file>