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varma" userId="fd3dd9b51b3051ac" providerId="LiveId" clId="{C4C3EFD3-7840-484D-93AE-2F21FD48B1A3}"/>
    <pc:docChg chg="custSel modSld">
      <pc:chgData name="Vamshi varma" userId="fd3dd9b51b3051ac" providerId="LiveId" clId="{C4C3EFD3-7840-484D-93AE-2F21FD48B1A3}" dt="2023-01-04T11:23:36.248" v="91" actId="123"/>
      <pc:docMkLst>
        <pc:docMk/>
      </pc:docMkLst>
      <pc:sldChg chg="modSp mod">
        <pc:chgData name="Vamshi varma" userId="fd3dd9b51b3051ac" providerId="LiveId" clId="{C4C3EFD3-7840-484D-93AE-2F21FD48B1A3}" dt="2023-01-04T11:20:36.745" v="65" actId="123"/>
        <pc:sldMkLst>
          <pc:docMk/>
          <pc:sldMk cId="109857222" sldId="256"/>
        </pc:sldMkLst>
        <pc:spChg chg="mod">
          <ac:chgData name="Vamshi varma" userId="fd3dd9b51b3051ac" providerId="LiveId" clId="{C4C3EFD3-7840-484D-93AE-2F21FD48B1A3}" dt="2023-01-04T11:20:36.745" v="65" actId="123"/>
          <ac:spMkLst>
            <pc:docMk/>
            <pc:sldMk cId="109857222" sldId="256"/>
            <ac:spMk id="3" creationId="{00000000-0000-0000-0000-000000000000}"/>
          </ac:spMkLst>
        </pc:spChg>
      </pc:sldChg>
      <pc:sldChg chg="modSp mod">
        <pc:chgData name="Vamshi varma" userId="fd3dd9b51b3051ac" providerId="LiveId" clId="{C4C3EFD3-7840-484D-93AE-2F21FD48B1A3}" dt="2023-01-04T11:23:15.810" v="90" actId="123"/>
        <pc:sldMkLst>
          <pc:docMk/>
          <pc:sldMk cId="1267965989" sldId="258"/>
        </pc:sldMkLst>
        <pc:spChg chg="mod">
          <ac:chgData name="Vamshi varma" userId="fd3dd9b51b3051ac" providerId="LiveId" clId="{C4C3EFD3-7840-484D-93AE-2F21FD48B1A3}" dt="2023-01-04T11:23:15.810" v="90" actId="123"/>
          <ac:spMkLst>
            <pc:docMk/>
            <pc:sldMk cId="1267965989" sldId="258"/>
            <ac:spMk id="3" creationId="{C1136F5F-8754-F5AB-7AD2-4650B4B9E9A5}"/>
          </ac:spMkLst>
        </pc:spChg>
      </pc:sldChg>
      <pc:sldChg chg="modSp mod">
        <pc:chgData name="Vamshi varma" userId="fd3dd9b51b3051ac" providerId="LiveId" clId="{C4C3EFD3-7840-484D-93AE-2F21FD48B1A3}" dt="2023-01-04T11:23:36.248" v="91" actId="123"/>
        <pc:sldMkLst>
          <pc:docMk/>
          <pc:sldMk cId="1321609118" sldId="259"/>
        </pc:sldMkLst>
        <pc:spChg chg="mod">
          <ac:chgData name="Vamshi varma" userId="fd3dd9b51b3051ac" providerId="LiveId" clId="{C4C3EFD3-7840-484D-93AE-2F21FD48B1A3}" dt="2023-01-04T11:23:36.248" v="91" actId="123"/>
          <ac:spMkLst>
            <pc:docMk/>
            <pc:sldMk cId="1321609118" sldId="259"/>
            <ac:spMk id="3" creationId="{5D6CF767-27AF-F814-27DC-B5F11C143B41}"/>
          </ac:spMkLst>
        </pc:spChg>
      </pc:sldChg>
      <pc:sldChg chg="delSp modSp mod">
        <pc:chgData name="Vamshi varma" userId="fd3dd9b51b3051ac" providerId="LiveId" clId="{C4C3EFD3-7840-484D-93AE-2F21FD48B1A3}" dt="2023-01-04T11:21:56.064" v="74" actId="478"/>
        <pc:sldMkLst>
          <pc:docMk/>
          <pc:sldMk cId="1388986647" sldId="265"/>
        </pc:sldMkLst>
        <pc:spChg chg="del mod">
          <ac:chgData name="Vamshi varma" userId="fd3dd9b51b3051ac" providerId="LiveId" clId="{C4C3EFD3-7840-484D-93AE-2F21FD48B1A3}" dt="2023-01-04T11:21:56.064" v="74" actId="478"/>
          <ac:spMkLst>
            <pc:docMk/>
            <pc:sldMk cId="1388986647" sldId="265"/>
            <ac:spMk id="2" creationId="{2748C266-5A46-1DFB-7151-2FC6D5C1C3F4}"/>
          </ac:spMkLst>
        </pc:spChg>
      </pc:sldChg>
      <pc:sldChg chg="delSp modSp mod">
        <pc:chgData name="Vamshi varma" userId="fd3dd9b51b3051ac" providerId="LiveId" clId="{C4C3EFD3-7840-484D-93AE-2F21FD48B1A3}" dt="2023-01-04T11:21:49.945" v="72" actId="478"/>
        <pc:sldMkLst>
          <pc:docMk/>
          <pc:sldMk cId="678381248" sldId="266"/>
        </pc:sldMkLst>
        <pc:spChg chg="del mod">
          <ac:chgData name="Vamshi varma" userId="fd3dd9b51b3051ac" providerId="LiveId" clId="{C4C3EFD3-7840-484D-93AE-2F21FD48B1A3}" dt="2023-01-04T11:21:49.945" v="72" actId="478"/>
          <ac:spMkLst>
            <pc:docMk/>
            <pc:sldMk cId="678381248" sldId="266"/>
            <ac:spMk id="2" creationId="{BE251A94-A4D0-5530-ACA1-ED5DB3D16F62}"/>
          </ac:spMkLst>
        </pc:spChg>
      </pc:sldChg>
      <pc:sldChg chg="delSp mod">
        <pc:chgData name="Vamshi varma" userId="fd3dd9b51b3051ac" providerId="LiveId" clId="{C4C3EFD3-7840-484D-93AE-2F21FD48B1A3}" dt="2023-01-04T11:21:40.637" v="70" actId="478"/>
        <pc:sldMkLst>
          <pc:docMk/>
          <pc:sldMk cId="2098087560" sldId="267"/>
        </pc:sldMkLst>
        <pc:spChg chg="del">
          <ac:chgData name="Vamshi varma" userId="fd3dd9b51b3051ac" providerId="LiveId" clId="{C4C3EFD3-7840-484D-93AE-2F21FD48B1A3}" dt="2023-01-04T11:21:40.637" v="70" actId="478"/>
          <ac:spMkLst>
            <pc:docMk/>
            <pc:sldMk cId="2098087560" sldId="267"/>
            <ac:spMk id="2" creationId="{AEDE88F7-1EDA-59C6-59B1-AE380672CCB8}"/>
          </ac:spMkLst>
        </pc:spChg>
      </pc:sldChg>
      <pc:sldChg chg="delSp mod">
        <pc:chgData name="Vamshi varma" userId="fd3dd9b51b3051ac" providerId="LiveId" clId="{C4C3EFD3-7840-484D-93AE-2F21FD48B1A3}" dt="2023-01-04T11:21:33.479" v="69" actId="478"/>
        <pc:sldMkLst>
          <pc:docMk/>
          <pc:sldMk cId="2343711104" sldId="268"/>
        </pc:sldMkLst>
        <pc:spChg chg="del">
          <ac:chgData name="Vamshi varma" userId="fd3dd9b51b3051ac" providerId="LiveId" clId="{C4C3EFD3-7840-484D-93AE-2F21FD48B1A3}" dt="2023-01-04T11:21:33.479" v="69" actId="478"/>
          <ac:spMkLst>
            <pc:docMk/>
            <pc:sldMk cId="2343711104" sldId="268"/>
            <ac:spMk id="2" creationId="{EAFB5647-CEC1-C972-3229-E0EB7AE21DE6}"/>
          </ac:spMkLst>
        </pc:spChg>
      </pc:sldChg>
      <pc:sldChg chg="delSp modSp mod">
        <pc:chgData name="Vamshi varma" userId="fd3dd9b51b3051ac" providerId="LiveId" clId="{C4C3EFD3-7840-484D-93AE-2F21FD48B1A3}" dt="2023-01-04T11:22:12.680" v="76" actId="478"/>
        <pc:sldMkLst>
          <pc:docMk/>
          <pc:sldMk cId="1190531395" sldId="270"/>
        </pc:sldMkLst>
        <pc:spChg chg="del mod">
          <ac:chgData name="Vamshi varma" userId="fd3dd9b51b3051ac" providerId="LiveId" clId="{C4C3EFD3-7840-484D-93AE-2F21FD48B1A3}" dt="2023-01-04T11:22:12.680" v="76" actId="478"/>
          <ac:spMkLst>
            <pc:docMk/>
            <pc:sldMk cId="1190531395" sldId="270"/>
            <ac:spMk id="2" creationId="{802D4CAC-6BE0-7C3A-A00D-56F5F5524014}"/>
          </ac:spMkLst>
        </pc:spChg>
      </pc:sldChg>
      <pc:sldChg chg="delSp modSp mod">
        <pc:chgData name="Vamshi varma" userId="fd3dd9b51b3051ac" providerId="LiveId" clId="{C4C3EFD3-7840-484D-93AE-2F21FD48B1A3}" dt="2023-01-04T11:22:16.680" v="78" actId="478"/>
        <pc:sldMkLst>
          <pc:docMk/>
          <pc:sldMk cId="3276346508" sldId="271"/>
        </pc:sldMkLst>
        <pc:spChg chg="del mod">
          <ac:chgData name="Vamshi varma" userId="fd3dd9b51b3051ac" providerId="LiveId" clId="{C4C3EFD3-7840-484D-93AE-2F21FD48B1A3}" dt="2023-01-04T11:22:16.680" v="78" actId="478"/>
          <ac:spMkLst>
            <pc:docMk/>
            <pc:sldMk cId="3276346508" sldId="271"/>
            <ac:spMk id="2" creationId="{BB2DD5C2-7E91-AFE2-0C1D-C35FF7A86512}"/>
          </ac:spMkLst>
        </pc:spChg>
      </pc:sldChg>
      <pc:sldChg chg="delSp modSp mod">
        <pc:chgData name="Vamshi varma" userId="fd3dd9b51b3051ac" providerId="LiveId" clId="{C4C3EFD3-7840-484D-93AE-2F21FD48B1A3}" dt="2023-01-04T11:22:20.121" v="80" actId="478"/>
        <pc:sldMkLst>
          <pc:docMk/>
          <pc:sldMk cId="669389805" sldId="272"/>
        </pc:sldMkLst>
        <pc:spChg chg="del mod">
          <ac:chgData name="Vamshi varma" userId="fd3dd9b51b3051ac" providerId="LiveId" clId="{C4C3EFD3-7840-484D-93AE-2F21FD48B1A3}" dt="2023-01-04T11:22:20.121" v="80" actId="478"/>
          <ac:spMkLst>
            <pc:docMk/>
            <pc:sldMk cId="669389805" sldId="272"/>
            <ac:spMk id="2" creationId="{1D41FAC2-3C9E-E8C6-C52B-4DCD984F38F3}"/>
          </ac:spMkLst>
        </pc:spChg>
      </pc:sldChg>
      <pc:sldChg chg="delSp modSp mod">
        <pc:chgData name="Vamshi varma" userId="fd3dd9b51b3051ac" providerId="LiveId" clId="{C4C3EFD3-7840-484D-93AE-2F21FD48B1A3}" dt="2023-01-04T11:22:23.401" v="82" actId="478"/>
        <pc:sldMkLst>
          <pc:docMk/>
          <pc:sldMk cId="2513857253" sldId="273"/>
        </pc:sldMkLst>
        <pc:spChg chg="del mod">
          <ac:chgData name="Vamshi varma" userId="fd3dd9b51b3051ac" providerId="LiveId" clId="{C4C3EFD3-7840-484D-93AE-2F21FD48B1A3}" dt="2023-01-04T11:22:23.401" v="82" actId="478"/>
          <ac:spMkLst>
            <pc:docMk/>
            <pc:sldMk cId="2513857253" sldId="273"/>
            <ac:spMk id="2" creationId="{53D73017-D6C5-2671-7D3B-A4C7C5F094CC}"/>
          </ac:spMkLst>
        </pc:spChg>
      </pc:sldChg>
      <pc:sldChg chg="delSp modSp mod">
        <pc:chgData name="Vamshi varma" userId="fd3dd9b51b3051ac" providerId="LiveId" clId="{C4C3EFD3-7840-484D-93AE-2F21FD48B1A3}" dt="2023-01-04T11:21:22.880" v="68" actId="478"/>
        <pc:sldMkLst>
          <pc:docMk/>
          <pc:sldMk cId="2455087332" sldId="274"/>
        </pc:sldMkLst>
        <pc:spChg chg="del mod">
          <ac:chgData name="Vamshi varma" userId="fd3dd9b51b3051ac" providerId="LiveId" clId="{C4C3EFD3-7840-484D-93AE-2F21FD48B1A3}" dt="2023-01-04T11:21:22.880" v="68" actId="478"/>
          <ac:spMkLst>
            <pc:docMk/>
            <pc:sldMk cId="2455087332" sldId="274"/>
            <ac:spMk id="2" creationId="{FE716D09-FA73-9F78-BFC3-5546D673D915}"/>
          </ac:spMkLst>
        </pc:spChg>
      </pc:sldChg>
      <pc:sldChg chg="delSp modSp mod">
        <pc:chgData name="Vamshi varma" userId="fd3dd9b51b3051ac" providerId="LiveId" clId="{C4C3EFD3-7840-484D-93AE-2F21FD48B1A3}" dt="2023-01-04T11:22:27.658" v="84" actId="478"/>
        <pc:sldMkLst>
          <pc:docMk/>
          <pc:sldMk cId="4057013511" sldId="275"/>
        </pc:sldMkLst>
        <pc:spChg chg="del mod">
          <ac:chgData name="Vamshi varma" userId="fd3dd9b51b3051ac" providerId="LiveId" clId="{C4C3EFD3-7840-484D-93AE-2F21FD48B1A3}" dt="2023-01-04T11:22:27.658" v="84" actId="478"/>
          <ac:spMkLst>
            <pc:docMk/>
            <pc:sldMk cId="4057013511" sldId="275"/>
            <ac:spMk id="2" creationId="{3CE4EE40-49F7-6AD9-578B-44E19C1D3E53}"/>
          </ac:spMkLst>
        </pc:spChg>
      </pc:sldChg>
      <pc:sldChg chg="delSp mod">
        <pc:chgData name="Vamshi varma" userId="fd3dd9b51b3051ac" providerId="LiveId" clId="{C4C3EFD3-7840-484D-93AE-2F21FD48B1A3}" dt="2023-01-04T11:22:31.146" v="85" actId="478"/>
        <pc:sldMkLst>
          <pc:docMk/>
          <pc:sldMk cId="1068397243" sldId="276"/>
        </pc:sldMkLst>
        <pc:spChg chg="del">
          <ac:chgData name="Vamshi varma" userId="fd3dd9b51b3051ac" providerId="LiveId" clId="{C4C3EFD3-7840-484D-93AE-2F21FD48B1A3}" dt="2023-01-04T11:22:31.146" v="85" actId="478"/>
          <ac:spMkLst>
            <pc:docMk/>
            <pc:sldMk cId="1068397243" sldId="276"/>
            <ac:spMk id="2" creationId="{2AA4CF38-1B20-02BD-F460-4E3EAB6E1D37}"/>
          </ac:spMkLst>
        </pc:spChg>
      </pc:sldChg>
      <pc:sldChg chg="delSp modSp mod">
        <pc:chgData name="Vamshi varma" userId="fd3dd9b51b3051ac" providerId="LiveId" clId="{C4C3EFD3-7840-484D-93AE-2F21FD48B1A3}" dt="2023-01-04T11:22:34.765" v="87" actId="478"/>
        <pc:sldMkLst>
          <pc:docMk/>
          <pc:sldMk cId="571490858" sldId="277"/>
        </pc:sldMkLst>
        <pc:spChg chg="del mod">
          <ac:chgData name="Vamshi varma" userId="fd3dd9b51b3051ac" providerId="LiveId" clId="{C4C3EFD3-7840-484D-93AE-2F21FD48B1A3}" dt="2023-01-04T11:22:34.765" v="87" actId="478"/>
          <ac:spMkLst>
            <pc:docMk/>
            <pc:sldMk cId="571490858" sldId="277"/>
            <ac:spMk id="2" creationId="{8249A4F6-4C50-D9FB-F15B-B25B884C58ED}"/>
          </ac:spMkLst>
        </pc:spChg>
      </pc:sldChg>
      <pc:sldChg chg="modSp mod">
        <pc:chgData name="Vamshi varma" userId="fd3dd9b51b3051ac" providerId="LiveId" clId="{C4C3EFD3-7840-484D-93AE-2F21FD48B1A3}" dt="2023-01-04T11:22:55.976" v="89" actId="123"/>
        <pc:sldMkLst>
          <pc:docMk/>
          <pc:sldMk cId="438187102" sldId="282"/>
        </pc:sldMkLst>
        <pc:spChg chg="mod">
          <ac:chgData name="Vamshi varma" userId="fd3dd9b51b3051ac" providerId="LiveId" clId="{C4C3EFD3-7840-484D-93AE-2F21FD48B1A3}" dt="2023-01-04T11:22:55.976" v="89" actId="123"/>
          <ac:spMkLst>
            <pc:docMk/>
            <pc:sldMk cId="438187102" sldId="282"/>
            <ac:spMk id="3" creationId="{C1799D78-16BD-BF74-ACFD-80DC3D67D03E}"/>
          </ac:spMkLst>
        </pc:spChg>
      </pc:sldChg>
      <pc:sldChg chg="modSp mod">
        <pc:chgData name="Vamshi varma" userId="fd3dd9b51b3051ac" providerId="LiveId" clId="{C4C3EFD3-7840-484D-93AE-2F21FD48B1A3}" dt="2023-01-04T11:22:46.508" v="88" actId="123"/>
        <pc:sldMkLst>
          <pc:docMk/>
          <pc:sldMk cId="3093290446" sldId="283"/>
        </pc:sldMkLst>
        <pc:spChg chg="mod">
          <ac:chgData name="Vamshi varma" userId="fd3dd9b51b3051ac" providerId="LiveId" clId="{C4C3EFD3-7840-484D-93AE-2F21FD48B1A3}" dt="2023-01-04T11:22:46.508" v="88" actId="123"/>
          <ac:spMkLst>
            <pc:docMk/>
            <pc:sldMk cId="3093290446" sldId="283"/>
            <ac:spMk id="3" creationId="{35E9A4FA-E2A8-57CE-929D-0174F5D6E041}"/>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288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077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5263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0976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6431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4162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5351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722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042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7760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020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311140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analysis in </a:t>
            </a:r>
            <a:r>
              <a:rPr lang="en-US"/>
              <a:t>Blood donation</a:t>
            </a:r>
          </a:p>
        </p:txBody>
      </p:sp>
      <p:sp>
        <p:nvSpPr>
          <p:cNvPr id="3" name="Subtitle 2"/>
          <p:cNvSpPr>
            <a:spLocks noGrp="1"/>
          </p:cNvSpPr>
          <p:nvPr>
            <p:ph type="subTitle" idx="1"/>
          </p:nvPr>
        </p:nvSpPr>
        <p:spPr>
          <a:xfrm>
            <a:off x="4745255" y="4389120"/>
            <a:ext cx="4884938" cy="1980530"/>
          </a:xfrm>
        </p:spPr>
        <p:txBody>
          <a:bodyPr vert="horz" lIns="91440" tIns="45720" rIns="91440" bIns="45720" rtlCol="0" anchor="t">
            <a:normAutofit fontScale="70000" lnSpcReduction="20000"/>
          </a:bodyPr>
          <a:lstStyle/>
          <a:p>
            <a:pPr algn="just"/>
            <a:r>
              <a:rPr lang="en-US" b="1" dirty="0">
                <a:latin typeface="Times New Roman" panose="02020603050405020304" pitchFamily="18" charset="0"/>
                <a:cs typeface="Times New Roman" panose="02020603050405020304" pitchFamily="18" charset="0"/>
              </a:rPr>
              <a:t>Group Number</a:t>
            </a:r>
            <a:r>
              <a:rPr lang="en-US" dirty="0">
                <a:latin typeface="Times New Roman" panose="02020603050405020304" pitchFamily="18" charset="0"/>
                <a:cs typeface="Times New Roman" panose="02020603050405020304" pitchFamily="18" charset="0"/>
              </a:rPr>
              <a:t>-15</a:t>
            </a:r>
          </a:p>
          <a:p>
            <a:pPr algn="just"/>
            <a:r>
              <a:rPr lang="en-US" b="1" dirty="0">
                <a:latin typeface="Times New Roman" panose="02020603050405020304" pitchFamily="18" charset="0"/>
                <a:cs typeface="Times New Roman" panose="02020603050405020304" pitchFamily="18" charset="0"/>
              </a:rPr>
              <a:t>Phase I Project Co-Ordinator:   </a:t>
            </a:r>
            <a:r>
              <a:rPr lang="en-US" dirty="0" err="1">
                <a:latin typeface="Times New Roman" panose="02020603050405020304" pitchFamily="18" charset="0"/>
                <a:cs typeface="Times New Roman" panose="02020603050405020304" pitchFamily="18" charset="0"/>
              </a:rPr>
              <a:t>Dr.K.Vijaya</a:t>
            </a:r>
            <a:r>
              <a:rPr lang="en-US" dirty="0">
                <a:latin typeface="Times New Roman" panose="02020603050405020304" pitchFamily="18" charset="0"/>
                <a:cs typeface="Times New Roman" panose="02020603050405020304" pitchFamily="18" charset="0"/>
              </a:rPr>
              <a:t> Lakshmi</a:t>
            </a:r>
          </a:p>
          <a:p>
            <a:pPr algn="just"/>
            <a:r>
              <a:rPr lang="en-US" b="1" dirty="0">
                <a:latin typeface="Times New Roman" panose="02020603050405020304" pitchFamily="18" charset="0"/>
                <a:cs typeface="Times New Roman" panose="02020603050405020304" pitchFamily="18" charset="0"/>
              </a:rPr>
              <a:t>Group Members-</a:t>
            </a:r>
          </a:p>
          <a:p>
            <a:pPr algn="just"/>
            <a:r>
              <a:rPr lang="en-US" dirty="0">
                <a:latin typeface="Times New Roman" panose="02020603050405020304" pitchFamily="18" charset="0"/>
                <a:cs typeface="Times New Roman" panose="02020603050405020304" pitchFamily="18" charset="0"/>
              </a:rPr>
              <a:t>A. Sravan Reddy (19311A1207)</a:t>
            </a:r>
          </a:p>
          <a:p>
            <a:pPr algn="just"/>
            <a:r>
              <a:rPr lang="en-US" dirty="0">
                <a:latin typeface="Times New Roman" panose="02020603050405020304" pitchFamily="18" charset="0"/>
                <a:cs typeface="Times New Roman" panose="02020603050405020304" pitchFamily="18" charset="0"/>
              </a:rPr>
              <a:t>A. Vamshi(19311A1217)</a:t>
            </a:r>
          </a:p>
          <a:p>
            <a:pPr algn="just"/>
            <a:r>
              <a:rPr lang="en-US" dirty="0">
                <a:latin typeface="Times New Roman" panose="02020603050405020304" pitchFamily="18" charset="0"/>
                <a:cs typeface="Times New Roman" panose="02020603050405020304" pitchFamily="18" charset="0"/>
              </a:rPr>
              <a:t>S. Mani Teja (19311A1227)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0D068-83D2-5424-97D2-C0367BEF19B8}"/>
              </a:ext>
            </a:extLst>
          </p:cNvPr>
          <p:cNvSpPr>
            <a:spLocks noGrp="1"/>
          </p:cNvSpPr>
          <p:nvPr>
            <p:ph idx="1"/>
          </p:nvPr>
        </p:nvSpPr>
        <p:spPr/>
        <p:txBody>
          <a:bodyPr vert="horz" lIns="91440" tIns="45720" rIns="91440" bIns="45720" rtlCol="0" anchor="t">
            <a:normAutofit/>
          </a:bodyPr>
          <a:lstStyle/>
          <a:p>
            <a:r>
              <a:rPr lang="en-US" dirty="0"/>
              <a:t>Describing dataset</a:t>
            </a:r>
          </a:p>
          <a:p>
            <a:pPr>
              <a:buClr>
                <a:srgbClr val="9E3611"/>
              </a:buClr>
            </a:pPr>
            <a:endParaRPr lang="en-US" dirty="0"/>
          </a:p>
        </p:txBody>
      </p:sp>
      <p:pic>
        <p:nvPicPr>
          <p:cNvPr id="4" name="Picture 4">
            <a:extLst>
              <a:ext uri="{FF2B5EF4-FFF2-40B4-BE49-F238E27FC236}">
                <a16:creationId xmlns:a16="http://schemas.microsoft.com/office/drawing/2014/main" id="{2C9D1A0B-9E6B-F5E1-9EAE-012170E93C17}"/>
              </a:ext>
            </a:extLst>
          </p:cNvPr>
          <p:cNvPicPr>
            <a:picLocks noChangeAspect="1"/>
          </p:cNvPicPr>
          <p:nvPr/>
        </p:nvPicPr>
        <p:blipFill>
          <a:blip r:embed="rId2"/>
          <a:stretch>
            <a:fillRect/>
          </a:stretch>
        </p:blipFill>
        <p:spPr>
          <a:xfrm>
            <a:off x="1230702" y="2800558"/>
            <a:ext cx="6236898" cy="3442242"/>
          </a:xfrm>
          <a:prstGeom prst="rect">
            <a:avLst/>
          </a:prstGeom>
        </p:spPr>
      </p:pic>
    </p:spTree>
    <p:extLst>
      <p:ext uri="{BB962C8B-B14F-4D97-AF65-F5344CB8AC3E}">
        <p14:creationId xmlns:p14="http://schemas.microsoft.com/office/powerpoint/2010/main" val="138898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C010B-A0A0-3E8D-E79B-F6FE81CFCA24}"/>
              </a:ext>
            </a:extLst>
          </p:cNvPr>
          <p:cNvSpPr>
            <a:spLocks noGrp="1"/>
          </p:cNvSpPr>
          <p:nvPr>
            <p:ph idx="1"/>
          </p:nvPr>
        </p:nvSpPr>
        <p:spPr/>
        <p:txBody>
          <a:bodyPr vert="horz" lIns="91440" tIns="45720" rIns="91440" bIns="45720" rtlCol="0" anchor="t">
            <a:normAutofit/>
          </a:bodyPr>
          <a:lstStyle/>
          <a:p>
            <a:r>
              <a:rPr lang="en-US" dirty="0"/>
              <a:t>Converting donor and recipient blood groups into Numerics</a:t>
            </a:r>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p:txBody>
      </p:sp>
      <p:pic>
        <p:nvPicPr>
          <p:cNvPr id="4" name="Picture 4">
            <a:extLst>
              <a:ext uri="{FF2B5EF4-FFF2-40B4-BE49-F238E27FC236}">
                <a16:creationId xmlns:a16="http://schemas.microsoft.com/office/drawing/2014/main" id="{4145C16D-67A0-00DB-416D-BBFCC08690FF}"/>
              </a:ext>
            </a:extLst>
          </p:cNvPr>
          <p:cNvPicPr>
            <a:picLocks noChangeAspect="1"/>
          </p:cNvPicPr>
          <p:nvPr/>
        </p:nvPicPr>
        <p:blipFill>
          <a:blip r:embed="rId2"/>
          <a:stretch>
            <a:fillRect/>
          </a:stretch>
        </p:blipFill>
        <p:spPr>
          <a:xfrm>
            <a:off x="1072551" y="2649244"/>
            <a:ext cx="10075652" cy="1271964"/>
          </a:xfrm>
          <a:prstGeom prst="rect">
            <a:avLst/>
          </a:prstGeom>
        </p:spPr>
      </p:pic>
      <p:pic>
        <p:nvPicPr>
          <p:cNvPr id="5" name="Picture 5">
            <a:extLst>
              <a:ext uri="{FF2B5EF4-FFF2-40B4-BE49-F238E27FC236}">
                <a16:creationId xmlns:a16="http://schemas.microsoft.com/office/drawing/2014/main" id="{EDD47EA3-A35D-88E7-B5F7-4E527D37078C}"/>
              </a:ext>
            </a:extLst>
          </p:cNvPr>
          <p:cNvPicPr>
            <a:picLocks noChangeAspect="1"/>
          </p:cNvPicPr>
          <p:nvPr/>
        </p:nvPicPr>
        <p:blipFill>
          <a:blip r:embed="rId3"/>
          <a:stretch>
            <a:fillRect/>
          </a:stretch>
        </p:blipFill>
        <p:spPr>
          <a:xfrm>
            <a:off x="1058175" y="4436904"/>
            <a:ext cx="10075651" cy="1564153"/>
          </a:xfrm>
          <a:prstGeom prst="rect">
            <a:avLst/>
          </a:prstGeom>
        </p:spPr>
      </p:pic>
    </p:spTree>
    <p:extLst>
      <p:ext uri="{BB962C8B-B14F-4D97-AF65-F5344CB8AC3E}">
        <p14:creationId xmlns:p14="http://schemas.microsoft.com/office/powerpoint/2010/main" val="67838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ADA8F-A54A-9B46-C2B7-4511163FBCC8}"/>
              </a:ext>
            </a:extLst>
          </p:cNvPr>
          <p:cNvSpPr>
            <a:spLocks noGrp="1"/>
          </p:cNvSpPr>
          <p:nvPr>
            <p:ph idx="1"/>
          </p:nvPr>
        </p:nvSpPr>
        <p:spPr/>
        <p:txBody>
          <a:bodyPr vert="horz" lIns="91440" tIns="45720" rIns="91440" bIns="45720" rtlCol="0" anchor="t">
            <a:normAutofit/>
          </a:bodyPr>
          <a:lstStyle/>
          <a:p>
            <a:r>
              <a:rPr lang="en-US" dirty="0"/>
              <a:t>After converting</a:t>
            </a:r>
          </a:p>
          <a:p>
            <a:pPr>
              <a:buClr>
                <a:srgbClr val="9E3611"/>
              </a:buClr>
            </a:pPr>
            <a:endParaRPr lang="en-US" dirty="0"/>
          </a:p>
        </p:txBody>
      </p:sp>
      <p:pic>
        <p:nvPicPr>
          <p:cNvPr id="4" name="Picture 4">
            <a:extLst>
              <a:ext uri="{FF2B5EF4-FFF2-40B4-BE49-F238E27FC236}">
                <a16:creationId xmlns:a16="http://schemas.microsoft.com/office/drawing/2014/main" id="{BF945EB3-7A82-3F9B-8AA9-CB589302AFCA}"/>
              </a:ext>
            </a:extLst>
          </p:cNvPr>
          <p:cNvPicPr>
            <a:picLocks noChangeAspect="1"/>
          </p:cNvPicPr>
          <p:nvPr/>
        </p:nvPicPr>
        <p:blipFill>
          <a:blip r:embed="rId2"/>
          <a:stretch>
            <a:fillRect/>
          </a:stretch>
        </p:blipFill>
        <p:spPr>
          <a:xfrm>
            <a:off x="1072551" y="2549464"/>
            <a:ext cx="10061275" cy="3815033"/>
          </a:xfrm>
          <a:prstGeom prst="rect">
            <a:avLst/>
          </a:prstGeom>
        </p:spPr>
      </p:pic>
    </p:spTree>
    <p:extLst>
      <p:ext uri="{BB962C8B-B14F-4D97-AF65-F5344CB8AC3E}">
        <p14:creationId xmlns:p14="http://schemas.microsoft.com/office/powerpoint/2010/main" val="209808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0B9AD-9F4C-542D-019B-98D104C5AE05}"/>
              </a:ext>
            </a:extLst>
          </p:cNvPr>
          <p:cNvSpPr>
            <a:spLocks noGrp="1"/>
          </p:cNvSpPr>
          <p:nvPr>
            <p:ph idx="1"/>
          </p:nvPr>
        </p:nvSpPr>
        <p:spPr/>
        <p:txBody>
          <a:bodyPr vert="horz" lIns="91440" tIns="45720" rIns="91440" bIns="45720" rtlCol="0" anchor="t">
            <a:normAutofit/>
          </a:bodyPr>
          <a:lstStyle/>
          <a:p>
            <a:r>
              <a:rPr lang="en-US" dirty="0"/>
              <a:t>Adding Risk Column</a:t>
            </a:r>
          </a:p>
          <a:p>
            <a:pPr>
              <a:buClr>
                <a:srgbClr val="9E3611"/>
              </a:buClr>
            </a:pPr>
            <a:endParaRPr lang="en-US" dirty="0"/>
          </a:p>
        </p:txBody>
      </p:sp>
      <p:pic>
        <p:nvPicPr>
          <p:cNvPr id="4" name="Picture 4">
            <a:extLst>
              <a:ext uri="{FF2B5EF4-FFF2-40B4-BE49-F238E27FC236}">
                <a16:creationId xmlns:a16="http://schemas.microsoft.com/office/drawing/2014/main" id="{3799D35F-EE4A-50C2-FC22-003F245F59FA}"/>
              </a:ext>
            </a:extLst>
          </p:cNvPr>
          <p:cNvPicPr>
            <a:picLocks noChangeAspect="1"/>
          </p:cNvPicPr>
          <p:nvPr/>
        </p:nvPicPr>
        <p:blipFill>
          <a:blip r:embed="rId2"/>
          <a:stretch>
            <a:fillRect/>
          </a:stretch>
        </p:blipFill>
        <p:spPr>
          <a:xfrm>
            <a:off x="1072551" y="2582744"/>
            <a:ext cx="5211547" cy="3921002"/>
          </a:xfrm>
          <a:prstGeom prst="rect">
            <a:avLst/>
          </a:prstGeom>
        </p:spPr>
      </p:pic>
    </p:spTree>
    <p:extLst>
      <p:ext uri="{BB962C8B-B14F-4D97-AF65-F5344CB8AC3E}">
        <p14:creationId xmlns:p14="http://schemas.microsoft.com/office/powerpoint/2010/main" val="234371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EE7597-7CCD-48F1-FA84-2A4907D20C6A}"/>
              </a:ext>
            </a:extLst>
          </p:cNvPr>
          <p:cNvSpPr>
            <a:spLocks noGrp="1"/>
          </p:cNvSpPr>
          <p:nvPr>
            <p:ph type="body" idx="1"/>
          </p:nvPr>
        </p:nvSpPr>
        <p:spPr>
          <a:xfrm>
            <a:off x="1066800" y="624898"/>
            <a:ext cx="4754880" cy="812608"/>
          </a:xfrm>
        </p:spPr>
        <p:txBody>
          <a:bodyPr/>
          <a:lstStyle/>
          <a:p>
            <a:r>
              <a:rPr lang="en-US" dirty="0"/>
              <a:t>Categorizing Risks as 0's and 1's</a:t>
            </a:r>
          </a:p>
        </p:txBody>
      </p:sp>
      <p:pic>
        <p:nvPicPr>
          <p:cNvPr id="7" name="Picture 7">
            <a:extLst>
              <a:ext uri="{FF2B5EF4-FFF2-40B4-BE49-F238E27FC236}">
                <a16:creationId xmlns:a16="http://schemas.microsoft.com/office/drawing/2014/main" id="{5F248873-31F5-CFFF-9D31-431BE0EC9D5D}"/>
              </a:ext>
            </a:extLst>
          </p:cNvPr>
          <p:cNvPicPr>
            <a:picLocks noGrp="1" noChangeAspect="1"/>
          </p:cNvPicPr>
          <p:nvPr>
            <p:ph sz="half" idx="2"/>
          </p:nvPr>
        </p:nvPicPr>
        <p:blipFill>
          <a:blip r:embed="rId2"/>
          <a:stretch>
            <a:fillRect/>
          </a:stretch>
        </p:blipFill>
        <p:spPr>
          <a:xfrm>
            <a:off x="1070221" y="1449238"/>
            <a:ext cx="4437831" cy="3291840"/>
          </a:xfrm>
        </p:spPr>
      </p:pic>
      <p:sp>
        <p:nvSpPr>
          <p:cNvPr id="5" name="Text Placeholder 4">
            <a:extLst>
              <a:ext uri="{FF2B5EF4-FFF2-40B4-BE49-F238E27FC236}">
                <a16:creationId xmlns:a16="http://schemas.microsoft.com/office/drawing/2014/main" id="{9EFEF9BB-3848-255C-0D6F-29C86E3BB72A}"/>
              </a:ext>
            </a:extLst>
          </p:cNvPr>
          <p:cNvSpPr>
            <a:spLocks noGrp="1"/>
          </p:cNvSpPr>
          <p:nvPr>
            <p:ph type="body" sz="quarter" idx="3"/>
          </p:nvPr>
        </p:nvSpPr>
        <p:spPr>
          <a:xfrm>
            <a:off x="5817885" y="3586633"/>
            <a:ext cx="4769257" cy="3026721"/>
          </a:xfrm>
        </p:spPr>
        <p:txBody>
          <a:bodyPr/>
          <a:lstStyle/>
          <a:p>
            <a:endParaRPr lang="en-US"/>
          </a:p>
        </p:txBody>
      </p:sp>
      <p:pic>
        <p:nvPicPr>
          <p:cNvPr id="8" name="Picture 8">
            <a:extLst>
              <a:ext uri="{FF2B5EF4-FFF2-40B4-BE49-F238E27FC236}">
                <a16:creationId xmlns:a16="http://schemas.microsoft.com/office/drawing/2014/main" id="{37E0E86C-F740-39F8-6A0A-C7C33225FC2A}"/>
              </a:ext>
            </a:extLst>
          </p:cNvPr>
          <p:cNvPicPr>
            <a:picLocks noGrp="1" noChangeAspect="1"/>
          </p:cNvPicPr>
          <p:nvPr>
            <p:ph sz="quarter" idx="4"/>
          </p:nvPr>
        </p:nvPicPr>
        <p:blipFill>
          <a:blip r:embed="rId3"/>
          <a:stretch>
            <a:fillRect/>
          </a:stretch>
        </p:blipFill>
        <p:spPr>
          <a:xfrm>
            <a:off x="5832262" y="860354"/>
            <a:ext cx="4783634" cy="2571798"/>
          </a:xfrm>
        </p:spPr>
      </p:pic>
      <p:pic>
        <p:nvPicPr>
          <p:cNvPr id="9" name="Picture 9">
            <a:extLst>
              <a:ext uri="{FF2B5EF4-FFF2-40B4-BE49-F238E27FC236}">
                <a16:creationId xmlns:a16="http://schemas.microsoft.com/office/drawing/2014/main" id="{0A33FA95-1432-9357-ED7D-8AEF9DF8E964}"/>
              </a:ext>
            </a:extLst>
          </p:cNvPr>
          <p:cNvPicPr>
            <a:picLocks noChangeAspect="1"/>
          </p:cNvPicPr>
          <p:nvPr/>
        </p:nvPicPr>
        <p:blipFill>
          <a:blip r:embed="rId4"/>
          <a:stretch>
            <a:fillRect/>
          </a:stretch>
        </p:blipFill>
        <p:spPr>
          <a:xfrm>
            <a:off x="5817080" y="3731672"/>
            <a:ext cx="4770407" cy="2902731"/>
          </a:xfrm>
          <a:prstGeom prst="rect">
            <a:avLst/>
          </a:prstGeom>
        </p:spPr>
      </p:pic>
    </p:spTree>
    <p:extLst>
      <p:ext uri="{BB962C8B-B14F-4D97-AF65-F5344CB8AC3E}">
        <p14:creationId xmlns:p14="http://schemas.microsoft.com/office/powerpoint/2010/main" val="245508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0731D-ECC2-F3C3-372B-F2497488A67C}"/>
              </a:ext>
            </a:extLst>
          </p:cNvPr>
          <p:cNvSpPr>
            <a:spLocks noGrp="1"/>
          </p:cNvSpPr>
          <p:nvPr>
            <p:ph idx="1"/>
          </p:nvPr>
        </p:nvSpPr>
        <p:spPr/>
        <p:txBody>
          <a:bodyPr vert="horz" lIns="91440" tIns="45720" rIns="91440" bIns="45720" rtlCol="0" anchor="t">
            <a:normAutofit/>
          </a:bodyPr>
          <a:lstStyle/>
          <a:p>
            <a:r>
              <a:rPr lang="en-US" dirty="0"/>
              <a:t>Output</a:t>
            </a:r>
          </a:p>
          <a:p>
            <a:pPr>
              <a:buClr>
                <a:srgbClr val="9E3611"/>
              </a:buClr>
            </a:pPr>
            <a:endParaRPr lang="en-US" dirty="0"/>
          </a:p>
        </p:txBody>
      </p:sp>
      <p:pic>
        <p:nvPicPr>
          <p:cNvPr id="4" name="Picture 4">
            <a:extLst>
              <a:ext uri="{FF2B5EF4-FFF2-40B4-BE49-F238E27FC236}">
                <a16:creationId xmlns:a16="http://schemas.microsoft.com/office/drawing/2014/main" id="{AFB49FF0-6256-17FA-5807-6D9466AA7D7C}"/>
              </a:ext>
            </a:extLst>
          </p:cNvPr>
          <p:cNvPicPr>
            <a:picLocks noChangeAspect="1"/>
          </p:cNvPicPr>
          <p:nvPr/>
        </p:nvPicPr>
        <p:blipFill>
          <a:blip r:embed="rId2"/>
          <a:stretch>
            <a:fillRect/>
          </a:stretch>
        </p:blipFill>
        <p:spPr>
          <a:xfrm>
            <a:off x="1072551" y="2425854"/>
            <a:ext cx="10061275" cy="4148518"/>
          </a:xfrm>
          <a:prstGeom prst="rect">
            <a:avLst/>
          </a:prstGeom>
        </p:spPr>
      </p:pic>
    </p:spTree>
    <p:extLst>
      <p:ext uri="{BB962C8B-B14F-4D97-AF65-F5344CB8AC3E}">
        <p14:creationId xmlns:p14="http://schemas.microsoft.com/office/powerpoint/2010/main" val="119053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809A5-B975-2D95-F703-54429A2B48CE}"/>
              </a:ext>
            </a:extLst>
          </p:cNvPr>
          <p:cNvSpPr>
            <a:spLocks noGrp="1"/>
          </p:cNvSpPr>
          <p:nvPr>
            <p:ph idx="1"/>
          </p:nvPr>
        </p:nvSpPr>
        <p:spPr/>
        <p:txBody>
          <a:bodyPr vert="horz" lIns="91440" tIns="45720" rIns="91440" bIns="45720" rtlCol="0" anchor="t">
            <a:normAutofit/>
          </a:bodyPr>
          <a:lstStyle/>
          <a:p>
            <a:r>
              <a:rPr lang="en-US" dirty="0"/>
              <a:t>Segregating the Risks </a:t>
            </a:r>
          </a:p>
          <a:p>
            <a:pPr>
              <a:buClr>
                <a:srgbClr val="9E3611"/>
              </a:buClr>
            </a:pPr>
            <a:endParaRPr lang="en-US" dirty="0"/>
          </a:p>
        </p:txBody>
      </p:sp>
      <p:pic>
        <p:nvPicPr>
          <p:cNvPr id="4" name="Picture 4">
            <a:extLst>
              <a:ext uri="{FF2B5EF4-FFF2-40B4-BE49-F238E27FC236}">
                <a16:creationId xmlns:a16="http://schemas.microsoft.com/office/drawing/2014/main" id="{97CFABFB-0641-6443-134A-DD3FCD9B11A3}"/>
              </a:ext>
            </a:extLst>
          </p:cNvPr>
          <p:cNvPicPr>
            <a:picLocks noChangeAspect="1"/>
          </p:cNvPicPr>
          <p:nvPr/>
        </p:nvPicPr>
        <p:blipFill>
          <a:blip r:embed="rId2"/>
          <a:stretch>
            <a:fillRect/>
          </a:stretch>
        </p:blipFill>
        <p:spPr>
          <a:xfrm>
            <a:off x="1058175" y="2473397"/>
            <a:ext cx="6409425" cy="3809018"/>
          </a:xfrm>
          <a:prstGeom prst="rect">
            <a:avLst/>
          </a:prstGeom>
        </p:spPr>
      </p:pic>
    </p:spTree>
    <p:extLst>
      <p:ext uri="{BB962C8B-B14F-4D97-AF65-F5344CB8AC3E}">
        <p14:creationId xmlns:p14="http://schemas.microsoft.com/office/powerpoint/2010/main" val="32763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C5F75-B16D-2F3A-74CB-7C9A613CBB1A}"/>
              </a:ext>
            </a:extLst>
          </p:cNvPr>
          <p:cNvSpPr>
            <a:spLocks noGrp="1"/>
          </p:cNvSpPr>
          <p:nvPr>
            <p:ph idx="1"/>
          </p:nvPr>
        </p:nvSpPr>
        <p:spPr/>
        <p:txBody>
          <a:bodyPr vert="horz" lIns="91440" tIns="45720" rIns="91440" bIns="45720" rtlCol="0" anchor="t">
            <a:normAutofit/>
          </a:bodyPr>
          <a:lstStyle/>
          <a:p>
            <a:r>
              <a:rPr lang="en-US" dirty="0"/>
              <a:t>Assigning Random risks </a:t>
            </a:r>
            <a:endParaRPr lang="en-US"/>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p:txBody>
      </p:sp>
      <p:pic>
        <p:nvPicPr>
          <p:cNvPr id="4" name="Picture 4">
            <a:extLst>
              <a:ext uri="{FF2B5EF4-FFF2-40B4-BE49-F238E27FC236}">
                <a16:creationId xmlns:a16="http://schemas.microsoft.com/office/drawing/2014/main" id="{ABDF600B-2C83-9CD4-E9C4-A0433798448B}"/>
              </a:ext>
            </a:extLst>
          </p:cNvPr>
          <p:cNvPicPr>
            <a:picLocks noChangeAspect="1"/>
          </p:cNvPicPr>
          <p:nvPr/>
        </p:nvPicPr>
        <p:blipFill>
          <a:blip r:embed="rId2"/>
          <a:stretch>
            <a:fillRect/>
          </a:stretch>
        </p:blipFill>
        <p:spPr>
          <a:xfrm>
            <a:off x="1072551" y="2491438"/>
            <a:ext cx="5589916" cy="1156258"/>
          </a:xfrm>
          <a:prstGeom prst="rect">
            <a:avLst/>
          </a:prstGeom>
        </p:spPr>
      </p:pic>
      <p:pic>
        <p:nvPicPr>
          <p:cNvPr id="5" name="Picture 5">
            <a:extLst>
              <a:ext uri="{FF2B5EF4-FFF2-40B4-BE49-F238E27FC236}">
                <a16:creationId xmlns:a16="http://schemas.microsoft.com/office/drawing/2014/main" id="{463C6C4E-A1C5-95A7-79B1-4AD30E37DC62}"/>
              </a:ext>
            </a:extLst>
          </p:cNvPr>
          <p:cNvPicPr>
            <a:picLocks noChangeAspect="1"/>
          </p:cNvPicPr>
          <p:nvPr/>
        </p:nvPicPr>
        <p:blipFill>
          <a:blip r:embed="rId3"/>
          <a:stretch>
            <a:fillRect/>
          </a:stretch>
        </p:blipFill>
        <p:spPr>
          <a:xfrm>
            <a:off x="6895382" y="2120883"/>
            <a:ext cx="3965275" cy="3967708"/>
          </a:xfrm>
          <a:prstGeom prst="rect">
            <a:avLst/>
          </a:prstGeom>
        </p:spPr>
      </p:pic>
    </p:spTree>
    <p:extLst>
      <p:ext uri="{BB962C8B-B14F-4D97-AF65-F5344CB8AC3E}">
        <p14:creationId xmlns:p14="http://schemas.microsoft.com/office/powerpoint/2010/main" val="66938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A7A42-E181-3C6A-0BAA-7A493D27970C}"/>
              </a:ext>
            </a:extLst>
          </p:cNvPr>
          <p:cNvSpPr>
            <a:spLocks noGrp="1"/>
          </p:cNvSpPr>
          <p:nvPr>
            <p:ph idx="1"/>
          </p:nvPr>
        </p:nvSpPr>
        <p:spPr/>
        <p:txBody>
          <a:bodyPr vert="horz" lIns="91440" tIns="45720" rIns="91440" bIns="45720" rtlCol="0" anchor="t">
            <a:normAutofit/>
          </a:bodyPr>
          <a:lstStyle/>
          <a:p>
            <a:r>
              <a:rPr lang="en-US" dirty="0"/>
              <a:t>Converting into 2D arrays</a:t>
            </a:r>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p:txBody>
      </p:sp>
      <p:pic>
        <p:nvPicPr>
          <p:cNvPr id="4" name="Picture 4">
            <a:extLst>
              <a:ext uri="{FF2B5EF4-FFF2-40B4-BE49-F238E27FC236}">
                <a16:creationId xmlns:a16="http://schemas.microsoft.com/office/drawing/2014/main" id="{51AA7C3A-CF51-652B-8BAE-6E534FBF4FDD}"/>
              </a:ext>
            </a:extLst>
          </p:cNvPr>
          <p:cNvPicPr>
            <a:picLocks noChangeAspect="1"/>
          </p:cNvPicPr>
          <p:nvPr/>
        </p:nvPicPr>
        <p:blipFill>
          <a:blip r:embed="rId2"/>
          <a:stretch>
            <a:fillRect/>
          </a:stretch>
        </p:blipFill>
        <p:spPr>
          <a:xfrm>
            <a:off x="1072551" y="2535028"/>
            <a:ext cx="6395049" cy="1169719"/>
          </a:xfrm>
          <a:prstGeom prst="rect">
            <a:avLst/>
          </a:prstGeom>
        </p:spPr>
      </p:pic>
      <p:pic>
        <p:nvPicPr>
          <p:cNvPr id="5" name="Picture 5">
            <a:extLst>
              <a:ext uri="{FF2B5EF4-FFF2-40B4-BE49-F238E27FC236}">
                <a16:creationId xmlns:a16="http://schemas.microsoft.com/office/drawing/2014/main" id="{F6CED1B0-18FB-E906-4D01-500EE152AB32}"/>
              </a:ext>
            </a:extLst>
          </p:cNvPr>
          <p:cNvPicPr>
            <a:picLocks noChangeAspect="1"/>
          </p:cNvPicPr>
          <p:nvPr/>
        </p:nvPicPr>
        <p:blipFill>
          <a:blip r:embed="rId3"/>
          <a:stretch>
            <a:fillRect/>
          </a:stretch>
        </p:blipFill>
        <p:spPr>
          <a:xfrm>
            <a:off x="7556740" y="2117434"/>
            <a:ext cx="3217652" cy="4118378"/>
          </a:xfrm>
          <a:prstGeom prst="rect">
            <a:avLst/>
          </a:prstGeom>
        </p:spPr>
      </p:pic>
      <p:pic>
        <p:nvPicPr>
          <p:cNvPr id="6" name="Picture 6">
            <a:extLst>
              <a:ext uri="{FF2B5EF4-FFF2-40B4-BE49-F238E27FC236}">
                <a16:creationId xmlns:a16="http://schemas.microsoft.com/office/drawing/2014/main" id="{25F1920D-6A75-6EA4-C0EA-FF3096DC13C5}"/>
              </a:ext>
            </a:extLst>
          </p:cNvPr>
          <p:cNvPicPr>
            <a:picLocks noChangeAspect="1"/>
          </p:cNvPicPr>
          <p:nvPr/>
        </p:nvPicPr>
        <p:blipFill>
          <a:blip r:embed="rId4"/>
          <a:stretch>
            <a:fillRect/>
          </a:stretch>
        </p:blipFill>
        <p:spPr>
          <a:xfrm>
            <a:off x="1058174" y="3924074"/>
            <a:ext cx="6409426" cy="1784682"/>
          </a:xfrm>
          <a:prstGeom prst="rect">
            <a:avLst/>
          </a:prstGeom>
        </p:spPr>
      </p:pic>
    </p:spTree>
    <p:extLst>
      <p:ext uri="{BB962C8B-B14F-4D97-AF65-F5344CB8AC3E}">
        <p14:creationId xmlns:p14="http://schemas.microsoft.com/office/powerpoint/2010/main" val="251385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B34DF-7845-EB58-23DC-335B2A2DB4AA}"/>
              </a:ext>
            </a:extLst>
          </p:cNvPr>
          <p:cNvSpPr>
            <a:spLocks noGrp="1"/>
          </p:cNvSpPr>
          <p:nvPr>
            <p:ph idx="1"/>
          </p:nvPr>
        </p:nvSpPr>
        <p:spPr/>
        <p:txBody>
          <a:bodyPr vert="horz" lIns="91440" tIns="45720" rIns="91440" bIns="45720" rtlCol="0" anchor="t">
            <a:normAutofit/>
          </a:bodyPr>
          <a:lstStyle/>
          <a:p>
            <a:r>
              <a:rPr lang="en-US" dirty="0"/>
              <a:t>Importing </a:t>
            </a:r>
            <a:r>
              <a:rPr lang="en-US" dirty="0" err="1"/>
              <a:t>keras</a:t>
            </a:r>
            <a:r>
              <a:rPr lang="en-US" dirty="0"/>
              <a:t> and adding layers</a:t>
            </a:r>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a:p>
            <a:pPr>
              <a:buClr>
                <a:srgbClr val="9E3611"/>
              </a:buClr>
            </a:pPr>
            <a:endParaRPr lang="en-US" dirty="0"/>
          </a:p>
        </p:txBody>
      </p:sp>
      <p:pic>
        <p:nvPicPr>
          <p:cNvPr id="4" name="Picture 4">
            <a:extLst>
              <a:ext uri="{FF2B5EF4-FFF2-40B4-BE49-F238E27FC236}">
                <a16:creationId xmlns:a16="http://schemas.microsoft.com/office/drawing/2014/main" id="{C9087DA1-1647-67D2-E1E6-4F34B056DF1F}"/>
              </a:ext>
            </a:extLst>
          </p:cNvPr>
          <p:cNvPicPr>
            <a:picLocks noChangeAspect="1"/>
          </p:cNvPicPr>
          <p:nvPr/>
        </p:nvPicPr>
        <p:blipFill>
          <a:blip r:embed="rId2"/>
          <a:stretch>
            <a:fillRect/>
          </a:stretch>
        </p:blipFill>
        <p:spPr>
          <a:xfrm>
            <a:off x="1058174" y="2501748"/>
            <a:ext cx="6409426" cy="1236278"/>
          </a:xfrm>
          <a:prstGeom prst="rect">
            <a:avLst/>
          </a:prstGeom>
        </p:spPr>
      </p:pic>
      <p:pic>
        <p:nvPicPr>
          <p:cNvPr id="5" name="Picture 5">
            <a:extLst>
              <a:ext uri="{FF2B5EF4-FFF2-40B4-BE49-F238E27FC236}">
                <a16:creationId xmlns:a16="http://schemas.microsoft.com/office/drawing/2014/main" id="{ADF22C2E-CD4C-447F-67ED-881B49FC20A6}"/>
              </a:ext>
            </a:extLst>
          </p:cNvPr>
          <p:cNvPicPr>
            <a:picLocks noChangeAspect="1"/>
          </p:cNvPicPr>
          <p:nvPr/>
        </p:nvPicPr>
        <p:blipFill>
          <a:blip r:embed="rId3"/>
          <a:stretch>
            <a:fillRect/>
          </a:stretch>
        </p:blipFill>
        <p:spPr>
          <a:xfrm>
            <a:off x="1058174" y="3936333"/>
            <a:ext cx="6409426" cy="1903935"/>
          </a:xfrm>
          <a:prstGeom prst="rect">
            <a:avLst/>
          </a:prstGeom>
        </p:spPr>
      </p:pic>
    </p:spTree>
    <p:extLst>
      <p:ext uri="{BB962C8B-B14F-4D97-AF65-F5344CB8AC3E}">
        <p14:creationId xmlns:p14="http://schemas.microsoft.com/office/powerpoint/2010/main" val="405701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3280-D4EF-0863-7E75-A6915D88803E}"/>
              </a:ext>
            </a:extLst>
          </p:cNvPr>
          <p:cNvSpPr>
            <a:spLocks noGrp="1"/>
          </p:cNvSpPr>
          <p:nvPr>
            <p:ph type="title"/>
          </p:nvPr>
        </p:nvSpPr>
        <p:spPr/>
        <p:txBody>
          <a:bodyPr/>
          <a:lstStyle/>
          <a:p>
            <a:r>
              <a:rPr lang="en-US" dirty="0"/>
              <a:t>                contents</a:t>
            </a:r>
          </a:p>
        </p:txBody>
      </p:sp>
      <p:sp>
        <p:nvSpPr>
          <p:cNvPr id="3" name="Content Placeholder 2">
            <a:extLst>
              <a:ext uri="{FF2B5EF4-FFF2-40B4-BE49-F238E27FC236}">
                <a16:creationId xmlns:a16="http://schemas.microsoft.com/office/drawing/2014/main" id="{5A44CA21-80DD-0DE2-7A67-F23462FFF8FC}"/>
              </a:ext>
            </a:extLst>
          </p:cNvPr>
          <p:cNvSpPr>
            <a:spLocks noGrp="1"/>
          </p:cNvSpPr>
          <p:nvPr>
            <p:ph idx="1"/>
          </p:nvPr>
        </p:nvSpPr>
        <p:spPr/>
        <p:txBody>
          <a:bodyPr vert="horz" lIns="91440" tIns="45720" rIns="91440" bIns="45720" rtlCol="0" anchor="t">
            <a:normAutofit fontScale="85000" lnSpcReduction="20000"/>
          </a:bodyPr>
          <a:lstStyle/>
          <a:p>
            <a:pPr marL="342900" indent="-342900">
              <a:spcBef>
                <a:spcPts val="1000"/>
              </a:spcBef>
              <a:buAutoNum type="arabicPeriod"/>
            </a:pPr>
            <a:r>
              <a:rPr lang="en-US" dirty="0">
                <a:latin typeface="Segoe UI Light"/>
                <a:cs typeface="Segoe UI Light"/>
              </a:rPr>
              <a:t>Abstract</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Introduction</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Existing System</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Proposed System</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Flow of Application</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Technologies used</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Code</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Output</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Applications</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Advantages</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Disadvantages</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Conclusion</a:t>
            </a:r>
            <a:endParaRPr lang="en-US" dirty="0">
              <a:ea typeface="+mn-lt"/>
              <a:cs typeface="+mn-lt"/>
            </a:endParaRPr>
          </a:p>
          <a:p>
            <a:pPr marL="342900" indent="-342900">
              <a:spcBef>
                <a:spcPts val="1000"/>
              </a:spcBef>
              <a:buClr>
                <a:srgbClr val="9E3611"/>
              </a:buClr>
              <a:buAutoNum type="arabicPeriod"/>
            </a:pPr>
            <a:r>
              <a:rPr lang="en-US" dirty="0">
                <a:latin typeface="Segoe UI Light"/>
                <a:cs typeface="Segoe UI Light"/>
              </a:rPr>
              <a:t>Future Scope</a:t>
            </a:r>
            <a:endParaRPr lang="en-US" dirty="0">
              <a:ea typeface="+mn-lt"/>
              <a:cs typeface="+mn-lt"/>
            </a:endParaRPr>
          </a:p>
          <a:p>
            <a:pPr marL="0" indent="0">
              <a:buClr>
                <a:srgbClr val="9E3611"/>
              </a:buClr>
              <a:buNone/>
            </a:pPr>
            <a:endParaRPr lang="en-US" dirty="0"/>
          </a:p>
        </p:txBody>
      </p:sp>
    </p:spTree>
    <p:extLst>
      <p:ext uri="{BB962C8B-B14F-4D97-AF65-F5344CB8AC3E}">
        <p14:creationId xmlns:p14="http://schemas.microsoft.com/office/powerpoint/2010/main" val="2782316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DD636-F185-FD5E-9E16-5BFDA66A2FDA}"/>
              </a:ext>
            </a:extLst>
          </p:cNvPr>
          <p:cNvSpPr>
            <a:spLocks noGrp="1"/>
          </p:cNvSpPr>
          <p:nvPr>
            <p:ph idx="1"/>
          </p:nvPr>
        </p:nvSpPr>
        <p:spPr/>
        <p:txBody>
          <a:bodyPr vert="horz" lIns="91440" tIns="45720" rIns="91440" bIns="45720" rtlCol="0" anchor="t">
            <a:normAutofit/>
          </a:bodyPr>
          <a:lstStyle/>
          <a:p>
            <a:pPr marL="0" indent="0">
              <a:buNone/>
            </a:pPr>
            <a:r>
              <a:rPr lang="en-US" dirty="0"/>
              <a:t>Running Epochs</a:t>
            </a:r>
          </a:p>
          <a:p>
            <a:pPr>
              <a:buClr>
                <a:srgbClr val="9E3611"/>
              </a:buClr>
            </a:pPr>
            <a:endParaRPr lang="en-US" dirty="0"/>
          </a:p>
          <a:p>
            <a:pPr>
              <a:buClr>
                <a:srgbClr val="9E3611"/>
              </a:buClr>
            </a:pPr>
            <a:endParaRPr lang="en-US" dirty="0"/>
          </a:p>
          <a:p>
            <a:pPr>
              <a:buClr>
                <a:srgbClr val="9E3611"/>
              </a:buClr>
            </a:pPr>
            <a:endParaRPr lang="en-US" dirty="0"/>
          </a:p>
        </p:txBody>
      </p:sp>
      <p:pic>
        <p:nvPicPr>
          <p:cNvPr id="4" name="Picture 4">
            <a:extLst>
              <a:ext uri="{FF2B5EF4-FFF2-40B4-BE49-F238E27FC236}">
                <a16:creationId xmlns:a16="http://schemas.microsoft.com/office/drawing/2014/main" id="{2A3D2E98-7DCE-DDF2-D800-5305FABBDFEC}"/>
              </a:ext>
            </a:extLst>
          </p:cNvPr>
          <p:cNvPicPr>
            <a:picLocks noChangeAspect="1"/>
          </p:cNvPicPr>
          <p:nvPr/>
        </p:nvPicPr>
        <p:blipFill>
          <a:blip r:embed="rId2"/>
          <a:stretch>
            <a:fillRect/>
          </a:stretch>
        </p:blipFill>
        <p:spPr>
          <a:xfrm>
            <a:off x="1288212" y="2515208"/>
            <a:ext cx="6021238" cy="1108716"/>
          </a:xfrm>
          <a:prstGeom prst="rect">
            <a:avLst/>
          </a:prstGeom>
        </p:spPr>
      </p:pic>
      <p:pic>
        <p:nvPicPr>
          <p:cNvPr id="5" name="Picture 5">
            <a:extLst>
              <a:ext uri="{FF2B5EF4-FFF2-40B4-BE49-F238E27FC236}">
                <a16:creationId xmlns:a16="http://schemas.microsoft.com/office/drawing/2014/main" id="{0AABE94B-4A53-D341-21F0-C67AB629ECFA}"/>
              </a:ext>
            </a:extLst>
          </p:cNvPr>
          <p:cNvPicPr>
            <a:picLocks noChangeAspect="1"/>
          </p:cNvPicPr>
          <p:nvPr/>
        </p:nvPicPr>
        <p:blipFill>
          <a:blip r:embed="rId3"/>
          <a:stretch>
            <a:fillRect/>
          </a:stretch>
        </p:blipFill>
        <p:spPr>
          <a:xfrm>
            <a:off x="4868174" y="1707674"/>
            <a:ext cx="2743200" cy="4247784"/>
          </a:xfrm>
          <a:prstGeom prst="rect">
            <a:avLst/>
          </a:prstGeom>
        </p:spPr>
      </p:pic>
      <p:pic>
        <p:nvPicPr>
          <p:cNvPr id="6" name="Picture 6">
            <a:extLst>
              <a:ext uri="{FF2B5EF4-FFF2-40B4-BE49-F238E27FC236}">
                <a16:creationId xmlns:a16="http://schemas.microsoft.com/office/drawing/2014/main" id="{B21AEFB9-2C71-E6D7-2FF1-2FD149596D6D}"/>
              </a:ext>
            </a:extLst>
          </p:cNvPr>
          <p:cNvPicPr>
            <a:picLocks noChangeAspect="1"/>
          </p:cNvPicPr>
          <p:nvPr/>
        </p:nvPicPr>
        <p:blipFill>
          <a:blip r:embed="rId4"/>
          <a:stretch>
            <a:fillRect/>
          </a:stretch>
        </p:blipFill>
        <p:spPr>
          <a:xfrm>
            <a:off x="8333117" y="1708591"/>
            <a:ext cx="2743200" cy="4188441"/>
          </a:xfrm>
          <a:prstGeom prst="rect">
            <a:avLst/>
          </a:prstGeom>
        </p:spPr>
      </p:pic>
    </p:spTree>
    <p:extLst>
      <p:ext uri="{BB962C8B-B14F-4D97-AF65-F5344CB8AC3E}">
        <p14:creationId xmlns:p14="http://schemas.microsoft.com/office/powerpoint/2010/main" val="106839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33DF2-2D36-2F7D-BD9D-8447B32384F7}"/>
              </a:ext>
            </a:extLst>
          </p:cNvPr>
          <p:cNvSpPr>
            <a:spLocks noGrp="1"/>
          </p:cNvSpPr>
          <p:nvPr>
            <p:ph idx="1"/>
          </p:nvPr>
        </p:nvSpPr>
        <p:spPr/>
        <p:txBody>
          <a:bodyPr vert="horz" lIns="91440" tIns="45720" rIns="91440" bIns="45720" rtlCol="0" anchor="t">
            <a:normAutofit/>
          </a:bodyPr>
          <a:lstStyle/>
          <a:p>
            <a:r>
              <a:rPr lang="en-US" dirty="0"/>
              <a:t>Plotting the epochs</a:t>
            </a:r>
          </a:p>
          <a:p>
            <a:pPr>
              <a:buClr>
                <a:srgbClr val="9E3611"/>
              </a:buClr>
            </a:pPr>
            <a:endParaRPr lang="en-US" dirty="0"/>
          </a:p>
        </p:txBody>
      </p:sp>
      <p:pic>
        <p:nvPicPr>
          <p:cNvPr id="4" name="Picture 4">
            <a:extLst>
              <a:ext uri="{FF2B5EF4-FFF2-40B4-BE49-F238E27FC236}">
                <a16:creationId xmlns:a16="http://schemas.microsoft.com/office/drawing/2014/main" id="{E70F2274-4192-EBBE-B45A-AACE26693478}"/>
              </a:ext>
            </a:extLst>
          </p:cNvPr>
          <p:cNvPicPr>
            <a:picLocks noChangeAspect="1"/>
          </p:cNvPicPr>
          <p:nvPr/>
        </p:nvPicPr>
        <p:blipFill>
          <a:blip r:embed="rId2"/>
          <a:stretch>
            <a:fillRect/>
          </a:stretch>
        </p:blipFill>
        <p:spPr>
          <a:xfrm>
            <a:off x="856891" y="2639795"/>
            <a:ext cx="6610709" cy="3246183"/>
          </a:xfrm>
          <a:prstGeom prst="rect">
            <a:avLst/>
          </a:prstGeom>
        </p:spPr>
      </p:pic>
    </p:spTree>
    <p:extLst>
      <p:ext uri="{BB962C8B-B14F-4D97-AF65-F5344CB8AC3E}">
        <p14:creationId xmlns:p14="http://schemas.microsoft.com/office/powerpoint/2010/main" val="57149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6B22-BE40-9B39-5882-992419358074}"/>
              </a:ext>
            </a:extLst>
          </p:cNvPr>
          <p:cNvSpPr>
            <a:spLocks noGrp="1"/>
          </p:cNvSpPr>
          <p:nvPr>
            <p:ph type="title"/>
          </p:nvPr>
        </p:nvSpPr>
        <p:spPr/>
        <p:txBody>
          <a:bodyPr/>
          <a:lstStyle/>
          <a:p>
            <a:r>
              <a:rPr lang="en-US" dirty="0"/>
              <a:t>                 Output</a:t>
            </a:r>
          </a:p>
        </p:txBody>
      </p:sp>
      <p:sp>
        <p:nvSpPr>
          <p:cNvPr id="3" name="Content Placeholder 2">
            <a:extLst>
              <a:ext uri="{FF2B5EF4-FFF2-40B4-BE49-F238E27FC236}">
                <a16:creationId xmlns:a16="http://schemas.microsoft.com/office/drawing/2014/main" id="{1AB8850B-C3BB-4172-D84F-D4E76A6C917D}"/>
              </a:ext>
            </a:extLst>
          </p:cNvPr>
          <p:cNvSpPr>
            <a:spLocks noGrp="1"/>
          </p:cNvSpPr>
          <p:nvPr>
            <p:ph idx="1"/>
          </p:nvPr>
        </p:nvSpPr>
        <p:spPr/>
        <p:txBody>
          <a:bodyPr vert="horz" lIns="91440" tIns="45720" rIns="91440" bIns="45720" rtlCol="0" anchor="t">
            <a:normAutofit/>
          </a:bodyPr>
          <a:lstStyle/>
          <a:p>
            <a:r>
              <a:rPr lang="en-US" dirty="0"/>
              <a:t>Predicting the Risk</a:t>
            </a:r>
          </a:p>
          <a:p>
            <a:pPr>
              <a:buClr>
                <a:srgbClr val="9E3611"/>
              </a:buClr>
            </a:pPr>
            <a:endParaRPr lang="en-US" dirty="0"/>
          </a:p>
        </p:txBody>
      </p:sp>
      <p:pic>
        <p:nvPicPr>
          <p:cNvPr id="4" name="Picture 4">
            <a:extLst>
              <a:ext uri="{FF2B5EF4-FFF2-40B4-BE49-F238E27FC236}">
                <a16:creationId xmlns:a16="http://schemas.microsoft.com/office/drawing/2014/main" id="{5F204F95-3D62-B660-A3AA-985FDC9A2A24}"/>
              </a:ext>
            </a:extLst>
          </p:cNvPr>
          <p:cNvPicPr>
            <a:picLocks noChangeAspect="1"/>
          </p:cNvPicPr>
          <p:nvPr/>
        </p:nvPicPr>
        <p:blipFill>
          <a:blip r:embed="rId2"/>
          <a:stretch>
            <a:fillRect/>
          </a:stretch>
        </p:blipFill>
        <p:spPr>
          <a:xfrm>
            <a:off x="1058174" y="2664195"/>
            <a:ext cx="6409426" cy="1012026"/>
          </a:xfrm>
          <a:prstGeom prst="rect">
            <a:avLst/>
          </a:prstGeom>
        </p:spPr>
      </p:pic>
    </p:spTree>
    <p:extLst>
      <p:ext uri="{BB962C8B-B14F-4D97-AF65-F5344CB8AC3E}">
        <p14:creationId xmlns:p14="http://schemas.microsoft.com/office/powerpoint/2010/main" val="275181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8C8E-FC0C-4CD7-5EE8-98DA7E2F76B3}"/>
              </a:ext>
            </a:extLst>
          </p:cNvPr>
          <p:cNvSpPr>
            <a:spLocks noGrp="1"/>
          </p:cNvSpPr>
          <p:nvPr>
            <p:ph type="title"/>
          </p:nvPr>
        </p:nvSpPr>
        <p:spPr/>
        <p:txBody>
          <a:bodyPr/>
          <a:lstStyle/>
          <a:p>
            <a:r>
              <a:rPr lang="en-US" dirty="0"/>
              <a:t>               Applications</a:t>
            </a:r>
          </a:p>
        </p:txBody>
      </p:sp>
      <p:sp>
        <p:nvSpPr>
          <p:cNvPr id="3" name="Content Placeholder 2">
            <a:extLst>
              <a:ext uri="{FF2B5EF4-FFF2-40B4-BE49-F238E27FC236}">
                <a16:creationId xmlns:a16="http://schemas.microsoft.com/office/drawing/2014/main" id="{F094A492-096E-4E16-AA1C-7F010CFB823B}"/>
              </a:ext>
            </a:extLst>
          </p:cNvPr>
          <p:cNvSpPr>
            <a:spLocks noGrp="1"/>
          </p:cNvSpPr>
          <p:nvPr>
            <p:ph idx="1"/>
          </p:nvPr>
        </p:nvSpPr>
        <p:spPr/>
        <p:txBody>
          <a:bodyPr vert="horz" lIns="91440" tIns="45720" rIns="91440" bIns="45720" rtlCol="0" anchor="t">
            <a:normAutofit/>
          </a:bodyPr>
          <a:lstStyle/>
          <a:p>
            <a:r>
              <a:rPr lang="en-US" dirty="0"/>
              <a:t>In Blood Banks</a:t>
            </a:r>
          </a:p>
          <a:p>
            <a:pPr>
              <a:buClr>
                <a:srgbClr val="9E3611"/>
              </a:buClr>
            </a:pPr>
            <a:r>
              <a:rPr lang="en-US" dirty="0"/>
              <a:t>In Hospitals and Medical Camps</a:t>
            </a:r>
          </a:p>
          <a:p>
            <a:pPr>
              <a:buClr>
                <a:srgbClr val="9E3611"/>
              </a:buClr>
            </a:pPr>
            <a:r>
              <a:rPr lang="en-US" dirty="0"/>
              <a:t>For Surgeries</a:t>
            </a:r>
          </a:p>
          <a:p>
            <a:pPr marL="0" indent="0">
              <a:buClr>
                <a:srgbClr val="9E3611"/>
              </a:buClr>
              <a:buNone/>
            </a:pPr>
            <a:endParaRPr lang="en-US" dirty="0"/>
          </a:p>
        </p:txBody>
      </p:sp>
    </p:spTree>
    <p:extLst>
      <p:ext uri="{BB962C8B-B14F-4D97-AF65-F5344CB8AC3E}">
        <p14:creationId xmlns:p14="http://schemas.microsoft.com/office/powerpoint/2010/main" val="1002314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D11F-BF4C-9B53-ACA5-69EAB81A25C8}"/>
              </a:ext>
            </a:extLst>
          </p:cNvPr>
          <p:cNvSpPr>
            <a:spLocks noGrp="1"/>
          </p:cNvSpPr>
          <p:nvPr>
            <p:ph type="title"/>
          </p:nvPr>
        </p:nvSpPr>
        <p:spPr/>
        <p:txBody>
          <a:bodyPr/>
          <a:lstStyle/>
          <a:p>
            <a:r>
              <a:rPr lang="en-US" dirty="0"/>
              <a:t>               advantages</a:t>
            </a:r>
            <a:endParaRPr lang="en-US" dirty="0">
              <a:latin typeface="Rockwell Condensed"/>
            </a:endParaRPr>
          </a:p>
        </p:txBody>
      </p:sp>
      <p:sp>
        <p:nvSpPr>
          <p:cNvPr id="3" name="Content Placeholder 2">
            <a:extLst>
              <a:ext uri="{FF2B5EF4-FFF2-40B4-BE49-F238E27FC236}">
                <a16:creationId xmlns:a16="http://schemas.microsoft.com/office/drawing/2014/main" id="{142F4076-9E97-55CD-8F35-4A6D83F2302F}"/>
              </a:ext>
            </a:extLst>
          </p:cNvPr>
          <p:cNvSpPr>
            <a:spLocks noGrp="1"/>
          </p:cNvSpPr>
          <p:nvPr>
            <p:ph idx="1"/>
          </p:nvPr>
        </p:nvSpPr>
        <p:spPr/>
        <p:txBody>
          <a:bodyPr vert="horz" lIns="91440" tIns="45720" rIns="91440" bIns="45720" rtlCol="0" anchor="t">
            <a:normAutofit/>
          </a:bodyPr>
          <a:lstStyle/>
          <a:p>
            <a:r>
              <a:rPr lang="en-US" dirty="0"/>
              <a:t>Efficient Blood Choosing for donation</a:t>
            </a:r>
          </a:p>
          <a:p>
            <a:pPr>
              <a:buClr>
                <a:srgbClr val="9E3611"/>
              </a:buClr>
            </a:pPr>
            <a:r>
              <a:rPr lang="en-US" dirty="0"/>
              <a:t>Decreasing Risk </a:t>
            </a:r>
          </a:p>
          <a:p>
            <a:pPr>
              <a:buClr>
                <a:srgbClr val="9E3611"/>
              </a:buClr>
            </a:pPr>
            <a:r>
              <a:rPr lang="en-US" dirty="0"/>
              <a:t>Healthy blood for operations</a:t>
            </a:r>
          </a:p>
          <a:p>
            <a:pPr>
              <a:buClr>
                <a:srgbClr val="9E3611"/>
              </a:buClr>
            </a:pPr>
            <a:endParaRPr lang="en-US" dirty="0"/>
          </a:p>
        </p:txBody>
      </p:sp>
    </p:spTree>
    <p:extLst>
      <p:ext uri="{BB962C8B-B14F-4D97-AF65-F5344CB8AC3E}">
        <p14:creationId xmlns:p14="http://schemas.microsoft.com/office/powerpoint/2010/main" val="120212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0375-62A5-F84E-CCB3-B446B3B13915}"/>
              </a:ext>
            </a:extLst>
          </p:cNvPr>
          <p:cNvSpPr>
            <a:spLocks noGrp="1"/>
          </p:cNvSpPr>
          <p:nvPr>
            <p:ph type="title"/>
          </p:nvPr>
        </p:nvSpPr>
        <p:spPr/>
        <p:txBody>
          <a:bodyPr/>
          <a:lstStyle/>
          <a:p>
            <a:r>
              <a:rPr lang="en-US" dirty="0"/>
              <a:t>              Disadvantages</a:t>
            </a:r>
          </a:p>
        </p:txBody>
      </p:sp>
      <p:sp>
        <p:nvSpPr>
          <p:cNvPr id="3" name="Content Placeholder 2">
            <a:extLst>
              <a:ext uri="{FF2B5EF4-FFF2-40B4-BE49-F238E27FC236}">
                <a16:creationId xmlns:a16="http://schemas.microsoft.com/office/drawing/2014/main" id="{826E24B4-BB32-A78D-3AF8-6FB8DB3673BF}"/>
              </a:ext>
            </a:extLst>
          </p:cNvPr>
          <p:cNvSpPr>
            <a:spLocks noGrp="1"/>
          </p:cNvSpPr>
          <p:nvPr>
            <p:ph idx="1"/>
          </p:nvPr>
        </p:nvSpPr>
        <p:spPr/>
        <p:txBody>
          <a:bodyPr vert="horz" lIns="91440" tIns="45720" rIns="91440" bIns="45720" rtlCol="0" anchor="t">
            <a:normAutofit/>
          </a:bodyPr>
          <a:lstStyle/>
          <a:p>
            <a:r>
              <a:rPr lang="en-US" dirty="0"/>
              <a:t>Possibility of Transfusion diseases</a:t>
            </a:r>
          </a:p>
          <a:p>
            <a:pPr>
              <a:buClr>
                <a:srgbClr val="9E3611"/>
              </a:buClr>
            </a:pPr>
            <a:r>
              <a:rPr lang="en-US" dirty="0"/>
              <a:t>No proof of healthy blood from Donors</a:t>
            </a:r>
          </a:p>
          <a:p>
            <a:pPr>
              <a:buClr>
                <a:srgbClr val="9E3611"/>
              </a:buClr>
            </a:pPr>
            <a:endParaRPr lang="en-US" dirty="0"/>
          </a:p>
        </p:txBody>
      </p:sp>
    </p:spTree>
    <p:extLst>
      <p:ext uri="{BB962C8B-B14F-4D97-AF65-F5344CB8AC3E}">
        <p14:creationId xmlns:p14="http://schemas.microsoft.com/office/powerpoint/2010/main" val="101130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6463-2294-30F6-C71A-4BEEC18B7C6D}"/>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C1799D78-16BD-BF74-ACFD-80DC3D67D03E}"/>
              </a:ext>
            </a:extLst>
          </p:cNvPr>
          <p:cNvSpPr>
            <a:spLocks noGrp="1"/>
          </p:cNvSpPr>
          <p:nvPr>
            <p:ph idx="1"/>
          </p:nvPr>
        </p:nvSpPr>
        <p:spPr/>
        <p:txBody>
          <a:bodyPr vert="horz" lIns="91440" tIns="45720" rIns="91440" bIns="45720" rtlCol="0" anchor="t">
            <a:normAutofit fontScale="92500" lnSpcReduction="10000"/>
          </a:bodyPr>
          <a:lstStyle/>
          <a:p>
            <a:pPr algn="just"/>
            <a:r>
              <a:rPr lang="en-IN" dirty="0">
                <a:ea typeface="+mn-lt"/>
                <a:cs typeface="+mn-lt"/>
              </a:rPr>
              <a:t>The main problem with blood donation is the lack of blood of a specific type, so can test machine learning algorithms to produce better results. And the problem of donor retention raises concern for blood </a:t>
            </a:r>
            <a:r>
              <a:rPr lang="en-IN" dirty="0" err="1">
                <a:ea typeface="+mn-lt"/>
                <a:cs typeface="+mn-lt"/>
              </a:rPr>
              <a:t>centers</a:t>
            </a:r>
            <a:r>
              <a:rPr lang="en-IN" dirty="0">
                <a:ea typeface="+mn-lt"/>
                <a:cs typeface="+mn-lt"/>
              </a:rPr>
              <a:t>. The choice of method in Blood Donor Selection is the most present. The main focus of this project has been </a:t>
            </a:r>
            <a:r>
              <a:rPr lang="en-IN" dirty="0" err="1">
                <a:ea typeface="+mn-lt"/>
                <a:cs typeface="+mn-lt"/>
              </a:rPr>
              <a:t>analyzing</a:t>
            </a:r>
            <a:r>
              <a:rPr lang="en-IN" dirty="0">
                <a:ea typeface="+mn-lt"/>
                <a:cs typeface="+mn-lt"/>
              </a:rPr>
              <a:t> the amount of risk while donating blood. To achieve this, we focused on first segmenting the records into various clusters which helped us in categorizing them into clustered and non-clustered data. The existing system has physical redundancies which would be solved by integrating machine learning techniques . We have implemented the </a:t>
            </a:r>
            <a:r>
              <a:rPr lang="en-IN" dirty="0" err="1">
                <a:ea typeface="+mn-lt"/>
                <a:cs typeface="+mn-lt"/>
              </a:rPr>
              <a:t>MultiLayer</a:t>
            </a:r>
            <a:r>
              <a:rPr lang="en-IN" dirty="0">
                <a:ea typeface="+mn-lt"/>
                <a:cs typeface="+mn-lt"/>
              </a:rPr>
              <a:t> perception algorithm for discovering the associations between the blood groups of donor and recipient . This appears to be very helpful for any organization especially medical organizations in the market place . The results of this study contributed to improving our understanding of what blood groups were suitable for donating          to particular donors and helping blood agencies to predict potential blood donors, and improve recruitment efficiency with precision tactics to maintain the blood supply in </a:t>
            </a:r>
            <a:r>
              <a:rPr lang="en-IN" dirty="0" err="1">
                <a:ea typeface="+mn-lt"/>
                <a:cs typeface="+mn-lt"/>
              </a:rPr>
              <a:t>emergencies.In</a:t>
            </a:r>
            <a:r>
              <a:rPr lang="en-IN" dirty="0">
                <a:ea typeface="+mn-lt"/>
                <a:cs typeface="+mn-lt"/>
              </a:rPr>
              <a:t> conclusion, this project is rightfully seen as the possibility of finding an ideal donor would increase resulting in lower rates of transfusion related complexities.</a:t>
            </a:r>
            <a:endParaRPr lang="en-US" dirty="0"/>
          </a:p>
        </p:txBody>
      </p:sp>
    </p:spTree>
    <p:extLst>
      <p:ext uri="{BB962C8B-B14F-4D97-AF65-F5344CB8AC3E}">
        <p14:creationId xmlns:p14="http://schemas.microsoft.com/office/powerpoint/2010/main" val="438187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2C2E-DE3A-34D0-F739-15FFA0DDE9FD}"/>
              </a:ext>
            </a:extLst>
          </p:cNvPr>
          <p:cNvSpPr>
            <a:spLocks noGrp="1"/>
          </p:cNvSpPr>
          <p:nvPr>
            <p:ph type="title"/>
          </p:nvPr>
        </p:nvSpPr>
        <p:spPr/>
        <p:txBody>
          <a:bodyPr/>
          <a:lstStyle/>
          <a:p>
            <a:r>
              <a:rPr lang="en-US" dirty="0"/>
              <a:t>              Future scope</a:t>
            </a:r>
          </a:p>
        </p:txBody>
      </p:sp>
      <p:sp>
        <p:nvSpPr>
          <p:cNvPr id="3" name="Content Placeholder 2">
            <a:extLst>
              <a:ext uri="{FF2B5EF4-FFF2-40B4-BE49-F238E27FC236}">
                <a16:creationId xmlns:a16="http://schemas.microsoft.com/office/drawing/2014/main" id="{35E9A4FA-E2A8-57CE-929D-0174F5D6E041}"/>
              </a:ext>
            </a:extLst>
          </p:cNvPr>
          <p:cNvSpPr>
            <a:spLocks noGrp="1"/>
          </p:cNvSpPr>
          <p:nvPr>
            <p:ph idx="1"/>
          </p:nvPr>
        </p:nvSpPr>
        <p:spPr/>
        <p:txBody>
          <a:bodyPr vert="horz" lIns="91440" tIns="45720" rIns="91440" bIns="45720" rtlCol="0" anchor="t">
            <a:normAutofit/>
          </a:bodyPr>
          <a:lstStyle/>
          <a:p>
            <a:pPr algn="just"/>
            <a:r>
              <a:rPr lang="en-IN" dirty="0">
                <a:ea typeface="+mn-lt"/>
                <a:cs typeface="+mn-lt"/>
              </a:rPr>
              <a:t>Looking at brighter outcomes of any project is very important, We believe this study could be a valuable extension to the academic literature in blood donation modelling .The scope of this project is exemplary, we can further develop a more visual approach to this project which comes with a user interface, which can be easily understood and used by the donors and recipients. It can be said that using an interactive Interface can be seen as a stepping stone for this project. On the other hand, we can optimize this algorithm based on different means . Also, increasing the amount data generated better frequent patterns and can be very helpful in maintaining the accuracy of the model. We can focus more upon providing the best suitable blood groups to recipients . as this approach would be carried out among more and more medical organizations across the globe. The ultimate goal of this project is to minimize the amount of risk errors while donating the blood. </a:t>
            </a:r>
            <a:endParaRPr lang="en-US" dirty="0"/>
          </a:p>
        </p:txBody>
      </p:sp>
    </p:spTree>
    <p:extLst>
      <p:ext uri="{BB962C8B-B14F-4D97-AF65-F5344CB8AC3E}">
        <p14:creationId xmlns:p14="http://schemas.microsoft.com/office/powerpoint/2010/main" val="309329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0C53-5AD6-C425-96B4-CA560D954D79}"/>
              </a:ext>
            </a:extLst>
          </p:cNvPr>
          <p:cNvSpPr>
            <a:spLocks noGrp="1"/>
          </p:cNvSpPr>
          <p:nvPr>
            <p:ph type="title"/>
          </p:nvPr>
        </p:nvSpPr>
        <p:spPr>
          <a:xfrm>
            <a:off x="221584" y="484632"/>
            <a:ext cx="10906664" cy="5563117"/>
          </a:xfrm>
        </p:spPr>
        <p:txBody>
          <a:bodyPr/>
          <a:lstStyle/>
          <a:p>
            <a:r>
              <a:rPr lang="en-US" dirty="0"/>
              <a:t>                 </a:t>
            </a:r>
            <a:r>
              <a:rPr lang="en-US" dirty="0">
                <a:latin typeface="HGGothicE"/>
                <a:ea typeface="HGGothicE"/>
              </a:rPr>
              <a:t>Thank You !</a:t>
            </a:r>
          </a:p>
        </p:txBody>
      </p:sp>
    </p:spTree>
    <p:extLst>
      <p:ext uri="{BB962C8B-B14F-4D97-AF65-F5344CB8AC3E}">
        <p14:creationId xmlns:p14="http://schemas.microsoft.com/office/powerpoint/2010/main" val="407725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67B8-50F7-F3D5-BCEC-76969498E86D}"/>
              </a:ext>
            </a:extLst>
          </p:cNvPr>
          <p:cNvSpPr>
            <a:spLocks noGrp="1"/>
          </p:cNvSpPr>
          <p:nvPr>
            <p:ph type="title"/>
          </p:nvPr>
        </p:nvSpPr>
        <p:spPr/>
        <p:txBody>
          <a:bodyPr/>
          <a:lstStyle/>
          <a:p>
            <a:r>
              <a:rPr lang="en-US" dirty="0"/>
              <a:t>                 Abstract</a:t>
            </a:r>
          </a:p>
        </p:txBody>
      </p:sp>
      <p:sp>
        <p:nvSpPr>
          <p:cNvPr id="3" name="Content Placeholder 2">
            <a:extLst>
              <a:ext uri="{FF2B5EF4-FFF2-40B4-BE49-F238E27FC236}">
                <a16:creationId xmlns:a16="http://schemas.microsoft.com/office/drawing/2014/main" id="{C1136F5F-8754-F5AB-7AD2-4650B4B9E9A5}"/>
              </a:ext>
            </a:extLst>
          </p:cNvPr>
          <p:cNvSpPr>
            <a:spLocks noGrp="1"/>
          </p:cNvSpPr>
          <p:nvPr>
            <p:ph idx="1"/>
          </p:nvPr>
        </p:nvSpPr>
        <p:spPr/>
        <p:txBody>
          <a:bodyPr vert="horz" lIns="91440" tIns="45720" rIns="91440" bIns="45720" rtlCol="0" anchor="t">
            <a:normAutofit lnSpcReduction="10000"/>
          </a:bodyPr>
          <a:lstStyle/>
          <a:p>
            <a:pPr marL="0" indent="0" algn="just">
              <a:spcBef>
                <a:spcPts val="1000"/>
              </a:spcBef>
              <a:buNone/>
            </a:pPr>
            <a:r>
              <a:rPr lang="en-US" dirty="0">
                <a:ea typeface="+mn-lt"/>
                <a:cs typeface="+mn-lt"/>
              </a:rPr>
              <a:t>Blood donation is a voluntary procedure that can help save lives. There are several types of blood donation. Each type helps meet different medical needs. Each year, millions of individuals require blood transfusions. During surgery, some people might need blood. Others are dependent on it as a result of an accident or a medical condition that calls for certain blood components. All of this is made possible via blood donations. All transfusions </a:t>
            </a:r>
            <a:r>
              <a:rPr lang="en-US" dirty="0" err="1">
                <a:ea typeface="+mn-lt"/>
                <a:cs typeface="+mn-lt"/>
              </a:rPr>
              <a:t>utilise</a:t>
            </a:r>
            <a:r>
              <a:rPr lang="en-US" dirty="0">
                <a:ea typeface="+mn-lt"/>
                <a:cs typeface="+mn-lt"/>
              </a:rPr>
              <a:t> blood from a donor because there is no blood substitute for human blood. Donating blood is risk-free. Since each donor uses brand-new, sterile disposable equipment, giving blood carries no risk of contracting a blood-borne infection. A pint (about half a </a:t>
            </a:r>
            <a:r>
              <a:rPr lang="en-US" dirty="0" err="1">
                <a:ea typeface="+mn-lt"/>
                <a:cs typeface="+mn-lt"/>
              </a:rPr>
              <a:t>litre</a:t>
            </a:r>
            <a:r>
              <a:rPr lang="en-US" dirty="0">
                <a:ea typeface="+mn-lt"/>
                <a:cs typeface="+mn-lt"/>
              </a:rPr>
              <a:t>) can be donated by most healthy persons without posing any health hazards. Your body replenishes the fluids lost as soon as a few days have passed since a blood donation. Your body then repairs the lost red blood cells after two weeks. We must employ Machine Learning to create this. This application will be developed in a </a:t>
            </a:r>
            <a:r>
              <a:rPr lang="en-US" dirty="0" err="1">
                <a:ea typeface="+mn-lt"/>
                <a:cs typeface="+mn-lt"/>
              </a:rPr>
              <a:t>Jupyter</a:t>
            </a:r>
            <a:r>
              <a:rPr lang="en-US" dirty="0">
                <a:ea typeface="+mn-lt"/>
                <a:cs typeface="+mn-lt"/>
              </a:rPr>
              <a:t> Notebook using Python. We intend to employ modules like Pandas, </a:t>
            </a:r>
            <a:r>
              <a:rPr lang="en-US" dirty="0" err="1">
                <a:ea typeface="+mn-lt"/>
                <a:cs typeface="+mn-lt"/>
              </a:rPr>
              <a:t>Numpy</a:t>
            </a:r>
            <a:r>
              <a:rPr lang="en-US" dirty="0">
                <a:ea typeface="+mn-lt"/>
                <a:cs typeface="+mn-lt"/>
              </a:rPr>
              <a:t>, and </a:t>
            </a:r>
            <a:r>
              <a:rPr lang="en-US" dirty="0" err="1">
                <a:ea typeface="+mn-lt"/>
                <a:cs typeface="+mn-lt"/>
              </a:rPr>
              <a:t>Keras</a:t>
            </a:r>
            <a:r>
              <a:rPr lang="en-US" dirty="0">
                <a:ea typeface="+mn-lt"/>
                <a:cs typeface="+mn-lt"/>
              </a:rPr>
              <a:t>. If we employ methods like Multilayer Perception and Linear Regression, this is feasible. Due of the topic's novelty, we intend to create our own dataset</a:t>
            </a:r>
            <a:endParaRPr lang="en-US" dirty="0"/>
          </a:p>
        </p:txBody>
      </p:sp>
    </p:spTree>
    <p:extLst>
      <p:ext uri="{BB962C8B-B14F-4D97-AF65-F5344CB8AC3E}">
        <p14:creationId xmlns:p14="http://schemas.microsoft.com/office/powerpoint/2010/main" val="126796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286E-416F-1692-E2E0-BFEBEABA62E8}"/>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5D6CF767-27AF-F814-27DC-B5F11C143B41}"/>
              </a:ext>
            </a:extLst>
          </p:cNvPr>
          <p:cNvSpPr>
            <a:spLocks noGrp="1"/>
          </p:cNvSpPr>
          <p:nvPr>
            <p:ph idx="1"/>
          </p:nvPr>
        </p:nvSpPr>
        <p:spPr/>
        <p:txBody>
          <a:bodyPr vert="horz" lIns="91440" tIns="45720" rIns="91440" bIns="45720" rtlCol="0" anchor="t">
            <a:normAutofit/>
          </a:bodyPr>
          <a:lstStyle/>
          <a:p>
            <a:pPr algn="just"/>
            <a:r>
              <a:rPr lang="en-IN" dirty="0">
                <a:ea typeface="+mn-lt"/>
                <a:cs typeface="+mn-lt"/>
              </a:rPr>
              <a:t>The recognition and management of risk in donation process and blood product is critical to ensure donor and patient safety. A blood donation is a process whereby a person voluntarily has blood drawn to be used for future transfusions when in need at hospitals for treatment procedures that require them.</a:t>
            </a:r>
          </a:p>
          <a:p>
            <a:pPr algn="just">
              <a:buClr>
                <a:srgbClr val="9E3611"/>
              </a:buClr>
            </a:pPr>
            <a:r>
              <a:rPr lang="en-IN" dirty="0">
                <a:ea typeface="+mn-lt"/>
                <a:cs typeface="+mn-lt"/>
              </a:rPr>
              <a:t>Blood donor selection is the first crucial step to ensure blood safety and reduces risk through the individuals with identified risks that may be associated with infection.</a:t>
            </a:r>
          </a:p>
          <a:p>
            <a:pPr algn="just">
              <a:buClr>
                <a:srgbClr val="9E3611"/>
              </a:buClr>
            </a:pPr>
            <a:r>
              <a:rPr lang="en-IN" dirty="0">
                <a:ea typeface="+mn-lt"/>
                <a:cs typeface="+mn-lt"/>
              </a:rPr>
              <a:t>In this project, we try to build a foundation for using machine learning in defining Risk in Blood Donation.</a:t>
            </a:r>
            <a:endParaRPr lang="en-IN" dirty="0"/>
          </a:p>
        </p:txBody>
      </p:sp>
    </p:spTree>
    <p:extLst>
      <p:ext uri="{BB962C8B-B14F-4D97-AF65-F5344CB8AC3E}">
        <p14:creationId xmlns:p14="http://schemas.microsoft.com/office/powerpoint/2010/main" val="132160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08E9-8081-63A7-C142-E63D7DDCF38F}"/>
              </a:ext>
            </a:extLst>
          </p:cNvPr>
          <p:cNvSpPr>
            <a:spLocks noGrp="1"/>
          </p:cNvSpPr>
          <p:nvPr>
            <p:ph type="title"/>
          </p:nvPr>
        </p:nvSpPr>
        <p:spPr/>
        <p:txBody>
          <a:bodyPr/>
          <a:lstStyle/>
          <a:p>
            <a:r>
              <a:rPr lang="en-US" dirty="0"/>
              <a:t>            Existing system</a:t>
            </a:r>
          </a:p>
        </p:txBody>
      </p:sp>
      <p:sp>
        <p:nvSpPr>
          <p:cNvPr id="3" name="Content Placeholder 2">
            <a:extLst>
              <a:ext uri="{FF2B5EF4-FFF2-40B4-BE49-F238E27FC236}">
                <a16:creationId xmlns:a16="http://schemas.microsoft.com/office/drawing/2014/main" id="{35132679-0CD8-6C11-6C51-FDE90B5D5070}"/>
              </a:ext>
            </a:extLst>
          </p:cNvPr>
          <p:cNvSpPr>
            <a:spLocks noGrp="1"/>
          </p:cNvSpPr>
          <p:nvPr>
            <p:ph idx="1"/>
          </p:nvPr>
        </p:nvSpPr>
        <p:spPr/>
        <p:txBody>
          <a:bodyPr vert="horz" lIns="91440" tIns="45720" rIns="91440" bIns="45720" rtlCol="0" anchor="t">
            <a:normAutofit/>
          </a:bodyPr>
          <a:lstStyle/>
          <a:p>
            <a:r>
              <a:rPr lang="en-US" dirty="0"/>
              <a:t>Availability of blood for recipients</a:t>
            </a:r>
          </a:p>
          <a:p>
            <a:pPr>
              <a:buClr>
                <a:srgbClr val="9E3611"/>
              </a:buClr>
            </a:pPr>
            <a:r>
              <a:rPr lang="en-US" dirty="0"/>
              <a:t>Possible blood groups for blood transfusion</a:t>
            </a:r>
          </a:p>
          <a:p>
            <a:pPr>
              <a:buClr>
                <a:srgbClr val="9E3611"/>
              </a:buClr>
            </a:pPr>
            <a:r>
              <a:rPr lang="en-US" dirty="0"/>
              <a:t>Quantity of blood to be donated</a:t>
            </a:r>
          </a:p>
          <a:p>
            <a:pPr>
              <a:buClr>
                <a:srgbClr val="9E3611"/>
              </a:buClr>
            </a:pPr>
            <a:endParaRPr lang="en-US" dirty="0"/>
          </a:p>
          <a:p>
            <a:pPr>
              <a:buClr>
                <a:srgbClr val="9E3611"/>
              </a:buClr>
            </a:pPr>
            <a:endParaRPr lang="en-US" dirty="0"/>
          </a:p>
          <a:p>
            <a:pPr>
              <a:buClr>
                <a:srgbClr val="9E3611"/>
              </a:buClr>
            </a:pPr>
            <a:endParaRPr lang="en-US" dirty="0"/>
          </a:p>
        </p:txBody>
      </p:sp>
    </p:spTree>
    <p:extLst>
      <p:ext uri="{BB962C8B-B14F-4D97-AF65-F5344CB8AC3E}">
        <p14:creationId xmlns:p14="http://schemas.microsoft.com/office/powerpoint/2010/main" val="392680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505F-5702-BF9C-42E3-0532C53789E6}"/>
              </a:ext>
            </a:extLst>
          </p:cNvPr>
          <p:cNvSpPr>
            <a:spLocks noGrp="1"/>
          </p:cNvSpPr>
          <p:nvPr>
            <p:ph type="title"/>
          </p:nvPr>
        </p:nvSpPr>
        <p:spPr/>
        <p:txBody>
          <a:bodyPr/>
          <a:lstStyle/>
          <a:p>
            <a:r>
              <a:rPr lang="en-US" dirty="0"/>
              <a:t>           Proposed system</a:t>
            </a:r>
          </a:p>
        </p:txBody>
      </p:sp>
      <p:sp>
        <p:nvSpPr>
          <p:cNvPr id="3" name="Content Placeholder 2">
            <a:extLst>
              <a:ext uri="{FF2B5EF4-FFF2-40B4-BE49-F238E27FC236}">
                <a16:creationId xmlns:a16="http://schemas.microsoft.com/office/drawing/2014/main" id="{1A05CE1A-C39C-A9E7-BF9C-9581245D7CFB}"/>
              </a:ext>
            </a:extLst>
          </p:cNvPr>
          <p:cNvSpPr>
            <a:spLocks noGrp="1"/>
          </p:cNvSpPr>
          <p:nvPr>
            <p:ph idx="1"/>
          </p:nvPr>
        </p:nvSpPr>
        <p:spPr/>
        <p:txBody>
          <a:bodyPr vert="horz" lIns="91440" tIns="45720" rIns="91440" bIns="45720" rtlCol="0" anchor="t">
            <a:normAutofit/>
          </a:bodyPr>
          <a:lstStyle/>
          <a:p>
            <a:r>
              <a:rPr lang="en-US" dirty="0"/>
              <a:t>Calculation of Risk in each Donation</a:t>
            </a:r>
          </a:p>
          <a:p>
            <a:pPr>
              <a:buClr>
                <a:srgbClr val="9E3611"/>
              </a:buClr>
            </a:pPr>
            <a:r>
              <a:rPr lang="en-US" dirty="0"/>
              <a:t>Various possible / Best blood group suitable for the </a:t>
            </a:r>
            <a:r>
              <a:rPr lang="en-US" dirty="0" err="1"/>
              <a:t>reciepient</a:t>
            </a:r>
            <a:endParaRPr lang="en-US" dirty="0"/>
          </a:p>
          <a:p>
            <a:pPr>
              <a:buClr>
                <a:srgbClr val="9E3611"/>
              </a:buClr>
            </a:pPr>
            <a:endParaRPr lang="en-US" dirty="0"/>
          </a:p>
        </p:txBody>
      </p:sp>
    </p:spTree>
    <p:extLst>
      <p:ext uri="{BB962C8B-B14F-4D97-AF65-F5344CB8AC3E}">
        <p14:creationId xmlns:p14="http://schemas.microsoft.com/office/powerpoint/2010/main" val="274820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75B8-1322-9277-4F88-DD1EFFBE8A39}"/>
              </a:ext>
            </a:extLst>
          </p:cNvPr>
          <p:cNvSpPr>
            <a:spLocks noGrp="1"/>
          </p:cNvSpPr>
          <p:nvPr>
            <p:ph type="title"/>
          </p:nvPr>
        </p:nvSpPr>
        <p:spPr/>
        <p:txBody>
          <a:bodyPr/>
          <a:lstStyle/>
          <a:p>
            <a:r>
              <a:rPr lang="en-US" dirty="0"/>
              <a:t>          Flow of application</a:t>
            </a:r>
          </a:p>
        </p:txBody>
      </p:sp>
      <p:pic>
        <p:nvPicPr>
          <p:cNvPr id="4" name="Picture 4">
            <a:extLst>
              <a:ext uri="{FF2B5EF4-FFF2-40B4-BE49-F238E27FC236}">
                <a16:creationId xmlns:a16="http://schemas.microsoft.com/office/drawing/2014/main" id="{D3102A1C-5F47-5D56-81DE-92EA3E2F1FC2}"/>
              </a:ext>
            </a:extLst>
          </p:cNvPr>
          <p:cNvPicPr>
            <a:picLocks noGrp="1" noChangeAspect="1"/>
          </p:cNvPicPr>
          <p:nvPr>
            <p:ph idx="1"/>
          </p:nvPr>
        </p:nvPicPr>
        <p:blipFill>
          <a:blip r:embed="rId2"/>
          <a:stretch>
            <a:fillRect/>
          </a:stretch>
        </p:blipFill>
        <p:spPr>
          <a:xfrm>
            <a:off x="972159" y="2232512"/>
            <a:ext cx="9993582" cy="3215267"/>
          </a:xfrm>
        </p:spPr>
      </p:pic>
    </p:spTree>
    <p:extLst>
      <p:ext uri="{BB962C8B-B14F-4D97-AF65-F5344CB8AC3E}">
        <p14:creationId xmlns:p14="http://schemas.microsoft.com/office/powerpoint/2010/main" val="390155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38B1-8BCB-1FAE-EFE0-92E143AA7B0C}"/>
              </a:ext>
            </a:extLst>
          </p:cNvPr>
          <p:cNvSpPr>
            <a:spLocks noGrp="1"/>
          </p:cNvSpPr>
          <p:nvPr>
            <p:ph type="title"/>
          </p:nvPr>
        </p:nvSpPr>
        <p:spPr/>
        <p:txBody>
          <a:bodyPr/>
          <a:lstStyle/>
          <a:p>
            <a:r>
              <a:rPr lang="en-US" dirty="0"/>
              <a:t>          Technologies used</a:t>
            </a:r>
          </a:p>
        </p:txBody>
      </p:sp>
      <p:sp>
        <p:nvSpPr>
          <p:cNvPr id="3" name="Content Placeholder 2">
            <a:extLst>
              <a:ext uri="{FF2B5EF4-FFF2-40B4-BE49-F238E27FC236}">
                <a16:creationId xmlns:a16="http://schemas.microsoft.com/office/drawing/2014/main" id="{8E6D55E9-0FEC-4167-FA3C-FD018D704E07}"/>
              </a:ext>
            </a:extLst>
          </p:cNvPr>
          <p:cNvSpPr>
            <a:spLocks noGrp="1"/>
          </p:cNvSpPr>
          <p:nvPr>
            <p:ph idx="1"/>
          </p:nvPr>
        </p:nvSpPr>
        <p:spPr/>
        <p:txBody>
          <a:bodyPr vert="horz" lIns="91440" tIns="45720" rIns="91440" bIns="45720" rtlCol="0" anchor="t">
            <a:normAutofit/>
          </a:bodyPr>
          <a:lstStyle/>
          <a:p>
            <a:r>
              <a:rPr lang="en-US" dirty="0"/>
              <a:t>Python</a:t>
            </a:r>
          </a:p>
          <a:p>
            <a:pPr>
              <a:buClr>
                <a:srgbClr val="9E3611"/>
              </a:buClr>
            </a:pPr>
            <a:r>
              <a:rPr lang="en-US" dirty="0" err="1"/>
              <a:t>Jupyter</a:t>
            </a:r>
            <a:r>
              <a:rPr lang="en-US" dirty="0"/>
              <a:t> Notebook</a:t>
            </a:r>
          </a:p>
          <a:p>
            <a:pPr>
              <a:buClr>
                <a:srgbClr val="9E3611"/>
              </a:buClr>
            </a:pPr>
            <a:r>
              <a:rPr lang="en-US" dirty="0" err="1"/>
              <a:t>Numpy</a:t>
            </a:r>
          </a:p>
          <a:p>
            <a:pPr>
              <a:buClr>
                <a:srgbClr val="9E3611"/>
              </a:buClr>
            </a:pPr>
            <a:r>
              <a:rPr lang="en-US" dirty="0"/>
              <a:t>Pandas</a:t>
            </a:r>
          </a:p>
          <a:p>
            <a:pPr>
              <a:buClr>
                <a:srgbClr val="9E3611"/>
              </a:buClr>
            </a:pPr>
            <a:r>
              <a:rPr lang="en-US" dirty="0" err="1"/>
              <a:t>Keras</a:t>
            </a:r>
            <a:endParaRPr lang="en-US" dirty="0"/>
          </a:p>
          <a:p>
            <a:pPr>
              <a:buClr>
                <a:srgbClr val="9E3611"/>
              </a:buClr>
            </a:pPr>
            <a:r>
              <a:rPr lang="en-US" dirty="0"/>
              <a:t>Tensor flow</a:t>
            </a:r>
          </a:p>
        </p:txBody>
      </p:sp>
    </p:spTree>
    <p:extLst>
      <p:ext uri="{BB962C8B-B14F-4D97-AF65-F5344CB8AC3E}">
        <p14:creationId xmlns:p14="http://schemas.microsoft.com/office/powerpoint/2010/main" val="303922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F8FF-8561-4507-708E-18C6E6813955}"/>
              </a:ext>
            </a:extLst>
          </p:cNvPr>
          <p:cNvSpPr>
            <a:spLocks noGrp="1"/>
          </p:cNvSpPr>
          <p:nvPr>
            <p:ph type="title"/>
          </p:nvPr>
        </p:nvSpPr>
        <p:spPr/>
        <p:txBody>
          <a:bodyPr/>
          <a:lstStyle/>
          <a:p>
            <a:r>
              <a:rPr lang="en-US" dirty="0"/>
              <a:t>                   code</a:t>
            </a:r>
          </a:p>
        </p:txBody>
      </p:sp>
      <p:sp>
        <p:nvSpPr>
          <p:cNvPr id="3" name="Content Placeholder 2">
            <a:extLst>
              <a:ext uri="{FF2B5EF4-FFF2-40B4-BE49-F238E27FC236}">
                <a16:creationId xmlns:a16="http://schemas.microsoft.com/office/drawing/2014/main" id="{6FD370E2-73A9-E107-764B-3DC9B6EA597C}"/>
              </a:ext>
            </a:extLst>
          </p:cNvPr>
          <p:cNvSpPr>
            <a:spLocks noGrp="1"/>
          </p:cNvSpPr>
          <p:nvPr>
            <p:ph idx="1"/>
          </p:nvPr>
        </p:nvSpPr>
        <p:spPr/>
        <p:txBody>
          <a:bodyPr vert="horz" lIns="91440" tIns="45720" rIns="91440" bIns="45720" rtlCol="0" anchor="t">
            <a:normAutofit/>
          </a:bodyPr>
          <a:lstStyle/>
          <a:p>
            <a:pPr marL="0" indent="0">
              <a:buClr>
                <a:srgbClr val="D34817">
                  <a:lumMod val="75000"/>
                </a:srgbClr>
              </a:buClr>
              <a:buNone/>
            </a:pPr>
            <a:r>
              <a:rPr lang="en-US" dirty="0"/>
              <a:t>Importing dataset</a:t>
            </a:r>
            <a:endParaRPr lang="en-US" sz="2400" b="1" dirty="0"/>
          </a:p>
          <a:p>
            <a:pPr>
              <a:buClr>
                <a:srgbClr val="9E3611"/>
              </a:buClr>
            </a:pPr>
            <a:endParaRPr lang="en-US" dirty="0"/>
          </a:p>
        </p:txBody>
      </p:sp>
      <p:pic>
        <p:nvPicPr>
          <p:cNvPr id="4" name="Picture 4">
            <a:extLst>
              <a:ext uri="{FF2B5EF4-FFF2-40B4-BE49-F238E27FC236}">
                <a16:creationId xmlns:a16="http://schemas.microsoft.com/office/drawing/2014/main" id="{C4D38962-AF5A-1B80-43B1-20EFF418B293}"/>
              </a:ext>
            </a:extLst>
          </p:cNvPr>
          <p:cNvPicPr>
            <a:picLocks noChangeAspect="1"/>
          </p:cNvPicPr>
          <p:nvPr/>
        </p:nvPicPr>
        <p:blipFill>
          <a:blip r:embed="rId2"/>
          <a:stretch>
            <a:fillRect/>
          </a:stretch>
        </p:blipFill>
        <p:spPr>
          <a:xfrm>
            <a:off x="1158816" y="3026035"/>
            <a:ext cx="9802482" cy="3638270"/>
          </a:xfrm>
          <a:prstGeom prst="rect">
            <a:avLst/>
          </a:prstGeom>
        </p:spPr>
      </p:pic>
    </p:spTree>
    <p:extLst>
      <p:ext uri="{BB962C8B-B14F-4D97-AF65-F5344CB8AC3E}">
        <p14:creationId xmlns:p14="http://schemas.microsoft.com/office/powerpoint/2010/main" val="2686205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4</TotalTime>
  <Words>952</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HGGothicE</vt:lpstr>
      <vt:lpstr>Rockwell</vt:lpstr>
      <vt:lpstr>Rockwell Condensed</vt:lpstr>
      <vt:lpstr>Segoe UI Light</vt:lpstr>
      <vt:lpstr>Times New Roman</vt:lpstr>
      <vt:lpstr>Wingdings</vt:lpstr>
      <vt:lpstr>Wood Type</vt:lpstr>
      <vt:lpstr>Risk analysis in Blood donation</vt:lpstr>
      <vt:lpstr>                contents</vt:lpstr>
      <vt:lpstr>                 Abstract</vt:lpstr>
      <vt:lpstr>               introduction</vt:lpstr>
      <vt:lpstr>            Existing system</vt:lpstr>
      <vt:lpstr>           Proposed system</vt:lpstr>
      <vt:lpstr>          Flow of application</vt:lpstr>
      <vt:lpstr>          Technologies used</vt:lpstr>
      <vt:lpst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Output</vt:lpstr>
      <vt:lpstr>               Applications</vt:lpstr>
      <vt:lpstr>               advantages</vt:lpstr>
      <vt:lpstr>              Disadvantages</vt:lpstr>
      <vt:lpstr>               Conclusion</vt:lpstr>
      <vt:lpstr>              Future scope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Vamshi varma</cp:lastModifiedBy>
  <cp:revision>346</cp:revision>
  <dcterms:created xsi:type="dcterms:W3CDTF">2013-07-15T20:26:40Z</dcterms:created>
  <dcterms:modified xsi:type="dcterms:W3CDTF">2023-01-04T11:23:38Z</dcterms:modified>
</cp:coreProperties>
</file>