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311760" y="1152360"/>
            <a:ext cx="8519760" cy="16290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311760" y="2936520"/>
            <a:ext cx="8519760" cy="16290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311760" y="1152360"/>
            <a:ext cx="4157280" cy="16290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77120" y="1152360"/>
            <a:ext cx="4157280" cy="16290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677120" y="2936520"/>
            <a:ext cx="4157280" cy="16290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311760" y="2936520"/>
            <a:ext cx="4157280" cy="16290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311760" y="1152360"/>
            <a:ext cx="8519760" cy="34156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311760" y="1152360"/>
            <a:ext cx="8519760" cy="34156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2431080" y="1152360"/>
            <a:ext cx="4280760" cy="3415680"/>
          </a:xfrm>
          <a:prstGeom prst="rect">
            <a:avLst/>
          </a:prstGeom>
          <a:ln>
            <a:noFill/>
          </a:ln>
        </p:spPr>
      </p:pic>
      <p:pic>
        <p:nvPicPr>
          <p:cNvPr id="35" name="Picture 34"/>
          <p:cNvPicPr/>
          <p:nvPr/>
        </p:nvPicPr>
        <p:blipFill>
          <a:blip r:embed="rId2"/>
          <a:stretch/>
        </p:blipFill>
        <p:spPr>
          <a:xfrm>
            <a:off x="2431080" y="1152360"/>
            <a:ext cx="4280760" cy="34156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311760" y="1152360"/>
            <a:ext cx="8519760" cy="34156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311760" y="1152360"/>
            <a:ext cx="8519760" cy="34156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311760" y="1152360"/>
            <a:ext cx="4157280" cy="34156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4677120" y="1152360"/>
            <a:ext cx="4157280" cy="34156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311760" y="444960"/>
            <a:ext cx="8519760" cy="2652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311760" y="1152360"/>
            <a:ext cx="4157280" cy="16290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311760" y="2936520"/>
            <a:ext cx="4157280" cy="16290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4677120" y="1152360"/>
            <a:ext cx="4157280" cy="34156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311760" y="1152360"/>
            <a:ext cx="8519760" cy="34156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311760" y="1152360"/>
            <a:ext cx="4157280" cy="34156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4677120" y="1152360"/>
            <a:ext cx="4157280" cy="16290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4677120" y="2936520"/>
            <a:ext cx="4157280" cy="16290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311760" y="1152360"/>
            <a:ext cx="4157280" cy="16290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677120" y="1152360"/>
            <a:ext cx="4157280" cy="16290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311760" y="2936520"/>
            <a:ext cx="8519760" cy="16290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311760" y="1152360"/>
            <a:ext cx="8519760" cy="16290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311760" y="2936520"/>
            <a:ext cx="8519760" cy="16290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311760" y="1152360"/>
            <a:ext cx="4157280" cy="16290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4677120" y="1152360"/>
            <a:ext cx="4157280" cy="16290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4677120" y="2936520"/>
            <a:ext cx="4157280" cy="16290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311760" y="2936520"/>
            <a:ext cx="4157280" cy="16290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311760" y="1152360"/>
            <a:ext cx="8519760" cy="34156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311760" y="1152360"/>
            <a:ext cx="8519760" cy="34156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70" name="Picture 69"/>
          <p:cNvPicPr/>
          <p:nvPr/>
        </p:nvPicPr>
        <p:blipFill>
          <a:blip r:embed="rId2"/>
          <a:stretch/>
        </p:blipFill>
        <p:spPr>
          <a:xfrm>
            <a:off x="2431080" y="1152360"/>
            <a:ext cx="4280760" cy="3415680"/>
          </a:xfrm>
          <a:prstGeom prst="rect">
            <a:avLst/>
          </a:prstGeom>
          <a:ln>
            <a:noFill/>
          </a:ln>
        </p:spPr>
      </p:pic>
      <p:pic>
        <p:nvPicPr>
          <p:cNvPr id="71" name="Picture 70"/>
          <p:cNvPicPr/>
          <p:nvPr/>
        </p:nvPicPr>
        <p:blipFill>
          <a:blip r:embed="rId2"/>
          <a:stretch/>
        </p:blipFill>
        <p:spPr>
          <a:xfrm>
            <a:off x="2431080" y="1152360"/>
            <a:ext cx="4280760" cy="34156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311760" y="1152360"/>
            <a:ext cx="8519760" cy="34156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311760" y="1152360"/>
            <a:ext cx="4157280" cy="34156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4677120" y="1152360"/>
            <a:ext cx="4157280" cy="34156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11760" y="444960"/>
            <a:ext cx="8519760" cy="2652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311760" y="1152360"/>
            <a:ext cx="4157280" cy="16290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311760" y="2936520"/>
            <a:ext cx="4157280" cy="16290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4677120" y="1152360"/>
            <a:ext cx="4157280" cy="34156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311760" y="1152360"/>
            <a:ext cx="4157280" cy="34156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7120" y="1152360"/>
            <a:ext cx="4157280" cy="16290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7120" y="2936520"/>
            <a:ext cx="4157280" cy="16290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311760" y="1152360"/>
            <a:ext cx="4157280" cy="16290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7120" y="1152360"/>
            <a:ext cx="4157280" cy="16290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311760" y="2936520"/>
            <a:ext cx="8519760" cy="16290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44960"/>
            <a:ext cx="8519760" cy="5720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 name="PlaceHolder 2"/>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311760" y="444960"/>
            <a:ext cx="8519760" cy="5720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7" name="PlaceHolder 2"/>
          <p:cNvSpPr>
            <a:spLocks noGrp="1"/>
          </p:cNvSpPr>
          <p:nvPr>
            <p:ph type="body"/>
          </p:nvPr>
        </p:nvSpPr>
        <p:spPr>
          <a:xfrm>
            <a:off x="311760" y="1152360"/>
            <a:ext cx="8519760" cy="3415680"/>
          </a:xfrm>
          <a:prstGeom prst="rect">
            <a:avLst/>
          </a:prstGeom>
        </p:spPr>
        <p:txBody>
          <a:bodyPr lIns="0" tIns="0" rIns="0" bIns="0"/>
          <a:lstStyle/>
          <a:p>
            <a:pPr marL="432000" indent="-324000">
              <a:buClr>
                <a:srgbClr val="000000"/>
              </a:buClr>
              <a:buSzPct val="45000"/>
              <a:buFont typeface="Wingdings" charset="2"/>
              <a:buChar char=""/>
            </a:pPr>
            <a:r>
              <a:rPr lang="en-IN"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311760" y="744480"/>
            <a:ext cx="8519760" cy="205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5200" b="0" strike="noStrike" spc="-1">
                <a:solidFill>
                  <a:srgbClr val="000000"/>
                </a:solidFill>
                <a:uFill>
                  <a:solidFill>
                    <a:srgbClr val="FFFFFF"/>
                  </a:solidFill>
                </a:uFill>
                <a:latin typeface="Arial"/>
                <a:ea typeface="Arial"/>
              </a:rPr>
              <a:t>Depth Map Generation</a:t>
            </a:r>
            <a:endParaRPr lang="en-IN" sz="1800" b="0" strike="noStrike" spc="-1">
              <a:solidFill>
                <a:srgbClr val="000000"/>
              </a:solidFill>
              <a:uFill>
                <a:solidFill>
                  <a:srgbClr val="FFFFFF"/>
                </a:solidFill>
              </a:uFill>
              <a:latin typeface="Arial"/>
            </a:endParaRPr>
          </a:p>
        </p:txBody>
      </p:sp>
      <p:sp>
        <p:nvSpPr>
          <p:cNvPr id="73" name="CustomShape 2"/>
          <p:cNvSpPr/>
          <p:nvPr/>
        </p:nvSpPr>
        <p:spPr>
          <a:xfrm>
            <a:off x="311760" y="2834280"/>
            <a:ext cx="8519760" cy="1529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IN" sz="2800" b="0" strike="noStrike" spc="-1">
                <a:solidFill>
                  <a:srgbClr val="595959"/>
                </a:solidFill>
                <a:uFill>
                  <a:solidFill>
                    <a:srgbClr val="FFFFFF"/>
                  </a:solidFill>
                </a:uFill>
                <a:latin typeface="Arial"/>
                <a:ea typeface="Arial"/>
              </a:rPr>
              <a:t>Project-No :-29</a:t>
            </a:r>
            <a:endParaRPr lang="en-IN" sz="1800" b="0" strike="noStrike" spc="-1">
              <a:solidFill>
                <a:srgbClr val="000000"/>
              </a:solidFill>
              <a:uFill>
                <a:solidFill>
                  <a:srgbClr val="FFFFFF"/>
                </a:solidFill>
              </a:uFill>
              <a:latin typeface="Arial"/>
            </a:endParaRPr>
          </a:p>
          <a:p>
            <a:pPr algn="ctr">
              <a:lnSpc>
                <a:spcPct val="100000"/>
              </a:lnSpc>
            </a:pPr>
            <a:r>
              <a:rPr lang="en-IN" sz="2800" b="0" strike="noStrike" spc="-1">
                <a:solidFill>
                  <a:srgbClr val="595959"/>
                </a:solidFill>
                <a:uFill>
                  <a:solidFill>
                    <a:srgbClr val="FFFFFF"/>
                  </a:solidFill>
                </a:uFill>
                <a:latin typeface="Arial"/>
                <a:ea typeface="Arial"/>
              </a:rPr>
              <a:t>Professor: Avinash Sharma</a:t>
            </a:r>
            <a:endParaRPr lang="en-IN" sz="1800" b="0" strike="noStrike" spc="-1">
              <a:solidFill>
                <a:srgbClr val="000000"/>
              </a:solidFill>
              <a:uFill>
                <a:solidFill>
                  <a:srgbClr val="FFFFFF"/>
                </a:solidFill>
              </a:uFill>
              <a:latin typeface="Arial"/>
            </a:endParaRPr>
          </a:p>
          <a:p>
            <a:pPr algn="ctr">
              <a:lnSpc>
                <a:spcPct val="100000"/>
              </a:lnSpc>
            </a:pPr>
            <a:r>
              <a:rPr lang="en-IN" sz="2800" b="0" strike="noStrike" spc="-1">
                <a:solidFill>
                  <a:srgbClr val="595959"/>
                </a:solidFill>
                <a:uFill>
                  <a:solidFill>
                    <a:srgbClr val="FFFFFF"/>
                  </a:solidFill>
                </a:uFill>
                <a:latin typeface="Arial"/>
                <a:ea typeface="Arial"/>
              </a:rPr>
              <a:t>TA: Navyasri Reddy</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311760" y="444960"/>
            <a:ext cx="8519760" cy="57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800" b="0" strike="noStrike" spc="-1">
                <a:solidFill>
                  <a:srgbClr val="000000"/>
                </a:solidFill>
                <a:uFill>
                  <a:solidFill>
                    <a:srgbClr val="FFFFFF"/>
                  </a:solidFill>
                </a:uFill>
                <a:latin typeface="Arial"/>
                <a:ea typeface="Arial"/>
              </a:rPr>
              <a:t>Image Classification (continued)</a:t>
            </a:r>
            <a:endParaRPr lang="en-IN" sz="1800" b="0" strike="noStrike" spc="-1">
              <a:solidFill>
                <a:srgbClr val="000000"/>
              </a:solidFill>
              <a:uFill>
                <a:solidFill>
                  <a:srgbClr val="FFFFFF"/>
                </a:solidFill>
              </a:uFill>
              <a:latin typeface="Arial"/>
            </a:endParaRPr>
          </a:p>
        </p:txBody>
      </p:sp>
      <p:sp>
        <p:nvSpPr>
          <p:cNvPr id="96" name="CustomShape 2"/>
          <p:cNvSpPr/>
          <p:nvPr/>
        </p:nvSpPr>
        <p:spPr>
          <a:xfrm>
            <a:off x="311760" y="1152360"/>
            <a:ext cx="8688960" cy="1764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00000"/>
              </a:lnSpc>
              <a:buClr>
                <a:srgbClr val="595959"/>
              </a:buClr>
              <a:buFont typeface="Wingdings" charset="2"/>
              <a:buChar char=""/>
            </a:pPr>
            <a:r>
              <a:rPr lang="en-IN" sz="1800" b="0" strike="noStrike" spc="-1">
                <a:solidFill>
                  <a:srgbClr val="595959"/>
                </a:solidFill>
                <a:uFill>
                  <a:solidFill>
                    <a:srgbClr val="FFFFFF"/>
                  </a:solidFill>
                </a:uFill>
                <a:latin typeface="Arial"/>
                <a:ea typeface="Arial"/>
              </a:rPr>
              <a:t>Otherwise, if the value of R2 is greater than K2*N, where K2 is threshold in (0,1), we classify the image as outdoor with geometric elements.</a:t>
            </a:r>
            <a:endParaRPr lang="en-IN" sz="1800" b="0" strike="noStrike" spc="-1">
              <a:solidFill>
                <a:srgbClr val="000000"/>
              </a:solidFill>
              <a:uFill>
                <a:solidFill>
                  <a:srgbClr val="FFFFFF"/>
                </a:solidFill>
              </a:uFill>
              <a:latin typeface="Arial"/>
            </a:endParaRPr>
          </a:p>
          <a:p>
            <a:pPr marL="457200" indent="-342360">
              <a:lnSpc>
                <a:spcPct val="100000"/>
              </a:lnSpc>
              <a:buClr>
                <a:srgbClr val="595959"/>
              </a:buClr>
              <a:buFont typeface="Wingdings" charset="2"/>
              <a:buChar char=""/>
            </a:pPr>
            <a:r>
              <a:rPr lang="en-IN" sz="1800" b="0" strike="noStrike" spc="-1">
                <a:solidFill>
                  <a:srgbClr val="595959"/>
                </a:solidFill>
                <a:uFill>
                  <a:solidFill>
                    <a:srgbClr val="FFFFFF"/>
                  </a:solidFill>
                </a:uFill>
                <a:latin typeface="Arial"/>
                <a:ea typeface="Arial"/>
              </a:rPr>
              <a:t>Else it is classified as indoor.</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595959"/>
                </a:solidFill>
                <a:uFill>
                  <a:solidFill>
                    <a:srgbClr val="FFFFFF"/>
                  </a:solidFill>
                </a:uFill>
                <a:latin typeface="Arial"/>
                <a:ea typeface="Arial"/>
              </a:rPr>
              <a:t>The values of K1 and K2 are obtained by experimenting on a specific set of images.</a:t>
            </a:r>
            <a:endParaRPr lang="en-IN" sz="1800" b="0" strike="noStrike" spc="-1">
              <a:solidFill>
                <a:srgbClr val="000000"/>
              </a:solidFill>
              <a:uFill>
                <a:solidFill>
                  <a:srgbClr val="FFFFFF"/>
                </a:solidFill>
              </a:uFill>
              <a:latin typeface="Arial"/>
            </a:endParaRPr>
          </a:p>
        </p:txBody>
      </p:sp>
      <p:pic>
        <p:nvPicPr>
          <p:cNvPr id="97" name="Shape 115"/>
          <p:cNvPicPr/>
          <p:nvPr/>
        </p:nvPicPr>
        <p:blipFill>
          <a:blip r:embed="rId2"/>
          <a:stretch/>
        </p:blipFill>
        <p:spPr>
          <a:xfrm>
            <a:off x="2100240" y="2917800"/>
            <a:ext cx="4942800" cy="1942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311760" y="444960"/>
            <a:ext cx="8519760" cy="57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800" b="0" strike="noStrike" spc="-1">
                <a:solidFill>
                  <a:srgbClr val="000000"/>
                </a:solidFill>
                <a:uFill>
                  <a:solidFill>
                    <a:srgbClr val="FFFFFF"/>
                  </a:solidFill>
                </a:uFill>
                <a:latin typeface="Arial"/>
                <a:ea typeface="Arial"/>
              </a:rPr>
              <a:t>Results:</a:t>
            </a:r>
            <a:endParaRPr lang="en-IN" sz="1800" b="0" strike="noStrike" spc="-1">
              <a:solidFill>
                <a:srgbClr val="000000"/>
              </a:solidFill>
              <a:uFill>
                <a:solidFill>
                  <a:srgbClr val="FFFFFF"/>
                </a:solidFill>
              </a:uFill>
              <a:latin typeface="Arial"/>
            </a:endParaRPr>
          </a:p>
        </p:txBody>
      </p:sp>
      <p:sp>
        <p:nvSpPr>
          <p:cNvPr id="99" name="CustomShape 2"/>
          <p:cNvSpPr/>
          <p:nvPr/>
        </p:nvSpPr>
        <p:spPr>
          <a:xfrm>
            <a:off x="311760" y="1152360"/>
            <a:ext cx="4311720" cy="1344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800" b="0" strike="noStrike" spc="-1">
                <a:solidFill>
                  <a:srgbClr val="595959"/>
                </a:solidFill>
                <a:uFill>
                  <a:solidFill>
                    <a:srgbClr val="FFFFFF"/>
                  </a:solidFill>
                </a:uFill>
                <a:latin typeface="Arial"/>
                <a:ea typeface="Arial"/>
              </a:rPr>
              <a:t>Classified as an outdoor image</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595959"/>
                </a:solidFill>
                <a:uFill>
                  <a:solidFill>
                    <a:srgbClr val="FFFFFF"/>
                  </a:solidFill>
                </a:uFill>
                <a:latin typeface="Arial"/>
                <a:ea typeface="Arial"/>
              </a:rPr>
              <a:t>Without geometric elements.</a:t>
            </a:r>
            <a:endParaRPr lang="en-IN" sz="1800" b="0" strike="noStrike" spc="-1">
              <a:solidFill>
                <a:srgbClr val="000000"/>
              </a:solidFill>
              <a:uFill>
                <a:solidFill>
                  <a:srgbClr val="FFFFFF"/>
                </a:solidFill>
              </a:uFill>
              <a:latin typeface="Arial"/>
            </a:endParaRPr>
          </a:p>
        </p:txBody>
      </p:sp>
      <p:pic>
        <p:nvPicPr>
          <p:cNvPr id="100" name="Shape 122"/>
          <p:cNvPicPr/>
          <p:nvPr/>
        </p:nvPicPr>
        <p:blipFill>
          <a:blip r:embed="rId2"/>
          <a:stretch/>
        </p:blipFill>
        <p:spPr>
          <a:xfrm>
            <a:off x="4294080" y="0"/>
            <a:ext cx="4849200" cy="3127320"/>
          </a:xfrm>
          <a:prstGeom prst="rect">
            <a:avLst/>
          </a:prstGeom>
          <a:ln>
            <a:noFill/>
          </a:ln>
        </p:spPr>
      </p:pic>
      <p:sp>
        <p:nvSpPr>
          <p:cNvPr id="101" name="CustomShape 3"/>
          <p:cNvSpPr/>
          <p:nvPr/>
        </p:nvSpPr>
        <p:spPr>
          <a:xfrm>
            <a:off x="311760" y="2497680"/>
            <a:ext cx="4237560" cy="207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595959"/>
                </a:solidFill>
                <a:uFill>
                  <a:solidFill>
                    <a:srgbClr val="FFFFFF"/>
                  </a:solidFill>
                </a:uFill>
                <a:latin typeface="Arial"/>
                <a:ea typeface="Arial"/>
              </a:rPr>
              <a:t>Classified as an outdoor image</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595959"/>
                </a:solidFill>
                <a:uFill>
                  <a:solidFill>
                    <a:srgbClr val="FFFFFF"/>
                  </a:solidFill>
                </a:uFill>
                <a:latin typeface="Arial"/>
                <a:ea typeface="Arial"/>
              </a:rPr>
              <a:t>With geometric elements.</a:t>
            </a:r>
            <a:endParaRPr lang="en-IN" sz="1800" b="0" strike="noStrike" spc="-1">
              <a:solidFill>
                <a:srgbClr val="000000"/>
              </a:solidFill>
              <a:uFill>
                <a:solidFill>
                  <a:srgbClr val="FFFFFF"/>
                </a:solidFill>
              </a:uFill>
              <a:latin typeface="Arial"/>
            </a:endParaRPr>
          </a:p>
        </p:txBody>
      </p:sp>
      <p:pic>
        <p:nvPicPr>
          <p:cNvPr id="102" name="Shape 124"/>
          <p:cNvPicPr/>
          <p:nvPr/>
        </p:nvPicPr>
        <p:blipFill>
          <a:blip r:embed="rId3"/>
          <a:stretch/>
        </p:blipFill>
        <p:spPr>
          <a:xfrm>
            <a:off x="4342680" y="2126520"/>
            <a:ext cx="4752360" cy="3016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311760" y="1152360"/>
            <a:ext cx="4299480" cy="1010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800" b="0" strike="noStrike" spc="-1">
                <a:solidFill>
                  <a:srgbClr val="595959"/>
                </a:solidFill>
                <a:uFill>
                  <a:solidFill>
                    <a:srgbClr val="FFFFFF"/>
                  </a:solidFill>
                </a:uFill>
                <a:latin typeface="Arial"/>
                <a:ea typeface="Arial"/>
              </a:rPr>
              <a:t>Classified as an outdoor image</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595959"/>
                </a:solidFill>
                <a:uFill>
                  <a:solidFill>
                    <a:srgbClr val="FFFFFF"/>
                  </a:solidFill>
                </a:uFill>
                <a:latin typeface="Arial"/>
                <a:ea typeface="Arial"/>
              </a:rPr>
              <a:t>Without geometric elements.</a:t>
            </a:r>
            <a:endParaRPr lang="en-IN" sz="1800" b="0" strike="noStrike" spc="-1">
              <a:solidFill>
                <a:srgbClr val="000000"/>
              </a:solidFill>
              <a:uFill>
                <a:solidFill>
                  <a:srgbClr val="FFFFFF"/>
                </a:solidFill>
              </a:uFill>
              <a:latin typeface="Arial"/>
            </a:endParaRPr>
          </a:p>
        </p:txBody>
      </p:sp>
      <p:pic>
        <p:nvPicPr>
          <p:cNvPr id="104" name="Shape 130"/>
          <p:cNvPicPr/>
          <p:nvPr/>
        </p:nvPicPr>
        <p:blipFill>
          <a:blip r:embed="rId2"/>
          <a:stretch/>
        </p:blipFill>
        <p:spPr>
          <a:xfrm>
            <a:off x="4133880" y="0"/>
            <a:ext cx="5009400" cy="3415680"/>
          </a:xfrm>
          <a:prstGeom prst="rect">
            <a:avLst/>
          </a:prstGeom>
          <a:ln>
            <a:noFill/>
          </a:ln>
        </p:spPr>
      </p:pic>
      <p:sp>
        <p:nvSpPr>
          <p:cNvPr id="105" name="CustomShape 2"/>
          <p:cNvSpPr/>
          <p:nvPr/>
        </p:nvSpPr>
        <p:spPr>
          <a:xfrm>
            <a:off x="311760" y="2274840"/>
            <a:ext cx="4250160" cy="2293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595959"/>
                </a:solidFill>
                <a:uFill>
                  <a:solidFill>
                    <a:srgbClr val="FFFFFF"/>
                  </a:solidFill>
                </a:uFill>
                <a:latin typeface="Arial"/>
                <a:ea typeface="Arial"/>
              </a:rPr>
              <a:t>Classified as an indoor image</a:t>
            </a:r>
            <a:endParaRPr lang="en-IN" sz="1800" b="0" strike="noStrike" spc="-1">
              <a:solidFill>
                <a:srgbClr val="000000"/>
              </a:solidFill>
              <a:uFill>
                <a:solidFill>
                  <a:srgbClr val="FFFFFF"/>
                </a:solidFill>
              </a:uFill>
              <a:latin typeface="Arial"/>
            </a:endParaRPr>
          </a:p>
        </p:txBody>
      </p:sp>
      <p:pic>
        <p:nvPicPr>
          <p:cNvPr id="106" name="Shape 132"/>
          <p:cNvPicPr/>
          <p:nvPr/>
        </p:nvPicPr>
        <p:blipFill>
          <a:blip r:embed="rId3"/>
          <a:stretch/>
        </p:blipFill>
        <p:spPr>
          <a:xfrm>
            <a:off x="4488840" y="2163600"/>
            <a:ext cx="4299480" cy="2982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311760" y="444960"/>
            <a:ext cx="8519760" cy="57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800" b="0" strike="noStrike" spc="-1">
                <a:solidFill>
                  <a:srgbClr val="000000"/>
                </a:solidFill>
                <a:uFill>
                  <a:solidFill>
                    <a:srgbClr val="FFFFFF"/>
                  </a:solidFill>
                </a:uFill>
                <a:latin typeface="Arial"/>
                <a:ea typeface="Arial"/>
              </a:rPr>
              <a:t>Geometric Depth Map</a:t>
            </a:r>
            <a:endParaRPr lang="en-IN" sz="1800" b="0" strike="noStrike" spc="-1">
              <a:solidFill>
                <a:srgbClr val="000000"/>
              </a:solidFill>
              <a:uFill>
                <a:solidFill>
                  <a:srgbClr val="FFFFFF"/>
                </a:solidFill>
              </a:uFill>
              <a:latin typeface="Arial"/>
            </a:endParaRPr>
          </a:p>
        </p:txBody>
      </p:sp>
      <p:sp>
        <p:nvSpPr>
          <p:cNvPr id="108" name="CustomShape 2"/>
          <p:cNvSpPr/>
          <p:nvPr/>
        </p:nvSpPr>
        <p:spPr>
          <a:xfrm>
            <a:off x="311760" y="1152360"/>
            <a:ext cx="8519760" cy="34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800" b="1" strike="noStrike" spc="-1">
                <a:solidFill>
                  <a:srgbClr val="000000"/>
                </a:solidFill>
                <a:uFill>
                  <a:solidFill>
                    <a:srgbClr val="FFFFFF"/>
                  </a:solidFill>
                </a:uFill>
                <a:latin typeface="Arial"/>
                <a:ea typeface="Arial"/>
              </a:rPr>
              <a:t>Vanishing point detection:</a:t>
            </a:r>
            <a:endParaRPr lang="en-IN" sz="1800" b="0" strike="noStrike" spc="-1">
              <a:solidFill>
                <a:srgbClr val="000000"/>
              </a:solidFill>
              <a:uFill>
                <a:solidFill>
                  <a:srgbClr val="FFFFFF"/>
                </a:solidFill>
              </a:uFill>
              <a:latin typeface="Arial"/>
            </a:endParaRPr>
          </a:p>
          <a:p>
            <a:pPr marL="914400" indent="-342360">
              <a:lnSpc>
                <a:spcPct val="100000"/>
              </a:lnSpc>
              <a:buClr>
                <a:srgbClr val="595959"/>
              </a:buClr>
              <a:buFont typeface="StarSymbol"/>
              <a:buAutoNum type="arabicPeriod"/>
            </a:pPr>
            <a:r>
              <a:rPr lang="en-IN" sz="1800" b="0" strike="noStrike" spc="-1">
                <a:solidFill>
                  <a:srgbClr val="595959"/>
                </a:solidFill>
                <a:uFill>
                  <a:solidFill>
                    <a:srgbClr val="FFFFFF"/>
                  </a:solidFill>
                </a:uFill>
                <a:latin typeface="Arial"/>
                <a:ea typeface="Arial"/>
              </a:rPr>
              <a:t>If the image is classified as outdoor without Geometric elements, vanishing point is considered as the bottom-most intersection point with mountain or sky with land or others. </a:t>
            </a:r>
            <a:endParaRPr lang="en-IN" sz="1800" b="0" strike="noStrike" spc="-1">
              <a:solidFill>
                <a:srgbClr val="000000"/>
              </a:solidFill>
              <a:uFill>
                <a:solidFill>
                  <a:srgbClr val="FFFFFF"/>
                </a:solidFill>
              </a:uFill>
              <a:latin typeface="Arial"/>
            </a:endParaRPr>
          </a:p>
          <a:p>
            <a:pPr marL="914400" indent="-342360">
              <a:lnSpc>
                <a:spcPct val="100000"/>
              </a:lnSpc>
              <a:buClr>
                <a:srgbClr val="595959"/>
              </a:buClr>
              <a:buFont typeface="StarSymbol"/>
              <a:buAutoNum type="arabicPeriod"/>
            </a:pPr>
            <a:r>
              <a:rPr lang="en-IN" sz="1800" b="0" strike="noStrike" spc="-1">
                <a:solidFill>
                  <a:srgbClr val="595959"/>
                </a:solidFill>
                <a:uFill>
                  <a:solidFill>
                    <a:srgbClr val="FFFFFF"/>
                  </a:solidFill>
                </a:uFill>
                <a:latin typeface="Arial"/>
                <a:ea typeface="Arial"/>
              </a:rPr>
              <a:t>Edge detection using a 3x3 Sobel masks. The resulting images, I</a:t>
            </a:r>
            <a:r>
              <a:rPr lang="en-IN" sz="1800" b="0" strike="noStrike" spc="-1" baseline="-25000">
                <a:solidFill>
                  <a:srgbClr val="595959"/>
                </a:solidFill>
                <a:uFill>
                  <a:solidFill>
                    <a:srgbClr val="FFFFFF"/>
                  </a:solidFill>
                </a:uFill>
                <a:latin typeface="Arial"/>
                <a:ea typeface="Arial"/>
              </a:rPr>
              <a:t>Sx</a:t>
            </a:r>
            <a:r>
              <a:rPr lang="en-IN" sz="1800" b="0" strike="noStrike" spc="-1">
                <a:solidFill>
                  <a:srgbClr val="595959"/>
                </a:solidFill>
                <a:uFill>
                  <a:solidFill>
                    <a:srgbClr val="FFFFFF"/>
                  </a:solidFill>
                </a:uFill>
                <a:latin typeface="Arial"/>
                <a:ea typeface="Arial"/>
              </a:rPr>
              <a:t> and I</a:t>
            </a:r>
            <a:r>
              <a:rPr lang="en-IN" sz="1800" b="0" strike="noStrike" spc="-1" baseline="-25000">
                <a:solidFill>
                  <a:srgbClr val="595959"/>
                </a:solidFill>
                <a:uFill>
                  <a:solidFill>
                    <a:srgbClr val="FFFFFF"/>
                  </a:solidFill>
                </a:uFill>
                <a:latin typeface="Arial"/>
                <a:ea typeface="Arial"/>
              </a:rPr>
              <a:t>Sy</a:t>
            </a:r>
            <a:r>
              <a:rPr lang="en-IN" sz="1800" b="0" strike="noStrike" spc="-1">
                <a:solidFill>
                  <a:srgbClr val="595959"/>
                </a:solidFill>
                <a:uFill>
                  <a:solidFill>
                    <a:srgbClr val="FFFFFF"/>
                  </a:solidFill>
                </a:uFill>
                <a:latin typeface="Arial"/>
                <a:ea typeface="Arial"/>
              </a:rPr>
              <a:t> , are then normalized and converted into a binary image I E, eliminating redundant information.</a:t>
            </a:r>
            <a:endParaRPr lang="en-IN" sz="1800" b="0" strike="noStrike" spc="-1">
              <a:solidFill>
                <a:srgbClr val="000000"/>
              </a:solidFill>
              <a:uFill>
                <a:solidFill>
                  <a:srgbClr val="FFFFFF"/>
                </a:solidFill>
              </a:uFill>
              <a:latin typeface="Arial"/>
            </a:endParaRPr>
          </a:p>
          <a:p>
            <a:pPr marL="914400" indent="-342360">
              <a:lnSpc>
                <a:spcPct val="100000"/>
              </a:lnSpc>
              <a:buClr>
                <a:srgbClr val="595959"/>
              </a:buClr>
              <a:buFont typeface="StarSymbol"/>
              <a:buAutoNum type="arabicPeriod"/>
            </a:pPr>
            <a:r>
              <a:rPr lang="en-IN" sz="1800" b="0" strike="noStrike" spc="-1">
                <a:solidFill>
                  <a:srgbClr val="595959"/>
                </a:solidFill>
                <a:uFill>
                  <a:solidFill>
                    <a:srgbClr val="FFFFFF"/>
                  </a:solidFill>
                </a:uFill>
                <a:latin typeface="Arial"/>
                <a:ea typeface="Arial"/>
              </a:rPr>
              <a:t>Noise reduction of I</a:t>
            </a:r>
            <a:r>
              <a:rPr lang="en-IN" sz="1800" b="0" strike="noStrike" spc="-1" baseline="-25000">
                <a:solidFill>
                  <a:srgbClr val="595959"/>
                </a:solidFill>
                <a:uFill>
                  <a:solidFill>
                    <a:srgbClr val="FFFFFF"/>
                  </a:solidFill>
                </a:uFill>
                <a:latin typeface="Arial"/>
                <a:ea typeface="Arial"/>
              </a:rPr>
              <a:t>Sx</a:t>
            </a:r>
            <a:r>
              <a:rPr lang="en-IN" sz="1800" b="0" strike="noStrike" spc="-1">
                <a:solidFill>
                  <a:srgbClr val="595959"/>
                </a:solidFill>
                <a:uFill>
                  <a:solidFill>
                    <a:srgbClr val="FFFFFF"/>
                  </a:solidFill>
                </a:uFill>
                <a:latin typeface="Arial"/>
                <a:ea typeface="Arial"/>
              </a:rPr>
              <a:t> and I</a:t>
            </a:r>
            <a:r>
              <a:rPr lang="en-IN" sz="1800" b="0" strike="noStrike" spc="-1" baseline="-25000">
                <a:solidFill>
                  <a:srgbClr val="595959"/>
                </a:solidFill>
                <a:uFill>
                  <a:solidFill>
                    <a:srgbClr val="FFFFFF"/>
                  </a:solidFill>
                </a:uFill>
                <a:latin typeface="Arial"/>
                <a:ea typeface="Arial"/>
              </a:rPr>
              <a:t>Sy</a:t>
            </a:r>
            <a:r>
              <a:rPr lang="en-IN" sz="1800" b="0" strike="noStrike" spc="-1">
                <a:solidFill>
                  <a:srgbClr val="595959"/>
                </a:solidFill>
                <a:uFill>
                  <a:solidFill>
                    <a:srgbClr val="FFFFFF"/>
                  </a:solidFill>
                </a:uFill>
                <a:latin typeface="Arial"/>
                <a:ea typeface="Arial"/>
              </a:rPr>
              <a:t> using a standard low-pass filter 5x5.</a:t>
            </a:r>
            <a:endParaRPr lang="en-IN" sz="1800" b="0" strike="noStrike" spc="-1">
              <a:solidFill>
                <a:srgbClr val="000000"/>
              </a:solidFill>
              <a:uFill>
                <a:solidFill>
                  <a:srgbClr val="FFFFFF"/>
                </a:solidFill>
              </a:uFill>
              <a:latin typeface="Arial"/>
            </a:endParaRPr>
          </a:p>
          <a:p>
            <a:pPr marL="914400" indent="-342360">
              <a:lnSpc>
                <a:spcPct val="100000"/>
              </a:lnSpc>
              <a:buClr>
                <a:srgbClr val="595959"/>
              </a:buClr>
              <a:buFont typeface="StarSymbol"/>
              <a:buAutoNum type="arabicPeriod"/>
            </a:pPr>
            <a:r>
              <a:rPr lang="en-IN" sz="1800" b="0" strike="noStrike" spc="-1">
                <a:solidFill>
                  <a:srgbClr val="595959"/>
                </a:solidFill>
                <a:uFill>
                  <a:solidFill>
                    <a:srgbClr val="FFFFFF"/>
                  </a:solidFill>
                </a:uFill>
                <a:latin typeface="Arial"/>
                <a:ea typeface="Arial"/>
              </a:rPr>
              <a:t>Detection of line through hough lines by keeping voting threshold.</a:t>
            </a:r>
            <a:endParaRPr lang="en-IN" sz="1800" b="0" strike="noStrike" spc="-1">
              <a:solidFill>
                <a:srgbClr val="000000"/>
              </a:solidFill>
              <a:uFill>
                <a:solidFill>
                  <a:srgbClr val="FFFFFF"/>
                </a:solidFill>
              </a:uFill>
              <a:latin typeface="Arial"/>
            </a:endParaRPr>
          </a:p>
          <a:p>
            <a:pPr marL="914400" indent="-342360">
              <a:lnSpc>
                <a:spcPct val="100000"/>
              </a:lnSpc>
              <a:buClr>
                <a:srgbClr val="595959"/>
              </a:buClr>
              <a:buFont typeface="StarSymbol"/>
              <a:buAutoNum type="arabicPeriod"/>
            </a:pPr>
            <a:r>
              <a:rPr lang="en-IN" sz="1800" b="0" strike="noStrike" spc="-1">
                <a:solidFill>
                  <a:srgbClr val="595959"/>
                </a:solidFill>
                <a:uFill>
                  <a:solidFill>
                    <a:srgbClr val="FFFFFF"/>
                  </a:solidFill>
                </a:uFill>
                <a:latin typeface="Arial"/>
                <a:ea typeface="Arial"/>
              </a:rPr>
              <a:t>Compute of intersection between each pair of straight lines.</a:t>
            </a:r>
            <a:endParaRPr lang="en-IN" sz="1800" b="0" strike="noStrike" spc="-1">
              <a:solidFill>
                <a:srgbClr val="000000"/>
              </a:solidFill>
              <a:uFill>
                <a:solidFill>
                  <a:srgbClr val="FFFFFF"/>
                </a:solidFill>
              </a:uFill>
              <a:latin typeface="Arial"/>
            </a:endParaRPr>
          </a:p>
          <a:p>
            <a:pPr marL="914400" indent="-342360">
              <a:lnSpc>
                <a:spcPct val="100000"/>
              </a:lnSpc>
              <a:buClr>
                <a:srgbClr val="595959"/>
              </a:buClr>
              <a:buFont typeface="StarSymbol"/>
              <a:buAutoNum type="arabicPeriod"/>
            </a:pPr>
            <a:r>
              <a:rPr lang="en-IN" sz="1800" b="0" strike="noStrike" spc="-1">
                <a:solidFill>
                  <a:srgbClr val="595959"/>
                </a:solidFill>
                <a:uFill>
                  <a:solidFill>
                    <a:srgbClr val="FFFFFF"/>
                  </a:solidFill>
                </a:uFill>
                <a:latin typeface="Arial"/>
                <a:ea typeface="Arial"/>
              </a:rPr>
              <a:t>The Vanishing Point is chosen as the intersection point with the greatest number of intersections around it, while the vanishing lines detected are the main straight lines passing close to Vanishing Point.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 name="Shape 143"/>
          <p:cNvPicPr/>
          <p:nvPr/>
        </p:nvPicPr>
        <p:blipFill>
          <a:blip r:embed="rId2"/>
          <a:stretch/>
        </p:blipFill>
        <p:spPr>
          <a:xfrm>
            <a:off x="0" y="259560"/>
            <a:ext cx="3417840" cy="2059920"/>
          </a:xfrm>
          <a:prstGeom prst="rect">
            <a:avLst/>
          </a:prstGeom>
          <a:ln>
            <a:noFill/>
          </a:ln>
        </p:spPr>
      </p:pic>
      <p:pic>
        <p:nvPicPr>
          <p:cNvPr id="110" name="Shape 144"/>
          <p:cNvPicPr/>
          <p:nvPr/>
        </p:nvPicPr>
        <p:blipFill>
          <a:blip r:embed="rId3"/>
          <a:stretch/>
        </p:blipFill>
        <p:spPr>
          <a:xfrm>
            <a:off x="2922120" y="259560"/>
            <a:ext cx="3299040" cy="1979280"/>
          </a:xfrm>
          <a:prstGeom prst="rect">
            <a:avLst/>
          </a:prstGeom>
          <a:ln>
            <a:noFill/>
          </a:ln>
        </p:spPr>
      </p:pic>
      <p:pic>
        <p:nvPicPr>
          <p:cNvPr id="111" name="Shape 145"/>
          <p:cNvPicPr/>
          <p:nvPr/>
        </p:nvPicPr>
        <p:blipFill>
          <a:blip r:embed="rId4"/>
          <a:stretch/>
        </p:blipFill>
        <p:spPr>
          <a:xfrm>
            <a:off x="5941440" y="259560"/>
            <a:ext cx="3201840" cy="1899360"/>
          </a:xfrm>
          <a:prstGeom prst="rect">
            <a:avLst/>
          </a:prstGeom>
          <a:ln>
            <a:noFill/>
          </a:ln>
        </p:spPr>
      </p:pic>
      <p:pic>
        <p:nvPicPr>
          <p:cNvPr id="112" name="Shape 146"/>
          <p:cNvPicPr/>
          <p:nvPr/>
        </p:nvPicPr>
        <p:blipFill>
          <a:blip r:embed="rId5"/>
          <a:stretch/>
        </p:blipFill>
        <p:spPr>
          <a:xfrm>
            <a:off x="6221880" y="2762280"/>
            <a:ext cx="2802600" cy="1780560"/>
          </a:xfrm>
          <a:prstGeom prst="rect">
            <a:avLst/>
          </a:prstGeom>
          <a:ln>
            <a:noFill/>
          </a:ln>
        </p:spPr>
      </p:pic>
      <p:pic>
        <p:nvPicPr>
          <p:cNvPr id="113" name="Shape 147"/>
          <p:cNvPicPr/>
          <p:nvPr/>
        </p:nvPicPr>
        <p:blipFill>
          <a:blip r:embed="rId6"/>
          <a:stretch/>
        </p:blipFill>
        <p:spPr>
          <a:xfrm>
            <a:off x="0" y="2762280"/>
            <a:ext cx="3201840" cy="1977480"/>
          </a:xfrm>
          <a:prstGeom prst="rect">
            <a:avLst/>
          </a:prstGeom>
          <a:ln>
            <a:noFill/>
          </a:ln>
        </p:spPr>
      </p:pic>
      <p:pic>
        <p:nvPicPr>
          <p:cNvPr id="114" name="Shape 148"/>
          <p:cNvPicPr/>
          <p:nvPr/>
        </p:nvPicPr>
        <p:blipFill>
          <a:blip r:embed="rId7"/>
          <a:stretch/>
        </p:blipFill>
        <p:spPr>
          <a:xfrm>
            <a:off x="3004560" y="2712240"/>
            <a:ext cx="3166200" cy="1899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311760" y="444960"/>
            <a:ext cx="8519760" cy="57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IN" sz="1800" b="1" strike="noStrike" spc="-1">
                <a:solidFill>
                  <a:srgbClr val="000000"/>
                </a:solidFill>
                <a:uFill>
                  <a:solidFill>
                    <a:srgbClr val="FFFFFF"/>
                  </a:solidFill>
                </a:uFill>
                <a:latin typeface="Arial"/>
                <a:ea typeface="Arial"/>
              </a:rPr>
              <a:t>Gradient Plane generation  and  Depth gradient Assignment:</a:t>
            </a:r>
            <a:endParaRPr lang="en-IN" sz="1800" b="0" strike="noStrike" spc="-1">
              <a:solidFill>
                <a:srgbClr val="000000"/>
              </a:solidFill>
              <a:uFill>
                <a:solidFill>
                  <a:srgbClr val="FFFFFF"/>
                </a:solidFill>
              </a:uFill>
              <a:latin typeface="Arial"/>
            </a:endParaRPr>
          </a:p>
        </p:txBody>
      </p:sp>
      <p:pic>
        <p:nvPicPr>
          <p:cNvPr id="116" name="Shape 154"/>
          <p:cNvPicPr/>
          <p:nvPr/>
        </p:nvPicPr>
        <p:blipFill>
          <a:blip r:embed="rId2"/>
          <a:stretch/>
        </p:blipFill>
        <p:spPr>
          <a:xfrm>
            <a:off x="1075680" y="1174680"/>
            <a:ext cx="6774840" cy="2979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311760" y="444960"/>
            <a:ext cx="8519760" cy="57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800" b="0" strike="noStrike" spc="-1">
                <a:solidFill>
                  <a:srgbClr val="000000"/>
                </a:solidFill>
                <a:uFill>
                  <a:solidFill>
                    <a:srgbClr val="FFFFFF"/>
                  </a:solidFill>
                </a:uFill>
                <a:latin typeface="Arial"/>
                <a:ea typeface="Arial"/>
              </a:rPr>
              <a:t>Results:</a:t>
            </a:r>
            <a:endParaRPr lang="en-IN" sz="1800" b="0" strike="noStrike" spc="-1">
              <a:solidFill>
                <a:srgbClr val="000000"/>
              </a:solidFill>
              <a:uFill>
                <a:solidFill>
                  <a:srgbClr val="FFFFFF"/>
                </a:solidFill>
              </a:uFill>
              <a:latin typeface="Arial"/>
            </a:endParaRPr>
          </a:p>
        </p:txBody>
      </p:sp>
      <p:pic>
        <p:nvPicPr>
          <p:cNvPr id="118" name="Shape 160"/>
          <p:cNvPicPr/>
          <p:nvPr/>
        </p:nvPicPr>
        <p:blipFill>
          <a:blip r:embed="rId2"/>
          <a:stretch/>
        </p:blipFill>
        <p:spPr>
          <a:xfrm>
            <a:off x="0" y="1143000"/>
            <a:ext cx="4969800" cy="3999960"/>
          </a:xfrm>
          <a:prstGeom prst="rect">
            <a:avLst/>
          </a:prstGeom>
          <a:ln>
            <a:noFill/>
          </a:ln>
        </p:spPr>
      </p:pic>
      <p:pic>
        <p:nvPicPr>
          <p:cNvPr id="119" name="Shape 161"/>
          <p:cNvPicPr/>
          <p:nvPr/>
        </p:nvPicPr>
        <p:blipFill>
          <a:blip r:embed="rId3"/>
          <a:stretch/>
        </p:blipFill>
        <p:spPr>
          <a:xfrm>
            <a:off x="4587120" y="0"/>
            <a:ext cx="4556160" cy="4066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Shape 166"/>
          <p:cNvPicPr/>
          <p:nvPr/>
        </p:nvPicPr>
        <p:blipFill>
          <a:blip r:embed="rId2"/>
          <a:stretch/>
        </p:blipFill>
        <p:spPr>
          <a:xfrm>
            <a:off x="0" y="0"/>
            <a:ext cx="4537080" cy="3933000"/>
          </a:xfrm>
          <a:prstGeom prst="rect">
            <a:avLst/>
          </a:prstGeom>
          <a:ln>
            <a:noFill/>
          </a:ln>
        </p:spPr>
      </p:pic>
      <p:pic>
        <p:nvPicPr>
          <p:cNvPr id="121" name="Shape 167"/>
          <p:cNvPicPr/>
          <p:nvPr/>
        </p:nvPicPr>
        <p:blipFill>
          <a:blip r:embed="rId3"/>
          <a:stretch/>
        </p:blipFill>
        <p:spPr>
          <a:xfrm>
            <a:off x="4203720" y="1143000"/>
            <a:ext cx="4939560" cy="3999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311760" y="444960"/>
            <a:ext cx="8519760" cy="57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800" b="0" strike="noStrike" spc="-1">
                <a:solidFill>
                  <a:srgbClr val="000000"/>
                </a:solidFill>
                <a:uFill>
                  <a:solidFill>
                    <a:srgbClr val="FFFFFF"/>
                  </a:solidFill>
                </a:uFill>
                <a:latin typeface="Arial"/>
                <a:ea typeface="Arial"/>
              </a:rPr>
              <a:t>Fusion of Geometric and Qualitative Depth Maps:</a:t>
            </a:r>
            <a:endParaRPr lang="en-IN" sz="1800" b="0" strike="noStrike" spc="-1">
              <a:solidFill>
                <a:srgbClr val="000000"/>
              </a:solidFill>
              <a:uFill>
                <a:solidFill>
                  <a:srgbClr val="FFFFFF"/>
                </a:solidFill>
              </a:uFill>
              <a:latin typeface="Arial"/>
            </a:endParaRPr>
          </a:p>
        </p:txBody>
      </p:sp>
      <p:sp>
        <p:nvSpPr>
          <p:cNvPr id="123" name="CustomShape 2"/>
          <p:cNvSpPr/>
          <p:nvPr/>
        </p:nvSpPr>
        <p:spPr>
          <a:xfrm>
            <a:off x="311760" y="1152360"/>
            <a:ext cx="8519760" cy="370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600" b="0" strike="noStrike" spc="-1">
                <a:solidFill>
                  <a:srgbClr val="595959"/>
                </a:solidFill>
                <a:uFill>
                  <a:solidFill>
                    <a:srgbClr val="FFFFFF"/>
                  </a:solidFill>
                </a:uFill>
                <a:latin typeface="Arial"/>
                <a:ea typeface="Arial"/>
              </a:rPr>
              <a:t>The Fusion depends on the image classification:</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457200" indent="-329400">
              <a:lnSpc>
                <a:spcPct val="100000"/>
              </a:lnSpc>
              <a:buClr>
                <a:srgbClr val="595959"/>
              </a:buClr>
              <a:buFont typeface="Arial"/>
              <a:buAutoNum type="arabicPeriod"/>
            </a:pPr>
            <a:r>
              <a:rPr lang="en-IN" sz="1600" b="0" strike="noStrike" spc="-1">
                <a:solidFill>
                  <a:srgbClr val="595959"/>
                </a:solidFill>
                <a:uFill>
                  <a:solidFill>
                    <a:srgbClr val="FFFFFF"/>
                  </a:solidFill>
                </a:uFill>
                <a:latin typeface="Arial"/>
                <a:ea typeface="Arial"/>
              </a:rPr>
              <a:t>If the image belongs to the indoor category then M(x,y) coincides with M1(x,y):</a:t>
            </a:r>
            <a:endParaRPr lang="en-IN" sz="1800" b="0" strike="noStrike" spc="-1">
              <a:solidFill>
                <a:srgbClr val="000000"/>
              </a:solidFill>
              <a:uFill>
                <a:solidFill>
                  <a:srgbClr val="FFFFFF"/>
                </a:solidFill>
              </a:uFill>
              <a:latin typeface="Arial"/>
            </a:endParaRPr>
          </a:p>
          <a:p>
            <a:pPr marL="914400" lvl="1" indent="-329400">
              <a:lnSpc>
                <a:spcPct val="100000"/>
              </a:lnSpc>
              <a:buClr>
                <a:srgbClr val="595959"/>
              </a:buClr>
              <a:buFont typeface="StarSymbol"/>
              <a:buAutoNum type="alphaLcPeriod"/>
            </a:pPr>
            <a:r>
              <a:rPr lang="en-IN" sz="1600" b="0" strike="noStrike" spc="-1">
                <a:solidFill>
                  <a:srgbClr val="595959"/>
                </a:solidFill>
                <a:uFill>
                  <a:solidFill>
                    <a:srgbClr val="FFFFFF"/>
                  </a:solidFill>
                </a:uFill>
                <a:latin typeface="Arial"/>
                <a:ea typeface="Arial"/>
              </a:rPr>
              <a:t> M(x,y) = M1(x,y) ∀(x,y) : 0&lt;=x&lt;=W-1 0&lt;=y&lt;=H-1.</a:t>
            </a:r>
            <a:endParaRPr lang="en-IN" sz="1800" b="0" strike="noStrike" spc="-1">
              <a:solidFill>
                <a:srgbClr val="000000"/>
              </a:solidFill>
              <a:uFill>
                <a:solidFill>
                  <a:srgbClr val="FFFFFF"/>
                </a:solidFill>
              </a:uFill>
              <a:latin typeface="Arial"/>
            </a:endParaRPr>
          </a:p>
          <a:p>
            <a:pPr marL="457200" indent="-329400">
              <a:lnSpc>
                <a:spcPct val="100000"/>
              </a:lnSpc>
              <a:buClr>
                <a:srgbClr val="595959"/>
              </a:buClr>
              <a:buFont typeface="Arial"/>
              <a:buAutoNum type="arabicPeriod"/>
            </a:pPr>
            <a:r>
              <a:rPr lang="en-IN" sz="1600" b="0" strike="noStrike" spc="-1">
                <a:solidFill>
                  <a:srgbClr val="595959"/>
                </a:solidFill>
                <a:uFill>
                  <a:solidFill>
                    <a:srgbClr val="FFFFFF"/>
                  </a:solidFill>
                </a:uFill>
                <a:latin typeface="Arial"/>
                <a:ea typeface="Arial"/>
              </a:rPr>
              <a:t>If the image is classified as Outdoor with absence of meaningful geometric components (landscape) then the image M(x,y) is obtained as follows:</a:t>
            </a:r>
            <a:endParaRPr lang="en-IN" sz="1800" b="0" strike="noStrike" spc="-1">
              <a:solidFill>
                <a:srgbClr val="000000"/>
              </a:solidFill>
              <a:uFill>
                <a:solidFill>
                  <a:srgbClr val="FFFFFF"/>
                </a:solidFill>
              </a:uFill>
              <a:latin typeface="Arial"/>
            </a:endParaRPr>
          </a:p>
          <a:p>
            <a:pPr marL="914400" lvl="1" indent="-329400">
              <a:lnSpc>
                <a:spcPct val="100000"/>
              </a:lnSpc>
              <a:buClr>
                <a:srgbClr val="595959"/>
              </a:buClr>
              <a:buFont typeface="StarSymbol"/>
              <a:buAutoNum type="alphaLcPeriod"/>
            </a:pPr>
            <a:r>
              <a:rPr lang="en-IN" sz="1600" b="0" strike="noStrike" spc="-1">
                <a:solidFill>
                  <a:srgbClr val="595959"/>
                </a:solidFill>
                <a:uFill>
                  <a:solidFill>
                    <a:srgbClr val="FFFFFF"/>
                  </a:solidFill>
                </a:uFill>
                <a:latin typeface="Arial"/>
                <a:ea typeface="Arial"/>
              </a:rPr>
              <a:t>M(x,y) = M1(x,y)∀(x,y)∈Land and ∀(x,y) ∈ Other</a:t>
            </a:r>
            <a:endParaRPr lang="en-IN" sz="1800" b="0" strike="noStrike" spc="-1">
              <a:solidFill>
                <a:srgbClr val="000000"/>
              </a:solidFill>
              <a:uFill>
                <a:solidFill>
                  <a:srgbClr val="FFFFFF"/>
                </a:solidFill>
              </a:uFill>
              <a:latin typeface="Arial"/>
            </a:endParaRPr>
          </a:p>
          <a:p>
            <a:pPr marL="914400" lvl="1" indent="-329400">
              <a:lnSpc>
                <a:spcPct val="100000"/>
              </a:lnSpc>
              <a:buClr>
                <a:srgbClr val="595959"/>
              </a:buClr>
              <a:buFont typeface="StarSymbol"/>
              <a:buAutoNum type="alphaLcPeriod"/>
            </a:pPr>
            <a:r>
              <a:rPr lang="en-IN" sz="1600" b="0" strike="noStrike" spc="-1">
                <a:solidFill>
                  <a:srgbClr val="595959"/>
                </a:solidFill>
                <a:uFill>
                  <a:solidFill>
                    <a:srgbClr val="FFFFFF"/>
                  </a:solidFill>
                </a:uFill>
                <a:latin typeface="Arial"/>
                <a:ea typeface="Arial"/>
              </a:rPr>
              <a:t>M(x,y) = M2(x,y) ∀(x,y)∉Land and ∀(x,y) ∉ Other</a:t>
            </a:r>
            <a:endParaRPr lang="en-IN" sz="1800" b="0" strike="noStrike" spc="-1">
              <a:solidFill>
                <a:srgbClr val="000000"/>
              </a:solidFill>
              <a:uFill>
                <a:solidFill>
                  <a:srgbClr val="FFFFFF"/>
                </a:solidFill>
              </a:uFill>
              <a:latin typeface="Arial"/>
            </a:endParaRPr>
          </a:p>
          <a:p>
            <a:pPr marL="457200" indent="-329400">
              <a:lnSpc>
                <a:spcPct val="100000"/>
              </a:lnSpc>
              <a:buClr>
                <a:srgbClr val="595959"/>
              </a:buClr>
              <a:buFont typeface="Arial"/>
              <a:buAutoNum type="arabicPeriod"/>
            </a:pPr>
            <a:r>
              <a:rPr lang="en-IN" sz="1600" b="0" strike="noStrike" spc="-1">
                <a:solidFill>
                  <a:srgbClr val="595959"/>
                </a:solidFill>
                <a:uFill>
                  <a:solidFill>
                    <a:srgbClr val="FFFFFF"/>
                  </a:solidFill>
                </a:uFill>
                <a:latin typeface="Arial"/>
                <a:ea typeface="Arial"/>
              </a:rPr>
              <a:t>If the image is classified as Outdoor with geometric characteristics then the image M(x,y) is obtained as follows:</a:t>
            </a:r>
            <a:endParaRPr lang="en-IN" sz="1800" b="0" strike="noStrike" spc="-1">
              <a:solidFill>
                <a:srgbClr val="000000"/>
              </a:solidFill>
              <a:uFill>
                <a:solidFill>
                  <a:srgbClr val="FFFFFF"/>
                </a:solidFill>
              </a:uFill>
              <a:latin typeface="Arial"/>
            </a:endParaRPr>
          </a:p>
          <a:p>
            <a:pPr marL="914400" lvl="1" indent="-329400">
              <a:lnSpc>
                <a:spcPct val="100000"/>
              </a:lnSpc>
              <a:buClr>
                <a:srgbClr val="595959"/>
              </a:buClr>
              <a:buFont typeface="StarSymbol"/>
              <a:buAutoNum type="alphaLcPeriod"/>
            </a:pPr>
            <a:r>
              <a:rPr lang="en-IN" sz="1600" b="0" strike="noStrike" spc="-1">
                <a:solidFill>
                  <a:srgbClr val="595959"/>
                </a:solidFill>
                <a:uFill>
                  <a:solidFill>
                    <a:srgbClr val="FFFFFF"/>
                  </a:solidFill>
                </a:uFill>
                <a:latin typeface="Arial"/>
                <a:ea typeface="Arial"/>
              </a:rPr>
              <a:t>M(x,y) = M2(x,y) ∀(x,y) ∈Sky.</a:t>
            </a:r>
            <a:endParaRPr lang="en-IN" sz="1800" b="0" strike="noStrike" spc="-1">
              <a:solidFill>
                <a:srgbClr val="000000"/>
              </a:solidFill>
              <a:uFill>
                <a:solidFill>
                  <a:srgbClr val="FFFFFF"/>
                </a:solidFill>
              </a:uFill>
              <a:latin typeface="Arial"/>
            </a:endParaRPr>
          </a:p>
          <a:p>
            <a:pPr marL="914400" lvl="1" indent="-329400">
              <a:lnSpc>
                <a:spcPct val="100000"/>
              </a:lnSpc>
              <a:buClr>
                <a:srgbClr val="595959"/>
              </a:buClr>
              <a:buFont typeface="StarSymbol"/>
              <a:buAutoNum type="alphaLcPeriod"/>
            </a:pPr>
            <a:r>
              <a:rPr lang="en-IN" sz="1600" b="0" strike="noStrike" spc="-1">
                <a:solidFill>
                  <a:srgbClr val="595959"/>
                </a:solidFill>
                <a:uFill>
                  <a:solidFill>
                    <a:srgbClr val="FFFFFF"/>
                  </a:solidFill>
                </a:uFill>
                <a:latin typeface="Arial"/>
                <a:ea typeface="Arial"/>
              </a:rPr>
              <a:t>M(x,y) = M1(x,y) ∀(x,y) ∉Sky.</a:t>
            </a:r>
            <a:endParaRPr lang="en-IN" sz="1800" b="0" strike="noStrike" spc="-1">
              <a:solidFill>
                <a:srgbClr val="000000"/>
              </a:solidFill>
              <a:uFill>
                <a:solidFill>
                  <a:srgbClr val="FFFFFF"/>
                </a:solidFill>
              </a:uFill>
              <a:latin typeface="Arial"/>
            </a:endParaRPr>
          </a:p>
          <a:p>
            <a:pPr>
              <a:lnSpc>
                <a:spcPct val="100000"/>
              </a:lnSpc>
            </a:pPr>
            <a:r>
              <a:rPr lang="en-IN" sz="1600" b="0" strike="noStrike" spc="-1">
                <a:solidFill>
                  <a:srgbClr val="595959"/>
                </a:solidFill>
                <a:uFill>
                  <a:solidFill>
                    <a:srgbClr val="FFFFFF"/>
                  </a:solidFill>
                </a:uFill>
                <a:latin typeface="Arial"/>
                <a:ea typeface="Arial"/>
              </a:rPr>
              <a:t>Where M1(x,y) is Geometric DepthMap and M2(x,y) is Qualitative DepthMap</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311760" y="444960"/>
            <a:ext cx="8519760" cy="57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800" b="0" strike="noStrike" spc="-1">
                <a:solidFill>
                  <a:srgbClr val="000000"/>
                </a:solidFill>
                <a:uFill>
                  <a:solidFill>
                    <a:srgbClr val="FFFFFF"/>
                  </a:solidFill>
                </a:uFill>
                <a:latin typeface="Arial"/>
                <a:ea typeface="Arial"/>
              </a:rPr>
              <a:t>Final Results:</a:t>
            </a:r>
            <a:endParaRPr lang="en-IN" sz="1800" b="0" strike="noStrike" spc="-1">
              <a:solidFill>
                <a:srgbClr val="000000"/>
              </a:solidFill>
              <a:uFill>
                <a:solidFill>
                  <a:srgbClr val="FFFFFF"/>
                </a:solidFill>
              </a:uFill>
              <a:latin typeface="Arial"/>
            </a:endParaRPr>
          </a:p>
        </p:txBody>
      </p:sp>
      <p:pic>
        <p:nvPicPr>
          <p:cNvPr id="125" name="Shape 179"/>
          <p:cNvPicPr/>
          <p:nvPr/>
        </p:nvPicPr>
        <p:blipFill>
          <a:blip r:embed="rId2"/>
          <a:stretch/>
        </p:blipFill>
        <p:spPr>
          <a:xfrm>
            <a:off x="1869840" y="1090440"/>
            <a:ext cx="5403240" cy="4052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311760" y="444960"/>
            <a:ext cx="8519760" cy="57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800" b="0" strike="noStrike" spc="-1">
                <a:solidFill>
                  <a:srgbClr val="595959"/>
                </a:solidFill>
                <a:uFill>
                  <a:solidFill>
                    <a:srgbClr val="FFFFFF"/>
                  </a:solidFill>
                </a:uFill>
                <a:latin typeface="Arial"/>
                <a:ea typeface="Arial"/>
              </a:rPr>
              <a:t>Team Members :</a:t>
            </a:r>
            <a:endParaRPr lang="en-IN" sz="1800" b="0" strike="noStrike" spc="-1">
              <a:solidFill>
                <a:srgbClr val="000000"/>
              </a:solidFill>
              <a:uFill>
                <a:solidFill>
                  <a:srgbClr val="FFFFFF"/>
                </a:solidFill>
              </a:uFill>
              <a:latin typeface="Arial"/>
            </a:endParaRPr>
          </a:p>
        </p:txBody>
      </p:sp>
      <p:sp>
        <p:nvSpPr>
          <p:cNvPr id="75" name="CustomShape 2"/>
          <p:cNvSpPr/>
          <p:nvPr/>
        </p:nvSpPr>
        <p:spPr>
          <a:xfrm>
            <a:off x="311760" y="1130040"/>
            <a:ext cx="8519760" cy="34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800" b="0" strike="noStrike" spc="-1" dirty="0">
                <a:solidFill>
                  <a:srgbClr val="595959"/>
                </a:solidFill>
                <a:uFill>
                  <a:solidFill>
                    <a:srgbClr val="FFFFFF"/>
                  </a:solidFill>
                </a:uFill>
                <a:latin typeface="Arial"/>
                <a:ea typeface="Arial"/>
              </a:rPr>
              <a:t>J.S.S </a:t>
            </a:r>
            <a:r>
              <a:rPr lang="en-IN" sz="1800" b="0" strike="noStrike" spc="-1" dirty="0" err="1">
                <a:solidFill>
                  <a:srgbClr val="595959"/>
                </a:solidFill>
                <a:uFill>
                  <a:solidFill>
                    <a:srgbClr val="FFFFFF"/>
                  </a:solidFill>
                </a:uFill>
                <a:latin typeface="Arial"/>
                <a:ea typeface="Arial"/>
              </a:rPr>
              <a:t>Sravan</a:t>
            </a:r>
            <a:r>
              <a:rPr lang="en-IN" sz="1800" b="0" strike="noStrike" spc="-1">
                <a:solidFill>
                  <a:srgbClr val="595959"/>
                </a:solidFill>
                <a:uFill>
                  <a:solidFill>
                    <a:srgbClr val="FFFFFF"/>
                  </a:solidFill>
                </a:uFill>
                <a:latin typeface="Arial"/>
                <a:ea typeface="Arial"/>
              </a:rPr>
              <a:t> Chandra   </a:t>
            </a:r>
            <a:r>
              <a:rPr lang="en-IN" sz="1800" b="0" strike="noStrike" spc="-1" smtClean="0">
                <a:solidFill>
                  <a:srgbClr val="595959"/>
                </a:solidFill>
                <a:uFill>
                  <a:solidFill>
                    <a:srgbClr val="FFFFFF"/>
                  </a:solidFill>
                </a:uFill>
                <a:latin typeface="Arial"/>
                <a:ea typeface="Arial"/>
              </a:rPr>
              <a:t>	   -   </a:t>
            </a:r>
            <a:r>
              <a:rPr lang="en-IN" sz="1800" b="0" strike="noStrike" spc="-1">
                <a:solidFill>
                  <a:srgbClr val="595959"/>
                </a:solidFill>
                <a:uFill>
                  <a:solidFill>
                    <a:srgbClr val="FFFFFF"/>
                  </a:solidFill>
                </a:uFill>
                <a:latin typeface="Arial"/>
                <a:ea typeface="Arial"/>
              </a:rPr>
              <a:t>201501025</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dirty="0" err="1">
                <a:solidFill>
                  <a:srgbClr val="595959"/>
                </a:solidFill>
                <a:uFill>
                  <a:solidFill>
                    <a:srgbClr val="FFFFFF"/>
                  </a:solidFill>
                </a:uFill>
                <a:latin typeface="Arial"/>
                <a:ea typeface="Arial"/>
              </a:rPr>
              <a:t>Kamineni</a:t>
            </a:r>
            <a:r>
              <a:rPr lang="en-IN" sz="1800" b="0" strike="noStrike" spc="-1" dirty="0">
                <a:solidFill>
                  <a:srgbClr val="595959"/>
                </a:solidFill>
                <a:uFill>
                  <a:solidFill>
                    <a:srgbClr val="FFFFFF"/>
                  </a:solidFill>
                </a:uFill>
                <a:latin typeface="Arial"/>
                <a:ea typeface="Arial"/>
              </a:rPr>
              <a:t> </a:t>
            </a:r>
            <a:r>
              <a:rPr lang="en-IN" sz="1800" b="0" strike="noStrike" spc="-1" dirty="0" err="1">
                <a:solidFill>
                  <a:srgbClr val="595959"/>
                </a:solidFill>
                <a:uFill>
                  <a:solidFill>
                    <a:srgbClr val="FFFFFF"/>
                  </a:solidFill>
                </a:uFill>
                <a:latin typeface="Arial"/>
                <a:ea typeface="Arial"/>
              </a:rPr>
              <a:t>Vikas</a:t>
            </a:r>
            <a:r>
              <a:rPr lang="en-IN" sz="1800" b="0" strike="noStrike" spc="-1" dirty="0">
                <a:solidFill>
                  <a:srgbClr val="595959"/>
                </a:solidFill>
                <a:uFill>
                  <a:solidFill>
                    <a:srgbClr val="FFFFFF"/>
                  </a:solidFill>
                </a:uFill>
                <a:latin typeface="Arial"/>
                <a:ea typeface="Arial"/>
              </a:rPr>
              <a:t>		   -   201501092</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595959"/>
                </a:solidFill>
                <a:uFill>
                  <a:solidFill>
                    <a:srgbClr val="FFFFFF"/>
                  </a:solidFill>
                </a:uFill>
                <a:latin typeface="Arial"/>
                <a:ea typeface="Arial"/>
              </a:rPr>
              <a:t>Avinash Vadlamudi	   -   201501164</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Shape 184"/>
          <p:cNvPicPr/>
          <p:nvPr/>
        </p:nvPicPr>
        <p:blipFill>
          <a:blip r:embed="rId2"/>
          <a:stretch/>
        </p:blipFill>
        <p:spPr>
          <a:xfrm>
            <a:off x="1590840" y="671760"/>
            <a:ext cx="5961600" cy="4470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Shape 189"/>
          <p:cNvPicPr/>
          <p:nvPr/>
        </p:nvPicPr>
        <p:blipFill>
          <a:blip r:embed="rId2"/>
          <a:stretch/>
        </p:blipFill>
        <p:spPr>
          <a:xfrm>
            <a:off x="1406880" y="469800"/>
            <a:ext cx="6329880" cy="4672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Shape 194"/>
          <p:cNvPicPr/>
          <p:nvPr/>
        </p:nvPicPr>
        <p:blipFill>
          <a:blip r:embed="rId2"/>
          <a:stretch/>
        </p:blipFill>
        <p:spPr>
          <a:xfrm>
            <a:off x="1470240" y="432720"/>
            <a:ext cx="6202800" cy="4709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Shape 199"/>
          <p:cNvPicPr/>
          <p:nvPr/>
        </p:nvPicPr>
        <p:blipFill>
          <a:blip r:embed="rId2"/>
          <a:stretch/>
        </p:blipFill>
        <p:spPr>
          <a:xfrm>
            <a:off x="1607760" y="469800"/>
            <a:ext cx="5927760" cy="4672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311760" y="444960"/>
            <a:ext cx="8519760" cy="57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800" b="0" strike="noStrike" spc="-1">
                <a:solidFill>
                  <a:srgbClr val="000000"/>
                </a:solidFill>
                <a:uFill>
                  <a:solidFill>
                    <a:srgbClr val="FFFFFF"/>
                  </a:solidFill>
                </a:uFill>
                <a:latin typeface="Arial"/>
                <a:ea typeface="Arial"/>
              </a:rPr>
              <a:t>Limitations:</a:t>
            </a:r>
            <a:endParaRPr lang="en-IN" sz="1800" b="0" strike="noStrike" spc="-1">
              <a:solidFill>
                <a:srgbClr val="000000"/>
              </a:solidFill>
              <a:uFill>
                <a:solidFill>
                  <a:srgbClr val="FFFFFF"/>
                </a:solidFill>
              </a:uFill>
              <a:latin typeface="Arial"/>
            </a:endParaRPr>
          </a:p>
        </p:txBody>
      </p:sp>
      <p:sp>
        <p:nvSpPr>
          <p:cNvPr id="131" name="CustomShape 2"/>
          <p:cNvSpPr/>
          <p:nvPr/>
        </p:nvSpPr>
        <p:spPr>
          <a:xfrm>
            <a:off x="311760" y="1152360"/>
            <a:ext cx="8519760" cy="34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595959"/>
              </a:buClr>
              <a:buFont typeface="StarSymbol"/>
              <a:buAutoNum type="arabicParenR"/>
            </a:pPr>
            <a:r>
              <a:rPr lang="en-IN" sz="1800" b="0" strike="noStrike" spc="-1" dirty="0">
                <a:solidFill>
                  <a:srgbClr val="595959"/>
                </a:solidFill>
                <a:uFill>
                  <a:solidFill>
                    <a:srgbClr val="FFFFFF"/>
                  </a:solidFill>
                </a:uFill>
                <a:latin typeface="Arial"/>
                <a:ea typeface="Arial"/>
              </a:rPr>
              <a:t>We don’t have the training dataset so we cannot get the appropriate </a:t>
            </a:r>
            <a:r>
              <a:rPr lang="en-IN" sz="1800" b="0" strike="noStrike" spc="-1" dirty="0" err="1">
                <a:solidFill>
                  <a:srgbClr val="595959"/>
                </a:solidFill>
                <a:uFill>
                  <a:solidFill>
                    <a:srgbClr val="FFFFFF"/>
                  </a:solidFill>
                </a:uFill>
                <a:latin typeface="Arial"/>
                <a:ea typeface="Arial"/>
              </a:rPr>
              <a:t>color</a:t>
            </a:r>
            <a:r>
              <a:rPr lang="en-IN" sz="1800" b="0" strike="noStrike" spc="-1" dirty="0">
                <a:solidFill>
                  <a:srgbClr val="595959"/>
                </a:solidFill>
                <a:uFill>
                  <a:solidFill>
                    <a:srgbClr val="FFFFFF"/>
                  </a:solidFill>
                </a:uFill>
                <a:latin typeface="Arial"/>
                <a:ea typeface="Arial"/>
              </a:rPr>
              <a:t> values which can classify all the regions correctly for all types of images and Geometric Depth map heuristics.</a:t>
            </a:r>
            <a:endParaRPr lang="en-IN" sz="1800" b="0" strike="noStrike" spc="-1" dirty="0">
              <a:solidFill>
                <a:srgbClr val="000000"/>
              </a:solidFill>
              <a:uFill>
                <a:solidFill>
                  <a:srgbClr val="FFFFFF"/>
                </a:solidFill>
              </a:uFill>
              <a:latin typeface="Arial"/>
            </a:endParaRPr>
          </a:p>
          <a:p>
            <a:pPr marL="457200" indent="-342360">
              <a:lnSpc>
                <a:spcPct val="100000"/>
              </a:lnSpc>
              <a:buClr>
                <a:srgbClr val="595959"/>
              </a:buClr>
              <a:buFont typeface="StarSymbol"/>
              <a:buAutoNum type="arabicParenR"/>
            </a:pPr>
            <a:r>
              <a:rPr lang="en-IN" sz="1800" b="0" strike="noStrike" spc="-1" dirty="0">
                <a:solidFill>
                  <a:srgbClr val="595959"/>
                </a:solidFill>
                <a:uFill>
                  <a:solidFill>
                    <a:srgbClr val="FFFFFF"/>
                  </a:solidFill>
                </a:uFill>
                <a:latin typeface="Arial"/>
                <a:ea typeface="Arial"/>
              </a:rPr>
              <a:t>Similarly we cannot get the appropriate k1 and k2 values which could classify the image correctly for any image</a:t>
            </a:r>
            <a:r>
              <a:rPr lang="en-IN" sz="1800" b="0" strike="noStrike" spc="-1" dirty="0" smtClean="0">
                <a:solidFill>
                  <a:srgbClr val="595959"/>
                </a:solidFill>
                <a:uFill>
                  <a:solidFill>
                    <a:srgbClr val="FFFFFF"/>
                  </a:solidFill>
                </a:uFill>
                <a:latin typeface="Arial"/>
                <a:ea typeface="Arial"/>
              </a:rPr>
              <a:t>.</a:t>
            </a:r>
          </a:p>
          <a:p>
            <a:pPr marL="457200" indent="-342360">
              <a:lnSpc>
                <a:spcPct val="100000"/>
              </a:lnSpc>
              <a:buClr>
                <a:srgbClr val="595959"/>
              </a:buClr>
              <a:buFont typeface="StarSymbol"/>
              <a:buAutoNum type="arabicParenR"/>
            </a:pPr>
            <a:r>
              <a:rPr lang="en-IN" spc="-1" dirty="0" smtClean="0">
                <a:solidFill>
                  <a:schemeClr val="tx1">
                    <a:lumMod val="65000"/>
                    <a:lumOff val="35000"/>
                  </a:schemeClr>
                </a:solidFill>
                <a:uFill>
                  <a:solidFill>
                    <a:srgbClr val="FFFFFF"/>
                  </a:solidFill>
                </a:uFill>
                <a:latin typeface="Arial"/>
              </a:rPr>
              <a:t>If there are more than one vanishing point, our method doesn’t work, i.e., finding the geometric depth map doesn’t work.</a:t>
            </a:r>
            <a:endParaRPr lang="en-IN" sz="1800" b="0" strike="noStrike" spc="-1" dirty="0" smtClean="0">
              <a:solidFill>
                <a:schemeClr val="tx1">
                  <a:lumMod val="65000"/>
                  <a:lumOff val="35000"/>
                </a:schemeClr>
              </a:solidFill>
              <a:uFill>
                <a:solidFill>
                  <a:srgbClr val="FFFFFF"/>
                </a:solidFill>
              </a:uFill>
              <a:latin typeface="Arial"/>
              <a:ea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 name="Shape 210"/>
          <p:cNvPicPr/>
          <p:nvPr/>
        </p:nvPicPr>
        <p:blipFill>
          <a:blip r:embed="rId2"/>
          <a:stretch/>
        </p:blipFill>
        <p:spPr>
          <a:xfrm>
            <a:off x="1788840" y="624240"/>
            <a:ext cx="5333400" cy="3999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Shape 215"/>
          <p:cNvPicPr/>
          <p:nvPr/>
        </p:nvPicPr>
        <p:blipFill>
          <a:blip r:embed="rId2"/>
          <a:stretch/>
        </p:blipFill>
        <p:spPr>
          <a:xfrm>
            <a:off x="1778760" y="571680"/>
            <a:ext cx="5333400" cy="3999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915" y="914401"/>
            <a:ext cx="5891749" cy="4044164"/>
          </a:xfrm>
          <a:prstGeom prst="rect">
            <a:avLst/>
          </a:prstGeom>
        </p:spPr>
      </p:pic>
      <p:sp>
        <p:nvSpPr>
          <p:cNvPr id="7" name="TextBox 6"/>
          <p:cNvSpPr txBox="1"/>
          <p:nvPr/>
        </p:nvSpPr>
        <p:spPr>
          <a:xfrm>
            <a:off x="513708" y="339047"/>
            <a:ext cx="6349429" cy="369332"/>
          </a:xfrm>
          <a:prstGeom prst="rect">
            <a:avLst/>
          </a:prstGeom>
          <a:noFill/>
        </p:spPr>
        <p:txBody>
          <a:bodyPr wrap="square" rtlCol="0">
            <a:spAutoFit/>
          </a:bodyPr>
          <a:lstStyle/>
          <a:p>
            <a:r>
              <a:rPr lang="en-IN" dirty="0" smtClean="0"/>
              <a:t>Double point perspective projection</a:t>
            </a:r>
            <a:endParaRPr lang="en-IN" dirty="0"/>
          </a:p>
        </p:txBody>
      </p:sp>
    </p:spTree>
    <p:extLst>
      <p:ext uri="{BB962C8B-B14F-4D97-AF65-F5344CB8AC3E}">
        <p14:creationId xmlns:p14="http://schemas.microsoft.com/office/powerpoint/2010/main" val="3563306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311760" y="444960"/>
            <a:ext cx="8519760" cy="57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800" b="0" strike="noStrike" spc="-1">
                <a:solidFill>
                  <a:srgbClr val="000000"/>
                </a:solidFill>
                <a:uFill>
                  <a:solidFill>
                    <a:srgbClr val="FFFFFF"/>
                  </a:solidFill>
                </a:uFill>
                <a:latin typeface="Arial"/>
                <a:ea typeface="Arial"/>
              </a:rPr>
              <a:t>Description</a:t>
            </a:r>
            <a:endParaRPr lang="en-IN" sz="1800" b="0" strike="noStrike" spc="-1">
              <a:solidFill>
                <a:srgbClr val="000000"/>
              </a:solidFill>
              <a:uFill>
                <a:solidFill>
                  <a:srgbClr val="FFFFFF"/>
                </a:solidFill>
              </a:uFill>
              <a:latin typeface="Arial"/>
            </a:endParaRPr>
          </a:p>
        </p:txBody>
      </p:sp>
      <p:sp>
        <p:nvSpPr>
          <p:cNvPr id="77" name="CustomShape 2"/>
          <p:cNvSpPr/>
          <p:nvPr/>
        </p:nvSpPr>
        <p:spPr>
          <a:xfrm>
            <a:off x="311760" y="1152360"/>
            <a:ext cx="8519760" cy="34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200000"/>
              </a:lnSpc>
              <a:buClr>
                <a:srgbClr val="595959"/>
              </a:buClr>
              <a:buFont typeface="Wingdings" charset="2"/>
              <a:buChar char=""/>
            </a:pPr>
            <a:r>
              <a:rPr lang="en-IN" sz="1800" b="0" strike="noStrike" spc="-1">
                <a:solidFill>
                  <a:srgbClr val="595959"/>
                </a:solidFill>
                <a:uFill>
                  <a:solidFill>
                    <a:srgbClr val="FFFFFF"/>
                  </a:solidFill>
                </a:uFill>
                <a:latin typeface="Arial"/>
                <a:ea typeface="Arial"/>
              </a:rPr>
              <a:t>To estimate depth information from a single view of rgb image.</a:t>
            </a:r>
            <a:endParaRPr lang="en-IN" sz="1800" b="0" strike="noStrike" spc="-1">
              <a:solidFill>
                <a:srgbClr val="000000"/>
              </a:solidFill>
              <a:uFill>
                <a:solidFill>
                  <a:srgbClr val="FFFFFF"/>
                </a:solidFill>
              </a:uFill>
              <a:latin typeface="Arial"/>
            </a:endParaRPr>
          </a:p>
          <a:p>
            <a:pPr marL="457200" indent="-342360">
              <a:lnSpc>
                <a:spcPct val="150000"/>
              </a:lnSpc>
              <a:buClr>
                <a:srgbClr val="595959"/>
              </a:buClr>
              <a:buFont typeface="Wingdings" charset="2"/>
              <a:buChar char=""/>
            </a:pPr>
            <a:r>
              <a:rPr lang="en-IN" sz="1800" b="0" strike="noStrike" spc="-1">
                <a:solidFill>
                  <a:srgbClr val="595959"/>
                </a:solidFill>
                <a:uFill>
                  <a:solidFill>
                    <a:srgbClr val="FFFFFF"/>
                  </a:solidFill>
                </a:uFill>
                <a:latin typeface="Arial"/>
                <a:ea typeface="Arial"/>
              </a:rPr>
              <a:t>This method is based on the new view of image classification technique, which is able to classify the images into outdoor without geometric elements, outdoor with geometric elements or indoor.</a:t>
            </a:r>
            <a:endParaRPr lang="en-IN" sz="1800" b="0" strike="noStrike" spc="-1">
              <a:solidFill>
                <a:srgbClr val="000000"/>
              </a:solidFill>
              <a:uFill>
                <a:solidFill>
                  <a:srgbClr val="FFFFFF"/>
                </a:solidFill>
              </a:uFill>
              <a:latin typeface="Arial"/>
            </a:endParaRPr>
          </a:p>
          <a:p>
            <a:pPr marL="457200" indent="-342360">
              <a:lnSpc>
                <a:spcPct val="200000"/>
              </a:lnSpc>
              <a:buClr>
                <a:srgbClr val="595959"/>
              </a:buClr>
              <a:buFont typeface="Wingdings" charset="2"/>
              <a:buChar char=""/>
            </a:pPr>
            <a:r>
              <a:rPr lang="en-IN" sz="1800" b="0" strike="noStrike" spc="-1">
                <a:solidFill>
                  <a:srgbClr val="595959"/>
                </a:solidFill>
                <a:uFill>
                  <a:solidFill>
                    <a:srgbClr val="FFFFFF"/>
                  </a:solidFill>
                </a:uFill>
                <a:latin typeface="Arial"/>
                <a:ea typeface="Arial"/>
              </a:rPr>
              <a:t>This method requires less computational effort.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311760" y="444960"/>
            <a:ext cx="8519760" cy="57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800" b="0" strike="noStrike" spc="-1">
                <a:solidFill>
                  <a:srgbClr val="000000"/>
                </a:solidFill>
                <a:uFill>
                  <a:solidFill>
                    <a:srgbClr val="FFFFFF"/>
                  </a:solidFill>
                </a:uFill>
                <a:latin typeface="Arial"/>
                <a:ea typeface="Arial"/>
              </a:rPr>
              <a:t>Procedure:</a:t>
            </a:r>
            <a:endParaRPr lang="en-IN" sz="1800" b="0" strike="noStrike" spc="-1">
              <a:solidFill>
                <a:srgbClr val="000000"/>
              </a:solidFill>
              <a:uFill>
                <a:solidFill>
                  <a:srgbClr val="FFFFFF"/>
                </a:solidFill>
              </a:uFill>
              <a:latin typeface="Arial"/>
            </a:endParaRPr>
          </a:p>
        </p:txBody>
      </p:sp>
      <p:sp>
        <p:nvSpPr>
          <p:cNvPr id="79" name="CustomShape 2"/>
          <p:cNvSpPr/>
          <p:nvPr/>
        </p:nvSpPr>
        <p:spPr>
          <a:xfrm>
            <a:off x="311760" y="1152360"/>
            <a:ext cx="8519760" cy="34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00000"/>
              </a:lnSpc>
              <a:buClr>
                <a:srgbClr val="595959"/>
              </a:buClr>
              <a:buFont typeface="StarSymbol"/>
              <a:buAutoNum type="arabicParenR"/>
            </a:pPr>
            <a:r>
              <a:rPr lang="en-IN" sz="1800" b="0" strike="noStrike" spc="-1">
                <a:solidFill>
                  <a:srgbClr val="595959"/>
                </a:solidFill>
                <a:uFill>
                  <a:solidFill>
                    <a:srgbClr val="FFFFFF"/>
                  </a:solidFill>
                </a:uFill>
                <a:latin typeface="Arial"/>
                <a:ea typeface="Arial"/>
              </a:rPr>
              <a:t>Color Based Segmentation </a:t>
            </a:r>
            <a:endParaRPr lang="en-IN" sz="1800" b="0" strike="noStrike" spc="-1">
              <a:solidFill>
                <a:srgbClr val="000000"/>
              </a:solidFill>
              <a:uFill>
                <a:solidFill>
                  <a:srgbClr val="FFFFFF"/>
                </a:solidFill>
              </a:uFill>
              <a:latin typeface="Arial"/>
            </a:endParaRPr>
          </a:p>
          <a:p>
            <a:pPr marL="457200" indent="-342360">
              <a:lnSpc>
                <a:spcPct val="100000"/>
              </a:lnSpc>
              <a:buClr>
                <a:srgbClr val="595959"/>
              </a:buClr>
              <a:buFont typeface="StarSymbol"/>
              <a:buAutoNum type="arabicParenR"/>
            </a:pPr>
            <a:r>
              <a:rPr lang="en-IN" sz="1800" b="0" strike="noStrike" spc="-1">
                <a:solidFill>
                  <a:srgbClr val="595959"/>
                </a:solidFill>
                <a:uFill>
                  <a:solidFill>
                    <a:srgbClr val="FFFFFF"/>
                  </a:solidFill>
                </a:uFill>
                <a:latin typeface="Arial"/>
                <a:ea typeface="Arial"/>
              </a:rPr>
              <a:t>Region Detection</a:t>
            </a:r>
            <a:endParaRPr lang="en-IN" sz="1800" b="0" strike="noStrike" spc="-1">
              <a:solidFill>
                <a:srgbClr val="000000"/>
              </a:solidFill>
              <a:uFill>
                <a:solidFill>
                  <a:srgbClr val="FFFFFF"/>
                </a:solidFill>
              </a:uFill>
              <a:latin typeface="Arial"/>
            </a:endParaRPr>
          </a:p>
          <a:p>
            <a:pPr marL="457200" indent="-342360">
              <a:lnSpc>
                <a:spcPct val="100000"/>
              </a:lnSpc>
              <a:buClr>
                <a:srgbClr val="595959"/>
              </a:buClr>
              <a:buFont typeface="StarSymbol"/>
              <a:buAutoNum type="arabicParenR"/>
            </a:pPr>
            <a:r>
              <a:rPr lang="en-IN" sz="1800" b="0" strike="noStrike" spc="-1">
                <a:solidFill>
                  <a:srgbClr val="595959"/>
                </a:solidFill>
                <a:uFill>
                  <a:solidFill>
                    <a:srgbClr val="FFFFFF"/>
                  </a:solidFill>
                </a:uFill>
                <a:latin typeface="Arial"/>
                <a:ea typeface="Arial"/>
              </a:rPr>
              <a:t>Image Classification</a:t>
            </a:r>
            <a:endParaRPr lang="en-IN" sz="1800" b="0" strike="noStrike" spc="-1">
              <a:solidFill>
                <a:srgbClr val="000000"/>
              </a:solidFill>
              <a:uFill>
                <a:solidFill>
                  <a:srgbClr val="FFFFFF"/>
                </a:solidFill>
              </a:uFill>
              <a:latin typeface="Arial"/>
            </a:endParaRPr>
          </a:p>
          <a:p>
            <a:pPr marL="457200" indent="-342360">
              <a:lnSpc>
                <a:spcPct val="100000"/>
              </a:lnSpc>
              <a:buClr>
                <a:srgbClr val="595959"/>
              </a:buClr>
              <a:buFont typeface="StarSymbol"/>
              <a:buAutoNum type="arabicParenR"/>
            </a:pPr>
            <a:r>
              <a:rPr lang="en-IN" sz="1800" b="0" strike="noStrike" spc="-1">
                <a:solidFill>
                  <a:srgbClr val="595959"/>
                </a:solidFill>
                <a:uFill>
                  <a:solidFill>
                    <a:srgbClr val="FFFFFF"/>
                  </a:solidFill>
                </a:uFill>
                <a:latin typeface="Arial"/>
                <a:ea typeface="Arial"/>
              </a:rPr>
              <a:t>Geometric depth map Generation</a:t>
            </a:r>
            <a:endParaRPr lang="en-IN" sz="1800" b="0" strike="noStrike" spc="-1">
              <a:solidFill>
                <a:srgbClr val="000000"/>
              </a:solidFill>
              <a:uFill>
                <a:solidFill>
                  <a:srgbClr val="FFFFFF"/>
                </a:solidFill>
              </a:uFill>
              <a:latin typeface="Arial"/>
            </a:endParaRPr>
          </a:p>
          <a:p>
            <a:pPr marL="457200" indent="-342360">
              <a:lnSpc>
                <a:spcPct val="100000"/>
              </a:lnSpc>
              <a:buClr>
                <a:srgbClr val="595959"/>
              </a:buClr>
              <a:buFont typeface="StarSymbol"/>
              <a:buAutoNum type="arabicParenR"/>
            </a:pPr>
            <a:r>
              <a:rPr lang="en-IN" sz="1800" b="0" strike="noStrike" spc="-1">
                <a:solidFill>
                  <a:srgbClr val="595959"/>
                </a:solidFill>
                <a:uFill>
                  <a:solidFill>
                    <a:srgbClr val="FFFFFF"/>
                  </a:solidFill>
                </a:uFill>
                <a:latin typeface="Arial"/>
                <a:ea typeface="Arial"/>
              </a:rPr>
              <a:t>Depth Map Generation by Fusion</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311760" y="444960"/>
            <a:ext cx="8519760" cy="57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800" b="0" strike="noStrike" spc="-1">
                <a:solidFill>
                  <a:srgbClr val="000000"/>
                </a:solidFill>
                <a:uFill>
                  <a:solidFill>
                    <a:srgbClr val="FFFFFF"/>
                  </a:solidFill>
                </a:uFill>
                <a:latin typeface="Arial"/>
                <a:ea typeface="Arial"/>
              </a:rPr>
              <a:t>Color Based Segmentation</a:t>
            </a:r>
            <a:endParaRPr lang="en-IN" sz="1800" b="0" strike="noStrike" spc="-1">
              <a:solidFill>
                <a:srgbClr val="000000"/>
              </a:solidFill>
              <a:uFill>
                <a:solidFill>
                  <a:srgbClr val="FFFFFF"/>
                </a:solidFill>
              </a:uFill>
              <a:latin typeface="Arial"/>
            </a:endParaRPr>
          </a:p>
        </p:txBody>
      </p:sp>
      <p:sp>
        <p:nvSpPr>
          <p:cNvPr id="81" name="CustomShape 2"/>
          <p:cNvSpPr/>
          <p:nvPr/>
        </p:nvSpPr>
        <p:spPr>
          <a:xfrm>
            <a:off x="311760" y="1152360"/>
            <a:ext cx="8519760" cy="34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800" b="0" strike="noStrike" spc="-1">
                <a:solidFill>
                  <a:srgbClr val="595959"/>
                </a:solidFill>
                <a:uFill>
                  <a:solidFill>
                    <a:srgbClr val="FFFFFF"/>
                  </a:solidFill>
                </a:uFill>
                <a:latin typeface="Arial"/>
                <a:ea typeface="Arial"/>
              </a:rPr>
              <a:t>Here we used mean shift algorithm to segment the image based on color.</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pic>
        <p:nvPicPr>
          <p:cNvPr id="82" name="Shape 80"/>
          <p:cNvPicPr/>
          <p:nvPr/>
        </p:nvPicPr>
        <p:blipFill>
          <a:blip r:embed="rId2"/>
          <a:stretch/>
        </p:blipFill>
        <p:spPr>
          <a:xfrm>
            <a:off x="456480" y="1755720"/>
            <a:ext cx="4107600" cy="3314160"/>
          </a:xfrm>
          <a:prstGeom prst="rect">
            <a:avLst/>
          </a:prstGeom>
          <a:ln>
            <a:noFill/>
          </a:ln>
        </p:spPr>
      </p:pic>
      <p:pic>
        <p:nvPicPr>
          <p:cNvPr id="83" name="Shape 81"/>
          <p:cNvPicPr/>
          <p:nvPr/>
        </p:nvPicPr>
        <p:blipFill>
          <a:blip r:embed="rId3"/>
          <a:stretch/>
        </p:blipFill>
        <p:spPr>
          <a:xfrm>
            <a:off x="4733280" y="1755720"/>
            <a:ext cx="4107600" cy="3220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311760" y="259920"/>
            <a:ext cx="8519760" cy="57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800" b="0" strike="noStrike" spc="-1">
                <a:solidFill>
                  <a:srgbClr val="000000"/>
                </a:solidFill>
                <a:uFill>
                  <a:solidFill>
                    <a:srgbClr val="FFFFFF"/>
                  </a:solidFill>
                </a:uFill>
                <a:latin typeface="Arial"/>
                <a:ea typeface="Arial"/>
              </a:rPr>
              <a:t>Region Detection:</a:t>
            </a:r>
            <a:endParaRPr lang="en-IN" sz="1800" b="0" strike="noStrike" spc="-1">
              <a:solidFill>
                <a:srgbClr val="000000"/>
              </a:solidFill>
              <a:uFill>
                <a:solidFill>
                  <a:srgbClr val="FFFFFF"/>
                </a:solidFill>
              </a:uFill>
              <a:latin typeface="Arial"/>
            </a:endParaRPr>
          </a:p>
        </p:txBody>
      </p:sp>
      <p:sp>
        <p:nvSpPr>
          <p:cNvPr id="85" name="CustomShape 2"/>
          <p:cNvSpPr/>
          <p:nvPr/>
        </p:nvSpPr>
        <p:spPr>
          <a:xfrm>
            <a:off x="311760" y="832680"/>
            <a:ext cx="8519760" cy="4190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30000"/>
              </a:lnSpc>
            </a:pPr>
            <a:r>
              <a:rPr lang="en-IN" sz="1600" b="0" strike="noStrike" spc="-1">
                <a:solidFill>
                  <a:srgbClr val="595959"/>
                </a:solidFill>
                <a:uFill>
                  <a:solidFill>
                    <a:srgbClr val="FFFFFF"/>
                  </a:solidFill>
                </a:uFill>
                <a:latin typeface="Arial"/>
                <a:ea typeface="Arial"/>
              </a:rPr>
              <a:t>The semantic region detection can be based on color-based rules aimed to characterize specific regions such as: Sky, Far Mountain, Near Mountain, Land and Other.</a:t>
            </a:r>
            <a:endParaRPr lang="en-IN" sz="1800" b="0" strike="noStrike" spc="-1">
              <a:solidFill>
                <a:srgbClr val="000000"/>
              </a:solidFill>
              <a:uFill>
                <a:solidFill>
                  <a:srgbClr val="FFFFFF"/>
                </a:solidFill>
              </a:uFill>
              <a:latin typeface="Arial"/>
            </a:endParaRPr>
          </a:p>
          <a:p>
            <a:pPr>
              <a:lnSpc>
                <a:spcPct val="130000"/>
              </a:lnSpc>
            </a:pPr>
            <a:r>
              <a:rPr lang="en-IN" sz="1600" b="0" strike="noStrike" spc="-1">
                <a:solidFill>
                  <a:srgbClr val="595959"/>
                </a:solidFill>
                <a:uFill>
                  <a:solidFill>
                    <a:srgbClr val="FFFFFF"/>
                  </a:solidFill>
                </a:uFill>
                <a:latin typeface="Arial"/>
                <a:ea typeface="Arial"/>
              </a:rPr>
              <a:t>For this we need to perform the following steps:</a:t>
            </a:r>
            <a:endParaRPr lang="en-IN" sz="1800" b="0" strike="noStrike" spc="-1">
              <a:solidFill>
                <a:srgbClr val="000000"/>
              </a:solidFill>
              <a:uFill>
                <a:solidFill>
                  <a:srgbClr val="FFFFFF"/>
                </a:solidFill>
              </a:uFill>
              <a:latin typeface="Arial"/>
            </a:endParaRPr>
          </a:p>
          <a:p>
            <a:pPr marL="457200" indent="-316800">
              <a:lnSpc>
                <a:spcPct val="130000"/>
              </a:lnSpc>
              <a:buClr>
                <a:srgbClr val="595959"/>
              </a:buClr>
              <a:buFont typeface="Arial"/>
              <a:buAutoNum type="arabicParenR"/>
            </a:pPr>
            <a:r>
              <a:rPr lang="en-IN" sz="1600" b="0" strike="noStrike" spc="-1">
                <a:solidFill>
                  <a:srgbClr val="595959"/>
                </a:solidFill>
                <a:uFill>
                  <a:solidFill>
                    <a:srgbClr val="FFFFFF"/>
                  </a:solidFill>
                </a:uFill>
                <a:latin typeface="Arial"/>
                <a:ea typeface="Arial"/>
              </a:rPr>
              <a:t>Apply a 5X5 median filter to the segmented image</a:t>
            </a:r>
            <a:endParaRPr lang="en-IN" sz="1800" b="0" strike="noStrike" spc="-1">
              <a:solidFill>
                <a:srgbClr val="000000"/>
              </a:solidFill>
              <a:uFill>
                <a:solidFill>
                  <a:srgbClr val="FFFFFF"/>
                </a:solidFill>
              </a:uFill>
              <a:latin typeface="Arial"/>
            </a:endParaRPr>
          </a:p>
          <a:p>
            <a:pPr marL="457200" indent="-316800">
              <a:lnSpc>
                <a:spcPct val="130000"/>
              </a:lnSpc>
              <a:buClr>
                <a:srgbClr val="595959"/>
              </a:buClr>
              <a:buFont typeface="Arial"/>
              <a:buAutoNum type="arabicParenR"/>
            </a:pPr>
            <a:r>
              <a:rPr lang="en-IN" sz="1600" b="0" strike="noStrike" spc="-1">
                <a:solidFill>
                  <a:srgbClr val="595959"/>
                </a:solidFill>
                <a:uFill>
                  <a:solidFill>
                    <a:srgbClr val="FFFFFF"/>
                  </a:solidFill>
                </a:uFill>
                <a:latin typeface="Arial"/>
                <a:ea typeface="Arial"/>
              </a:rPr>
              <a:t>Compute HSV image from segmented image</a:t>
            </a:r>
            <a:endParaRPr lang="en-IN" sz="1800" b="0" strike="noStrike" spc="-1">
              <a:solidFill>
                <a:srgbClr val="000000"/>
              </a:solidFill>
              <a:uFill>
                <a:solidFill>
                  <a:srgbClr val="FFFFFF"/>
                </a:solidFill>
              </a:uFill>
              <a:latin typeface="Arial"/>
            </a:endParaRPr>
          </a:p>
          <a:p>
            <a:pPr marL="457200" indent="-316800">
              <a:lnSpc>
                <a:spcPct val="130000"/>
              </a:lnSpc>
              <a:buClr>
                <a:srgbClr val="595959"/>
              </a:buClr>
              <a:buFont typeface="Arial"/>
              <a:buAutoNum type="arabicParenR"/>
            </a:pPr>
            <a:r>
              <a:rPr lang="en-IN" sz="1600" b="0" strike="noStrike" spc="-1">
                <a:solidFill>
                  <a:srgbClr val="595959"/>
                </a:solidFill>
                <a:uFill>
                  <a:solidFill>
                    <a:srgbClr val="FFFFFF"/>
                  </a:solidFill>
                </a:uFill>
                <a:latin typeface="Arial"/>
                <a:ea typeface="Arial"/>
              </a:rPr>
              <a:t>The above specific regions are detected by following color-based rules. These rules are made by experimenting with specific set of images.(Actually, the paper has implemented these by training on a data set, which we don’t have access to)</a:t>
            </a:r>
            <a:endParaRPr lang="en-IN" sz="1800" b="0" strike="noStrike" spc="-1">
              <a:solidFill>
                <a:srgbClr val="000000"/>
              </a:solidFill>
              <a:uFill>
                <a:solidFill>
                  <a:srgbClr val="FFFFFF"/>
                </a:solidFill>
              </a:uFill>
              <a:latin typeface="Arial"/>
            </a:endParaRPr>
          </a:p>
          <a:p>
            <a:pPr marL="457200" indent="-316800">
              <a:lnSpc>
                <a:spcPct val="130000"/>
              </a:lnSpc>
              <a:buClr>
                <a:srgbClr val="595959"/>
              </a:buClr>
              <a:buFont typeface="Arial"/>
              <a:buAutoNum type="arabicParenR"/>
            </a:pPr>
            <a:r>
              <a:rPr lang="en-IN" sz="1600" b="0" strike="noStrike" spc="-1">
                <a:solidFill>
                  <a:srgbClr val="595959"/>
                </a:solidFill>
                <a:uFill>
                  <a:solidFill>
                    <a:srgbClr val="FFFFFF"/>
                  </a:solidFill>
                </a:uFill>
                <a:latin typeface="Arial"/>
                <a:ea typeface="Arial"/>
              </a:rPr>
              <a:t>After this , each region is assigned a specific gray value based on following order:</a:t>
            </a:r>
            <a:endParaRPr lang="en-IN" sz="1800" b="0" strike="noStrike" spc="-1">
              <a:solidFill>
                <a:srgbClr val="000000"/>
              </a:solidFill>
              <a:uFill>
                <a:solidFill>
                  <a:srgbClr val="FFFFFF"/>
                </a:solidFill>
              </a:uFill>
              <a:latin typeface="Arial"/>
            </a:endParaRPr>
          </a:p>
          <a:p>
            <a:pPr>
              <a:lnSpc>
                <a:spcPct val="130000"/>
              </a:lnSpc>
            </a:pPr>
            <a:endParaRPr lang="en-IN" sz="1800" b="0" strike="noStrike" spc="-1">
              <a:solidFill>
                <a:srgbClr val="000000"/>
              </a:solidFill>
              <a:uFill>
                <a:solidFill>
                  <a:srgbClr val="FFFFFF"/>
                </a:solidFill>
              </a:uFill>
              <a:latin typeface="Arial"/>
            </a:endParaRPr>
          </a:p>
          <a:p>
            <a:pPr>
              <a:lnSpc>
                <a:spcPct val="130000"/>
              </a:lnSpc>
            </a:pPr>
            <a:r>
              <a:rPr lang="en-IN" sz="1600" b="0" i="1" strike="noStrike" spc="-1">
                <a:solidFill>
                  <a:srgbClr val="595959"/>
                </a:solidFill>
                <a:uFill>
                  <a:solidFill>
                    <a:srgbClr val="FFFFFF"/>
                  </a:solidFill>
                </a:uFill>
                <a:latin typeface="Arial"/>
                <a:ea typeface="Arial"/>
              </a:rPr>
              <a:t>Gray(Other) &gt; Gray(Land) &gt; Gray(Near Mountain) &gt; Gray(Far Mountain) &gt; Gray(Sky) </a:t>
            </a:r>
            <a:endParaRPr lang="en-IN" sz="1800" b="0" strike="noStrike" spc="-1">
              <a:solidFill>
                <a:srgbClr val="000000"/>
              </a:solidFill>
              <a:uFill>
                <a:solidFill>
                  <a:srgbClr val="FFFFFF"/>
                </a:solidFill>
              </a:uFill>
              <a:latin typeface="Arial"/>
            </a:endParaRPr>
          </a:p>
          <a:p>
            <a:pPr>
              <a:lnSpc>
                <a:spcPct val="130000"/>
              </a:lnSpc>
            </a:pPr>
            <a:endParaRPr lang="en-IN" sz="1800" b="0" strike="noStrike" spc="-1">
              <a:solidFill>
                <a:srgbClr val="000000"/>
              </a:solidFill>
              <a:uFill>
                <a:solidFill>
                  <a:srgbClr val="FFFFFF"/>
                </a:solidFill>
              </a:uFill>
              <a:latin typeface="Arial"/>
            </a:endParaRPr>
          </a:p>
          <a:p>
            <a:pPr marL="139680">
              <a:lnSpc>
                <a:spcPct val="130000"/>
              </a:lnSpc>
            </a:pPr>
            <a:r>
              <a:rPr lang="en-IN" sz="1600" b="0" strike="noStrike" spc="-1">
                <a:solidFill>
                  <a:srgbClr val="595959"/>
                </a:solidFill>
                <a:uFill>
                  <a:solidFill>
                    <a:srgbClr val="FFFFFF"/>
                  </a:solidFill>
                </a:uFill>
                <a:latin typeface="Arial"/>
                <a:ea typeface="Arial"/>
              </a:rPr>
              <a:t>5)  Apply median filter again to remove the outliers in the above classified image.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11760" y="444960"/>
            <a:ext cx="8519760" cy="57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800" b="0" strike="noStrike" spc="-1">
                <a:solidFill>
                  <a:srgbClr val="000000"/>
                </a:solidFill>
                <a:uFill>
                  <a:solidFill>
                    <a:srgbClr val="FFFFFF"/>
                  </a:solidFill>
                </a:uFill>
                <a:latin typeface="Arial"/>
                <a:ea typeface="Arial"/>
              </a:rPr>
              <a:t>Results:</a:t>
            </a:r>
            <a:endParaRPr lang="en-IN" sz="1800" b="0" strike="noStrike" spc="-1">
              <a:solidFill>
                <a:srgbClr val="000000"/>
              </a:solidFill>
              <a:uFill>
                <a:solidFill>
                  <a:srgbClr val="FFFFFF"/>
                </a:solidFill>
              </a:uFill>
              <a:latin typeface="Arial"/>
            </a:endParaRPr>
          </a:p>
        </p:txBody>
      </p:sp>
      <p:sp>
        <p:nvSpPr>
          <p:cNvPr id="87" name="CustomShape 2"/>
          <p:cNvSpPr/>
          <p:nvPr/>
        </p:nvSpPr>
        <p:spPr>
          <a:xfrm>
            <a:off x="311760" y="1152360"/>
            <a:ext cx="8519760" cy="3415680"/>
          </a:xfrm>
          <a:prstGeom prst="rect">
            <a:avLst/>
          </a:prstGeom>
          <a:noFill/>
          <a:ln>
            <a:noFill/>
          </a:ln>
        </p:spPr>
        <p:style>
          <a:lnRef idx="0">
            <a:scrgbClr r="0" g="0" b="0"/>
          </a:lnRef>
          <a:fillRef idx="0">
            <a:scrgbClr r="0" g="0" b="0"/>
          </a:fillRef>
          <a:effectRef idx="0">
            <a:scrgbClr r="0" g="0" b="0"/>
          </a:effectRef>
          <a:fontRef idx="minor"/>
        </p:style>
      </p:sp>
      <p:pic>
        <p:nvPicPr>
          <p:cNvPr id="88" name="Shape 94"/>
          <p:cNvPicPr/>
          <p:nvPr/>
        </p:nvPicPr>
        <p:blipFill>
          <a:blip r:embed="rId2"/>
          <a:stretch/>
        </p:blipFill>
        <p:spPr>
          <a:xfrm>
            <a:off x="356400" y="1152360"/>
            <a:ext cx="4040640" cy="3415680"/>
          </a:xfrm>
          <a:prstGeom prst="rect">
            <a:avLst/>
          </a:prstGeom>
          <a:ln>
            <a:noFill/>
          </a:ln>
        </p:spPr>
      </p:pic>
      <p:pic>
        <p:nvPicPr>
          <p:cNvPr id="89" name="Shape 95"/>
          <p:cNvPicPr/>
          <p:nvPr/>
        </p:nvPicPr>
        <p:blipFill>
          <a:blip r:embed="rId3"/>
          <a:stretch/>
        </p:blipFill>
        <p:spPr>
          <a:xfrm>
            <a:off x="4790880" y="1193760"/>
            <a:ext cx="4040640" cy="3333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311760" y="1152360"/>
            <a:ext cx="8519760" cy="3415680"/>
          </a:xfrm>
          <a:prstGeom prst="rect">
            <a:avLst/>
          </a:prstGeom>
          <a:noFill/>
          <a:ln>
            <a:noFill/>
          </a:ln>
        </p:spPr>
        <p:style>
          <a:lnRef idx="0">
            <a:scrgbClr r="0" g="0" b="0"/>
          </a:lnRef>
          <a:fillRef idx="0">
            <a:scrgbClr r="0" g="0" b="0"/>
          </a:fillRef>
          <a:effectRef idx="0">
            <a:scrgbClr r="0" g="0" b="0"/>
          </a:effectRef>
          <a:fontRef idx="minor"/>
        </p:style>
      </p:sp>
      <p:pic>
        <p:nvPicPr>
          <p:cNvPr id="91" name="Shape 101"/>
          <p:cNvPicPr/>
          <p:nvPr/>
        </p:nvPicPr>
        <p:blipFill>
          <a:blip r:embed="rId2"/>
          <a:stretch/>
        </p:blipFill>
        <p:spPr>
          <a:xfrm>
            <a:off x="311760" y="1152360"/>
            <a:ext cx="4085280" cy="3415680"/>
          </a:xfrm>
          <a:prstGeom prst="rect">
            <a:avLst/>
          </a:prstGeom>
          <a:ln>
            <a:noFill/>
          </a:ln>
        </p:spPr>
      </p:pic>
      <p:pic>
        <p:nvPicPr>
          <p:cNvPr id="92" name="Shape 102"/>
          <p:cNvPicPr/>
          <p:nvPr/>
        </p:nvPicPr>
        <p:blipFill>
          <a:blip r:embed="rId3"/>
          <a:stretch/>
        </p:blipFill>
        <p:spPr>
          <a:xfrm>
            <a:off x="4653720" y="1152360"/>
            <a:ext cx="4177800" cy="3415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311760" y="444960"/>
            <a:ext cx="8519760" cy="57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800" b="0" strike="noStrike" spc="-1">
                <a:solidFill>
                  <a:srgbClr val="000000"/>
                </a:solidFill>
                <a:uFill>
                  <a:solidFill>
                    <a:srgbClr val="FFFFFF"/>
                  </a:solidFill>
                </a:uFill>
                <a:latin typeface="Arial"/>
                <a:ea typeface="Arial"/>
              </a:rPr>
              <a:t>Image Classification:</a:t>
            </a:r>
            <a:endParaRPr lang="en-IN" sz="1800" b="0" strike="noStrike" spc="-1">
              <a:solidFill>
                <a:srgbClr val="000000"/>
              </a:solidFill>
              <a:uFill>
                <a:solidFill>
                  <a:srgbClr val="FFFFFF"/>
                </a:solidFill>
              </a:uFill>
              <a:latin typeface="Arial"/>
            </a:endParaRPr>
          </a:p>
        </p:txBody>
      </p:sp>
      <p:sp>
        <p:nvSpPr>
          <p:cNvPr id="94" name="CustomShape 2"/>
          <p:cNvSpPr/>
          <p:nvPr/>
        </p:nvSpPr>
        <p:spPr>
          <a:xfrm>
            <a:off x="311760" y="1017720"/>
            <a:ext cx="8519760" cy="4125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600" b="0" strike="noStrike" spc="-1">
                <a:solidFill>
                  <a:srgbClr val="595959"/>
                </a:solidFill>
                <a:uFill>
                  <a:solidFill>
                    <a:srgbClr val="FFFFFF"/>
                  </a:solidFill>
                </a:uFill>
                <a:latin typeface="Arial"/>
                <a:ea typeface="Arial"/>
              </a:rPr>
              <a:t>We need to classify the image into outdoor without geometric elements, outdoor with geometric elements or indoor.</a:t>
            </a:r>
            <a:endParaRPr lang="en-IN" sz="1800" b="0" strike="noStrike" spc="-1">
              <a:solidFill>
                <a:srgbClr val="000000"/>
              </a:solidFill>
              <a:uFill>
                <a:solidFill>
                  <a:srgbClr val="FFFFFF"/>
                </a:solidFill>
              </a:uFill>
              <a:latin typeface="Arial"/>
            </a:endParaRPr>
          </a:p>
          <a:p>
            <a:pPr marL="457200" indent="-342360">
              <a:lnSpc>
                <a:spcPct val="100000"/>
              </a:lnSpc>
              <a:buClr>
                <a:srgbClr val="595959"/>
              </a:buClr>
              <a:buFont typeface="Wingdings" charset="2"/>
              <a:buChar char=""/>
            </a:pPr>
            <a:r>
              <a:rPr lang="en-IN" sz="1600" b="0" strike="noStrike" spc="-1">
                <a:solidFill>
                  <a:srgbClr val="595959"/>
                </a:solidFill>
                <a:uFill>
                  <a:solidFill>
                    <a:srgbClr val="FFFFFF"/>
                  </a:solidFill>
                </a:uFill>
                <a:latin typeface="Arial"/>
                <a:ea typeface="Arial"/>
              </a:rPr>
              <a:t>We select some column regions from the above obtained qualitative depth map </a:t>
            </a:r>
            <a:endParaRPr lang="en-IN" sz="1800" b="0" strike="noStrike" spc="-1">
              <a:solidFill>
                <a:srgbClr val="000000"/>
              </a:solidFill>
              <a:uFill>
                <a:solidFill>
                  <a:srgbClr val="FFFFFF"/>
                </a:solidFill>
              </a:uFill>
              <a:latin typeface="Arial"/>
            </a:endParaRPr>
          </a:p>
          <a:p>
            <a:pPr marL="457200" indent="-342360">
              <a:lnSpc>
                <a:spcPct val="100000"/>
              </a:lnSpc>
              <a:buClr>
                <a:srgbClr val="595959"/>
              </a:buClr>
              <a:buFont typeface="Wingdings" charset="2"/>
              <a:buChar char=""/>
            </a:pPr>
            <a:r>
              <a:rPr lang="en-IN" sz="1600" b="0" strike="noStrike" spc="-1">
                <a:solidFill>
                  <a:srgbClr val="595959"/>
                </a:solidFill>
                <a:uFill>
                  <a:solidFill>
                    <a:srgbClr val="FFFFFF"/>
                  </a:solidFill>
                </a:uFill>
                <a:latin typeface="Arial"/>
                <a:ea typeface="Arial"/>
              </a:rPr>
              <a:t>Find the number of region changes while we traverse the column from top to bottom</a:t>
            </a:r>
            <a:endParaRPr lang="en-IN" sz="1800" b="0" strike="noStrike" spc="-1">
              <a:solidFill>
                <a:srgbClr val="000000"/>
              </a:solidFill>
              <a:uFill>
                <a:solidFill>
                  <a:srgbClr val="FFFFFF"/>
                </a:solidFill>
              </a:uFill>
              <a:latin typeface="Arial"/>
            </a:endParaRPr>
          </a:p>
          <a:p>
            <a:pPr marL="457200" indent="-342360">
              <a:lnSpc>
                <a:spcPct val="100000"/>
              </a:lnSpc>
              <a:buClr>
                <a:srgbClr val="595959"/>
              </a:buClr>
              <a:buFont typeface="Wingdings" charset="2"/>
              <a:buChar char=""/>
            </a:pPr>
            <a:r>
              <a:rPr lang="en-IN" sz="1600" b="0" strike="noStrike" spc="-1">
                <a:solidFill>
                  <a:srgbClr val="595959"/>
                </a:solidFill>
                <a:uFill>
                  <a:solidFill>
                    <a:srgbClr val="FFFFFF"/>
                  </a:solidFill>
                </a:uFill>
                <a:latin typeface="Arial"/>
                <a:ea typeface="Arial"/>
              </a:rPr>
              <a:t>If the top region is sky and if the number of region changes are less than a particular threshold, we increment the count of R by 1 or else if the sky is top region we increment the count of R2 by 1 </a:t>
            </a:r>
            <a:endParaRPr lang="en-IN" sz="1800" b="0" strike="noStrike" spc="-1">
              <a:solidFill>
                <a:srgbClr val="000000"/>
              </a:solidFill>
              <a:uFill>
                <a:solidFill>
                  <a:srgbClr val="FFFFFF"/>
                </a:solidFill>
              </a:uFill>
              <a:latin typeface="Arial"/>
            </a:endParaRPr>
          </a:p>
          <a:p>
            <a:pPr marL="457200" indent="-342360">
              <a:lnSpc>
                <a:spcPct val="100000"/>
              </a:lnSpc>
              <a:buClr>
                <a:srgbClr val="595959"/>
              </a:buClr>
              <a:buFont typeface="Wingdings" charset="2"/>
              <a:buChar char=""/>
            </a:pPr>
            <a:r>
              <a:rPr lang="en-IN" sz="1600" b="0" strike="noStrike" spc="-1">
                <a:solidFill>
                  <a:srgbClr val="595959"/>
                </a:solidFill>
                <a:uFill>
                  <a:solidFill>
                    <a:srgbClr val="FFFFFF"/>
                  </a:solidFill>
                </a:uFill>
                <a:latin typeface="Arial"/>
                <a:ea typeface="Arial"/>
              </a:rPr>
              <a:t>If the R value is greater than K1*N, where N is the number of analyzed column regions and K1 is a threshold in (0,1), we classify the image as outdoor without geometric elements.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TotalTime>
  <Words>885</Words>
  <Application>Microsoft Office PowerPoint</Application>
  <PresentationFormat>On-screen Show (16:9)</PresentationFormat>
  <Paragraphs>81</Paragraphs>
  <Slides>27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Arial</vt:lpstr>
      <vt:lpstr>DejaVu Sans</vt:lpstr>
      <vt:lpstr>StarSymbol</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Depth Map Generation</dc:title>
  <dc:subject/>
  <dc:creator/>
  <dc:description/>
  <cp:lastModifiedBy>vadlamudi avinash</cp:lastModifiedBy>
  <cp:revision>12</cp:revision>
  <dcterms:modified xsi:type="dcterms:W3CDTF">2017-11-03T09:58:07Z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26</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26</vt:i4>
  </property>
</Properties>
</file>