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702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2020 Accenture. All rights reserved.</a:t>
            </a:r>
          </a:p>
        </p:txBody>
      </p:sp>
      <p:sp>
        <p:nvSpPr>
          <p:cNvPr id="2" name="Slide Number Placeholder 1">
            <a:extLst>
              <a:ext uri="{FF2B5EF4-FFF2-40B4-BE49-F238E27FC236}">
                <a16:creationId xmlns:a16="http://schemas.microsoft.com/office/drawing/2014/main" id="{3B2F1A58-07CA-4248-8A75-534D4C95EFDC}"/>
              </a:ext>
            </a:extLst>
          </p:cNvPr>
          <p:cNvSpPr>
            <a:spLocks noGrp="1"/>
          </p:cNvSpPr>
          <p:nvPr>
            <p:ph type="sldNum" sz="quarter" idx="10"/>
          </p:nvPr>
        </p:nvSpPr>
        <p:spPr/>
        <p:txBody>
          <a:bodyPr/>
          <a:lstStyle/>
          <a:p>
            <a:fld id="{A81A3D32-EABF-A441-AB1C-A60AD4760247}" type="slidenum">
              <a:rPr lang="en-US" smtClean="0"/>
              <a:t>‹#›</a:t>
            </a:fld>
            <a:endParaRPr lang="en-US" dirty="0"/>
          </a:p>
        </p:txBody>
      </p:sp>
    </p:spTree>
    <p:extLst>
      <p:ext uri="{BB962C8B-B14F-4D97-AF65-F5344CB8AC3E}">
        <p14:creationId xmlns:p14="http://schemas.microsoft.com/office/powerpoint/2010/main" val="108039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flip="none" rotWithShape="1">
          <a:gsLst>
            <a:gs pos="0">
              <a:schemeClr val="accent1"/>
            </a:gs>
            <a:gs pos="81000">
              <a:schemeClr val="tx2"/>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63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hort 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2017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44176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853" y="365125"/>
            <a:ext cx="11542294" cy="56756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324853" y="1825625"/>
            <a:ext cx="1154229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23947"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A3D32-EABF-A441-AB1C-A60AD4760247}" type="slidenum">
              <a:rPr lang="en-US" smtClean="0"/>
              <a:t>‹#›</a:t>
            </a:fld>
            <a:endParaRPr lang="en-US" dirty="0"/>
          </a:p>
        </p:txBody>
      </p:sp>
    </p:spTree>
    <p:extLst>
      <p:ext uri="{BB962C8B-B14F-4D97-AF65-F5344CB8AC3E}">
        <p14:creationId xmlns:p14="http://schemas.microsoft.com/office/powerpoint/2010/main" val="3583109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ABE5A47-208C-4AF6-A861-05C7DB872675}"/>
              </a:ext>
            </a:extLst>
          </p:cNvPr>
          <p:cNvSpPr/>
          <p:nvPr/>
        </p:nvSpPr>
        <p:spPr>
          <a:xfrm>
            <a:off x="1545733" y="1010748"/>
            <a:ext cx="10454211" cy="365760"/>
          </a:xfrm>
          <a:prstGeom prst="rect">
            <a:avLst/>
          </a:prstGeom>
          <a:solidFill>
            <a:srgbClr val="00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fi-FI"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Scientist</a:t>
            </a:r>
          </a:p>
        </p:txBody>
      </p:sp>
      <p:sp>
        <p:nvSpPr>
          <p:cNvPr id="2" name="Footer Placeholder 1"/>
          <p:cNvSpPr>
            <a:spLocks noGrp="1"/>
          </p:cNvSpPr>
          <p:nvPr>
            <p:ph type="ftr" sz="quarter" idx="16"/>
          </p:nvPr>
        </p:nvSpPr>
        <p:spPr>
          <a:xfrm>
            <a:off x="395266" y="6591278"/>
            <a:ext cx="5714999" cy="2063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Copyright 2021 Accenture. All rights reserved.</a:t>
            </a:r>
          </a:p>
        </p:txBody>
      </p:sp>
      <p:sp>
        <p:nvSpPr>
          <p:cNvPr id="11" name="TextBox 10">
            <a:extLst>
              <a:ext uri="{FF2B5EF4-FFF2-40B4-BE49-F238E27FC236}">
                <a16:creationId xmlns:a16="http://schemas.microsoft.com/office/drawing/2014/main" id="{48E54ED6-BB84-4319-B185-3CFD6964FDFD}"/>
              </a:ext>
            </a:extLst>
          </p:cNvPr>
          <p:cNvSpPr txBox="1"/>
          <p:nvPr/>
        </p:nvSpPr>
        <p:spPr>
          <a:xfrm>
            <a:off x="472266" y="1580116"/>
            <a:ext cx="3581398" cy="240066"/>
          </a:xfrm>
          <a:prstGeom prst="rect">
            <a:avLst/>
          </a:prstGeom>
          <a:noFill/>
        </p:spPr>
        <p:txBody>
          <a:bodyPr wrap="square" lIns="0" tIns="0" rIns="0" bIns="45720"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tab pos="2406650" algn="l"/>
                <a:tab pos="5029200" algn="l"/>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Professional Summary</a:t>
            </a:r>
          </a:p>
        </p:txBody>
      </p:sp>
      <p:sp>
        <p:nvSpPr>
          <p:cNvPr id="23" name="TextBox 22">
            <a:extLst>
              <a:ext uri="{FF2B5EF4-FFF2-40B4-BE49-F238E27FC236}">
                <a16:creationId xmlns:a16="http://schemas.microsoft.com/office/drawing/2014/main" id="{FF012551-D6DA-4FEF-A5BA-32D97D5C2439}"/>
              </a:ext>
            </a:extLst>
          </p:cNvPr>
          <p:cNvSpPr txBox="1"/>
          <p:nvPr/>
        </p:nvSpPr>
        <p:spPr>
          <a:xfrm>
            <a:off x="457200" y="1830192"/>
            <a:ext cx="3337737" cy="2816156"/>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Sravan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has over all 4.8 years of experience into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It.Started</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career as a python developer. Its been around 2 years </a:t>
            </a:r>
            <a:r>
              <a:rPr lang="en-US" sz="1200" dirty="0">
                <a:solidFill>
                  <a:prstClr val="black"/>
                </a:solidFill>
                <a:latin typeface="Calibri" panose="020F0502020204030204"/>
              </a:rPr>
              <a:t>working as Data scientist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200" dirty="0">
                <a:latin typeface="Calibri" panose="020F0502020204030204" pitchFamily="34" charset="0"/>
                <a:cs typeface="Calibri" panose="020F0502020204030204" pitchFamily="34" charset="0"/>
              </a:rPr>
              <a:t>Having knowledge on creating models using machine learning and artificial intelligence. Worked on couple of projects using Neural network related frameworks such as TensorFlow ,</a:t>
            </a:r>
            <a:r>
              <a:rPr lang="en-US" sz="1200" dirty="0" err="1">
                <a:latin typeface="Calibri" panose="020F0502020204030204" pitchFamily="34" charset="0"/>
                <a:cs typeface="Calibri" panose="020F0502020204030204" pitchFamily="34" charset="0"/>
              </a:rPr>
              <a:t>Keras,Pytorch,OpenCV</a:t>
            </a:r>
            <a:r>
              <a:rPr lang="en-US" sz="1200" dirty="0">
                <a:latin typeface="Calibri" panose="020F0502020204030204" pitchFamily="34" charset="0"/>
                <a:cs typeface="Calibri" panose="020F0502020204030204" pitchFamily="34" charset="0"/>
              </a:rPr>
              <a:t>. He ensures high customer satisfaction and better services through close coordination with the clients. He is a quick learner, extremely goal-oriented, innovative and adapts easily to new situations with exceptional competency in handling tasks both individually as well as within a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 Placeholder 7">
            <a:extLst>
              <a:ext uri="{FF2B5EF4-FFF2-40B4-BE49-F238E27FC236}">
                <a16:creationId xmlns:a16="http://schemas.microsoft.com/office/drawing/2014/main" id="{2B9F32A4-2398-453E-8562-AEE569F8DB29}"/>
              </a:ext>
            </a:extLst>
          </p:cNvPr>
          <p:cNvSpPr txBox="1">
            <a:spLocks/>
          </p:cNvSpPr>
          <p:nvPr/>
        </p:nvSpPr>
        <p:spPr>
          <a:xfrm>
            <a:off x="1545733" y="555867"/>
            <a:ext cx="5715000" cy="454881"/>
          </a:xfrm>
          <a:prstGeom prst="rect">
            <a:avLst/>
          </a:prstGeom>
        </p:spPr>
        <p:txBody>
          <a:bodyPr>
            <a:noAutofit/>
          </a:bodyPr>
          <a:lstStyle>
            <a:defPPr>
              <a:defRPr lang="en-US"/>
            </a:defPPr>
            <a:lvl1pPr indent="0" defTabSz="914377">
              <a:lnSpc>
                <a:spcPct val="70000"/>
              </a:lnSpc>
              <a:spcBef>
                <a:spcPts val="0"/>
              </a:spcBef>
              <a:spcAft>
                <a:spcPts val="1200"/>
              </a:spcAft>
              <a:buFont typeface="Arial" panose="020B0604020202020204" pitchFamily="34" charset="0"/>
              <a:buNone/>
              <a:defRPr sz="3200" b="1" cap="none" baseline="0">
                <a:solidFill>
                  <a:schemeClr val="bg1">
                    <a:lumMod val="50000"/>
                  </a:schemeClr>
                </a:solidFill>
              </a:defRPr>
            </a:lvl1pPr>
            <a:lvl2pPr marL="0" indent="0" defTabSz="914377">
              <a:lnSpc>
                <a:spcPct val="100000"/>
              </a:lnSpc>
              <a:spcBef>
                <a:spcPts val="0"/>
              </a:spcBef>
              <a:spcAft>
                <a:spcPts val="0"/>
              </a:spcAft>
              <a:buFont typeface="Arial" panose="020B0604020202020204" pitchFamily="34" charset="0"/>
              <a:buChar char="•"/>
              <a:defRPr sz="2400" b="0" cap="none" baseline="0">
                <a:cs typeface="Arial" panose="020B0604020202020204" pitchFamily="34" charset="0"/>
              </a:defRPr>
            </a:lvl2pPr>
            <a:lvl3pPr marL="0" indent="0" defTabSz="914377">
              <a:lnSpc>
                <a:spcPct val="100000"/>
              </a:lnSpc>
              <a:spcBef>
                <a:spcPts val="0"/>
              </a:spcBef>
              <a:spcAft>
                <a:spcPts val="0"/>
              </a:spcAft>
              <a:buFont typeface="Graphik" panose="020B0503030202060203" pitchFamily="34" charset="0"/>
              <a:buChar char="–"/>
              <a:defRPr b="0" cap="none" baseline="0">
                <a:cs typeface="Arial" panose="020B0604020202020204" pitchFamily="34" charset="0"/>
              </a:defRPr>
            </a:lvl3pPr>
            <a:lvl4pPr marL="0" indent="0" defTabSz="914377">
              <a:lnSpc>
                <a:spcPct val="100000"/>
              </a:lnSpc>
              <a:spcBef>
                <a:spcPts val="0"/>
              </a:spcBef>
              <a:spcAft>
                <a:spcPts val="0"/>
              </a:spcAft>
              <a:buFont typeface="Arial" panose="020B0604020202020204" pitchFamily="34" charset="0"/>
              <a:buNone/>
              <a:defRPr b="0" cap="none" baseline="0"/>
            </a:lvl4pPr>
            <a:lvl5pPr marL="0" indent="0" defTabSz="914377">
              <a:lnSpc>
                <a:spcPct val="100000"/>
              </a:lnSpc>
              <a:spcBef>
                <a:spcPts val="0"/>
              </a:spcBef>
              <a:spcAft>
                <a:spcPts val="0"/>
              </a:spcAft>
              <a:buFont typeface="Graphik" panose="020B0503030202060203" pitchFamily="34" charset="0"/>
              <a:buNone/>
              <a:defRPr b="0" cap="none" baseline="0"/>
            </a:lvl5pPr>
            <a:lvl6pPr marL="339717" indent="0" defTabSz="914377">
              <a:lnSpc>
                <a:spcPct val="90000"/>
              </a:lnSpc>
              <a:spcBef>
                <a:spcPts val="500"/>
              </a:spcBef>
              <a:buFont typeface="Arial" panose="020B0604020202020204" pitchFamily="34" charset="0"/>
              <a:buNone/>
              <a:defRPr sz="1200"/>
            </a:lvl6pPr>
            <a:lvl7pPr marL="55561" indent="0" defTabSz="914377">
              <a:lnSpc>
                <a:spcPct val="90000"/>
              </a:lnSpc>
              <a:spcBef>
                <a:spcPts val="800"/>
              </a:spcBef>
              <a:buFont typeface="Arial" panose="020B0604020202020204" pitchFamily="34" charset="0"/>
              <a:buNone/>
              <a:defRPr sz="1200" b="1" cap="all" baseline="0">
                <a:latin typeface="+mj-lt"/>
              </a:defRPr>
            </a:lvl7pPr>
            <a:lvl8pPr marL="55561" indent="0" defTabSz="914377">
              <a:lnSpc>
                <a:spcPct val="100000"/>
              </a:lnSpc>
              <a:spcBef>
                <a:spcPts val="0"/>
              </a:spcBef>
              <a:spcAft>
                <a:spcPts val="800"/>
              </a:spcAft>
              <a:buFont typeface="Arial" panose="020B0604020202020204" pitchFamily="34" charset="0"/>
              <a:buNone/>
              <a:defRPr baseline="0"/>
            </a:lvl8pPr>
            <a:lvl9pPr marL="55561" indent="0" defTabSz="914377">
              <a:lnSpc>
                <a:spcPct val="110000"/>
              </a:lnSpc>
              <a:spcBef>
                <a:spcPts val="0"/>
              </a:spcBef>
              <a:spcAft>
                <a:spcPts val="600"/>
              </a:spcAft>
              <a:buFont typeface="Arial" panose="020B0604020202020204" pitchFamily="34" charset="0"/>
              <a:buNone/>
              <a:defRPr sz="1200"/>
            </a:lvl9pPr>
          </a:lstStyle>
          <a:p>
            <a:pPr marL="0" marR="0" lvl="0" indent="0" algn="l" defTabSz="914377" rtl="0" eaLnBrk="1" fontAlgn="auto" latinLnBrk="0" hangingPunct="1">
              <a:lnSpc>
                <a:spcPct val="70000"/>
              </a:lnSpc>
              <a:spcBef>
                <a:spcPts val="0"/>
              </a:spcBef>
              <a:spcAft>
                <a:spcPts val="120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126" name="Straight Connector 125">
            <a:extLst>
              <a:ext uri="{FF2B5EF4-FFF2-40B4-BE49-F238E27FC236}">
                <a16:creationId xmlns:a16="http://schemas.microsoft.com/office/drawing/2014/main" id="{7A94CF1A-ED99-4CE0-A933-4D9FF58D2C18}"/>
              </a:ext>
            </a:extLst>
          </p:cNvPr>
          <p:cNvCxnSpPr>
            <a:cxnSpLocks/>
          </p:cNvCxnSpPr>
          <p:nvPr/>
        </p:nvCxnSpPr>
        <p:spPr>
          <a:xfrm>
            <a:off x="4116960" y="1633493"/>
            <a:ext cx="0" cy="512064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BC04753F-4219-46B4-80E3-2B29215A649C}"/>
              </a:ext>
            </a:extLst>
          </p:cNvPr>
          <p:cNvSpPr txBox="1"/>
          <p:nvPr/>
        </p:nvSpPr>
        <p:spPr>
          <a:xfrm>
            <a:off x="4343488" y="1501199"/>
            <a:ext cx="3581398" cy="781752"/>
          </a:xfrm>
          <a:prstGeom prst="rect">
            <a:avLst/>
          </a:prstGeom>
          <a:noFill/>
        </p:spPr>
        <p:txBody>
          <a:bodyPr wrap="square" lIns="0" tIns="0" rIns="0" bIns="45720"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tab pos="2406650" algn="l"/>
                <a:tab pos="5029200" algn="l"/>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Career Highlights</a:t>
            </a:r>
          </a:p>
          <a:p>
            <a:pPr marL="0" marR="0" lvl="0" indent="0" algn="l" defTabSz="914400" rtl="0" eaLnBrk="1" fontAlgn="auto" latinLnBrk="0" hangingPunct="1">
              <a:lnSpc>
                <a:spcPct val="90000"/>
              </a:lnSpc>
              <a:spcBef>
                <a:spcPts val="600"/>
              </a:spcBef>
              <a:spcAft>
                <a:spcPts val="0"/>
              </a:spcAft>
              <a:buClrTx/>
              <a:buSzTx/>
              <a:buFontTx/>
              <a:buNone/>
              <a:tabLst>
                <a:tab pos="2406650" algn="l"/>
                <a:tab pos="5029200" algn="l"/>
              </a:tabLst>
              <a:defRPr/>
            </a:pP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90000"/>
              </a:lnSpc>
              <a:spcBef>
                <a:spcPts val="600"/>
              </a:spcBef>
              <a:spcAft>
                <a:spcPts val="0"/>
              </a:spcAft>
              <a:buClrTx/>
              <a:buSzTx/>
              <a:buFontTx/>
              <a:buNone/>
              <a:tabLst>
                <a:tab pos="2406650" algn="l"/>
                <a:tab pos="5029200" algn="l"/>
              </a:tabLst>
              <a:defRPr/>
            </a:pP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2" name="Oval 41">
            <a:extLst>
              <a:ext uri="{FF2B5EF4-FFF2-40B4-BE49-F238E27FC236}">
                <a16:creationId xmlns:a16="http://schemas.microsoft.com/office/drawing/2014/main" id="{56B14599-A631-4D5E-AA80-A864D26C0DD7}"/>
              </a:ext>
            </a:extLst>
          </p:cNvPr>
          <p:cNvSpPr/>
          <p:nvPr/>
        </p:nvSpPr>
        <p:spPr>
          <a:xfrm>
            <a:off x="4021487" y="3270103"/>
            <a:ext cx="164592" cy="1645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7BF992DB-2BCE-4800-9164-28172E7A2CC3}"/>
              </a:ext>
            </a:extLst>
          </p:cNvPr>
          <p:cNvSpPr/>
          <p:nvPr/>
        </p:nvSpPr>
        <p:spPr>
          <a:xfrm>
            <a:off x="4038600" y="1740488"/>
            <a:ext cx="164592" cy="1645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EC5CBDE6-AE93-46AA-9D37-734A240894AC}"/>
              </a:ext>
            </a:extLst>
          </p:cNvPr>
          <p:cNvSpPr/>
          <p:nvPr/>
        </p:nvSpPr>
        <p:spPr>
          <a:xfrm>
            <a:off x="4028796" y="5130203"/>
            <a:ext cx="164592" cy="1645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C072568-6360-4830-A4DA-5F338BBFC301}"/>
              </a:ext>
            </a:extLst>
          </p:cNvPr>
          <p:cNvSpPr/>
          <p:nvPr/>
        </p:nvSpPr>
        <p:spPr>
          <a:xfrm>
            <a:off x="4234311" y="1700149"/>
            <a:ext cx="7285133" cy="5768502"/>
          </a:xfrm>
          <a:prstGeom prst="rect">
            <a:avLst/>
          </a:prstGeom>
        </p:spPr>
        <p:txBody>
          <a:bodyPr wrap="square">
            <a:spAutoFit/>
          </a:bodyPr>
          <a:lstStyle/>
          <a:p>
            <a:pPr marL="0" marR="0" lvl="1" indent="0" algn="just" defTabSz="912813" rtl="0" eaLnBrk="1" fontAlgn="auto" latinLnBrk="0" hangingPunct="1">
              <a:lnSpc>
                <a:spcPct val="100000"/>
              </a:lnSpc>
              <a:spcBef>
                <a:spcPts val="200"/>
              </a:spcBef>
              <a:spcAft>
                <a:spcPts val="100"/>
              </a:spcAft>
              <a:buClr>
                <a:prstClr val="black"/>
              </a:buClr>
              <a:buSzTx/>
              <a:buFontTx/>
              <a:buNone/>
              <a:tabLst>
                <a:tab pos="917575" algn="l"/>
              </a:tabLst>
              <a:defRPr/>
            </a:pPr>
            <a:r>
              <a:rPr kumimoji="0" lang="en-US" sz="13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Vision Error Handling System:</a:t>
            </a:r>
          </a:p>
          <a:p>
            <a:pPr marL="280987" marR="0" lvl="1" indent="-171450" algn="l" defTabSz="912813" rtl="0" eaLnBrk="0" fontAlgn="base" latinLnBrk="0" hangingPunct="0">
              <a:lnSpc>
                <a:spcPct val="100000"/>
              </a:lnSpc>
              <a:spcBef>
                <a:spcPts val="200"/>
              </a:spcBef>
              <a:spcAft>
                <a:spcPts val="200"/>
              </a:spcAft>
              <a:buClr>
                <a:srgbClr val="00BAFF"/>
              </a:buClr>
              <a:buSzPct val="75000"/>
              <a:buFont typeface="Arial" panose="020B0604020202020204" pitchFamily="34" charset="0"/>
              <a:buChar char="►"/>
              <a:tabLst>
                <a:tab pos="917575" algn="l"/>
              </a:tabLst>
              <a:defRPr/>
            </a:pPr>
            <a:r>
              <a:rPr lang="en-US" sz="1200" dirty="0">
                <a:solidFill>
                  <a:srgbClr val="000000"/>
                </a:solidFill>
                <a:latin typeface="Calibri" panose="020F0502020204030204" pitchFamily="34" charset="0"/>
                <a:cs typeface="Calibri" panose="020F0502020204030204" pitchFamily="34" charset="0"/>
              </a:rPr>
              <a:t>VEHS is a error handling system. Helps to reprocess the accounts which rejected by Vision(Billing system).VEHS has two modules M1 and M2.</a:t>
            </a:r>
          </a:p>
          <a:p>
            <a:pPr marL="280987" marR="0" lvl="1" indent="-171450" algn="l" defTabSz="912813" rtl="0" eaLnBrk="0" fontAlgn="base" latinLnBrk="0" hangingPunct="0">
              <a:lnSpc>
                <a:spcPct val="100000"/>
              </a:lnSpc>
              <a:spcBef>
                <a:spcPts val="200"/>
              </a:spcBef>
              <a:spcAft>
                <a:spcPts val="200"/>
              </a:spcAft>
              <a:buClr>
                <a:srgbClr val="00BAFF"/>
              </a:buClr>
              <a:buSzPct val="75000"/>
              <a:buFont typeface="Arial" panose="020B0604020202020204" pitchFamily="34" charset="0"/>
              <a:buChar char="►"/>
              <a:tabLst>
                <a:tab pos="917575" algn="l"/>
              </a:tabLst>
              <a:defRPr/>
            </a:pPr>
            <a:r>
              <a:rPr lang="en-US" sz="1200" dirty="0">
                <a:solidFill>
                  <a:srgbClr val="000000"/>
                </a:solidFill>
                <a:latin typeface="Calibri" panose="020F0502020204030204" pitchFamily="34" charset="0"/>
                <a:cs typeface="Calibri" panose="020F0502020204030204" pitchFamily="34" charset="0"/>
              </a:rPr>
              <a:t>M1:  M1 reads the Vision Rejected files and collects the rejected accounts.</a:t>
            </a:r>
          </a:p>
          <a:p>
            <a:pPr marL="280987" marR="0" lvl="1" indent="-171450" algn="l" defTabSz="912813" rtl="0" eaLnBrk="0" fontAlgn="base" latinLnBrk="0" hangingPunct="0">
              <a:lnSpc>
                <a:spcPct val="100000"/>
              </a:lnSpc>
              <a:spcBef>
                <a:spcPts val="200"/>
              </a:spcBef>
              <a:spcAft>
                <a:spcPts val="200"/>
              </a:spcAft>
              <a:buClr>
                <a:srgbClr val="00BAFF"/>
              </a:buClr>
              <a:buSzPct val="75000"/>
              <a:buFont typeface="Arial" panose="020B0604020202020204" pitchFamily="34" charset="0"/>
              <a:buChar char="►"/>
              <a:tabLst>
                <a:tab pos="917575" algn="l"/>
              </a:tabLst>
              <a:defRPr/>
            </a:pPr>
            <a:r>
              <a:rPr lang="en-US" sz="1200" dirty="0">
                <a:solidFill>
                  <a:srgbClr val="000000"/>
                </a:solidFill>
                <a:latin typeface="Calibri" panose="020F0502020204030204" pitchFamily="34" charset="0"/>
                <a:cs typeface="Calibri" panose="020F0502020204030204" pitchFamily="34" charset="0"/>
              </a:rPr>
              <a:t>M2: M2 reads error accounts collected by M1 and regenerates input files by removing error accounts</a:t>
            </a:r>
            <a:endParaRPr lang="en-US" sz="1300" b="1" dirty="0">
              <a:solidFill>
                <a:srgbClr val="000000"/>
              </a:solidFill>
              <a:latin typeface="Calibri" panose="020F0502020204030204" pitchFamily="34" charset="0"/>
              <a:cs typeface="Calibri" panose="020F0502020204030204" pitchFamily="34" charset="0"/>
            </a:endParaRPr>
          </a:p>
          <a:p>
            <a:pPr marL="280987" lvl="1" indent="-171450" defTabSz="912813" eaLnBrk="0" fontAlgn="base" hangingPunct="0">
              <a:spcBef>
                <a:spcPts val="200"/>
              </a:spcBef>
              <a:spcAft>
                <a:spcPts val="200"/>
              </a:spcAft>
              <a:buClr>
                <a:srgbClr val="00BAFF"/>
              </a:buClr>
              <a:buSzPct val="75000"/>
              <a:buFont typeface="Arial" panose="020B0604020202020204" pitchFamily="34" charset="0"/>
              <a:buChar char="►"/>
              <a:tabLst>
                <a:tab pos="917575" algn="l"/>
              </a:tabLst>
              <a:defRPr/>
            </a:pPr>
            <a:r>
              <a:rPr lang="en-US" sz="1200" dirty="0">
                <a:solidFill>
                  <a:srgbClr val="000000"/>
                </a:solidFill>
                <a:latin typeface="Calibri" panose="020F0502020204030204" pitchFamily="34" charset="0"/>
                <a:cs typeface="Calibri" panose="020F0502020204030204" pitchFamily="34" charset="0"/>
              </a:rPr>
              <a:t>There are several end users with different plans like SG,SPLA,TDP,EDP etc. Customer wants to know which plan is going to have less usage in the future so that they will try to improve the plan . For this developed a model using Neural network  which will predict the future usage of the plan.</a:t>
            </a:r>
          </a:p>
          <a:p>
            <a:pPr marL="0" lvl="1" algn="just" defTabSz="912813">
              <a:spcBef>
                <a:spcPts val="200"/>
              </a:spcBef>
              <a:spcAft>
                <a:spcPts val="100"/>
              </a:spcAft>
              <a:buClr>
                <a:prstClr val="black"/>
              </a:buClr>
              <a:tabLst>
                <a:tab pos="917575" algn="l"/>
              </a:tabLst>
              <a:defRPr/>
            </a:pPr>
            <a:r>
              <a:rPr lang="en-US" sz="1300" b="1" dirty="0">
                <a:solidFill>
                  <a:srgbClr val="000000"/>
                </a:solidFill>
                <a:latin typeface="Calibri" panose="020F0502020204030204" pitchFamily="34" charset="0"/>
                <a:cs typeface="Calibri" panose="020F0502020204030204" pitchFamily="34" charset="0"/>
              </a:rPr>
              <a:t>Object Detection:</a:t>
            </a:r>
          </a:p>
          <a:p>
            <a:pPr marL="280987" lvl="1" indent="-171450" defTabSz="912813" eaLnBrk="0" fontAlgn="base" hangingPunct="0">
              <a:spcBef>
                <a:spcPts val="200"/>
              </a:spcBef>
              <a:spcAft>
                <a:spcPts val="200"/>
              </a:spcAft>
              <a:buClr>
                <a:srgbClr val="00BAFF"/>
              </a:buClr>
              <a:buSzPct val="75000"/>
              <a:buFont typeface="Arial" panose="020B0604020202020204" pitchFamily="34" charset="0"/>
              <a:buChar char="►"/>
              <a:tabLst>
                <a:tab pos="917575" algn="l"/>
              </a:tabLst>
              <a:defRPr/>
            </a:pPr>
            <a:r>
              <a:rPr lang="en-US" sz="1200" dirty="0">
                <a:solidFill>
                  <a:srgbClr val="000000"/>
                </a:solidFill>
                <a:latin typeface="Calibri" panose="020F0502020204030204" pitchFamily="34" charset="0"/>
                <a:cs typeface="Calibri" panose="020F0502020204030204" pitchFamily="34" charset="0"/>
              </a:rPr>
              <a:t>Developed a model to help formers in identifying the diseases on crops in the earlier stage using the IoT devices. </a:t>
            </a:r>
          </a:p>
          <a:p>
            <a:pPr marL="280987" lvl="1" indent="-171450" defTabSz="912813" eaLnBrk="0" fontAlgn="base" hangingPunct="0">
              <a:spcBef>
                <a:spcPts val="200"/>
              </a:spcBef>
              <a:spcAft>
                <a:spcPts val="200"/>
              </a:spcAft>
              <a:buClr>
                <a:srgbClr val="00BAFF"/>
              </a:buClr>
              <a:buSzPct val="75000"/>
              <a:buFont typeface="Arial" panose="020B0604020202020204" pitchFamily="34" charset="0"/>
              <a:buChar char="►"/>
              <a:tabLst>
                <a:tab pos="917575" algn="l"/>
              </a:tabLst>
              <a:defRPr/>
            </a:pPr>
            <a:r>
              <a:rPr lang="en-US" sz="1200" dirty="0">
                <a:solidFill>
                  <a:srgbClr val="000000"/>
                </a:solidFill>
                <a:latin typeface="Calibri" panose="020F0502020204030204" pitchFamily="34" charset="0"/>
                <a:cs typeface="Calibri" panose="020F0502020204030204" pitchFamily="34" charset="0"/>
              </a:rPr>
              <a:t>Used the TensorFlow object detection API to detect the diseases on Tomato leaves such as Bacteria Spot, Leaf miner, Septoria Spot and Meal blight.</a:t>
            </a:r>
          </a:p>
          <a:p>
            <a:pPr marL="280987" lvl="1" indent="-171450" defTabSz="912813" eaLnBrk="0" fontAlgn="base" hangingPunct="0">
              <a:spcBef>
                <a:spcPts val="200"/>
              </a:spcBef>
              <a:spcAft>
                <a:spcPts val="200"/>
              </a:spcAft>
              <a:buClr>
                <a:srgbClr val="00BAFF"/>
              </a:buClr>
              <a:buSzPct val="75000"/>
              <a:buFont typeface="Arial" panose="020B0604020202020204" pitchFamily="34" charset="0"/>
              <a:buChar char="►"/>
              <a:tabLst>
                <a:tab pos="917575" algn="l"/>
              </a:tabLst>
              <a:defRPr/>
            </a:pPr>
            <a:r>
              <a:rPr lang="en-US" sz="1200" dirty="0">
                <a:solidFill>
                  <a:srgbClr val="000000"/>
                </a:solidFill>
                <a:latin typeface="Calibri" panose="020F0502020204030204" pitchFamily="34" charset="0"/>
                <a:cs typeface="Calibri" panose="020F0502020204030204" pitchFamily="34" charset="0"/>
              </a:rPr>
              <a:t>Fine tuned pre trained SSDlite_mobilent_v2 coco model.</a:t>
            </a:r>
          </a:p>
          <a:p>
            <a:pPr marL="0" lvl="1" algn="just" defTabSz="912813">
              <a:spcBef>
                <a:spcPts val="200"/>
              </a:spcBef>
              <a:spcAft>
                <a:spcPts val="100"/>
              </a:spcAft>
              <a:buClr>
                <a:prstClr val="black"/>
              </a:buClr>
              <a:tabLst>
                <a:tab pos="917575" algn="l"/>
              </a:tabLst>
              <a:defRPr/>
            </a:pPr>
            <a:r>
              <a:rPr lang="en-US" sz="1300" b="1" dirty="0">
                <a:solidFill>
                  <a:srgbClr val="000000"/>
                </a:solidFill>
                <a:latin typeface="Calibri" panose="020F0502020204030204" pitchFamily="34" charset="0"/>
                <a:cs typeface="Calibri" panose="020F0502020204030204" pitchFamily="34" charset="0"/>
              </a:rPr>
              <a:t>Review Summarization:</a:t>
            </a:r>
          </a:p>
          <a:p>
            <a:pPr marL="280987" lvl="1" indent="-171450" defTabSz="912813" eaLnBrk="0" fontAlgn="base" hangingPunct="0">
              <a:spcBef>
                <a:spcPts val="200"/>
              </a:spcBef>
              <a:spcAft>
                <a:spcPts val="200"/>
              </a:spcAft>
              <a:buClr>
                <a:srgbClr val="00BAFF"/>
              </a:buClr>
              <a:buSzPct val="75000"/>
              <a:buFont typeface="Arial" panose="020B0604020202020204" pitchFamily="34" charset="0"/>
              <a:buChar char="►"/>
              <a:tabLst>
                <a:tab pos="917575" algn="l"/>
              </a:tabLst>
              <a:defRPr/>
            </a:pPr>
            <a:r>
              <a:rPr lang="en-US" sz="1200" dirty="0">
                <a:solidFill>
                  <a:srgbClr val="000000"/>
                </a:solidFill>
                <a:latin typeface="Calibri" panose="020F0502020204030204" pitchFamily="34" charset="0"/>
                <a:cs typeface="Calibri" panose="020F0502020204030204" pitchFamily="34" charset="0"/>
              </a:rPr>
              <a:t>Created NLP based model to summarize product reviews.</a:t>
            </a:r>
          </a:p>
          <a:p>
            <a:pPr marL="0" lvl="1" algn="just" defTabSz="912813">
              <a:spcBef>
                <a:spcPts val="200"/>
              </a:spcBef>
              <a:spcAft>
                <a:spcPts val="100"/>
              </a:spcAft>
              <a:buClr>
                <a:prstClr val="black"/>
              </a:buClr>
              <a:tabLst>
                <a:tab pos="917575" algn="l"/>
              </a:tabLst>
              <a:defRPr/>
            </a:pPr>
            <a:r>
              <a:rPr lang="en-US" sz="1200" b="1" dirty="0">
                <a:solidFill>
                  <a:srgbClr val="000000"/>
                </a:solidFill>
                <a:latin typeface="Calibri" panose="020F0502020204030204" pitchFamily="34" charset="0"/>
                <a:cs typeface="Calibri" panose="020F0502020204030204" pitchFamily="34" charset="0"/>
              </a:rPr>
              <a:t>Receipts fields extraction::</a:t>
            </a:r>
          </a:p>
          <a:p>
            <a:pPr marL="280987" lvl="1" indent="-171450" defTabSz="912813" eaLnBrk="0" fontAlgn="base" hangingPunct="0">
              <a:spcBef>
                <a:spcPts val="200"/>
              </a:spcBef>
              <a:spcAft>
                <a:spcPts val="200"/>
              </a:spcAft>
              <a:buClr>
                <a:srgbClr val="00BAFF"/>
              </a:buClr>
              <a:buSzPct val="75000"/>
              <a:buFont typeface="Arial" panose="020B0604020202020204" pitchFamily="34" charset="0"/>
              <a:buChar char="►"/>
              <a:tabLst>
                <a:tab pos="917575" algn="l"/>
              </a:tabLst>
              <a:defRPr/>
            </a:pPr>
            <a:r>
              <a:rPr lang="en-US" sz="1100" dirty="0">
                <a:solidFill>
                  <a:srgbClr val="000000"/>
                </a:solidFill>
                <a:latin typeface="Calibri" panose="020F0502020204030204" pitchFamily="34" charset="0"/>
                <a:cs typeface="Calibri" panose="020F0502020204030204" pitchFamily="34" charset="0"/>
              </a:rPr>
              <a:t>Created POC to extract fields from the receipt.</a:t>
            </a:r>
          </a:p>
          <a:p>
            <a:pPr marL="280987" lvl="1" indent="-171450" defTabSz="912813" eaLnBrk="0" fontAlgn="base" hangingPunct="0">
              <a:spcBef>
                <a:spcPts val="200"/>
              </a:spcBef>
              <a:spcAft>
                <a:spcPts val="200"/>
              </a:spcAft>
              <a:buClr>
                <a:srgbClr val="00BAFF"/>
              </a:buClr>
              <a:buSzPct val="75000"/>
              <a:buFont typeface="Arial" panose="020B0604020202020204" pitchFamily="34" charset="0"/>
              <a:buChar char="►"/>
              <a:tabLst>
                <a:tab pos="917575" algn="l"/>
              </a:tabLst>
              <a:defRPr/>
            </a:pPr>
            <a:r>
              <a:rPr lang="en-US" sz="1100" dirty="0" err="1">
                <a:solidFill>
                  <a:srgbClr val="000000"/>
                </a:solidFill>
                <a:latin typeface="Calibri" panose="020F0502020204030204" pitchFamily="34" charset="0"/>
                <a:cs typeface="Calibri" panose="020F0502020204030204" pitchFamily="34" charset="0"/>
              </a:rPr>
              <a:t>PyTesseract</a:t>
            </a:r>
            <a:r>
              <a:rPr lang="en-US" sz="1100" dirty="0">
                <a:solidFill>
                  <a:srgbClr val="000000"/>
                </a:solidFill>
                <a:latin typeface="Calibri" panose="020F0502020204030204" pitchFamily="34" charset="0"/>
                <a:cs typeface="Calibri" panose="020F0502020204030204" pitchFamily="34" charset="0"/>
              </a:rPr>
              <a:t> package is used to convert the image into bounding boxes.</a:t>
            </a:r>
          </a:p>
          <a:p>
            <a:pPr marL="280987" lvl="1" indent="-171450" defTabSz="912813" eaLnBrk="0" fontAlgn="base" hangingPunct="0">
              <a:spcBef>
                <a:spcPts val="200"/>
              </a:spcBef>
              <a:spcAft>
                <a:spcPts val="200"/>
              </a:spcAft>
              <a:buClr>
                <a:srgbClr val="00BAFF"/>
              </a:buClr>
              <a:buSzPct val="75000"/>
              <a:buFont typeface="Arial" panose="020B0604020202020204" pitchFamily="34" charset="0"/>
              <a:buChar char="►"/>
              <a:tabLst>
                <a:tab pos="917575" algn="l"/>
              </a:tabLst>
              <a:defRPr/>
            </a:pPr>
            <a:r>
              <a:rPr lang="en-US" sz="1100" dirty="0">
                <a:solidFill>
                  <a:srgbClr val="000000"/>
                </a:solidFill>
                <a:latin typeface="Calibri" panose="020F0502020204030204" pitchFamily="34" charset="0"/>
                <a:cs typeface="Calibri" panose="020F0502020204030204" pitchFamily="34" charset="0"/>
              </a:rPr>
              <a:t>Fine tuned  pretrained transformers and Layout LM models.</a:t>
            </a:r>
          </a:p>
          <a:p>
            <a:pPr>
              <a:lnSpc>
                <a:spcPct val="95000"/>
              </a:lnSpc>
              <a:spcBef>
                <a:spcPct val="15000"/>
              </a:spcBef>
              <a:spcAft>
                <a:spcPct val="25000"/>
              </a:spcAft>
              <a:defRPr/>
            </a:pPr>
            <a:r>
              <a:rPr lang="en-US" sz="1100" b="1" dirty="0">
                <a:solidFill>
                  <a:srgbClr val="000000"/>
                </a:solidFill>
                <a:latin typeface="Graphik" panose="020B0503030202060203" pitchFamily="34" charset="0"/>
                <a:cs typeface="Calibri"/>
              </a:rPr>
              <a:t>AWS Cloud Experience: </a:t>
            </a:r>
          </a:p>
          <a:p>
            <a:pPr marL="109537" lvl="1" defTabSz="912813" eaLnBrk="0" fontAlgn="base" hangingPunct="0">
              <a:spcBef>
                <a:spcPts val="200"/>
              </a:spcBef>
              <a:spcAft>
                <a:spcPts val="200"/>
              </a:spcAft>
              <a:buClr>
                <a:srgbClr val="00BAFF"/>
              </a:buClr>
              <a:buSzPct val="75000"/>
              <a:tabLst>
                <a:tab pos="917575" algn="l"/>
              </a:tabLst>
              <a:defRPr/>
            </a:pPr>
            <a:r>
              <a:rPr lang="en-US" sz="1100" dirty="0">
                <a:solidFill>
                  <a:srgbClr val="000000"/>
                </a:solidFill>
                <a:latin typeface="Calibri" panose="020F0502020204030204" pitchFamily="34" charset="0"/>
                <a:cs typeface="Calibri" panose="020F0502020204030204" pitchFamily="34" charset="0"/>
              </a:rPr>
              <a:t>* Developed  and  deployed models using AWS services,EC2,Sage </a:t>
            </a:r>
            <a:r>
              <a:rPr lang="en-US" sz="1100" dirty="0" err="1">
                <a:solidFill>
                  <a:srgbClr val="000000"/>
                </a:solidFill>
                <a:latin typeface="Calibri" panose="020F0502020204030204" pitchFamily="34" charset="0"/>
                <a:cs typeface="Calibri" panose="020F0502020204030204" pitchFamily="34" charset="0"/>
              </a:rPr>
              <a:t>Maker,EKS</a:t>
            </a:r>
            <a:r>
              <a:rPr lang="en-US" sz="1100" dirty="0">
                <a:solidFill>
                  <a:srgbClr val="000000"/>
                </a:solidFill>
                <a:latin typeface="Calibri" panose="020F0502020204030204" pitchFamily="34" charset="0"/>
                <a:cs typeface="Calibri" panose="020F0502020204030204" pitchFamily="34" charset="0"/>
              </a:rPr>
              <a:t>.</a:t>
            </a:r>
          </a:p>
          <a:p>
            <a:pPr marL="280987" marR="0" lvl="1" indent="-171450" algn="l" defTabSz="912813" rtl="0" eaLnBrk="0" fontAlgn="base" latinLnBrk="0" hangingPunct="0">
              <a:lnSpc>
                <a:spcPct val="100000"/>
              </a:lnSpc>
              <a:spcBef>
                <a:spcPts val="200"/>
              </a:spcBef>
              <a:spcAft>
                <a:spcPts val="200"/>
              </a:spcAft>
              <a:buClr>
                <a:srgbClr val="00BAFF"/>
              </a:buClr>
              <a:buSzPct val="75000"/>
              <a:buFont typeface="Arial" panose="020B0604020202020204" pitchFamily="34" charset="0"/>
              <a:buChar char="►"/>
              <a:tabLst>
                <a:tab pos="917575" algn="l"/>
              </a:tabLst>
              <a:defRPr/>
            </a:pPr>
            <a:endParaRPr lang="en-US" sz="1100" dirty="0">
              <a:solidFill>
                <a:srgbClr val="000000"/>
              </a:solidFill>
              <a:latin typeface="Calibri" panose="020F0502020204030204" pitchFamily="34" charset="0"/>
              <a:cs typeface="Calibri" panose="020F0502020204030204" pitchFamily="34" charset="0"/>
            </a:endParaRPr>
          </a:p>
          <a:p>
            <a:pPr marL="109537" marR="0" lvl="1" algn="l" defTabSz="912813" rtl="0" eaLnBrk="0" fontAlgn="base" latinLnBrk="0" hangingPunct="0">
              <a:lnSpc>
                <a:spcPct val="100000"/>
              </a:lnSpc>
              <a:spcBef>
                <a:spcPts val="200"/>
              </a:spcBef>
              <a:spcAft>
                <a:spcPts val="200"/>
              </a:spcAft>
              <a:buClr>
                <a:srgbClr val="00BAFF"/>
              </a:buClr>
              <a:buSzPct val="75000"/>
              <a:tabLst>
                <a:tab pos="917575" algn="l"/>
              </a:tabLst>
              <a:defRPr/>
            </a:pP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115888" marR="0" lvl="1" indent="-115888" algn="just" defTabSz="912813" rtl="0" eaLnBrk="0" fontAlgn="base" latinLnBrk="0" hangingPunct="0">
              <a:lnSpc>
                <a:spcPct val="100000"/>
              </a:lnSpc>
              <a:spcBef>
                <a:spcPts val="200"/>
              </a:spcBef>
              <a:spcAft>
                <a:spcPts val="200"/>
              </a:spcAft>
              <a:buClr>
                <a:srgbClr val="00BAFF"/>
              </a:buClr>
              <a:buSzPct val="75000"/>
              <a:buFont typeface="Arial" panose="020B0604020202020204" pitchFamily="34" charset="0"/>
              <a:buChar char="►"/>
              <a:tabLst>
                <a:tab pos="917575" algn="l"/>
              </a:tabLst>
              <a:defRPr/>
            </a:pPr>
            <a:endPar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18" name="Picture 2" descr="Image result for email icon png">
            <a:extLst>
              <a:ext uri="{FF2B5EF4-FFF2-40B4-BE49-F238E27FC236}">
                <a16:creationId xmlns:a16="http://schemas.microsoft.com/office/drawing/2014/main" id="{1F9AE901-BF8B-44F8-B90D-5375D5DCE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963" y="990875"/>
            <a:ext cx="400360" cy="4003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0AEBEC-7762-4F27-94F4-5DE723081CEA}"/>
              </a:ext>
            </a:extLst>
          </p:cNvPr>
          <p:cNvSpPr txBox="1"/>
          <p:nvPr/>
        </p:nvSpPr>
        <p:spPr>
          <a:xfrm>
            <a:off x="4553323" y="1058327"/>
            <a:ext cx="26920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0000"/>
                </a:solidFill>
                <a:latin typeface="Calibri" panose="020F0502020204030204" pitchFamily="34" charset="0"/>
                <a:cs typeface="Calibri" panose="020F0502020204030204" pitchFamily="34" charset="0"/>
              </a:rPr>
              <a:t>sravan.kumar.panasa</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@accenture.com</a:t>
            </a:r>
          </a:p>
        </p:txBody>
      </p:sp>
      <p:sp>
        <p:nvSpPr>
          <p:cNvPr id="21" name="TextBox 20">
            <a:extLst>
              <a:ext uri="{FF2B5EF4-FFF2-40B4-BE49-F238E27FC236}">
                <a16:creationId xmlns:a16="http://schemas.microsoft.com/office/drawing/2014/main" id="{EC25D52E-5D72-BC4E-AA03-EF4088E48206}"/>
              </a:ext>
            </a:extLst>
          </p:cNvPr>
          <p:cNvSpPr txBox="1"/>
          <p:nvPr/>
        </p:nvSpPr>
        <p:spPr>
          <a:xfrm>
            <a:off x="395266" y="4237343"/>
            <a:ext cx="1577696" cy="240066"/>
          </a:xfrm>
          <a:prstGeom prst="rect">
            <a:avLst/>
          </a:prstGeom>
          <a:noFill/>
        </p:spPr>
        <p:txBody>
          <a:bodyPr wrap="square" lIns="0" tIns="0" rIns="0" bIns="45720"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tab pos="2406650" algn="l"/>
                <a:tab pos="5029200" algn="l"/>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Technical Skills</a:t>
            </a:r>
          </a:p>
        </p:txBody>
      </p:sp>
      <p:sp>
        <p:nvSpPr>
          <p:cNvPr id="5" name="Rectangle 4">
            <a:extLst>
              <a:ext uri="{FF2B5EF4-FFF2-40B4-BE49-F238E27FC236}">
                <a16:creationId xmlns:a16="http://schemas.microsoft.com/office/drawing/2014/main" id="{CBA4E339-2E90-874E-A49F-8935A96D3864}"/>
              </a:ext>
            </a:extLst>
          </p:cNvPr>
          <p:cNvSpPr/>
          <p:nvPr/>
        </p:nvSpPr>
        <p:spPr>
          <a:xfrm>
            <a:off x="395266" y="4477409"/>
            <a:ext cx="3505362" cy="2487861"/>
          </a:xfrm>
          <a:prstGeom prst="rect">
            <a:avLst/>
          </a:prstGeom>
        </p:spPr>
        <p:txBody>
          <a:bodyPr wrap="square">
            <a:spAutoFit/>
          </a:bodyPr>
          <a:lstStyle/>
          <a:p>
            <a:pPr marL="285750" marR="0" lvl="0" indent="-285750" algn="l" defTabSz="914400" rtl="0" eaLnBrk="1" fontAlgn="auto" latinLnBrk="0" hangingPunct="1">
              <a:lnSpc>
                <a:spcPct val="100000"/>
              </a:lnSpc>
              <a:spcBef>
                <a:spcPts val="240"/>
              </a:spcBef>
              <a:spcAft>
                <a:spcPts val="0"/>
              </a:spcAft>
              <a:buClrTx/>
              <a:buSzTx/>
              <a:buFont typeface="Arial" panose="020B0604020202020204" pitchFamily="34" charset="0"/>
              <a:buChar char="•"/>
              <a:tabLst>
                <a:tab pos="2406650" algn="l"/>
                <a:tab pos="5029200" algn="l"/>
              </a:tabLst>
              <a:defRPr/>
            </a:pPr>
            <a:r>
              <a:rPr kumimoji="0" lang="en-US" sz="1200" b="0" i="0"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Languages</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t>
            </a:r>
            <a:r>
              <a:rPr lang="en-US" sz="1200" dirty="0">
                <a:solidFill>
                  <a:prstClr val="black"/>
                </a:solidFill>
                <a:latin typeface="Calibri" panose="020F0502020204030204" pitchFamily="34" charset="0"/>
                <a:cs typeface="Calibri" panose="020F0502020204030204" pitchFamily="34" charset="0"/>
              </a:rPr>
              <a:t>Python,Java,SQL</a:t>
            </a:r>
          </a:p>
          <a:p>
            <a:pPr marL="285750" marR="0" lvl="0" indent="-285750" algn="l" defTabSz="914400" rtl="0" eaLnBrk="1" fontAlgn="auto" latinLnBrk="0" hangingPunct="1">
              <a:lnSpc>
                <a:spcPct val="100000"/>
              </a:lnSpc>
              <a:spcBef>
                <a:spcPts val="240"/>
              </a:spcBef>
              <a:spcAft>
                <a:spcPts val="0"/>
              </a:spcAft>
              <a:buClrTx/>
              <a:buSzTx/>
              <a:buFont typeface="Arial" panose="020B0604020202020204" pitchFamily="34" charset="0"/>
              <a:buChar char="•"/>
              <a:tabLst>
                <a:tab pos="2406650" algn="l"/>
                <a:tab pos="5029200" algn="l"/>
              </a:tabLst>
              <a:defRPr/>
            </a:pPr>
            <a:r>
              <a:rPr lang="en-US" sz="1200" dirty="0">
                <a:solidFill>
                  <a:prstClr val="black"/>
                </a:solidFill>
                <a:latin typeface="Calibri" panose="020F0502020204030204" pitchFamily="34" charset="0"/>
                <a:cs typeface="Calibri" panose="020F0502020204030204" pitchFamily="34" charset="0"/>
              </a:rPr>
              <a:t>Deep Learning frameworks: TensorFlow ,</a:t>
            </a:r>
            <a:r>
              <a:rPr lang="en-US" sz="1200" dirty="0" err="1">
                <a:solidFill>
                  <a:prstClr val="black"/>
                </a:solidFill>
                <a:latin typeface="Calibri" panose="020F0502020204030204" pitchFamily="34" charset="0"/>
                <a:cs typeface="Calibri" panose="020F0502020204030204" pitchFamily="34" charset="0"/>
              </a:rPr>
              <a:t>Keras,Pytorch,Open</a:t>
            </a:r>
            <a:r>
              <a:rPr lang="en-US" sz="1200" dirty="0">
                <a:solidFill>
                  <a:prstClr val="black"/>
                </a:solidFill>
                <a:latin typeface="Calibri" panose="020F0502020204030204" pitchFamily="34" charset="0"/>
                <a:cs typeface="Calibri" panose="020F0502020204030204" pitchFamily="34" charset="0"/>
              </a:rPr>
              <a:t> CV</a:t>
            </a:r>
          </a:p>
          <a:p>
            <a:pPr marL="285750" marR="0" lvl="0" indent="-285750" algn="l" defTabSz="914400" rtl="0" eaLnBrk="1" fontAlgn="auto" latinLnBrk="0" hangingPunct="1">
              <a:lnSpc>
                <a:spcPct val="100000"/>
              </a:lnSpc>
              <a:spcBef>
                <a:spcPts val="240"/>
              </a:spcBef>
              <a:spcAft>
                <a:spcPts val="0"/>
              </a:spcAft>
              <a:buClrTx/>
              <a:buSzTx/>
              <a:buFont typeface="Arial" panose="020B0604020202020204" pitchFamily="34" charset="0"/>
              <a:buChar char="•"/>
              <a:tabLst>
                <a:tab pos="2406650" algn="l"/>
                <a:tab pos="5029200" algn="l"/>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Machine Learning Algorithms: Linear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Regression,Logistic</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Regression,KNN,Decision</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Trees,Random</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Forest,SVM,ARIMA etc.</a:t>
            </a:r>
          </a:p>
          <a:p>
            <a:pPr marL="285750" marR="0" lvl="0" indent="-285750" algn="l" defTabSz="914400" rtl="0" eaLnBrk="1" fontAlgn="auto" latinLnBrk="0" hangingPunct="1">
              <a:lnSpc>
                <a:spcPct val="100000"/>
              </a:lnSpc>
              <a:spcBef>
                <a:spcPts val="240"/>
              </a:spcBef>
              <a:spcAft>
                <a:spcPts val="0"/>
              </a:spcAft>
              <a:buClrTx/>
              <a:buSzTx/>
              <a:buFont typeface="Arial" panose="020B0604020202020204" pitchFamily="34" charset="0"/>
              <a:buChar char="•"/>
              <a:tabLst>
                <a:tab pos="2406650" algn="l"/>
                <a:tab pos="5029200" algn="l"/>
              </a:tabLst>
              <a:defRPr/>
            </a:pPr>
            <a:r>
              <a:rPr lang="en-US" sz="1200" dirty="0" err="1">
                <a:solidFill>
                  <a:prstClr val="black"/>
                </a:solidFill>
                <a:latin typeface="Calibri" panose="020F0502020204030204" pitchFamily="34" charset="0"/>
                <a:cs typeface="Calibri" panose="020F0502020204030204" pitchFamily="34" charset="0"/>
              </a:rPr>
              <a:t>NLP:spacy,nltk</a:t>
            </a:r>
            <a:r>
              <a:rPr lang="en-US" sz="1200" dirty="0">
                <a:solidFill>
                  <a:prstClr val="black"/>
                </a:solidFill>
                <a:latin typeface="Calibri" panose="020F0502020204030204" pitchFamily="34" charset="0"/>
                <a:cs typeface="Calibri" panose="020F0502020204030204" pitchFamily="34" charset="0"/>
              </a:rPr>
              <a:t>, word2vec,transormers,LayoutLM</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240"/>
              </a:spcBef>
              <a:spcAft>
                <a:spcPts val="0"/>
              </a:spcAft>
              <a:buClrTx/>
              <a:buSzTx/>
              <a:buFont typeface="Arial" panose="020B0604020202020204" pitchFamily="34" charset="0"/>
              <a:buChar char="•"/>
              <a:tabLst>
                <a:tab pos="2406650" algn="l"/>
                <a:tab pos="5029200" algn="l"/>
              </a:tabLst>
              <a:defRPr/>
            </a:pPr>
            <a:r>
              <a:rPr lang="en-US" sz="1200" dirty="0">
                <a:solidFill>
                  <a:prstClr val="black"/>
                </a:solidFill>
                <a:latin typeface="Calibri" panose="020F0502020204030204" pitchFamily="34" charset="0"/>
                <a:cs typeface="Calibri" panose="020F0502020204030204" pitchFamily="34" charset="0"/>
              </a:rPr>
              <a:t>Plotting &amp;Data </a:t>
            </a:r>
            <a:r>
              <a:rPr lang="en-US" sz="1200" dirty="0" err="1">
                <a:solidFill>
                  <a:prstClr val="black"/>
                </a:solidFill>
                <a:latin typeface="Calibri" panose="020F0502020204030204" pitchFamily="34" charset="0"/>
                <a:cs typeface="Calibri" panose="020F0502020204030204" pitchFamily="34" charset="0"/>
              </a:rPr>
              <a:t>Visualization:Matlablib,Seaborn</a:t>
            </a:r>
            <a:r>
              <a:rPr lang="en-US" sz="1200" dirty="0">
                <a:solidFill>
                  <a:prstClr val="black"/>
                </a:solidFill>
                <a:latin typeface="Calibri" panose="020F0502020204030204" pitchFamily="34" charset="0"/>
                <a:cs typeface="Calibri" panose="020F0502020204030204" pitchFamily="34" charset="0"/>
              </a:rPr>
              <a:t>,</a:t>
            </a:r>
          </a:p>
          <a:p>
            <a:pPr marL="285750" marR="0" lvl="0" indent="-285750" algn="l" defTabSz="914400" rtl="0" eaLnBrk="1" fontAlgn="auto" latinLnBrk="0" hangingPunct="1">
              <a:lnSpc>
                <a:spcPct val="100000"/>
              </a:lnSpc>
              <a:spcBef>
                <a:spcPts val="240"/>
              </a:spcBef>
              <a:spcAft>
                <a:spcPts val="0"/>
              </a:spcAft>
              <a:buClrTx/>
              <a:buSzTx/>
              <a:buFont typeface="Arial" panose="020B0604020202020204" pitchFamily="34" charset="0"/>
              <a:buChar char="•"/>
              <a:tabLst>
                <a:tab pos="2406650" algn="l"/>
                <a:tab pos="5029200" algn="l"/>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Python Libraries :Scikit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Learn,Pandas,Numpy,Scipy,NLTK,Flask,pytessarac</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240"/>
              </a:spcBef>
              <a:spcAft>
                <a:spcPts val="0"/>
              </a:spcAft>
              <a:buClrTx/>
              <a:buSzTx/>
              <a:buFont typeface="Arial" panose="020B0604020202020204" pitchFamily="34" charset="0"/>
              <a:buChar char="•"/>
              <a:tabLst>
                <a:tab pos="2406650" algn="l"/>
                <a:tab pos="5029200" algn="l"/>
              </a:tabLst>
              <a:defRPr/>
            </a:pPr>
            <a:r>
              <a:rPr lang="en-US" sz="1200" dirty="0">
                <a:solidFill>
                  <a:prstClr val="black"/>
                </a:solidFill>
                <a:latin typeface="Calibri" panose="020F0502020204030204" pitchFamily="34" charset="0"/>
                <a:cs typeface="Calibri" panose="020F0502020204030204" pitchFamily="34" charset="0"/>
              </a:rPr>
              <a:t>Database: </a:t>
            </a:r>
            <a:r>
              <a:rPr lang="en-US" sz="1200" dirty="0" err="1">
                <a:solidFill>
                  <a:prstClr val="black"/>
                </a:solidFill>
                <a:latin typeface="Calibri" panose="020F0502020204030204" pitchFamily="34" charset="0"/>
                <a:cs typeface="Calibri" panose="020F0502020204030204" pitchFamily="34" charset="0"/>
              </a:rPr>
              <a:t>oracle,mysql</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240"/>
              </a:spcBef>
              <a:spcAft>
                <a:spcPts val="0"/>
              </a:spcAft>
              <a:buClrTx/>
              <a:buSzTx/>
              <a:buFont typeface="Arial" panose="020B0604020202020204" pitchFamily="34" charset="0"/>
              <a:buChar char="•"/>
              <a:tabLst>
                <a:tab pos="2406650" algn="l"/>
                <a:tab pos="5029200" algn="l"/>
              </a:tabLst>
              <a:defRPr/>
            </a:pPr>
            <a:endParaRPr lang="en-US" sz="1200" dirty="0">
              <a:solidFill>
                <a:prstClr val="black"/>
              </a:solidFill>
              <a:latin typeface="Calibri" panose="020F0502020204030204" pitchFamily="34" charset="0"/>
              <a:cs typeface="Calibri" panose="020F0502020204030204" pitchFamily="34" charset="0"/>
            </a:endParaRPr>
          </a:p>
        </p:txBody>
      </p:sp>
      <p:sp>
        <p:nvSpPr>
          <p:cNvPr id="24" name="Text Placeholder 7">
            <a:extLst>
              <a:ext uri="{FF2B5EF4-FFF2-40B4-BE49-F238E27FC236}">
                <a16:creationId xmlns:a16="http://schemas.microsoft.com/office/drawing/2014/main" id="{257990D6-CE81-49B1-9627-3BE9DD5FC385}"/>
              </a:ext>
            </a:extLst>
          </p:cNvPr>
          <p:cNvSpPr txBox="1">
            <a:spLocks/>
          </p:cNvSpPr>
          <p:nvPr/>
        </p:nvSpPr>
        <p:spPr>
          <a:xfrm>
            <a:off x="1545733" y="555280"/>
            <a:ext cx="5715000" cy="454881"/>
          </a:xfrm>
          <a:prstGeom prst="rect">
            <a:avLst/>
          </a:prstGeom>
        </p:spPr>
        <p:txBody>
          <a:bodyPr>
            <a:noAutofit/>
          </a:bodyPr>
          <a:lstStyle>
            <a:defPPr>
              <a:defRPr lang="en-US"/>
            </a:defPPr>
            <a:lvl1pPr indent="0" defTabSz="914377">
              <a:lnSpc>
                <a:spcPct val="70000"/>
              </a:lnSpc>
              <a:spcBef>
                <a:spcPts val="0"/>
              </a:spcBef>
              <a:spcAft>
                <a:spcPts val="1200"/>
              </a:spcAft>
              <a:buFont typeface="Arial" panose="020B0604020202020204" pitchFamily="34" charset="0"/>
              <a:buNone/>
              <a:defRPr sz="3200" b="1" cap="none" baseline="0">
                <a:solidFill>
                  <a:schemeClr val="bg1">
                    <a:lumMod val="50000"/>
                  </a:schemeClr>
                </a:solidFill>
              </a:defRPr>
            </a:lvl1pPr>
            <a:lvl2pPr marL="0" indent="0" defTabSz="914377">
              <a:lnSpc>
                <a:spcPct val="100000"/>
              </a:lnSpc>
              <a:spcBef>
                <a:spcPts val="0"/>
              </a:spcBef>
              <a:spcAft>
                <a:spcPts val="0"/>
              </a:spcAft>
              <a:buFont typeface="Arial" panose="020B0604020202020204" pitchFamily="34" charset="0"/>
              <a:buChar char="•"/>
              <a:defRPr sz="2400" b="0" cap="none" baseline="0">
                <a:cs typeface="Arial" panose="020B0604020202020204" pitchFamily="34" charset="0"/>
              </a:defRPr>
            </a:lvl2pPr>
            <a:lvl3pPr marL="0" indent="0" defTabSz="914377">
              <a:lnSpc>
                <a:spcPct val="100000"/>
              </a:lnSpc>
              <a:spcBef>
                <a:spcPts val="0"/>
              </a:spcBef>
              <a:spcAft>
                <a:spcPts val="0"/>
              </a:spcAft>
              <a:buFont typeface="Graphik" panose="020B0503030202060203" pitchFamily="34" charset="0"/>
              <a:buChar char="–"/>
              <a:defRPr b="0" cap="none" baseline="0">
                <a:cs typeface="Arial" panose="020B0604020202020204" pitchFamily="34" charset="0"/>
              </a:defRPr>
            </a:lvl3pPr>
            <a:lvl4pPr marL="0" indent="0" defTabSz="914377">
              <a:lnSpc>
                <a:spcPct val="100000"/>
              </a:lnSpc>
              <a:spcBef>
                <a:spcPts val="0"/>
              </a:spcBef>
              <a:spcAft>
                <a:spcPts val="0"/>
              </a:spcAft>
              <a:buFont typeface="Arial" panose="020B0604020202020204" pitchFamily="34" charset="0"/>
              <a:buNone/>
              <a:defRPr b="0" cap="none" baseline="0"/>
            </a:lvl4pPr>
            <a:lvl5pPr marL="0" indent="0" defTabSz="914377">
              <a:lnSpc>
                <a:spcPct val="100000"/>
              </a:lnSpc>
              <a:spcBef>
                <a:spcPts val="0"/>
              </a:spcBef>
              <a:spcAft>
                <a:spcPts val="0"/>
              </a:spcAft>
              <a:buFont typeface="Graphik" panose="020B0503030202060203" pitchFamily="34" charset="0"/>
              <a:buNone/>
              <a:defRPr b="0" cap="none" baseline="0"/>
            </a:lvl5pPr>
            <a:lvl6pPr marL="339717" indent="0" defTabSz="914377">
              <a:lnSpc>
                <a:spcPct val="90000"/>
              </a:lnSpc>
              <a:spcBef>
                <a:spcPts val="500"/>
              </a:spcBef>
              <a:buFont typeface="Arial" panose="020B0604020202020204" pitchFamily="34" charset="0"/>
              <a:buNone/>
              <a:defRPr sz="1200"/>
            </a:lvl6pPr>
            <a:lvl7pPr marL="55561" indent="0" defTabSz="914377">
              <a:lnSpc>
                <a:spcPct val="90000"/>
              </a:lnSpc>
              <a:spcBef>
                <a:spcPts val="800"/>
              </a:spcBef>
              <a:buFont typeface="Arial" panose="020B0604020202020204" pitchFamily="34" charset="0"/>
              <a:buNone/>
              <a:defRPr sz="1200" b="1" cap="all" baseline="0">
                <a:latin typeface="+mj-lt"/>
              </a:defRPr>
            </a:lvl7pPr>
            <a:lvl8pPr marL="55561" indent="0" defTabSz="914377">
              <a:lnSpc>
                <a:spcPct val="100000"/>
              </a:lnSpc>
              <a:spcBef>
                <a:spcPts val="0"/>
              </a:spcBef>
              <a:spcAft>
                <a:spcPts val="800"/>
              </a:spcAft>
              <a:buFont typeface="Arial" panose="020B0604020202020204" pitchFamily="34" charset="0"/>
              <a:buNone/>
              <a:defRPr baseline="0"/>
            </a:lvl8pPr>
            <a:lvl9pPr marL="55561" indent="0" defTabSz="914377">
              <a:lnSpc>
                <a:spcPct val="110000"/>
              </a:lnSpc>
              <a:spcBef>
                <a:spcPts val="0"/>
              </a:spcBef>
              <a:spcAft>
                <a:spcPts val="600"/>
              </a:spcAft>
              <a:buFont typeface="Arial" panose="020B0604020202020204" pitchFamily="34" charset="0"/>
              <a:buNone/>
              <a:defRPr sz="1200"/>
            </a:lvl9pPr>
          </a:lstStyle>
          <a:p>
            <a:pPr marL="0" marR="0" lvl="0" indent="0" algn="l" defTabSz="914377" rtl="0" eaLnBrk="1" fontAlgn="auto" latinLnBrk="0" hangingPunct="1">
              <a:lnSpc>
                <a:spcPct val="70000"/>
              </a:lnSpc>
              <a:spcBef>
                <a:spcPts val="0"/>
              </a:spcBef>
              <a:spcAft>
                <a:spcPts val="1200"/>
              </a:spcAft>
              <a:buClrTx/>
              <a:buSzTx/>
              <a:buFont typeface="Arial" panose="020B0604020202020204" pitchFamily="34" charset="0"/>
              <a:buNone/>
              <a:tabLst/>
              <a:defRPr/>
            </a:pPr>
            <a:r>
              <a:rPr lang="en-US" dirty="0">
                <a:solidFill>
                  <a:prstClr val="white">
                    <a:lumMod val="50000"/>
                  </a:prstClr>
                </a:solidFill>
                <a:latin typeface="Calibri" panose="020F0502020204030204"/>
              </a:rPr>
              <a:t>Sravan </a:t>
            </a:r>
            <a:r>
              <a:rPr lang="en-US" dirty="0" err="1">
                <a:solidFill>
                  <a:prstClr val="white">
                    <a:lumMod val="50000"/>
                  </a:prstClr>
                </a:solidFill>
                <a:latin typeface="Calibri" panose="020F0502020204030204"/>
              </a:rPr>
              <a:t>Panana</a:t>
            </a:r>
            <a:endParaRPr kumimoji="0" lang="en-US" sz="3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3A52B95A-B51D-452B-8028-7AD92C803756}"/>
              </a:ext>
            </a:extLst>
          </p:cNvPr>
          <p:cNvPicPr>
            <a:picLocks noChangeAspect="1"/>
          </p:cNvPicPr>
          <p:nvPr/>
        </p:nvPicPr>
        <p:blipFill>
          <a:blip r:embed="rId3"/>
          <a:stretch>
            <a:fillRect/>
          </a:stretch>
        </p:blipFill>
        <p:spPr>
          <a:xfrm>
            <a:off x="541919" y="969637"/>
            <a:ext cx="341564" cy="362672"/>
          </a:xfrm>
          <a:prstGeom prst="rect">
            <a:avLst/>
          </a:prstGeom>
        </p:spPr>
      </p:pic>
      <p:pic>
        <p:nvPicPr>
          <p:cNvPr id="9" name="Picture 8" descr="A person in a blue shirt&#10;&#10;Description automatically generated with medium confidence">
            <a:extLst>
              <a:ext uri="{FF2B5EF4-FFF2-40B4-BE49-F238E27FC236}">
                <a16:creationId xmlns:a16="http://schemas.microsoft.com/office/drawing/2014/main" id="{2C70DA89-58A1-4964-9A26-BDEC9EB41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759" y="114186"/>
            <a:ext cx="1033794" cy="1334771"/>
          </a:xfrm>
          <a:prstGeom prst="rect">
            <a:avLst/>
          </a:prstGeom>
        </p:spPr>
      </p:pic>
    </p:spTree>
    <p:extLst>
      <p:ext uri="{BB962C8B-B14F-4D97-AF65-F5344CB8AC3E}">
        <p14:creationId xmlns:p14="http://schemas.microsoft.com/office/powerpoint/2010/main" val="1040413015"/>
      </p:ext>
    </p:extLst>
  </p:cSld>
  <p:clrMapOvr>
    <a:masterClrMapping/>
  </p:clrMapOvr>
</p:sld>
</file>

<file path=ppt/theme/theme1.xml><?xml version="1.0" encoding="utf-8"?>
<a:theme xmlns:a="http://schemas.openxmlformats.org/drawingml/2006/main" name="2_Office Theme">
  <a:themeElements>
    <a:clrScheme name="Custom 39">
      <a:dk1>
        <a:srgbClr val="000000"/>
      </a:dk1>
      <a:lt1>
        <a:srgbClr val="FFFFFF"/>
      </a:lt1>
      <a:dk2>
        <a:srgbClr val="00C4FF"/>
      </a:dk2>
      <a:lt2>
        <a:srgbClr val="DCDCDC"/>
      </a:lt2>
      <a:accent1>
        <a:srgbClr val="A100FF"/>
      </a:accent1>
      <a:accent2>
        <a:srgbClr val="7E00FF"/>
      </a:accent2>
      <a:accent3>
        <a:srgbClr val="7500C0"/>
      </a:accent3>
      <a:accent4>
        <a:srgbClr val="5F0095"/>
      </a:accent4>
      <a:accent5>
        <a:srgbClr val="380089"/>
      </a:accent5>
      <a:accent6>
        <a:srgbClr val="00F3FF"/>
      </a:accent6>
      <a:hlink>
        <a:srgbClr val="00C4FF"/>
      </a:hlink>
      <a:folHlink>
        <a:srgbClr val="269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B2D8B36F9AE1489BA5964120CAA088" ma:contentTypeVersion="10" ma:contentTypeDescription="Create a new document." ma:contentTypeScope="" ma:versionID="8de375514100f2f55f7f10b073c2ccc7">
  <xsd:schema xmlns:xsd="http://www.w3.org/2001/XMLSchema" xmlns:xs="http://www.w3.org/2001/XMLSchema" xmlns:p="http://schemas.microsoft.com/office/2006/metadata/properties" xmlns:ns2="8f362e4d-e722-43e8-91ba-7aff76e28f60" xmlns:ns3="e582f057-5f7d-4704-bae4-acbae44519e7" targetNamespace="http://schemas.microsoft.com/office/2006/metadata/properties" ma:root="true" ma:fieldsID="620be3298b159ecab06422cbd6857020" ns2:_="" ns3:_="">
    <xsd:import namespace="8f362e4d-e722-43e8-91ba-7aff76e28f60"/>
    <xsd:import namespace="e582f057-5f7d-4704-bae4-acbae44519e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362e4d-e722-43e8-91ba-7aff76e28f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82f057-5f7d-4704-bae4-acbae44519e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B786B4-643E-4E2A-BCB7-5A97EF8B6A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362e4d-e722-43e8-91ba-7aff76e28f60"/>
    <ds:schemaRef ds:uri="e582f057-5f7d-4704-bae4-acbae44519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92123E-43E8-4CC6-8332-378692AED36D}">
  <ds:schemaRefs>
    <ds:schemaRef ds:uri="http://schemas.microsoft.com/sharepoint/v3/contenttype/forms"/>
  </ds:schemaRefs>
</ds:datastoreItem>
</file>

<file path=customXml/itemProps3.xml><?xml version="1.0" encoding="utf-8"?>
<ds:datastoreItem xmlns:ds="http://schemas.openxmlformats.org/officeDocument/2006/customXml" ds:itemID="{70FF5E83-BBB2-488C-A8AB-4BCB6C15568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343</TotalTime>
  <Words>471</Words>
  <Application>Microsoft Office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Graphik</vt:lpstr>
      <vt:lpstr>2_Office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Dubey, V. X.</dc:creator>
  <cp:lastModifiedBy>Kumar Panasa, Sravan</cp:lastModifiedBy>
  <cp:revision>32</cp:revision>
  <dcterms:created xsi:type="dcterms:W3CDTF">2020-06-09T10:19:31Z</dcterms:created>
  <dcterms:modified xsi:type="dcterms:W3CDTF">2023-03-03T13:32:38Z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0x01010041B2D8B36F9AE1489BA5964120CAA088</vt:lpwstr>
  </property>
</Properties>
</file>