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FF9933"/>
    <a:srgbClr val="3333FF"/>
    <a:srgbClr val="9900F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6581-3CB3-7A22-C99C-11EF7AFB5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2794AC-2E97-49A7-5B5C-6070C1642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D4419-E000-D225-4D4D-F10E4DF9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4EA57-8021-5846-5EA5-353886D1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201D9-2474-EE89-D882-A660F65B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70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1BE3D-AAB3-A559-173C-5BD0CA84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12C76-D002-268C-F602-0C4F66604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F8943D-B4C4-7469-2B07-244E6BA2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42FD9-F0D4-DA98-8925-EE39A165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E2874-8766-3FCE-A2B5-35F6D065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00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DF87F2-620F-23F3-394B-82B3455BA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68AA28-4C5E-013C-EF82-34D6A360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65B0D-1CE4-CC4D-F473-39C797FA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D3D6D-8740-256C-7A3A-25BF645E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254FD-D49A-8B31-223D-F2CC95C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3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F516-1604-82FF-048F-8CDEB19D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95CBB-A9F6-8943-1234-57730FDF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BAAFD0-9C4F-D6BD-FE12-4F5A638E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38182-69E2-4772-224D-80BF1C27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C0A03-F270-133D-1304-886D448D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807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CC6A-6298-5BBF-F266-2231DFFA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56E81A-50EF-D795-C891-04FE2BB3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3A363-C649-B6D6-8E12-E127E726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F4FC1-0687-6EDD-B5E2-A3E5C183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8E8E6-8B3C-5D77-E324-3914DDC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246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B8F87-0E35-5174-1A55-9F00B683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AA569-508B-DA44-0202-D7CBA3117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793F5-7DD0-4ADD-6270-031FB30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0BBB9-A931-50E4-C8CF-CC3C7F37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A3DC8-8CD0-E0D2-E6C1-245E289B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31EC5-F002-BA3E-DA8B-9A284036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08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0B0C4-AE97-BDAA-44D0-A980B11C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59122A-34CF-5899-3E2D-76FFF1AA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D540A-F9A6-C510-0E42-8E902544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EE276B-338E-E69E-9F75-F73F735DF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8FD467-4D86-EB74-970A-247C95545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3A944-D207-068A-7BFA-73C62FA5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2A86D6-DEA5-02EE-3646-6C80BC89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5E3213-0C03-75E5-E1B1-3538189F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4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B3852-DAA1-5F46-4037-B9DC3660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ADD43A-9D9E-DFCB-2FEB-172CEC4B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028151-AEAB-33B2-4A58-68F53D3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7F5AC1-E25B-C2C3-C944-03EE58F1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46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8F616E-FBB7-FCF1-0C67-DF1833C4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2CB905-99C7-B71B-590C-A4893D36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3061C-CECC-0FB9-CF0A-17FE72F5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7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6A67C-323A-0BD8-AC7E-AD936560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8E487-B6F8-17D8-C3D8-22109167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6E4B30-9F50-6ECA-07B7-17D6F0C0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FC6BB0-2E19-9A34-2100-137869C9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AB2DDD-6669-78A9-4DD6-F2B4F040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A23D7-F146-42C2-27DC-B9E75E1E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995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7227A-5969-4728-B48C-B5BB949F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979AC8-834D-A3FE-746D-44D2C56B5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69236-FA37-4351-CEF5-599BEA40D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BF327-76E1-3FFE-8A3B-4A3C746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1138E-94CE-D9E5-142B-A44718C4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F8ABF6-CB5D-8659-1A08-A5BAF093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22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13AA1E-34C4-58DF-D361-A364BBF8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18F281-B2D2-BDAA-24D3-0526DAF2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4EA92-3141-B164-410A-998CF3C0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8A981-4F54-41AD-B932-717B194D5DD6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83786-A7A8-5AAB-1130-A7664B90E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665DD-7027-48E9-510C-BF3542236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DDE51-B44F-4106-AA87-5CB83B00C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0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programmingburger" TargetMode="External"/><Relationship Id="rId7" Type="http://schemas.microsoft.com/office/2007/relationships/hdphoto" Target="../media/hdphoto1.wdp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ithub.com/SrJaniot?tab=repositories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E866-21F7-164D-AF17-3D781F3FD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600" b="0" i="0" u="none" strike="noStrike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Aplicativo web para el entretenimiento y las competiciones de la comunidad friki en Bucaramanga “GTBGA”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F55A8-919D-B708-0557-2202842B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1428"/>
            <a:ext cx="9144000" cy="165576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Presentado por:</a:t>
            </a:r>
          </a:p>
          <a:p>
            <a:r>
              <a:rPr lang="es-ES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Esteban Janiot</a:t>
            </a:r>
          </a:p>
          <a:p>
            <a:r>
              <a:rPr lang="es-ES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Vanessa Sanabria</a:t>
            </a:r>
            <a:endParaRPr lang="es-CO" dirty="0">
              <a:solidFill>
                <a:schemeClr val="bg1"/>
              </a:solidFill>
              <a:latin typeface="Afacad" pitchFamily="2" charset="0"/>
              <a:cs typeface="Afacad" pitchFamily="2" charset="0"/>
            </a:endParaRPr>
          </a:p>
        </p:txBody>
      </p:sp>
      <p:pic>
        <p:nvPicPr>
          <p:cNvPr id="7" name="Imagen 6" descr="Imagen que contiene objeto, reloj, luz, computadora&#10;&#10;Descripción generada automáticamente">
            <a:extLst>
              <a:ext uri="{FF2B5EF4-FFF2-40B4-BE49-F238E27FC236}">
                <a16:creationId xmlns:a16="http://schemas.microsoft.com/office/drawing/2014/main" id="{2D888274-01DE-97E1-5D22-0D656EE8E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358" y="3747540"/>
            <a:ext cx="2190642" cy="27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361B5-FB92-266E-BF6C-05A9854BBB4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s-ES" dirty="0">
                <a:latin typeface="Source Code Pro" panose="020B0509030403020204" pitchFamily="49" charset="0"/>
              </a:rPr>
              <a:t>Problemática</a:t>
            </a:r>
            <a:endParaRPr lang="es-CO" dirty="0">
              <a:latin typeface="Source Code Pro" panose="020B05090304030202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0FAD4-F422-8ADE-FB8A-F5246C13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3860"/>
            <a:ext cx="10515600" cy="237907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facad" pitchFamily="2" charset="0"/>
                <a:cs typeface="Afacad" pitchFamily="2" charset="0"/>
              </a:rPr>
              <a:t>En diferentes partes del país, como Bucaramanga, se realizan eventos que promueven la cultura friki. Sin embargo, las empresas suelen limitarse a promocionarse en redes sociales o eventos físicos, sin considerar la necesidad de una presencia digital más completa para organizar y promover sus actividades.</a:t>
            </a:r>
            <a:endParaRPr lang="es-CO" dirty="0">
              <a:latin typeface="Afacad" pitchFamily="2" charset="0"/>
              <a:cs typeface="Afacad" pitchFamily="2" charset="0"/>
            </a:endParaRPr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4E6C9FDE-F10B-9CF8-CF0D-0D209C60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500" y="4503504"/>
            <a:ext cx="1927300" cy="198937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9CC106B-9CDA-87D3-95A9-00C77867A265}"/>
              </a:ext>
            </a:extLst>
          </p:cNvPr>
          <p:cNvSpPr/>
          <p:nvPr/>
        </p:nvSpPr>
        <p:spPr>
          <a:xfrm>
            <a:off x="0" y="-14990"/>
            <a:ext cx="12192000" cy="524656"/>
          </a:xfrm>
          <a:prstGeom prst="rect">
            <a:avLst/>
          </a:prstGeom>
          <a:gradFill flip="none" rotWithShape="1">
            <a:gsLst>
              <a:gs pos="0">
                <a:srgbClr val="FF9933"/>
              </a:gs>
              <a:gs pos="58000">
                <a:srgbClr val="9900FF"/>
              </a:gs>
              <a:gs pos="100000">
                <a:srgbClr val="3333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898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2920-4718-D8CB-87D8-51BCF7DF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666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Source Code Pro" panose="020B0509030403020204" pitchFamily="49" charset="0"/>
              </a:rPr>
              <a:t>¿Qué haremos?</a:t>
            </a:r>
            <a:endParaRPr lang="es-CO" dirty="0">
              <a:latin typeface="Source Code Pro" panose="020B05090304030202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FD338-AD23-6B5F-A8BE-00FD430D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5537"/>
            <a:ext cx="10515600" cy="232665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facad" pitchFamily="2" charset="0"/>
                <a:cs typeface="Afacad" pitchFamily="2" charset="0"/>
              </a:rPr>
              <a:t>Una plataforma web responsive diseñada para la organización y promoción de eventos, torneos y actividades especiales dirigidas a la comunidad friki de Bucaramanga. Permite la presentación, gestión y generación de eventos de manera eficiente y centrada en las necesidades de esta comunidad especializada</a:t>
            </a:r>
          </a:p>
          <a:p>
            <a:pPr marL="0" indent="0">
              <a:buNone/>
            </a:pPr>
            <a:endParaRPr lang="es-CO" dirty="0">
              <a:latin typeface="Afacad" pitchFamily="2" charset="0"/>
              <a:cs typeface="Afacad" pitchFamily="2" charset="0"/>
            </a:endParaRPr>
          </a:p>
          <a:p>
            <a:pPr marL="0" indent="0">
              <a:buNone/>
            </a:pPr>
            <a:endParaRPr lang="es-CO" dirty="0">
              <a:latin typeface="Afacad" pitchFamily="2" charset="0"/>
              <a:cs typeface="Afacad" pitchFamily="2" charset="0"/>
            </a:endParaRP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51D4CD9-DCC4-A3F9-A412-C2643042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152" y="4802187"/>
            <a:ext cx="2312648" cy="169068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024E8C6-57B2-0154-013F-DE11C4D4B015}"/>
              </a:ext>
            </a:extLst>
          </p:cNvPr>
          <p:cNvSpPr/>
          <p:nvPr/>
        </p:nvSpPr>
        <p:spPr>
          <a:xfrm>
            <a:off x="0" y="-14990"/>
            <a:ext cx="12192000" cy="524656"/>
          </a:xfrm>
          <a:prstGeom prst="rect">
            <a:avLst/>
          </a:prstGeom>
          <a:gradFill flip="none" rotWithShape="1">
            <a:gsLst>
              <a:gs pos="0">
                <a:srgbClr val="FF9933"/>
              </a:gs>
              <a:gs pos="58000">
                <a:srgbClr val="9900FF"/>
              </a:gs>
              <a:gs pos="100000">
                <a:srgbClr val="3333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517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B662C-BA5B-7234-353F-6CB7152E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942"/>
            <a:ext cx="10515600" cy="986100"/>
          </a:xfrm>
        </p:spPr>
        <p:txBody>
          <a:bodyPr/>
          <a:lstStyle/>
          <a:p>
            <a:pPr algn="ctr"/>
            <a:r>
              <a:rPr lang="es-ES" dirty="0">
                <a:latin typeface="Source Code Pro" panose="020B0509030403020204" pitchFamily="49" charset="0"/>
              </a:rPr>
              <a:t>Entornos usados</a:t>
            </a:r>
            <a:endParaRPr lang="es-CO" dirty="0">
              <a:latin typeface="Source Code Pro" panose="020B0509030403020204" pitchFamily="49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A349745-F951-65E7-E69F-26D3F344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50" y="1740687"/>
            <a:ext cx="2039912" cy="660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latin typeface="Afacad" pitchFamily="2" charset="0"/>
                <a:cs typeface="Afacad" pitchFamily="2" charset="0"/>
              </a:rPr>
              <a:t>Back</a:t>
            </a:r>
            <a:endParaRPr lang="es-CO" dirty="0">
              <a:latin typeface="Afacad" pitchFamily="2" charset="0"/>
              <a:cs typeface="Afacad" pitchFamily="2" charset="0"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20FFD014-BF07-6D01-0A07-62BD6A3D8AA8}"/>
              </a:ext>
            </a:extLst>
          </p:cNvPr>
          <p:cNvSpPr txBox="1">
            <a:spLocks/>
          </p:cNvSpPr>
          <p:nvPr/>
        </p:nvSpPr>
        <p:spPr>
          <a:xfrm>
            <a:off x="7253147" y="1774418"/>
            <a:ext cx="1693079" cy="59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>
                <a:latin typeface="Afacad" pitchFamily="2" charset="0"/>
                <a:cs typeface="Afacad" pitchFamily="2" charset="0"/>
              </a:rPr>
              <a:t>Front</a:t>
            </a:r>
            <a:endParaRPr lang="es-CO" dirty="0">
              <a:latin typeface="Afacad" pitchFamily="2" charset="0"/>
              <a:cs typeface="Afacad" pitchFamily="2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20F131-5C46-E3E0-967D-8E379B8501A9}"/>
              </a:ext>
            </a:extLst>
          </p:cNvPr>
          <p:cNvCxnSpPr>
            <a:cxnSpLocks/>
          </p:cNvCxnSpPr>
          <p:nvPr/>
        </p:nvCxnSpPr>
        <p:spPr>
          <a:xfrm>
            <a:off x="6096000" y="1888097"/>
            <a:ext cx="0" cy="287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9E783FF-F8CE-ABB2-6C9F-2082EE32C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61" y="4985513"/>
            <a:ext cx="1693079" cy="17476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CE091A9-2CFB-09D3-EBCB-3B27B5A2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12" y="3843682"/>
            <a:ext cx="1384256" cy="138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CB6F744F-3569-5D3A-5E6B-76B60B7DF1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6" t="335" r="27049" b="-2187"/>
          <a:stretch/>
        </p:blipFill>
        <p:spPr>
          <a:xfrm>
            <a:off x="7139097" y="2292789"/>
            <a:ext cx="1064687" cy="1384256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26CE55B5-7C72-1614-554F-A06876DEF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34" y="2292789"/>
            <a:ext cx="981956" cy="1384256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89AD0B19-C5B9-18F3-A6C9-3ABEC7834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4" y="2129012"/>
            <a:ext cx="1309065" cy="1309065"/>
          </a:xfrm>
          <a:prstGeom prst="rect">
            <a:avLst/>
          </a:prstGeom>
        </p:spPr>
      </p:pic>
      <p:pic>
        <p:nvPicPr>
          <p:cNvPr id="2054" name="Picture 6" descr="C Sharp (C#) &quot; Icon - Download for free – Iconduck">
            <a:extLst>
              <a:ext uri="{FF2B5EF4-FFF2-40B4-BE49-F238E27FC236}">
                <a16:creationId xmlns:a16="http://schemas.microsoft.com/office/drawing/2014/main" id="{B123D50C-EA8F-42F7-A41C-5AFD3647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98" y="2355600"/>
            <a:ext cx="976298" cy="10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de.js&quot; Icon - Download for free – Iconduck">
            <a:extLst>
              <a:ext uri="{FF2B5EF4-FFF2-40B4-BE49-F238E27FC236}">
                <a16:creationId xmlns:a16="http://schemas.microsoft.com/office/drawing/2014/main" id="{A332E0DC-8F28-F006-1329-6D0FD30F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1" y="3573078"/>
            <a:ext cx="953110" cy="107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opback Development Services | Loopback Development Company| InApp">
            <a:extLst>
              <a:ext uri="{FF2B5EF4-FFF2-40B4-BE49-F238E27FC236}">
                <a16:creationId xmlns:a16="http://schemas.microsoft.com/office/drawing/2014/main" id="{1496D1BC-1A8B-CC44-DFB4-4BCAD2E54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8" y="4975372"/>
            <a:ext cx="1384256" cy="14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icrosoft anuncia ASP.NET MVC 5.2.4, Web API 5.2.4, y Web Pages 3.2.4 –  Jorge Serrano">
            <a:extLst>
              <a:ext uri="{FF2B5EF4-FFF2-40B4-BE49-F238E27FC236}">
                <a16:creationId xmlns:a16="http://schemas.microsoft.com/office/drawing/2014/main" id="{0759F195-4249-A4DA-606E-B00AFA31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10" y="3528965"/>
            <a:ext cx="1529475" cy="116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8E263D23-C771-5926-170E-27F30F77C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62" y="2330385"/>
            <a:ext cx="1309065" cy="1309065"/>
          </a:xfrm>
          <a:prstGeom prst="rect">
            <a:avLst/>
          </a:prstGeom>
        </p:spPr>
      </p:pic>
      <p:pic>
        <p:nvPicPr>
          <p:cNvPr id="2064" name="Picture 16" descr="Resumen PL/SQL - HatThieves">
            <a:extLst>
              <a:ext uri="{FF2B5EF4-FFF2-40B4-BE49-F238E27FC236}">
                <a16:creationId xmlns:a16="http://schemas.microsoft.com/office/drawing/2014/main" id="{C8B1879E-2A65-F07C-B5A3-B424858E7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0" r="8791"/>
          <a:stretch/>
        </p:blipFill>
        <p:spPr bwMode="auto">
          <a:xfrm>
            <a:off x="4483679" y="2271522"/>
            <a:ext cx="1305427" cy="116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7A25E1D8-04F0-AD68-34C9-FC2E7BAAD2F9}"/>
              </a:ext>
            </a:extLst>
          </p:cNvPr>
          <p:cNvSpPr/>
          <p:nvPr/>
        </p:nvSpPr>
        <p:spPr>
          <a:xfrm>
            <a:off x="0" y="-14990"/>
            <a:ext cx="12192000" cy="524656"/>
          </a:xfrm>
          <a:prstGeom prst="rect">
            <a:avLst/>
          </a:prstGeom>
          <a:gradFill flip="none" rotWithShape="1">
            <a:gsLst>
              <a:gs pos="0">
                <a:srgbClr val="FF9933"/>
              </a:gs>
              <a:gs pos="58000">
                <a:srgbClr val="9900FF"/>
              </a:gs>
              <a:gs pos="100000">
                <a:srgbClr val="3333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64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36121-6C67-66DC-EFFA-2DE2C542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Source Code Pro" panose="020B0509030403020204" pitchFamily="49" charset="0"/>
              </a:rPr>
              <a:t>Bases de Datos</a:t>
            </a:r>
            <a:endParaRPr lang="es-CO" dirty="0">
              <a:latin typeface="Source Code Pro" panose="020B0509030403020204" pitchFamily="49" charset="0"/>
            </a:endParaRPr>
          </a:p>
        </p:txBody>
      </p:sp>
      <p:pic>
        <p:nvPicPr>
          <p:cNvPr id="5" name="Marcador de contenido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E841FB8-D957-AFF0-4381-E918A07F1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39" y="4721901"/>
            <a:ext cx="1716261" cy="1770973"/>
          </a:xfr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A133EBD9-03C4-6AEF-6C7A-DC15500BB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6"/>
          <a:stretch/>
        </p:blipFill>
        <p:spPr>
          <a:xfrm>
            <a:off x="1747561" y="2559771"/>
            <a:ext cx="3728890" cy="2566865"/>
          </a:xfrm>
          <a:prstGeom prst="rect">
            <a:avLst/>
          </a:prstGeom>
        </p:spPr>
      </p:pic>
      <p:sp>
        <p:nvSpPr>
          <p:cNvPr id="10" name="Marcador de contenido 7">
            <a:extLst>
              <a:ext uri="{FF2B5EF4-FFF2-40B4-BE49-F238E27FC236}">
                <a16:creationId xmlns:a16="http://schemas.microsoft.com/office/drawing/2014/main" id="{57286FD6-3636-8011-18E6-5C3262223A4B}"/>
              </a:ext>
            </a:extLst>
          </p:cNvPr>
          <p:cNvSpPr txBox="1">
            <a:spLocks/>
          </p:cNvSpPr>
          <p:nvPr/>
        </p:nvSpPr>
        <p:spPr>
          <a:xfrm>
            <a:off x="2592050" y="1740687"/>
            <a:ext cx="2039912" cy="66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>
                <a:latin typeface="Afacad" pitchFamily="2" charset="0"/>
                <a:cs typeface="Afacad" pitchFamily="2" charset="0"/>
              </a:rPr>
              <a:t>Relacional</a:t>
            </a:r>
            <a:endParaRPr lang="es-CO" dirty="0">
              <a:latin typeface="Afacad" pitchFamily="2" charset="0"/>
              <a:cs typeface="Afacad" pitchFamily="2" charset="0"/>
            </a:endParaRPr>
          </a:p>
        </p:txBody>
      </p:sp>
      <p:sp>
        <p:nvSpPr>
          <p:cNvPr id="11" name="Marcador de contenido 7">
            <a:extLst>
              <a:ext uri="{FF2B5EF4-FFF2-40B4-BE49-F238E27FC236}">
                <a16:creationId xmlns:a16="http://schemas.microsoft.com/office/drawing/2014/main" id="{BA0F960D-B37D-1978-AC43-F7268DB07A92}"/>
              </a:ext>
            </a:extLst>
          </p:cNvPr>
          <p:cNvSpPr txBox="1">
            <a:spLocks/>
          </p:cNvSpPr>
          <p:nvPr/>
        </p:nvSpPr>
        <p:spPr>
          <a:xfrm>
            <a:off x="7139220" y="1841692"/>
            <a:ext cx="2346803" cy="90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>
                <a:latin typeface="Afacad" pitchFamily="2" charset="0"/>
                <a:cs typeface="Afacad" pitchFamily="2" charset="0"/>
              </a:rPr>
              <a:t>No relacional</a:t>
            </a:r>
            <a:endParaRPr lang="es-CO" dirty="0">
              <a:latin typeface="Afacad" pitchFamily="2" charset="0"/>
              <a:cs typeface="Afacad" pitchFamily="2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CC39D8E-04D8-E456-16D3-74D851D814EB}"/>
              </a:ext>
            </a:extLst>
          </p:cNvPr>
          <p:cNvCxnSpPr>
            <a:cxnSpLocks/>
          </p:cNvCxnSpPr>
          <p:nvPr/>
        </p:nvCxnSpPr>
        <p:spPr>
          <a:xfrm>
            <a:off x="6096000" y="1888097"/>
            <a:ext cx="0" cy="287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ongodb original logo - Social media &amp; Logos Icons">
            <a:extLst>
              <a:ext uri="{FF2B5EF4-FFF2-40B4-BE49-F238E27FC236}">
                <a16:creationId xmlns:a16="http://schemas.microsoft.com/office/drawing/2014/main" id="{B0750DE1-1925-BDCB-EA5B-A69CA028A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114" y="2488992"/>
            <a:ext cx="2232909" cy="22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CDF8FEA-13C0-006A-A57C-1F8B1942F968}"/>
              </a:ext>
            </a:extLst>
          </p:cNvPr>
          <p:cNvSpPr/>
          <p:nvPr/>
        </p:nvSpPr>
        <p:spPr>
          <a:xfrm>
            <a:off x="0" y="-14990"/>
            <a:ext cx="12192000" cy="524656"/>
          </a:xfrm>
          <a:prstGeom prst="rect">
            <a:avLst/>
          </a:prstGeom>
          <a:gradFill flip="none" rotWithShape="1">
            <a:gsLst>
              <a:gs pos="0">
                <a:srgbClr val="FF9933"/>
              </a:gs>
              <a:gs pos="58000">
                <a:srgbClr val="9900FF"/>
              </a:gs>
              <a:gs pos="100000">
                <a:srgbClr val="3333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7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A1F85-563F-1834-B8C3-1B0F8AC5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Source Code Pro" panose="020B0509030403020204" pitchFamily="49" charset="0"/>
              </a:rPr>
              <a:t>¿Quieres ver nuestro progreso? ¡Síguenos aquí!</a:t>
            </a:r>
            <a:endParaRPr lang="es-CO" sz="4000" dirty="0">
              <a:latin typeface="Source Code Pro" panose="020B0509030403020204" pitchFamily="49" charset="0"/>
            </a:endParaRPr>
          </a:p>
        </p:txBody>
      </p:sp>
      <p:pic>
        <p:nvPicPr>
          <p:cNvPr id="5" name="Marcador de contenido 4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87255BBD-998A-744C-29BD-C2924692E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42" y="4851070"/>
            <a:ext cx="1966915" cy="1641805"/>
          </a:xfrm>
        </p:spPr>
      </p:pic>
      <p:pic>
        <p:nvPicPr>
          <p:cNvPr id="7" name="Imagen 6" descr="Logotipo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48EC0A20-345E-FF78-14DB-0F5C6E89B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25" y="2241476"/>
            <a:ext cx="3090489" cy="2217091"/>
          </a:xfrm>
          <a:prstGeom prst="rect">
            <a:avLst/>
          </a:prstGeom>
        </p:spPr>
      </p:pic>
      <p:pic>
        <p:nvPicPr>
          <p:cNvPr id="1026" name="Picture 2" descr="Github - Iconos gratis de redes sociales">
            <a:hlinkClick r:id="rId5"/>
            <a:extLst>
              <a:ext uri="{FF2B5EF4-FFF2-40B4-BE49-F238E27FC236}">
                <a16:creationId xmlns:a16="http://schemas.microsoft.com/office/drawing/2014/main" id="{BE9760E6-C1E3-7476-7433-B0549DA2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741" y="2399433"/>
            <a:ext cx="2059134" cy="20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6330E13-C0DE-7628-140A-C67ACD362D2C}"/>
              </a:ext>
            </a:extLst>
          </p:cNvPr>
          <p:cNvSpPr/>
          <p:nvPr/>
        </p:nvSpPr>
        <p:spPr>
          <a:xfrm>
            <a:off x="0" y="-14990"/>
            <a:ext cx="12192000" cy="524656"/>
          </a:xfrm>
          <a:prstGeom prst="rect">
            <a:avLst/>
          </a:prstGeom>
          <a:gradFill flip="none" rotWithShape="1">
            <a:gsLst>
              <a:gs pos="0">
                <a:srgbClr val="FF9933"/>
              </a:gs>
              <a:gs pos="58000">
                <a:srgbClr val="9900FF"/>
              </a:gs>
              <a:gs pos="100000">
                <a:srgbClr val="3333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7630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146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Afacad</vt:lpstr>
      <vt:lpstr>Aptos</vt:lpstr>
      <vt:lpstr>Aptos Display</vt:lpstr>
      <vt:lpstr>Arial</vt:lpstr>
      <vt:lpstr>Source Code Pro</vt:lpstr>
      <vt:lpstr>Tema de Office</vt:lpstr>
      <vt:lpstr>Aplicativo web para el entretenimiento y las competiciones de la comunidad friki en Bucaramanga “GTBGA”</vt:lpstr>
      <vt:lpstr>Problemática</vt:lpstr>
      <vt:lpstr>¿Qué haremos?</vt:lpstr>
      <vt:lpstr>Entornos usados</vt:lpstr>
      <vt:lpstr>Bases de Datos</vt:lpstr>
      <vt:lpstr>¿Quieres ver nuestro progreso? ¡Síguenos aquí!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web para el entretenimiento y las competiciones de la comunidad friki en Bucaramanga “GTBGA”</dc:title>
  <dc:creator>Jessenya Vanessa Sanabria Alvarez</dc:creator>
  <cp:lastModifiedBy>Jessenya Vanessa Sanabria Alvarez</cp:lastModifiedBy>
  <cp:revision>3</cp:revision>
  <dcterms:created xsi:type="dcterms:W3CDTF">2024-04-09T01:59:26Z</dcterms:created>
  <dcterms:modified xsi:type="dcterms:W3CDTF">2024-04-10T20:59:43Z</dcterms:modified>
</cp:coreProperties>
</file>