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8" r:id="rId10"/>
    <p:sldId id="263" r:id="rId11"/>
    <p:sldId id="271" r:id="rId12"/>
    <p:sldId id="270" r:id="rId13"/>
    <p:sldId id="276" r:id="rId14"/>
    <p:sldId id="264" r:id="rId15"/>
    <p:sldId id="265" r:id="rId16"/>
    <p:sldId id="266" r:id="rId17"/>
    <p:sldId id="267" r:id="rId18"/>
    <p:sldId id="269" r:id="rId19"/>
    <p:sldId id="273" r:id="rId20"/>
    <p:sldId id="272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A31ED-8A3E-4EAD-82AA-1DFAD2BC2823}" type="doc">
      <dgm:prSet loTypeId="urn:microsoft.com/office/officeart/2005/8/layout/h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7CF3DD1-88A2-40CC-821C-2C22870AFCEC}">
      <dgm:prSet/>
      <dgm:spPr/>
      <dgm:t>
        <a:bodyPr/>
        <a:lstStyle/>
        <a:p>
          <a:pPr>
            <a:defRPr b="1"/>
          </a:pPr>
          <a:r>
            <a:rPr lang="en-US" b="1" i="0" u="sng"/>
            <a:t>Sales Analytics Insights</a:t>
          </a:r>
          <a:r>
            <a:rPr lang="en-US" b="1" i="0"/>
            <a:t>:</a:t>
          </a:r>
          <a:endParaRPr lang="en-US"/>
        </a:p>
      </dgm:t>
    </dgm:pt>
    <dgm:pt modelId="{06FC1F1F-E325-4C78-9E9C-F5E729814B3E}" type="parTrans" cxnId="{6BB45C73-CAF7-4228-8576-A1FE4E598A32}">
      <dgm:prSet/>
      <dgm:spPr/>
      <dgm:t>
        <a:bodyPr/>
        <a:lstStyle/>
        <a:p>
          <a:endParaRPr lang="en-US"/>
        </a:p>
      </dgm:t>
    </dgm:pt>
    <dgm:pt modelId="{28D8F44F-2D79-45CB-8BA2-C83B67E34763}" type="sibTrans" cxnId="{6BB45C73-CAF7-4228-8576-A1FE4E598A32}">
      <dgm:prSet/>
      <dgm:spPr/>
      <dgm:t>
        <a:bodyPr/>
        <a:lstStyle/>
        <a:p>
          <a:endParaRPr lang="en-US"/>
        </a:p>
      </dgm:t>
    </dgm:pt>
    <dgm:pt modelId="{E0220D78-273D-4F3C-861D-0BC6F31BB23A}">
      <dgm:prSet/>
      <dgm:spPr/>
      <dgm:t>
        <a:bodyPr/>
        <a:lstStyle/>
        <a:p>
          <a:r>
            <a:rPr lang="en-US" b="1" i="0"/>
            <a:t>Customer Net Sales Performance:</a:t>
          </a:r>
          <a:r>
            <a:rPr lang="en-US" b="0" i="0"/>
            <a:t> Revealed a robust overall growth, reflecting the effectiveness of our sales strategies.</a:t>
          </a:r>
          <a:endParaRPr lang="en-US"/>
        </a:p>
      </dgm:t>
    </dgm:pt>
    <dgm:pt modelId="{6CE0ABD2-36BB-41CF-8FC4-8927C86D8F7C}" type="parTrans" cxnId="{EE2EA30B-2580-457F-810F-B5A28B51B4C0}">
      <dgm:prSet/>
      <dgm:spPr/>
      <dgm:t>
        <a:bodyPr/>
        <a:lstStyle/>
        <a:p>
          <a:endParaRPr lang="en-US"/>
        </a:p>
      </dgm:t>
    </dgm:pt>
    <dgm:pt modelId="{90A46115-1EC2-44DA-80D7-0C3D2339AEFB}" type="sibTrans" cxnId="{EE2EA30B-2580-457F-810F-B5A28B51B4C0}">
      <dgm:prSet/>
      <dgm:spPr/>
      <dgm:t>
        <a:bodyPr/>
        <a:lstStyle/>
        <a:p>
          <a:endParaRPr lang="en-US"/>
        </a:p>
      </dgm:t>
    </dgm:pt>
    <dgm:pt modelId="{2422E09B-E85B-45AE-8C11-78631D0EF01E}">
      <dgm:prSet/>
      <dgm:spPr/>
      <dgm:t>
        <a:bodyPr/>
        <a:lstStyle/>
        <a:p>
          <a:r>
            <a:rPr lang="en-US" b="1" i="0"/>
            <a:t>Market Performance in India:</a:t>
          </a:r>
          <a:r>
            <a:rPr lang="en-US" b="0" i="0"/>
            <a:t> Highlighted a thriving market presence, indicating opportunities for further expansion.</a:t>
          </a:r>
          <a:endParaRPr lang="en-US"/>
        </a:p>
      </dgm:t>
    </dgm:pt>
    <dgm:pt modelId="{2014662D-334F-44CF-B6CC-8B48458BC670}" type="parTrans" cxnId="{A2B75C5B-DFB1-44F5-9EA7-D70B79C6939B}">
      <dgm:prSet/>
      <dgm:spPr/>
      <dgm:t>
        <a:bodyPr/>
        <a:lstStyle/>
        <a:p>
          <a:endParaRPr lang="en-US"/>
        </a:p>
      </dgm:t>
    </dgm:pt>
    <dgm:pt modelId="{D7E32276-F826-40B9-BF6E-4C880D0EAB48}" type="sibTrans" cxnId="{A2B75C5B-DFB1-44F5-9EA7-D70B79C6939B}">
      <dgm:prSet/>
      <dgm:spPr/>
      <dgm:t>
        <a:bodyPr/>
        <a:lstStyle/>
        <a:p>
          <a:endParaRPr lang="en-US"/>
        </a:p>
      </dgm:t>
    </dgm:pt>
    <dgm:pt modelId="{09324BE9-C6FB-4837-B45C-0CE1BE5A98AF}">
      <dgm:prSet/>
      <dgm:spPr/>
      <dgm:t>
        <a:bodyPr/>
        <a:lstStyle/>
        <a:p>
          <a:r>
            <a:rPr lang="en-US" b="1" i="0"/>
            <a:t>Top 10 Products Report:</a:t>
          </a:r>
          <a:r>
            <a:rPr lang="en-US" b="0" i="0"/>
            <a:t> Strategic insights into product performance, guiding future development and marketing endeavors.</a:t>
          </a:r>
          <a:endParaRPr lang="en-US"/>
        </a:p>
      </dgm:t>
    </dgm:pt>
    <dgm:pt modelId="{0F71ACC4-A047-4DE2-9007-BB297C53A49E}" type="parTrans" cxnId="{C4FCBDC0-EB95-4358-A644-1C101C13B2F5}">
      <dgm:prSet/>
      <dgm:spPr/>
      <dgm:t>
        <a:bodyPr/>
        <a:lstStyle/>
        <a:p>
          <a:endParaRPr lang="en-US"/>
        </a:p>
      </dgm:t>
    </dgm:pt>
    <dgm:pt modelId="{1E6C4A99-8D66-4CB9-8D2B-6E9762856920}" type="sibTrans" cxnId="{C4FCBDC0-EB95-4358-A644-1C101C13B2F5}">
      <dgm:prSet/>
      <dgm:spPr/>
      <dgm:t>
        <a:bodyPr/>
        <a:lstStyle/>
        <a:p>
          <a:endParaRPr lang="en-US"/>
        </a:p>
      </dgm:t>
    </dgm:pt>
    <dgm:pt modelId="{452565F1-9763-4C1B-98C0-29AEE85E199B}">
      <dgm:prSet/>
      <dgm:spPr/>
      <dgm:t>
        <a:bodyPr/>
        <a:lstStyle/>
        <a:p>
          <a:r>
            <a:rPr lang="en-US" b="1" i="0"/>
            <a:t>Market Performance vs. Target:</a:t>
          </a:r>
          <a:r>
            <a:rPr lang="en-US" b="0" i="0"/>
            <a:t> Provided a comprehensive overview, allowing for agile adjustments to meet and exceed market targets.</a:t>
          </a:r>
          <a:endParaRPr lang="en-US"/>
        </a:p>
      </dgm:t>
    </dgm:pt>
    <dgm:pt modelId="{30695BC2-AAAE-4800-8EA2-5560B97F8381}" type="parTrans" cxnId="{66F48E7B-D8E9-446E-A833-E0A75EECEE53}">
      <dgm:prSet/>
      <dgm:spPr/>
      <dgm:t>
        <a:bodyPr/>
        <a:lstStyle/>
        <a:p>
          <a:endParaRPr lang="en-US"/>
        </a:p>
      </dgm:t>
    </dgm:pt>
    <dgm:pt modelId="{CBAC0D1A-2056-486C-B30B-0BE05BBE06D9}" type="sibTrans" cxnId="{66F48E7B-D8E9-446E-A833-E0A75EECEE53}">
      <dgm:prSet/>
      <dgm:spPr/>
      <dgm:t>
        <a:bodyPr/>
        <a:lstStyle/>
        <a:p>
          <a:endParaRPr lang="en-US"/>
        </a:p>
      </dgm:t>
    </dgm:pt>
    <dgm:pt modelId="{75A1F439-16C2-4BB7-B24C-7E6DB3B4C226}">
      <dgm:prSet/>
      <dgm:spPr/>
      <dgm:t>
        <a:bodyPr/>
        <a:lstStyle/>
        <a:p>
          <a:pPr>
            <a:defRPr b="1"/>
          </a:pPr>
          <a:r>
            <a:rPr lang="en-US" b="1" i="0" u="sng"/>
            <a:t>Finance Analytics </a:t>
          </a:r>
          <a:r>
            <a:rPr lang="en-US" b="1" u="sng"/>
            <a:t>Insights</a:t>
          </a:r>
          <a:r>
            <a:rPr lang="en-US" b="1" i="0"/>
            <a:t>:</a:t>
          </a:r>
          <a:endParaRPr lang="en-US"/>
        </a:p>
      </dgm:t>
    </dgm:pt>
    <dgm:pt modelId="{A07836E2-19B6-4E90-82C3-EBFACDC74776}" type="parTrans" cxnId="{8E96CBFC-E630-4BA5-9E50-1CCBE4D34038}">
      <dgm:prSet/>
      <dgm:spPr/>
      <dgm:t>
        <a:bodyPr/>
        <a:lstStyle/>
        <a:p>
          <a:endParaRPr lang="en-US"/>
        </a:p>
      </dgm:t>
    </dgm:pt>
    <dgm:pt modelId="{3346A003-3004-4172-A310-D1C9CEC61AEE}" type="sibTrans" cxnId="{8E96CBFC-E630-4BA5-9E50-1CCBE4D34038}">
      <dgm:prSet/>
      <dgm:spPr/>
      <dgm:t>
        <a:bodyPr/>
        <a:lstStyle/>
        <a:p>
          <a:endParaRPr lang="en-US"/>
        </a:p>
      </dgm:t>
    </dgm:pt>
    <dgm:pt modelId="{044E6B88-8502-4BE7-A03F-A32B10A48700}">
      <dgm:prSet/>
      <dgm:spPr/>
      <dgm:t>
        <a:bodyPr/>
        <a:lstStyle/>
        <a:p>
          <a:r>
            <a:rPr lang="en-US" b="1" i="0"/>
            <a:t>Profit and Loss by Market:</a:t>
          </a:r>
          <a:r>
            <a:rPr lang="en-US" b="0" i="0"/>
            <a:t> Illuminated financial health across markets, aiding in strategic financial planning.</a:t>
          </a:r>
          <a:endParaRPr lang="en-US"/>
        </a:p>
      </dgm:t>
    </dgm:pt>
    <dgm:pt modelId="{1AAB8AE6-8C4C-4C4A-94C1-DB36A5E8399E}" type="parTrans" cxnId="{E2744008-A175-46A8-8F48-9E2DCCA4128F}">
      <dgm:prSet/>
      <dgm:spPr/>
      <dgm:t>
        <a:bodyPr/>
        <a:lstStyle/>
        <a:p>
          <a:endParaRPr lang="en-US"/>
        </a:p>
      </dgm:t>
    </dgm:pt>
    <dgm:pt modelId="{C95CEC93-3D7D-4656-A8AA-93F112C2673B}" type="sibTrans" cxnId="{E2744008-A175-46A8-8F48-9E2DCCA4128F}">
      <dgm:prSet/>
      <dgm:spPr/>
      <dgm:t>
        <a:bodyPr/>
        <a:lstStyle/>
        <a:p>
          <a:endParaRPr lang="en-US"/>
        </a:p>
      </dgm:t>
    </dgm:pt>
    <dgm:pt modelId="{E68011A7-2790-4C87-8204-95B6644C49BB}">
      <dgm:prSet/>
      <dgm:spPr/>
      <dgm:t>
        <a:bodyPr/>
        <a:lstStyle/>
        <a:p>
          <a:r>
            <a:rPr lang="en-US" b="1" i="0"/>
            <a:t>Profit and Loss by Fiscal Year:</a:t>
          </a:r>
          <a:r>
            <a:rPr lang="en-US" b="0" i="0"/>
            <a:t> Provided a detailed fiscal perspective, contributing to long-term financial stability.</a:t>
          </a:r>
          <a:endParaRPr lang="en-US"/>
        </a:p>
      </dgm:t>
    </dgm:pt>
    <dgm:pt modelId="{8053D8BA-BA0D-4B12-ACEC-B376B0AD2DEB}" type="parTrans" cxnId="{B313709B-56C2-4209-9328-F32F9BE62584}">
      <dgm:prSet/>
      <dgm:spPr/>
      <dgm:t>
        <a:bodyPr/>
        <a:lstStyle/>
        <a:p>
          <a:endParaRPr lang="en-US"/>
        </a:p>
      </dgm:t>
    </dgm:pt>
    <dgm:pt modelId="{F26E6FB6-59F9-4B95-AC58-C40CC27DBDA9}" type="sibTrans" cxnId="{B313709B-56C2-4209-9328-F32F9BE62584}">
      <dgm:prSet/>
      <dgm:spPr/>
      <dgm:t>
        <a:bodyPr/>
        <a:lstStyle/>
        <a:p>
          <a:endParaRPr lang="en-US"/>
        </a:p>
      </dgm:t>
    </dgm:pt>
    <dgm:pt modelId="{17108193-8F88-41DA-95CF-A1689C416531}">
      <dgm:prSet/>
      <dgm:spPr/>
      <dgm:t>
        <a:bodyPr/>
        <a:lstStyle/>
        <a:p>
          <a:r>
            <a:rPr lang="en-US" b="1" i="0"/>
            <a:t>Profit and Loss by Fiscal Quarter/Month:</a:t>
          </a:r>
          <a:r>
            <a:rPr lang="en-US" b="0" i="0"/>
            <a:t> Granular insights into financial performance over time, facilitating agile decision-making.</a:t>
          </a:r>
          <a:endParaRPr lang="en-US"/>
        </a:p>
      </dgm:t>
    </dgm:pt>
    <dgm:pt modelId="{6AABBC85-97CE-4070-B6F0-7D81C2D2EAB1}" type="parTrans" cxnId="{9BF8D175-7792-4E65-BA64-DDD5EE868B3A}">
      <dgm:prSet/>
      <dgm:spPr/>
      <dgm:t>
        <a:bodyPr/>
        <a:lstStyle/>
        <a:p>
          <a:endParaRPr lang="en-US"/>
        </a:p>
      </dgm:t>
    </dgm:pt>
    <dgm:pt modelId="{AEDC9F3A-F58D-4284-B31E-E9CAD0835EAF}" type="sibTrans" cxnId="{9BF8D175-7792-4E65-BA64-DDD5EE868B3A}">
      <dgm:prSet/>
      <dgm:spPr/>
      <dgm:t>
        <a:bodyPr/>
        <a:lstStyle/>
        <a:p>
          <a:endParaRPr lang="en-US"/>
        </a:p>
      </dgm:t>
    </dgm:pt>
    <dgm:pt modelId="{D61DABFD-B870-4DC5-88D6-6D4116C10F89}">
      <dgm:prSet/>
      <dgm:spPr/>
      <dgm:t>
        <a:bodyPr/>
        <a:lstStyle/>
        <a:p>
          <a:r>
            <a:rPr lang="en-US" b="1" i="0"/>
            <a:t>Top 5 Countries in 2021: </a:t>
          </a:r>
          <a:r>
            <a:rPr lang="en-US" b="0" i="0"/>
            <a:t>Recognized our financial prowess on a global scale, solidifying our position in the market.</a:t>
          </a:r>
          <a:endParaRPr lang="en-US"/>
        </a:p>
      </dgm:t>
    </dgm:pt>
    <dgm:pt modelId="{AE758A14-82B5-4C8B-A95F-B15B649EB1EA}" type="parTrans" cxnId="{3CC4B1FB-4D42-4759-B387-8A90834D47E1}">
      <dgm:prSet/>
      <dgm:spPr/>
      <dgm:t>
        <a:bodyPr/>
        <a:lstStyle/>
        <a:p>
          <a:endParaRPr lang="en-US"/>
        </a:p>
      </dgm:t>
    </dgm:pt>
    <dgm:pt modelId="{5EFD6581-3416-4A38-AB5A-F98B3CD5E0F3}" type="sibTrans" cxnId="{3CC4B1FB-4D42-4759-B387-8A90834D47E1}">
      <dgm:prSet/>
      <dgm:spPr/>
      <dgm:t>
        <a:bodyPr/>
        <a:lstStyle/>
        <a:p>
          <a:endParaRPr lang="en-US"/>
        </a:p>
      </dgm:t>
    </dgm:pt>
    <dgm:pt modelId="{C81CD89D-007E-4ACA-9C06-B3534DEC8789}" type="pres">
      <dgm:prSet presAssocID="{EE8A31ED-8A3E-4EAD-82AA-1DFAD2BC2823}" presName="Name0" presStyleCnt="0">
        <dgm:presLayoutVars>
          <dgm:dir/>
          <dgm:animLvl val="lvl"/>
          <dgm:resizeHandles val="exact"/>
        </dgm:presLayoutVars>
      </dgm:prSet>
      <dgm:spPr/>
    </dgm:pt>
    <dgm:pt modelId="{E1385E35-5C02-4A19-9E72-35262299B51C}" type="pres">
      <dgm:prSet presAssocID="{B7CF3DD1-88A2-40CC-821C-2C22870AFCEC}" presName="composite" presStyleCnt="0"/>
      <dgm:spPr/>
    </dgm:pt>
    <dgm:pt modelId="{C1762B63-68A0-45EA-BE83-5C541FB109D9}" type="pres">
      <dgm:prSet presAssocID="{B7CF3DD1-88A2-40CC-821C-2C22870AFCE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3B75369-8CA4-4CC7-9433-4858A2C9E8A6}" type="pres">
      <dgm:prSet presAssocID="{B7CF3DD1-88A2-40CC-821C-2C22870AFCEC}" presName="desTx" presStyleLbl="alignAccFollowNode1" presStyleIdx="0" presStyleCnt="2">
        <dgm:presLayoutVars>
          <dgm:bulletEnabled val="1"/>
        </dgm:presLayoutVars>
      </dgm:prSet>
      <dgm:spPr/>
    </dgm:pt>
    <dgm:pt modelId="{D721E2D4-A7E7-4BB5-8D2E-21886CDC0BA1}" type="pres">
      <dgm:prSet presAssocID="{28D8F44F-2D79-45CB-8BA2-C83B67E34763}" presName="space" presStyleCnt="0"/>
      <dgm:spPr/>
    </dgm:pt>
    <dgm:pt modelId="{37B8E6F3-731E-448F-9EE9-E32ACED90764}" type="pres">
      <dgm:prSet presAssocID="{75A1F439-16C2-4BB7-B24C-7E6DB3B4C226}" presName="composite" presStyleCnt="0"/>
      <dgm:spPr/>
    </dgm:pt>
    <dgm:pt modelId="{10427F3F-7743-4B0E-B137-5D520EB963E6}" type="pres">
      <dgm:prSet presAssocID="{75A1F439-16C2-4BB7-B24C-7E6DB3B4C2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E8DFAD2-4761-4A96-A335-23A181CE4DCA}" type="pres">
      <dgm:prSet presAssocID="{75A1F439-16C2-4BB7-B24C-7E6DB3B4C2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2744008-A175-46A8-8F48-9E2DCCA4128F}" srcId="{75A1F439-16C2-4BB7-B24C-7E6DB3B4C226}" destId="{044E6B88-8502-4BE7-A03F-A32B10A48700}" srcOrd="0" destOrd="0" parTransId="{1AAB8AE6-8C4C-4C4A-94C1-DB36A5E8399E}" sibTransId="{C95CEC93-3D7D-4656-A8AA-93F112C2673B}"/>
    <dgm:cxn modelId="{EE2EA30B-2580-457F-810F-B5A28B51B4C0}" srcId="{B7CF3DD1-88A2-40CC-821C-2C22870AFCEC}" destId="{E0220D78-273D-4F3C-861D-0BC6F31BB23A}" srcOrd="0" destOrd="0" parTransId="{6CE0ABD2-36BB-41CF-8FC4-8927C86D8F7C}" sibTransId="{90A46115-1EC2-44DA-80D7-0C3D2339AEFB}"/>
    <dgm:cxn modelId="{C8FD4217-B2CC-4AB3-894C-374C85077ADB}" type="presOf" srcId="{17108193-8F88-41DA-95CF-A1689C416531}" destId="{CE8DFAD2-4761-4A96-A335-23A181CE4DCA}" srcOrd="0" destOrd="2" presId="urn:microsoft.com/office/officeart/2005/8/layout/hList1"/>
    <dgm:cxn modelId="{D4D62821-9FF6-4138-ACA5-A35192DAEDBB}" type="presOf" srcId="{75A1F439-16C2-4BB7-B24C-7E6DB3B4C226}" destId="{10427F3F-7743-4B0E-B137-5D520EB963E6}" srcOrd="0" destOrd="0" presId="urn:microsoft.com/office/officeart/2005/8/layout/hList1"/>
    <dgm:cxn modelId="{A2B75C5B-DFB1-44F5-9EA7-D70B79C6939B}" srcId="{B7CF3DD1-88A2-40CC-821C-2C22870AFCEC}" destId="{2422E09B-E85B-45AE-8C11-78631D0EF01E}" srcOrd="1" destOrd="0" parTransId="{2014662D-334F-44CF-B6CC-8B48458BC670}" sibTransId="{D7E32276-F826-40B9-BF6E-4C880D0EAB48}"/>
    <dgm:cxn modelId="{6124214B-D0D4-4417-A601-71896E94F8EA}" type="presOf" srcId="{E68011A7-2790-4C87-8204-95B6644C49BB}" destId="{CE8DFAD2-4761-4A96-A335-23A181CE4DCA}" srcOrd="0" destOrd="1" presId="urn:microsoft.com/office/officeart/2005/8/layout/hList1"/>
    <dgm:cxn modelId="{C8449C4C-892C-41AE-943C-E085039F4ABB}" type="presOf" srcId="{E0220D78-273D-4F3C-861D-0BC6F31BB23A}" destId="{33B75369-8CA4-4CC7-9433-4858A2C9E8A6}" srcOrd="0" destOrd="0" presId="urn:microsoft.com/office/officeart/2005/8/layout/hList1"/>
    <dgm:cxn modelId="{A7B1BA51-FC07-4CEB-825D-435A98BDF82E}" type="presOf" srcId="{452565F1-9763-4C1B-98C0-29AEE85E199B}" destId="{33B75369-8CA4-4CC7-9433-4858A2C9E8A6}" srcOrd="0" destOrd="3" presId="urn:microsoft.com/office/officeart/2005/8/layout/hList1"/>
    <dgm:cxn modelId="{6BB45C73-CAF7-4228-8576-A1FE4E598A32}" srcId="{EE8A31ED-8A3E-4EAD-82AA-1DFAD2BC2823}" destId="{B7CF3DD1-88A2-40CC-821C-2C22870AFCEC}" srcOrd="0" destOrd="0" parTransId="{06FC1F1F-E325-4C78-9E9C-F5E729814B3E}" sibTransId="{28D8F44F-2D79-45CB-8BA2-C83B67E34763}"/>
    <dgm:cxn modelId="{9BF8D175-7792-4E65-BA64-DDD5EE868B3A}" srcId="{75A1F439-16C2-4BB7-B24C-7E6DB3B4C226}" destId="{17108193-8F88-41DA-95CF-A1689C416531}" srcOrd="2" destOrd="0" parTransId="{6AABBC85-97CE-4070-B6F0-7D81C2D2EAB1}" sibTransId="{AEDC9F3A-F58D-4284-B31E-E9CAD0835EAF}"/>
    <dgm:cxn modelId="{66F48E7B-D8E9-446E-A833-E0A75EECEE53}" srcId="{B7CF3DD1-88A2-40CC-821C-2C22870AFCEC}" destId="{452565F1-9763-4C1B-98C0-29AEE85E199B}" srcOrd="3" destOrd="0" parTransId="{30695BC2-AAAE-4800-8EA2-5560B97F8381}" sibTransId="{CBAC0D1A-2056-486C-B30B-0BE05BBE06D9}"/>
    <dgm:cxn modelId="{A5599083-76A5-4CF7-B03E-A5B6B7A7BD4B}" type="presOf" srcId="{2422E09B-E85B-45AE-8C11-78631D0EF01E}" destId="{33B75369-8CA4-4CC7-9433-4858A2C9E8A6}" srcOrd="0" destOrd="1" presId="urn:microsoft.com/office/officeart/2005/8/layout/hList1"/>
    <dgm:cxn modelId="{B313709B-56C2-4209-9328-F32F9BE62584}" srcId="{75A1F439-16C2-4BB7-B24C-7E6DB3B4C226}" destId="{E68011A7-2790-4C87-8204-95B6644C49BB}" srcOrd="1" destOrd="0" parTransId="{8053D8BA-BA0D-4B12-ACEC-B376B0AD2DEB}" sibTransId="{F26E6FB6-59F9-4B95-AC58-C40CC27DBDA9}"/>
    <dgm:cxn modelId="{36D769AD-8176-425F-A22F-78B24FBDF609}" type="presOf" srcId="{D61DABFD-B870-4DC5-88D6-6D4116C10F89}" destId="{CE8DFAD2-4761-4A96-A335-23A181CE4DCA}" srcOrd="0" destOrd="3" presId="urn:microsoft.com/office/officeart/2005/8/layout/hList1"/>
    <dgm:cxn modelId="{30DD0DBE-1829-4421-9DBC-BFC6F537A403}" type="presOf" srcId="{B7CF3DD1-88A2-40CC-821C-2C22870AFCEC}" destId="{C1762B63-68A0-45EA-BE83-5C541FB109D9}" srcOrd="0" destOrd="0" presId="urn:microsoft.com/office/officeart/2005/8/layout/hList1"/>
    <dgm:cxn modelId="{C4FCBDC0-EB95-4358-A644-1C101C13B2F5}" srcId="{B7CF3DD1-88A2-40CC-821C-2C22870AFCEC}" destId="{09324BE9-C6FB-4837-B45C-0CE1BE5A98AF}" srcOrd="2" destOrd="0" parTransId="{0F71ACC4-A047-4DE2-9007-BB297C53A49E}" sibTransId="{1E6C4A99-8D66-4CB9-8D2B-6E9762856920}"/>
    <dgm:cxn modelId="{AA9538CF-7C7B-4754-A4B0-0CB365A4CA53}" type="presOf" srcId="{EE8A31ED-8A3E-4EAD-82AA-1DFAD2BC2823}" destId="{C81CD89D-007E-4ACA-9C06-B3534DEC8789}" srcOrd="0" destOrd="0" presId="urn:microsoft.com/office/officeart/2005/8/layout/hList1"/>
    <dgm:cxn modelId="{ED279DDA-3CFC-4241-87E0-FCDAB432D105}" type="presOf" srcId="{044E6B88-8502-4BE7-A03F-A32B10A48700}" destId="{CE8DFAD2-4761-4A96-A335-23A181CE4DCA}" srcOrd="0" destOrd="0" presId="urn:microsoft.com/office/officeart/2005/8/layout/hList1"/>
    <dgm:cxn modelId="{B0DF7DFB-74D3-4FE2-9747-3D0689BF65FE}" type="presOf" srcId="{09324BE9-C6FB-4837-B45C-0CE1BE5A98AF}" destId="{33B75369-8CA4-4CC7-9433-4858A2C9E8A6}" srcOrd="0" destOrd="2" presId="urn:microsoft.com/office/officeart/2005/8/layout/hList1"/>
    <dgm:cxn modelId="{3CC4B1FB-4D42-4759-B387-8A90834D47E1}" srcId="{75A1F439-16C2-4BB7-B24C-7E6DB3B4C226}" destId="{D61DABFD-B870-4DC5-88D6-6D4116C10F89}" srcOrd="3" destOrd="0" parTransId="{AE758A14-82B5-4C8B-A95F-B15B649EB1EA}" sibTransId="{5EFD6581-3416-4A38-AB5A-F98B3CD5E0F3}"/>
    <dgm:cxn modelId="{8E96CBFC-E630-4BA5-9E50-1CCBE4D34038}" srcId="{EE8A31ED-8A3E-4EAD-82AA-1DFAD2BC2823}" destId="{75A1F439-16C2-4BB7-B24C-7E6DB3B4C226}" srcOrd="1" destOrd="0" parTransId="{A07836E2-19B6-4E90-82C3-EBFACDC74776}" sibTransId="{3346A003-3004-4172-A310-D1C9CEC61AEE}"/>
    <dgm:cxn modelId="{5EB1B53E-BC8B-4B96-9C53-DF1392A32BBA}" type="presParOf" srcId="{C81CD89D-007E-4ACA-9C06-B3534DEC8789}" destId="{E1385E35-5C02-4A19-9E72-35262299B51C}" srcOrd="0" destOrd="0" presId="urn:microsoft.com/office/officeart/2005/8/layout/hList1"/>
    <dgm:cxn modelId="{CA2090F0-28E7-4A93-9DD2-08D13947EAC8}" type="presParOf" srcId="{E1385E35-5C02-4A19-9E72-35262299B51C}" destId="{C1762B63-68A0-45EA-BE83-5C541FB109D9}" srcOrd="0" destOrd="0" presId="urn:microsoft.com/office/officeart/2005/8/layout/hList1"/>
    <dgm:cxn modelId="{7AE8810B-D66A-4AAB-8F40-2028CBFDAA4F}" type="presParOf" srcId="{E1385E35-5C02-4A19-9E72-35262299B51C}" destId="{33B75369-8CA4-4CC7-9433-4858A2C9E8A6}" srcOrd="1" destOrd="0" presId="urn:microsoft.com/office/officeart/2005/8/layout/hList1"/>
    <dgm:cxn modelId="{A6B17CB4-0C43-4F9A-9B6A-052C73E1688B}" type="presParOf" srcId="{C81CD89D-007E-4ACA-9C06-B3534DEC8789}" destId="{D721E2D4-A7E7-4BB5-8D2E-21886CDC0BA1}" srcOrd="1" destOrd="0" presId="urn:microsoft.com/office/officeart/2005/8/layout/hList1"/>
    <dgm:cxn modelId="{948F8249-9D0C-4802-8AFC-36BD857B7869}" type="presParOf" srcId="{C81CD89D-007E-4ACA-9C06-B3534DEC8789}" destId="{37B8E6F3-731E-448F-9EE9-E32ACED90764}" srcOrd="2" destOrd="0" presId="urn:microsoft.com/office/officeart/2005/8/layout/hList1"/>
    <dgm:cxn modelId="{BF617E45-D70A-454F-923D-6D0480EAFED0}" type="presParOf" srcId="{37B8E6F3-731E-448F-9EE9-E32ACED90764}" destId="{10427F3F-7743-4B0E-B137-5D520EB963E6}" srcOrd="0" destOrd="0" presId="urn:microsoft.com/office/officeart/2005/8/layout/hList1"/>
    <dgm:cxn modelId="{F8A7A612-9AF9-4013-8BF7-312C3D9F0D8D}" type="presParOf" srcId="{37B8E6F3-731E-448F-9EE9-E32ACED90764}" destId="{CE8DFAD2-4761-4A96-A335-23A181CE4DC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762B63-68A0-45EA-BE83-5C541FB109D9}">
      <dsp:nvSpPr>
        <dsp:cNvPr id="0" name=""/>
        <dsp:cNvSpPr/>
      </dsp:nvSpPr>
      <dsp:spPr>
        <a:xfrm>
          <a:off x="43" y="205933"/>
          <a:ext cx="4199680" cy="460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u="sng" kern="1200"/>
            <a:t>Sales Analytics Insights</a:t>
          </a:r>
          <a:r>
            <a:rPr lang="en-US" sz="1600" b="1" i="0" kern="1200"/>
            <a:t>:</a:t>
          </a:r>
          <a:endParaRPr lang="en-US" sz="1600" kern="1200"/>
        </a:p>
      </dsp:txBody>
      <dsp:txXfrm>
        <a:off x="43" y="205933"/>
        <a:ext cx="4199680" cy="460800"/>
      </dsp:txXfrm>
    </dsp:sp>
    <dsp:sp modelId="{33B75369-8CA4-4CC7-9433-4858A2C9E8A6}">
      <dsp:nvSpPr>
        <dsp:cNvPr id="0" name=""/>
        <dsp:cNvSpPr/>
      </dsp:nvSpPr>
      <dsp:spPr>
        <a:xfrm>
          <a:off x="43" y="666733"/>
          <a:ext cx="4199680" cy="39528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Customer Net Sales Performance:</a:t>
          </a:r>
          <a:r>
            <a:rPr lang="en-US" sz="1600" b="0" i="0" kern="1200"/>
            <a:t> Revealed a robust overall growth, reflecting the effectiveness of our sales strategies.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Market Performance in India:</a:t>
          </a:r>
          <a:r>
            <a:rPr lang="en-US" sz="1600" b="0" i="0" kern="1200"/>
            <a:t> Highlighted a thriving market presence, indicating opportunities for further expansion.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Top 10 Products Report:</a:t>
          </a:r>
          <a:r>
            <a:rPr lang="en-US" sz="1600" b="0" i="0" kern="1200"/>
            <a:t> Strategic insights into product performance, guiding future development and marketing endeavors.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Market Performance vs. Target:</a:t>
          </a:r>
          <a:r>
            <a:rPr lang="en-US" sz="1600" b="0" i="0" kern="1200"/>
            <a:t> Provided a comprehensive overview, allowing for agile adjustments to meet and exceed market targets.</a:t>
          </a:r>
          <a:endParaRPr lang="en-US" sz="1600" kern="1200"/>
        </a:p>
      </dsp:txBody>
      <dsp:txXfrm>
        <a:off x="43" y="666733"/>
        <a:ext cx="4199680" cy="3952800"/>
      </dsp:txXfrm>
    </dsp:sp>
    <dsp:sp modelId="{10427F3F-7743-4B0E-B137-5D520EB963E6}">
      <dsp:nvSpPr>
        <dsp:cNvPr id="0" name=""/>
        <dsp:cNvSpPr/>
      </dsp:nvSpPr>
      <dsp:spPr>
        <a:xfrm>
          <a:off x="4787679" y="205933"/>
          <a:ext cx="4199680" cy="460800"/>
        </a:xfrm>
        <a:prstGeom prst="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i="0" u="sng" kern="1200"/>
            <a:t>Finance Analytics </a:t>
          </a:r>
          <a:r>
            <a:rPr lang="en-US" sz="1600" b="1" u="sng" kern="1200"/>
            <a:t>Insights</a:t>
          </a:r>
          <a:r>
            <a:rPr lang="en-US" sz="1600" b="1" i="0" kern="1200"/>
            <a:t>:</a:t>
          </a:r>
          <a:endParaRPr lang="en-US" sz="1600" kern="1200"/>
        </a:p>
      </dsp:txBody>
      <dsp:txXfrm>
        <a:off x="4787679" y="205933"/>
        <a:ext cx="4199680" cy="460800"/>
      </dsp:txXfrm>
    </dsp:sp>
    <dsp:sp modelId="{CE8DFAD2-4761-4A96-A335-23A181CE4DCA}">
      <dsp:nvSpPr>
        <dsp:cNvPr id="0" name=""/>
        <dsp:cNvSpPr/>
      </dsp:nvSpPr>
      <dsp:spPr>
        <a:xfrm>
          <a:off x="4787679" y="666733"/>
          <a:ext cx="4199680" cy="3952800"/>
        </a:xfrm>
        <a:prstGeom prst="rect">
          <a:avLst/>
        </a:prstGeom>
        <a:solidFill>
          <a:schemeClr val="accent2">
            <a:tint val="40000"/>
            <a:alpha val="90000"/>
            <a:hueOff val="928656"/>
            <a:satOff val="-41856"/>
            <a:lumOff val="-295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928656"/>
              <a:satOff val="-41856"/>
              <a:lumOff val="-29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Profit and Loss by Market:</a:t>
          </a:r>
          <a:r>
            <a:rPr lang="en-US" sz="1600" b="0" i="0" kern="1200"/>
            <a:t> Illuminated financial health across markets, aiding in strategic financial planning.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Profit and Loss by Fiscal Year:</a:t>
          </a:r>
          <a:r>
            <a:rPr lang="en-US" sz="1600" b="0" i="0" kern="1200"/>
            <a:t> Provided a detailed fiscal perspective, contributing to long-term financial stability.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Profit and Loss by Fiscal Quarter/Month:</a:t>
          </a:r>
          <a:r>
            <a:rPr lang="en-US" sz="1600" b="0" i="0" kern="1200"/>
            <a:t> Granular insights into financial performance over time, facilitating agile decision-making.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kern="1200"/>
            <a:t>Top 5 Countries in 2021: </a:t>
          </a:r>
          <a:r>
            <a:rPr lang="en-US" sz="1600" b="0" i="0" kern="1200"/>
            <a:t>Recognized our financial prowess on a global scale, solidifying our position in the market.</a:t>
          </a:r>
          <a:endParaRPr lang="en-US" sz="1600" kern="1200"/>
        </a:p>
      </dsp:txBody>
      <dsp:txXfrm>
        <a:off x="4787679" y="666733"/>
        <a:ext cx="4199680" cy="395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43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8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817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901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422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780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729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334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32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62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59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9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7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18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0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EAE7-2F56-4F6A-87A3-B00847B793FF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06A7D5A-0507-4EF1-9178-FD7DE1B1F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5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B3DF70-AF1B-F3D8-C94A-243922B78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4872" y="1151871"/>
            <a:ext cx="10347766" cy="2277129"/>
          </a:xfrm>
        </p:spPr>
        <p:txBody>
          <a:bodyPr>
            <a:noAutofit/>
          </a:bodyPr>
          <a:lstStyle/>
          <a:p>
            <a:r>
              <a:rPr lang="en-US" sz="4400" b="0" i="0">
                <a:solidFill>
                  <a:schemeClr val="tx1"/>
                </a:solidFill>
                <a:effectLst/>
                <a:latin typeface="Söhne"/>
              </a:rPr>
              <a:t>Analytical Insights in Sales and Financial Performance: A Case Study on AtliQ Hardware</a:t>
            </a:r>
            <a:endParaRPr lang="en-IN" sz="44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2D256-AFC4-11AF-D44E-3DF145EFA725}"/>
              </a:ext>
            </a:extLst>
          </p:cNvPr>
          <p:cNvSpPr/>
          <p:nvPr/>
        </p:nvSpPr>
        <p:spPr>
          <a:xfrm>
            <a:off x="8760307" y="5116883"/>
            <a:ext cx="195438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000" b="1" cap="none" spc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ptos Display" panose="020B0004020202020204" pitchFamily="34" charset="0"/>
              </a:rPr>
              <a:t>-Srabana </a:t>
            </a:r>
            <a:r>
              <a:rPr lang="en-IN" sz="2000" b="1" cap="none" spc="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ptos Display" panose="020B0004020202020204" pitchFamily="34" charset="0"/>
              </a:rPr>
              <a:t>Baidya</a:t>
            </a:r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D2956E1F-E048-FC8E-C263-FD6DBBB91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738" y="92086"/>
            <a:ext cx="452494" cy="4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1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A546CB-5DC8-3961-0D8F-03760E870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405" y="317240"/>
            <a:ext cx="6532093" cy="6466113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B4AECBD5-2A21-FC50-F7B3-569A096F5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6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D4273-58CA-257E-500A-24DE2916A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685" y="671712"/>
            <a:ext cx="8980689" cy="52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7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9D0EDB-4459-C076-7932-8CB6A132C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501" y="137625"/>
            <a:ext cx="7940058" cy="6246846"/>
          </a:xfrm>
          <a:prstGeom prst="rect">
            <a:avLst/>
          </a:prstGeom>
        </p:spPr>
      </p:pic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BC81EF14-C13A-E087-D97A-4566D9F47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93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E011BDC2-93CB-2F60-2F72-64FD88811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9B18D-B7E8-7BE4-C714-DBF292B4DB56}"/>
              </a:ext>
            </a:extLst>
          </p:cNvPr>
          <p:cNvSpPr txBox="1"/>
          <p:nvPr/>
        </p:nvSpPr>
        <p:spPr>
          <a:xfrm>
            <a:off x="2619775" y="2598003"/>
            <a:ext cx="890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>
                <a:latin typeface="Algerian" panose="04020705040A02060702" pitchFamily="82" charset="0"/>
              </a:rPr>
              <a:t>FINANCE </a:t>
            </a:r>
            <a:r>
              <a:rPr lang="en-IN" sz="4800" dirty="0">
                <a:latin typeface="Algerian" panose="04020705040A02060702" pitchFamily="82" charset="0"/>
              </a:rPr>
              <a:t>Analytics Report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91761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8E1313-0D97-8A51-7548-63C3CB84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560" y="335902"/>
            <a:ext cx="6743576" cy="6337137"/>
          </a:xfrm>
          <a:prstGeom prst="rect">
            <a:avLst/>
          </a:prstGeo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43734A64-65CD-10F5-C4BF-8C0DC62A6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57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C0786-E433-235E-01D6-AD7229CB5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481" y="499394"/>
            <a:ext cx="7072604" cy="5565504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9B7D79E0-FD66-75C3-0CEE-305CEC248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6EDA3-6737-8A9B-A2EC-577B9BFA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560" y="193604"/>
            <a:ext cx="10384972" cy="594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93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F60514-6247-8ACA-75AF-F8EC9703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535417"/>
            <a:ext cx="10105053" cy="2893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2105D8-6146-F315-33D2-0F4F886F4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18" y="4338734"/>
            <a:ext cx="10287001" cy="1726163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AE5EADF-391C-7138-02E9-D0399BE59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3452" y="0"/>
            <a:ext cx="410134" cy="40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91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3D7653-4A43-18EF-6C56-2EDD7F2C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3" y="986538"/>
            <a:ext cx="8407606" cy="4326604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E7B3D861-3D80-BFCE-9352-84F6B7100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53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F1A5CF-6FEA-4C12-E06E-55E39F2A1788}"/>
              </a:ext>
            </a:extLst>
          </p:cNvPr>
          <p:cNvSpPr txBox="1"/>
          <p:nvPr/>
        </p:nvSpPr>
        <p:spPr>
          <a:xfrm>
            <a:off x="1794897" y="624110"/>
            <a:ext cx="971299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INSIGHTS &amp; Key findings :</a:t>
            </a:r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E06B0CB1-7D16-ECAA-A043-514CF9D51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2000" y="98418"/>
            <a:ext cx="453600" cy="466917"/>
          </a:xfrm>
          <a:prstGeom prst="rect">
            <a:avLst/>
          </a:prstGeom>
        </p:spPr>
      </p:pic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0CBE9E5A-2A1E-DEF7-2151-469E0A536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050519"/>
              </p:ext>
            </p:extLst>
          </p:nvPr>
        </p:nvGraphicFramePr>
        <p:xfrm>
          <a:off x="1794897" y="1678329"/>
          <a:ext cx="8987404" cy="482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4156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E352C-234C-8D37-04EF-1BD69D9F3E41}"/>
              </a:ext>
            </a:extLst>
          </p:cNvPr>
          <p:cNvSpPr txBox="1"/>
          <p:nvPr/>
        </p:nvSpPr>
        <p:spPr>
          <a:xfrm>
            <a:off x="1894116" y="681136"/>
            <a:ext cx="5635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Contents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E5893-8C7F-BDBD-2631-6962D22FFE5A}"/>
              </a:ext>
            </a:extLst>
          </p:cNvPr>
          <p:cNvSpPr txBox="1"/>
          <p:nvPr/>
        </p:nvSpPr>
        <p:spPr>
          <a:xfrm>
            <a:off x="4152123" y="1912776"/>
            <a:ext cx="6354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Introduction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Methodology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Reports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Insights &amp; Key Findings </a:t>
            </a:r>
          </a:p>
          <a:p>
            <a:r>
              <a:rPr lang="en-IN" sz="24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/>
              <a:t>Achievements </a:t>
            </a:r>
          </a:p>
        </p:txBody>
      </p:sp>
      <p:pic>
        <p:nvPicPr>
          <p:cNvPr id="6" name="Picture 5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B602BFE-E131-7158-7F0A-A99069797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3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A21BBE-E3B2-A89B-DF61-B68BD5D4AB35}"/>
              </a:ext>
            </a:extLst>
          </p:cNvPr>
          <p:cNvSpPr txBox="1"/>
          <p:nvPr/>
        </p:nvSpPr>
        <p:spPr>
          <a:xfrm>
            <a:off x="1707500" y="580255"/>
            <a:ext cx="3900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Achievements :</a:t>
            </a:r>
            <a:r>
              <a:rPr lang="en-IN" sz="4000" dirty="0"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87521DE-EC5C-D528-4ACE-8D1A9448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0236" y="1485896"/>
            <a:ext cx="9007347" cy="51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Boosted Accuracy in Analysis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We used Power Pivot, Power Query, and Pivot Tables to carefully look at sales and financial data, making sure we got things exactly right.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Found Paths for Growth: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By playing with Data Modeling, we figured out where we could grow. This helped us plan for the future and decide how to sell our stuff, especially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Quick Moves with Agile Decisions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We used Conditional Formatting to get a fast look at how well the market was doing. This made it easy to change things up quickly and beat our goals.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Financial Health in the Spotlight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We looked at Profit and Loss reports to see how we were doing financially. This helped us plan for the future and stay stable in the long run.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Got Noticed Worldwide: 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People around the world recognized us for being really good with money, which helped us stay strong in the market, especially in the top 5 countries in 2021.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Made Things Run Smooth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We used Data Modeling and Power Query to make everything run better. It gave us detailed looks at how we were doing financially and helped us make smart decisions..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6296CC8B-1215-E1AE-DD36-756D2109F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7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ED557-B669-EA65-39C7-B5A6D77337DF}"/>
              </a:ext>
            </a:extLst>
          </p:cNvPr>
          <p:cNvSpPr txBox="1"/>
          <p:nvPr/>
        </p:nvSpPr>
        <p:spPr>
          <a:xfrm>
            <a:off x="6386023" y="2356955"/>
            <a:ext cx="4832251" cy="11742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57AA09C7-B695-E0DA-FC3B-8D422A898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7B61C-B6D2-6191-B1EC-E751EB686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49" y="6308154"/>
            <a:ext cx="411240" cy="404274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EC3837F-9354-07B1-B21C-6B1BCB9FD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850" y="6302028"/>
            <a:ext cx="411240" cy="4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5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B150EE-86F2-B0E3-55F7-70E4358BB771}"/>
              </a:ext>
            </a:extLst>
          </p:cNvPr>
          <p:cNvSpPr txBox="1"/>
          <p:nvPr/>
        </p:nvSpPr>
        <p:spPr>
          <a:xfrm>
            <a:off x="1645297" y="671805"/>
            <a:ext cx="73338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Introduction</a:t>
            </a:r>
            <a:r>
              <a:rPr lang="en-IN" sz="3200" dirty="0">
                <a:latin typeface="Algerian" panose="04020705040A02060702" pitchFamily="82" charset="0"/>
              </a:rPr>
              <a:t> </a:t>
            </a:r>
            <a:r>
              <a:rPr lang="en-IN" sz="2800" dirty="0">
                <a:latin typeface="Algerian" panose="04020705040A02060702" pitchFamily="82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5231-3AAA-4C97-C823-9A9436A360AC}"/>
              </a:ext>
            </a:extLst>
          </p:cNvPr>
          <p:cNvSpPr txBox="1"/>
          <p:nvPr/>
        </p:nvSpPr>
        <p:spPr>
          <a:xfrm>
            <a:off x="1645297" y="1648718"/>
            <a:ext cx="988308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>
                <a:effectLst/>
                <a:latin typeface="Söhne"/>
              </a:rPr>
              <a:t>In this project, we comprehensively explore Sales and Finance analytics, dissecting customer net sales and navigating the financial landscape through profit and loss reports.</a:t>
            </a:r>
          </a:p>
          <a:p>
            <a:pPr algn="l"/>
            <a:r>
              <a:rPr lang="en-US">
                <a:latin typeface="Söhne"/>
              </a:rPr>
              <a:t>The major objectives of this project are:</a:t>
            </a:r>
            <a:endParaRPr lang="en-US" b="0" i="0">
              <a:effectLst/>
              <a:latin typeface="Söhne"/>
            </a:endParaRPr>
          </a:p>
          <a:p>
            <a:pPr algn="l"/>
            <a:endParaRPr lang="en-US" b="0" i="0">
              <a:effectLst/>
              <a:latin typeface="Söhne"/>
            </a:endParaRPr>
          </a:p>
          <a:p>
            <a:r>
              <a:rPr lang="en-US" b="1">
                <a:latin typeface="Söhne"/>
              </a:rPr>
              <a:t>1</a:t>
            </a:r>
            <a:r>
              <a:rPr lang="en-US">
                <a:latin typeface="Söhne"/>
              </a:rPr>
              <a:t>. </a:t>
            </a:r>
            <a:r>
              <a:rPr lang="en-US" b="1">
                <a:latin typeface="Söhne"/>
              </a:rPr>
              <a:t>Data-Driven Decision-Making</a:t>
            </a:r>
            <a:r>
              <a:rPr lang="en-US">
                <a:latin typeface="Söhne"/>
              </a:rPr>
              <a:t>: We took a hands-on approach, leveraging advanced Excel, Power Query, and Power Pivot to ensure our decisions were rooted in solid data.</a:t>
            </a:r>
          </a:p>
          <a:p>
            <a:endParaRPr lang="en-US">
              <a:latin typeface="Söhne"/>
            </a:endParaRPr>
          </a:p>
          <a:p>
            <a:r>
              <a:rPr lang="en-US" b="1">
                <a:latin typeface="Söhne"/>
              </a:rPr>
              <a:t>2. Integrated Insights</a:t>
            </a:r>
            <a:r>
              <a:rPr lang="en-US">
                <a:latin typeface="Söhne"/>
              </a:rPr>
              <a:t>: In our analysis, we integrated insights from both sales and finance. We've calculated and cross-referenced the numbers, ensuring a comprehensive understanding.</a:t>
            </a:r>
          </a:p>
          <a:p>
            <a:endParaRPr lang="en-US">
              <a:latin typeface="Söhne"/>
            </a:endParaRPr>
          </a:p>
          <a:p>
            <a:r>
              <a:rPr lang="en-US" b="1">
                <a:latin typeface="Söhne"/>
              </a:rPr>
              <a:t>3</a:t>
            </a:r>
            <a:r>
              <a:rPr lang="en-US">
                <a:latin typeface="Söhne"/>
              </a:rPr>
              <a:t>. </a:t>
            </a:r>
            <a:r>
              <a:rPr lang="en-US" b="1">
                <a:latin typeface="Söhne"/>
              </a:rPr>
              <a:t>Key Findings Unveiled</a:t>
            </a:r>
            <a:r>
              <a:rPr lang="en-US">
                <a:latin typeface="Söhne"/>
              </a:rPr>
              <a:t>: We delved into the world of data-driven decision-making, unearthing key findings that have been carefully calculated. These findings illuminate our path to global recognition, operational efficiency, and surpassing market targets.</a:t>
            </a:r>
          </a:p>
          <a:p>
            <a:endParaRPr lang="en-US">
              <a:latin typeface="Söhne"/>
            </a:endParaRPr>
          </a:p>
          <a:p>
            <a:r>
              <a:rPr lang="en-US" b="1">
                <a:latin typeface="Söhne"/>
              </a:rPr>
              <a:t>4. Strategic Blueprint Developed</a:t>
            </a:r>
            <a:r>
              <a:rPr lang="en-US">
                <a:latin typeface="Söhne"/>
              </a:rPr>
              <a:t>: This isn't just an analysis; it's a strategic blueprint we've developed using a combination of analytical tools and problem-solving skills. We've calculated our steps for sustained excellence across every facet of our business operations</a:t>
            </a:r>
            <a:r>
              <a:rPr lang="en-US">
                <a:latin typeface="Bahnschrift Light SemiCondensed" panose="020B0502040204020203" pitchFamily="34" charset="0"/>
              </a:rPr>
              <a:t>.</a:t>
            </a:r>
            <a:endParaRPr lang="en-IN" dirty="0">
              <a:latin typeface="Bahnschrift Light SemiCondensed" panose="020B0502040204020203" pitchFamily="34" charset="0"/>
            </a:endParaRPr>
          </a:p>
        </p:txBody>
      </p:sp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4EAA6CE1-C913-5CEC-6341-D6F730A3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0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185CADF-CDA6-6784-35D7-83262992A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655" y="1328296"/>
            <a:ext cx="8806737" cy="4201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                                                                    </a:t>
            </a: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Tools Utilized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Power Pivot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Leveraged for enhanced data modeling and analysis capabilities.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Power Query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Applied for efficient data extraction, transformation, and loading (ETL) processes.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Data Modeling: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Utilized for structuring and organizing data to derive meaningful insights.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Conditional Formatting: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Employed to enhance visual representation and highlight key metrics.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Pivot Table: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  <a:t>Utilized for dynamic and interactive data summarization.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826A4-A48F-4A00-8A49-0BAE0DCB22F1}"/>
              </a:ext>
            </a:extLst>
          </p:cNvPr>
          <p:cNvSpPr txBox="1"/>
          <p:nvPr/>
        </p:nvSpPr>
        <p:spPr>
          <a:xfrm>
            <a:off x="1608655" y="685724"/>
            <a:ext cx="6969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Methodology :</a:t>
            </a:r>
          </a:p>
        </p:txBody>
      </p:sp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27117B34-C8A6-ADF0-F415-A3D34A0D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11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A2F545-DB5F-FA3A-FDA5-506BBD041D97}"/>
              </a:ext>
            </a:extLst>
          </p:cNvPr>
          <p:cNvSpPr txBox="1"/>
          <p:nvPr/>
        </p:nvSpPr>
        <p:spPr>
          <a:xfrm>
            <a:off x="2666074" y="2761331"/>
            <a:ext cx="8179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Sales Analytics Report </a:t>
            </a:r>
            <a:endParaRPr lang="en-IN" sz="4800" dirty="0"/>
          </a:p>
        </p:txBody>
      </p:sp>
      <p:pic>
        <p:nvPicPr>
          <p:cNvPr id="5" name="Picture 4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1281572A-2429-ADF0-4C10-F224E1604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132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BCD72F-52D5-F5E5-EAFF-69FA32670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025" y="167951"/>
            <a:ext cx="6802016" cy="6522098"/>
          </a:xfrm>
          <a:prstGeom prst="rect">
            <a:avLst/>
          </a:prstGeom>
        </p:spPr>
      </p:pic>
      <p:pic>
        <p:nvPicPr>
          <p:cNvPr id="3" name="Picture 2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04BF3A1D-2325-EAFF-2990-0C4ACD8BB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ADDEDD-3E5D-474A-658A-03F88C6C1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98" y="838034"/>
            <a:ext cx="6699380" cy="5590758"/>
          </a:xfrm>
          <a:prstGeom prst="rect">
            <a:avLst/>
          </a:prstGeom>
        </p:spPr>
      </p:pic>
      <p:pic>
        <p:nvPicPr>
          <p:cNvPr id="4" name="Picture 3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D6DE21F4-9943-EED9-2E42-74AE6FE48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8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3C054-7AB0-2139-A21E-020830775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602" y="415211"/>
            <a:ext cx="7690932" cy="6027577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D094E503-50A6-2586-1B2B-96E324D2F3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13E83-42A2-7EAE-9C7E-168CAFCAA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232" y="585826"/>
            <a:ext cx="9125339" cy="5501291"/>
          </a:xfrm>
          <a:prstGeom prst="rect">
            <a:avLst/>
          </a:prstGeom>
        </p:spPr>
      </p:pic>
      <p:pic>
        <p:nvPicPr>
          <p:cNvPr id="2" name="Picture 1" descr="A logo with a letter in the middle&#10;&#10;Description automatically generated">
            <a:extLst>
              <a:ext uri="{FF2B5EF4-FFF2-40B4-BE49-F238E27FC236}">
                <a16:creationId xmlns:a16="http://schemas.microsoft.com/office/drawing/2014/main" id="{F5196830-A3B2-4074-4F82-6D78635A3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385" y="93936"/>
            <a:ext cx="452209" cy="44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453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833</TotalTime>
  <Words>679</Words>
  <Application>Microsoft Office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Algerian</vt:lpstr>
      <vt:lpstr>Angsana New</vt:lpstr>
      <vt:lpstr>Aptos Display</vt:lpstr>
      <vt:lpstr>Arial</vt:lpstr>
      <vt:lpstr>Bahnschrift Light SemiCondensed</vt:lpstr>
      <vt:lpstr>Century Gothic</vt:lpstr>
      <vt:lpstr>Söhne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Sourav Pattanayak</dc:creator>
  <cp:lastModifiedBy>sourav pattanayak</cp:lastModifiedBy>
  <cp:revision>23</cp:revision>
  <dcterms:created xsi:type="dcterms:W3CDTF">2023-12-02T16:59:28Z</dcterms:created>
  <dcterms:modified xsi:type="dcterms:W3CDTF">2023-12-08T21:01:15Z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2023-12-02T17:01:16Z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89774e8a-ce4e-48e8-a476-a2c78885a85e</vt:lpwstr>
  </property>
  <property fmtid="{D5CDD505-2E9C-101B-9397-08002B2CF9AE}" pid="7" name="MSIP_Label_defa4170-0d19-0005-0004-bc88714345d2_ActionId">
    <vt:lpwstr>ccf7b18f-6897-4281-9cbf-185278a7e1fe</vt:lpwstr>
  </property>
  <property fmtid="{D5CDD505-2E9C-101B-9397-08002B2CF9AE}" pid="8" name="MSIP_Label_defa4170-0d19-0005-0004-bc88714345d2_ContentBits">
    <vt:lpwstr>0</vt:lpwstr>
  </property>
</Properties>
</file>