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5.png" ContentType="image/png"/>
  <Override PartName="/ppt/media/image4.wmf" ContentType="image/x-wmf"/>
  <Override PartName="/ppt/media/image1.png" ContentType="image/png"/>
  <Override PartName="/ppt/media/image3.gif" ContentType="image/gif"/>
  <Override PartName="/ppt/media/image2.wmf" ContentType="image/x-wmf"/>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3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3"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5"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6"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7"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8"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9"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40"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7"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5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4"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6"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67"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7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71"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72"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4"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75"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76"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77"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78"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79"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8"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2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5"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wmf"/><Relationship Id="rId4" Type="http://schemas.openxmlformats.org/officeDocument/2006/relationships/image" Target="../media/image3.gif"/><Relationship Id="rId5" Type="http://schemas.openxmlformats.org/officeDocument/2006/relationships/image" Target="../media/image4.wmf"/><Relationship Id="rId6" Type="http://schemas.openxmlformats.org/officeDocument/2006/relationships/slideLayout" Target="../slideLayouts/slideLayout1.xml"/><Relationship Id="rId7" Type="http://schemas.openxmlformats.org/officeDocument/2006/relationships/slideLayout" Target="../slideLayouts/slideLayout2.xml"/><Relationship Id="rId8" Type="http://schemas.openxmlformats.org/officeDocument/2006/relationships/slideLayout" Target="../slideLayouts/slideLayout3.xml"/><Relationship Id="rId9" Type="http://schemas.openxmlformats.org/officeDocument/2006/relationships/slideLayout" Target="../slideLayouts/slideLayout4.xml"/><Relationship Id="rId10" Type="http://schemas.openxmlformats.org/officeDocument/2006/relationships/slideLayout" Target="../slideLayouts/slideLayout5.xml"/><Relationship Id="rId11" Type="http://schemas.openxmlformats.org/officeDocument/2006/relationships/slideLayout" Target="../slideLayouts/slideLayout6.xml"/><Relationship Id="rId12" Type="http://schemas.openxmlformats.org/officeDocument/2006/relationships/slideLayout" Target="../slideLayouts/slideLayout7.xml"/><Relationship Id="rId13" Type="http://schemas.openxmlformats.org/officeDocument/2006/relationships/slideLayout" Target="../slideLayouts/slideLayout8.xml"/><Relationship Id="rId14" Type="http://schemas.openxmlformats.org/officeDocument/2006/relationships/slideLayout" Target="../slideLayouts/slideLayout9.xml"/><Relationship Id="rId15" Type="http://schemas.openxmlformats.org/officeDocument/2006/relationships/slideLayout" Target="../slideLayouts/slideLayout10.xml"/><Relationship Id="rId16" Type="http://schemas.openxmlformats.org/officeDocument/2006/relationships/slideLayout" Target="../slideLayouts/slideLayout11.xml"/><Relationship Id="rId17"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5.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pic>
        <p:nvPicPr>
          <p:cNvPr id="0" name="ShockwaveFlash2" descr=""/>
          <p:cNvPicPr/>
          <p:nvPr/>
        </p:nvPicPr>
        <p:blipFill>
          <a:blip r:embed="rId3"/>
          <a:stretch/>
        </p:blipFill>
        <p:spPr>
          <a:xfrm>
            <a:off x="360" y="0"/>
            <a:ext cx="1294920" cy="6857640"/>
          </a:xfrm>
          <a:prstGeom prst="rect">
            <a:avLst/>
          </a:prstGeom>
          <a:ln>
            <a:noFill/>
          </a:ln>
        </p:spPr>
      </p:pic>
      <p:pic>
        <p:nvPicPr>
          <p:cNvPr id="1" name="Picture 9" descr=""/>
          <p:cNvPicPr/>
          <p:nvPr/>
        </p:nvPicPr>
        <p:blipFill>
          <a:blip r:embed="rId4"/>
          <a:srcRect l="0" t="0" r="3379" b="0"/>
          <a:stretch/>
        </p:blipFill>
        <p:spPr>
          <a:xfrm>
            <a:off x="0" y="380880"/>
            <a:ext cx="4876200" cy="1005480"/>
          </a:xfrm>
          <a:prstGeom prst="rect">
            <a:avLst/>
          </a:prstGeom>
          <a:ln>
            <a:noFill/>
          </a:ln>
        </p:spPr>
      </p:pic>
      <p:pic>
        <p:nvPicPr>
          <p:cNvPr id="2" name="ShockwaveFlash2" descr=""/>
          <p:cNvPicPr/>
          <p:nvPr/>
        </p:nvPicPr>
        <p:blipFill>
          <a:blip r:embed="rId5"/>
          <a:stretch/>
        </p:blipFill>
        <p:spPr>
          <a:xfrm>
            <a:off x="360" y="0"/>
            <a:ext cx="1294920" cy="6857640"/>
          </a:xfrm>
          <a:prstGeom prst="rect">
            <a:avLst/>
          </a:prstGeom>
          <a:ln>
            <a:noFill/>
          </a:ln>
        </p:spPr>
      </p:pic>
      <p:sp>
        <p:nvSpPr>
          <p:cNvPr id="3" name="PlaceHolder 1"/>
          <p:cNvSpPr>
            <a:spLocks noGrp="1"/>
          </p:cNvSpPr>
          <p:nvPr>
            <p:ph type="title"/>
          </p:nvPr>
        </p:nvSpPr>
        <p:spPr>
          <a:xfrm>
            <a:off x="1143000" y="304920"/>
            <a:ext cx="7328160" cy="608760"/>
          </a:xfrm>
          <a:prstGeom prst="rect">
            <a:avLst/>
          </a:prstGeom>
        </p:spPr>
        <p:txBody>
          <a:bodyPr lIns="0" rIns="0" tIns="0" bIns="0" anchor="ctr"/>
          <a:p>
            <a:r>
              <a:rPr b="0" lang="en-US" sz="1800" spc="-1" strike="noStrike">
                <a:latin typeface="Arial"/>
              </a:rPr>
              <a:t>Click to edit the title </a:t>
            </a:r>
            <a:r>
              <a:rPr b="0" lang="en-US" sz="1800" spc="-1" strike="noStrike">
                <a:latin typeface="Arial"/>
              </a:rPr>
              <a:t>text format</a:t>
            </a:r>
            <a:endParaRPr b="0" lang="en-US" sz="1800" spc="-1" strike="noStrike">
              <a:latin typeface="Arial"/>
            </a:endParaRPr>
          </a:p>
        </p:txBody>
      </p:sp>
      <p:sp>
        <p:nvSpPr>
          <p:cNvPr id="4"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41" name="CustomShape 1"/>
          <p:cNvSpPr/>
          <p:nvPr/>
        </p:nvSpPr>
        <p:spPr>
          <a:xfrm>
            <a:off x="0" y="914400"/>
            <a:ext cx="990000" cy="2560320"/>
          </a:xfrm>
          <a:prstGeom prst="rect">
            <a:avLst/>
          </a:prstGeom>
          <a:noFill/>
          <a:ln>
            <a:noFill/>
          </a:ln>
        </p:spPr>
        <p:style>
          <a:lnRef idx="0"/>
          <a:fillRef idx="0"/>
          <a:effectRef idx="0"/>
          <a:fontRef idx="minor"/>
        </p:style>
        <p:txBody>
          <a:bodyPr lIns="90000" rIns="90000" tIns="45000" bIns="45000"/>
          <a:p>
            <a:pPr algn="ctr">
              <a:lnSpc>
                <a:spcPct val="100000"/>
              </a:lnSpc>
            </a:pPr>
            <a:r>
              <a:rPr b="1" lang="en-US" sz="5400" spc="94" strike="noStrike">
                <a:solidFill>
                  <a:srgbClr val="bdf9ff"/>
                </a:solidFill>
                <a:latin typeface="Arial"/>
                <a:ea typeface="DejaVu Sans"/>
              </a:rPr>
              <a:t>U</a:t>
            </a:r>
            <a:endParaRPr b="0" lang="en-US" sz="5400" spc="-1" strike="noStrike">
              <a:latin typeface="Arial"/>
            </a:endParaRPr>
          </a:p>
          <a:p>
            <a:pPr algn="ctr">
              <a:lnSpc>
                <a:spcPct val="100000"/>
              </a:lnSpc>
            </a:pPr>
            <a:r>
              <a:rPr b="1" lang="en-US" sz="5400" spc="94" strike="noStrike">
                <a:solidFill>
                  <a:srgbClr val="bdf9ff"/>
                </a:solidFill>
                <a:latin typeface="Arial"/>
                <a:ea typeface="DejaVu Sans"/>
              </a:rPr>
              <a:t>I</a:t>
            </a:r>
            <a:endParaRPr b="0" lang="en-US" sz="5400" spc="-1" strike="noStrike">
              <a:latin typeface="Arial"/>
            </a:endParaRPr>
          </a:p>
          <a:p>
            <a:pPr algn="ctr">
              <a:lnSpc>
                <a:spcPct val="100000"/>
              </a:lnSpc>
            </a:pPr>
            <a:r>
              <a:rPr b="1" lang="en-US" sz="5400" spc="94" strike="noStrike">
                <a:solidFill>
                  <a:srgbClr val="bdf9ff"/>
                </a:solidFill>
                <a:latin typeface="Arial"/>
                <a:ea typeface="DejaVu Sans"/>
              </a:rPr>
              <a:t>U</a:t>
            </a:r>
            <a:endParaRPr b="0" lang="en-US" sz="5400" spc="-1" strike="noStrike">
              <a:latin typeface="Arial"/>
            </a:endParaRPr>
          </a:p>
        </p:txBody>
      </p:sp>
      <p:sp>
        <p:nvSpPr>
          <p:cNvPr id="42" name="PlaceHolder 2"/>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a:t>
            </a:r>
            <a:r>
              <a:rPr b="0" lang="en-US" sz="4400" spc="-1" strike="noStrike">
                <a:latin typeface="Arial"/>
              </a:rPr>
              <a:t>li</a:t>
            </a:r>
            <a:r>
              <a:rPr b="0" lang="en-US" sz="4400" spc="-1" strike="noStrike">
                <a:latin typeface="Arial"/>
              </a:rPr>
              <a:t>c</a:t>
            </a:r>
            <a:r>
              <a:rPr b="0" lang="en-US" sz="4400" spc="-1" strike="noStrike">
                <a:latin typeface="Arial"/>
              </a:rPr>
              <a:t>k </a:t>
            </a:r>
            <a:r>
              <a:rPr b="0" lang="en-US" sz="4400" spc="-1" strike="noStrike">
                <a:latin typeface="Arial"/>
              </a:rPr>
              <a:t>to </a:t>
            </a:r>
            <a:r>
              <a:rPr b="0" lang="en-US" sz="4400" spc="-1" strike="noStrike">
                <a:latin typeface="Arial"/>
              </a:rPr>
              <a:t>e</a:t>
            </a:r>
            <a:r>
              <a:rPr b="0" lang="en-US" sz="4400" spc="-1" strike="noStrike">
                <a:latin typeface="Arial"/>
              </a:rPr>
              <a:t>di</a:t>
            </a:r>
            <a:r>
              <a:rPr b="0" lang="en-US" sz="4400" spc="-1" strike="noStrike">
                <a:latin typeface="Arial"/>
              </a:rPr>
              <a:t>t </a:t>
            </a:r>
            <a:r>
              <a:rPr b="0" lang="en-US" sz="4400" spc="-1" strike="noStrike">
                <a:latin typeface="Arial"/>
              </a:rPr>
              <a:t>th</a:t>
            </a:r>
            <a:r>
              <a:rPr b="0" lang="en-US" sz="4400" spc="-1" strike="noStrike">
                <a:latin typeface="Arial"/>
              </a:rPr>
              <a:t>e </a:t>
            </a:r>
            <a:r>
              <a:rPr b="0" lang="en-US" sz="4400" spc="-1" strike="noStrike">
                <a:latin typeface="Arial"/>
              </a:rPr>
              <a:t>tit</a:t>
            </a:r>
            <a:r>
              <a:rPr b="0" lang="en-US" sz="4400" spc="-1" strike="noStrike">
                <a:latin typeface="Arial"/>
              </a:rPr>
              <a:t>le </a:t>
            </a:r>
            <a:r>
              <a:rPr b="0" lang="en-US" sz="4400" spc="-1" strike="noStrike">
                <a:latin typeface="Arial"/>
              </a:rPr>
              <a:t>te</a:t>
            </a:r>
            <a:r>
              <a:rPr b="0" lang="en-US" sz="4400" spc="-1" strike="noStrike">
                <a:latin typeface="Arial"/>
              </a:rPr>
              <a:t>xt </a:t>
            </a:r>
            <a:r>
              <a:rPr b="0" lang="en-US" sz="4400" spc="-1" strike="noStrike">
                <a:latin typeface="Arial"/>
              </a:rPr>
              <a:t>fo</a:t>
            </a:r>
            <a:r>
              <a:rPr b="0" lang="en-US" sz="4400" spc="-1" strike="noStrike">
                <a:latin typeface="Arial"/>
              </a:rPr>
              <a:t>r</a:t>
            </a:r>
            <a:r>
              <a:rPr b="0" lang="en-US" sz="4400" spc="-1" strike="noStrike">
                <a:latin typeface="Arial"/>
              </a:rPr>
              <a:t>m</a:t>
            </a:r>
            <a:r>
              <a:rPr b="0" lang="en-US" sz="4400" spc="-1" strike="noStrike">
                <a:latin typeface="Arial"/>
              </a:rPr>
              <a:t>at</a:t>
            </a:r>
            <a:endParaRPr b="0" lang="en-US" sz="4400" spc="-1" strike="noStrike">
              <a:latin typeface="Arial"/>
            </a:endParaRPr>
          </a:p>
        </p:txBody>
      </p:sp>
      <p:sp>
        <p:nvSpPr>
          <p:cNvPr id="43" name="PlaceHolder 3"/>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hyperlink" Target="http://www.google.com/url?url=http://cse.uiu.ac.bd/about-cse/industry-advisory-panel/&amp;rct=j&amp;frm=1&amp;q=&amp;esrc=s&amp;sa=U&amp;ved=0ahUKEwjf1eLLyKzbAhWDdH0KHbOUBSQQFggTMAA&amp;usg=AOvVaw1wpiX-JXET_rdlsED-gddK" TargetMode="External"/><Relationship Id="rId2" Type="http://schemas.openxmlformats.org/officeDocument/2006/relationships/hyperlink" Target="http://www.google.com/url?url=http://cse.uiu.ac.bd/about-cse/industry-advisory-panel/&amp;rct=j&amp;frm=1&amp;q=&amp;esrc=s&amp;sa=U&amp;ved=0ahUKEwjf1eLLyKzbAhWDdH0KHbOUBSQQFggTMAA&amp;usg=AOvVaw1wpiX-JXET_rdlsED-gddK" TargetMode="External"/><Relationship Id="rId3"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685800" y="3025800"/>
            <a:ext cx="8000280" cy="169776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800" spc="94" strike="noStrike">
                <a:solidFill>
                  <a:srgbClr val="ffffff"/>
                </a:solidFill>
                <a:latin typeface="Arial"/>
              </a:rPr>
              <a:t>CSE 400: Final Year Deign Project (FYDP)</a:t>
            </a:r>
            <a:br/>
            <a:r>
              <a:rPr b="1" lang="en-US" sz="2800" spc="94" strike="noStrike">
                <a:solidFill>
                  <a:srgbClr val="ffffff"/>
                </a:solidFill>
                <a:latin typeface="Arial"/>
              </a:rPr>
              <a:t>Introduction: Course Outline</a:t>
            </a:r>
            <a:br/>
            <a:br/>
            <a:r>
              <a:rPr b="1" lang="en-US" sz="2800" spc="94" strike="noStrike">
                <a:solidFill>
                  <a:srgbClr val="ffffff"/>
                </a:solidFill>
                <a:latin typeface="Arial"/>
              </a:rPr>
              <a:t>Abu Shafin Mohammad Mahdee Jameel</a:t>
            </a:r>
            <a:br/>
            <a:r>
              <a:rPr b="1" lang="en-US" sz="2800" spc="94" strike="noStrike">
                <a:solidFill>
                  <a:srgbClr val="ffffff"/>
                </a:solidFill>
                <a:latin typeface="Arial"/>
              </a:rPr>
              <a:t>United International University</a:t>
            </a:r>
            <a:endParaRPr b="0" lang="en-US" sz="2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1143000" y="304920"/>
            <a:ext cx="7328160" cy="60876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0000"/>
                </a:solidFill>
                <a:latin typeface="Arial"/>
              </a:rPr>
              <a:t>Selection of a Mentor</a:t>
            </a:r>
            <a:endParaRPr b="0" lang="en-US" sz="3200" spc="-1" strike="noStrike">
              <a:latin typeface="Arial"/>
            </a:endParaRPr>
          </a:p>
        </p:txBody>
      </p:sp>
      <p:sp>
        <p:nvSpPr>
          <p:cNvPr id="111" name="CustomShape 2"/>
          <p:cNvSpPr/>
          <p:nvPr/>
        </p:nvSpPr>
        <p:spPr>
          <a:xfrm>
            <a:off x="1143000" y="1066680"/>
            <a:ext cx="7771680" cy="50284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SzPct val="115000"/>
              <a:buFont typeface="Arial"/>
              <a:buChar char="•"/>
            </a:pPr>
            <a:r>
              <a:rPr b="0" lang="en-US" sz="2400" spc="-1" strike="noStrike">
                <a:solidFill>
                  <a:srgbClr val="000000"/>
                </a:solidFill>
                <a:latin typeface="Arial"/>
              </a:rPr>
              <a:t>The students' group should talk to their desired faculty member(s) </a:t>
            </a:r>
            <a:endParaRPr b="0" lang="en-US" sz="2400" spc="-1" strike="noStrike">
              <a:latin typeface="Arial"/>
            </a:endParaRPr>
          </a:p>
          <a:p>
            <a:pPr marL="343080" indent="-342360">
              <a:lnSpc>
                <a:spcPct val="100000"/>
              </a:lnSpc>
              <a:spcBef>
                <a:spcPts val="479"/>
              </a:spcBef>
              <a:buClr>
                <a:srgbClr val="000000"/>
              </a:buClr>
              <a:buSzPct val="115000"/>
              <a:buFont typeface="Arial"/>
              <a:buChar char="•"/>
            </a:pPr>
            <a:r>
              <a:rPr b="0" lang="en-US" sz="2400" spc="-1" strike="noStrike">
                <a:solidFill>
                  <a:srgbClr val="000000"/>
                </a:solidFill>
                <a:latin typeface="Arial"/>
              </a:rPr>
              <a:t>After the faculty member agrees, the group should fill up a form collecting the signature of the faculty member</a:t>
            </a:r>
            <a:endParaRPr b="0" lang="en-US" sz="2400" spc="-1" strike="noStrike">
              <a:latin typeface="Arial"/>
            </a:endParaRPr>
          </a:p>
          <a:p>
            <a:pPr marL="343080" indent="-342360">
              <a:lnSpc>
                <a:spcPct val="100000"/>
              </a:lnSpc>
              <a:spcBef>
                <a:spcPts val="479"/>
              </a:spcBef>
              <a:buClr>
                <a:srgbClr val="000000"/>
              </a:buClr>
              <a:buSzPct val="115000"/>
              <a:buFont typeface="Arial"/>
              <a:buChar char="•"/>
            </a:pPr>
            <a:r>
              <a:rPr b="0" lang="en-US" sz="2400" spc="-1" strike="noStrike">
                <a:solidFill>
                  <a:srgbClr val="000000"/>
                </a:solidFill>
                <a:latin typeface="Arial"/>
              </a:rPr>
              <a:t>After the submission of the form, the department will finally assign the mentor for a particular group after checking the availability of the mentor</a:t>
            </a:r>
            <a:endParaRPr b="0" lang="en-US" sz="2400" spc="-1" strike="noStrike">
              <a:latin typeface="Arial"/>
            </a:endParaRPr>
          </a:p>
          <a:p>
            <a:pPr marL="343080" indent="-342360">
              <a:lnSpc>
                <a:spcPct val="100000"/>
              </a:lnSpc>
              <a:spcBef>
                <a:spcPts val="479"/>
              </a:spcBef>
              <a:buClr>
                <a:srgbClr val="000000"/>
              </a:buClr>
              <a:buSzPct val="115000"/>
              <a:buFont typeface="Arial"/>
              <a:buChar char="•"/>
            </a:pPr>
            <a:r>
              <a:rPr b="0" lang="en-US" sz="2400" spc="-1" strike="noStrike">
                <a:solidFill>
                  <a:srgbClr val="000000"/>
                </a:solidFill>
                <a:latin typeface="Arial"/>
              </a:rPr>
              <a:t>A faculty will not be allowed to supervise more than 3 projects simultaneously</a:t>
            </a:r>
            <a:endParaRPr b="0" lang="en-US" sz="2400" spc="-1" strike="noStrike">
              <a:latin typeface="Arial"/>
            </a:endParaRPr>
          </a:p>
          <a:p>
            <a:pPr>
              <a:lnSpc>
                <a:spcPct val="100000"/>
              </a:lnSpc>
              <a:spcBef>
                <a:spcPts val="479"/>
              </a:spcBef>
            </a:pPr>
            <a:endParaRPr b="0" lang="en-US" sz="2400" spc="-1" strike="noStrike">
              <a:latin typeface="Arial"/>
            </a:endParaRPr>
          </a:p>
        </p:txBody>
      </p:sp>
      <p:sp>
        <p:nvSpPr>
          <p:cNvPr id="112" name="CustomShape 3"/>
          <p:cNvSpPr/>
          <p:nvPr/>
        </p:nvSpPr>
        <p:spPr>
          <a:xfrm>
            <a:off x="457200" y="6351840"/>
            <a:ext cx="2133000" cy="475560"/>
          </a:xfrm>
          <a:prstGeom prst="rect">
            <a:avLst/>
          </a:prstGeom>
          <a:noFill/>
          <a:ln>
            <a:noFill/>
          </a:ln>
        </p:spPr>
        <p:style>
          <a:lnRef idx="0"/>
          <a:fillRef idx="0"/>
          <a:effectRef idx="0"/>
          <a:fontRef idx="minor"/>
        </p:style>
        <p:txBody>
          <a:bodyPr lIns="90000" rIns="90000" tIns="45000" bIns="45000"/>
          <a:p>
            <a:pPr>
              <a:lnSpc>
                <a:spcPct val="100000"/>
              </a:lnSpc>
            </a:pPr>
            <a:fld id="{35220B8D-FDC9-4D16-9387-4D31DB022588}" type="datetime">
              <a:rPr b="0" lang="en-US" sz="1400" spc="-1" strike="noStrike">
                <a:solidFill>
                  <a:srgbClr val="000000"/>
                </a:solidFill>
                <a:latin typeface="Arial"/>
              </a:rPr>
              <a:t>6/24/18</a:t>
            </a:fld>
            <a:endParaRPr b="0" lang="en-US" sz="1400" spc="-1" strike="noStrike">
              <a:latin typeface="Arial"/>
            </a:endParaRPr>
          </a:p>
        </p:txBody>
      </p:sp>
      <p:sp>
        <p:nvSpPr>
          <p:cNvPr id="113" name="CustomShape 4"/>
          <p:cNvSpPr/>
          <p:nvPr/>
        </p:nvSpPr>
        <p:spPr>
          <a:xfrm>
            <a:off x="6629400" y="6324480"/>
            <a:ext cx="2133000" cy="475560"/>
          </a:xfrm>
          <a:prstGeom prst="rect">
            <a:avLst/>
          </a:prstGeom>
          <a:noFill/>
          <a:ln>
            <a:noFill/>
          </a:ln>
        </p:spPr>
        <p:style>
          <a:lnRef idx="0"/>
          <a:fillRef idx="0"/>
          <a:effectRef idx="0"/>
          <a:fontRef idx="minor"/>
        </p:style>
        <p:txBody>
          <a:bodyPr lIns="90000" rIns="90000" tIns="45000" bIns="45000"/>
          <a:p>
            <a:pPr algn="r">
              <a:lnSpc>
                <a:spcPct val="100000"/>
              </a:lnSpc>
            </a:pPr>
            <a:fld id="{D0EB1D79-8E51-4D9D-AAFA-E074BC12B3CF}" type="slidenum">
              <a:rPr b="0" lang="en-US" sz="1400" spc="-1" strike="noStrike">
                <a:solidFill>
                  <a:srgbClr val="000000"/>
                </a:solidFill>
                <a:latin typeface="Arial"/>
              </a:rPr>
              <a:t>&lt;number&gt;</a:t>
            </a:fld>
            <a:endParaRPr b="0" lang="en-US" sz="14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1143000" y="304920"/>
            <a:ext cx="7328160" cy="60876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0000"/>
                </a:solidFill>
                <a:latin typeface="Arial"/>
              </a:rPr>
              <a:t>External Mentor</a:t>
            </a:r>
            <a:br/>
            <a:endParaRPr b="0" lang="en-US" sz="3200" spc="-1" strike="noStrike">
              <a:latin typeface="Arial"/>
            </a:endParaRPr>
          </a:p>
        </p:txBody>
      </p:sp>
      <p:sp>
        <p:nvSpPr>
          <p:cNvPr id="115" name="CustomShape 2"/>
          <p:cNvSpPr/>
          <p:nvPr/>
        </p:nvSpPr>
        <p:spPr>
          <a:xfrm>
            <a:off x="1143000" y="1066680"/>
            <a:ext cx="7771680" cy="50284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SzPct val="115000"/>
              <a:buFont typeface="Arial"/>
              <a:buChar char="•"/>
            </a:pPr>
            <a:r>
              <a:rPr b="0" lang="en-US" sz="2400" spc="-1" strike="noStrike">
                <a:solidFill>
                  <a:srgbClr val="000000"/>
                </a:solidFill>
                <a:latin typeface="Arial"/>
              </a:rPr>
              <a:t>The students can also approach an external mentor </a:t>
            </a:r>
            <a:endParaRPr b="0" lang="en-US" sz="2400" spc="-1" strike="noStrike">
              <a:latin typeface="Arial"/>
            </a:endParaRPr>
          </a:p>
          <a:p>
            <a:pPr marL="343080" indent="-342360">
              <a:lnSpc>
                <a:spcPct val="100000"/>
              </a:lnSpc>
              <a:spcBef>
                <a:spcPts val="479"/>
              </a:spcBef>
              <a:buClr>
                <a:srgbClr val="000000"/>
              </a:buClr>
              <a:buSzPct val="115000"/>
              <a:buFont typeface="Arial"/>
              <a:buChar char="•"/>
            </a:pPr>
            <a:r>
              <a:rPr b="0" lang="en-US" sz="2400" spc="-1" strike="noStrike">
                <a:solidFill>
                  <a:srgbClr val="000000"/>
                </a:solidFill>
                <a:latin typeface="Arial"/>
              </a:rPr>
              <a:t>Students are encouraged to approach members of </a:t>
            </a:r>
            <a:r>
              <a:rPr b="0" lang="en-US" sz="2400" spc="-1" strike="noStrike" u="sng">
                <a:solidFill>
                  <a:srgbClr val="009999"/>
                </a:solidFill>
                <a:uFillTx/>
                <a:latin typeface="Arial"/>
                <a:hlinkClick r:id="rId1"/>
              </a:rPr>
              <a:t>Industry Advisory </a:t>
            </a:r>
            <a:r>
              <a:rPr b="0" lang="en-US" sz="2400" spc="-1" strike="noStrike" u="sng">
                <a:solidFill>
                  <a:srgbClr val="009999"/>
                </a:solidFill>
                <a:uFillTx/>
                <a:latin typeface="Arial"/>
                <a:hlinkClick r:id="rId2"/>
              </a:rPr>
              <a:t>Panel</a:t>
            </a:r>
            <a:r>
              <a:rPr b="0" lang="en-US" sz="2400" spc="-1" strike="noStrike">
                <a:solidFill>
                  <a:srgbClr val="000000"/>
                </a:solidFill>
                <a:latin typeface="Arial"/>
              </a:rPr>
              <a:t> (cse.uiu.ac.bd/about-cse/industry-advisory-panel/)</a:t>
            </a:r>
            <a:endParaRPr b="0" lang="en-US" sz="2400" spc="-1" strike="noStrike">
              <a:latin typeface="Arial"/>
            </a:endParaRPr>
          </a:p>
          <a:p>
            <a:pPr marL="343080" indent="-342360">
              <a:lnSpc>
                <a:spcPct val="100000"/>
              </a:lnSpc>
              <a:spcBef>
                <a:spcPts val="479"/>
              </a:spcBef>
              <a:buClr>
                <a:srgbClr val="000000"/>
              </a:buClr>
              <a:buSzPct val="115000"/>
              <a:buFont typeface="Arial"/>
              <a:buChar char="•"/>
            </a:pPr>
            <a:r>
              <a:rPr b="0" lang="en-US" sz="2400" spc="-1" strike="noStrike">
                <a:solidFill>
                  <a:srgbClr val="000000"/>
                </a:solidFill>
                <a:latin typeface="Arial"/>
              </a:rPr>
              <a:t>Department will also assign an internal mentor to oversee the quality of the project</a:t>
            </a:r>
            <a:endParaRPr b="0" lang="en-US" sz="2400" spc="-1" strike="noStrike">
              <a:latin typeface="Arial"/>
            </a:endParaRPr>
          </a:p>
        </p:txBody>
      </p:sp>
      <p:sp>
        <p:nvSpPr>
          <p:cNvPr id="116" name="CustomShape 3"/>
          <p:cNvSpPr/>
          <p:nvPr/>
        </p:nvSpPr>
        <p:spPr>
          <a:xfrm>
            <a:off x="457200" y="6351840"/>
            <a:ext cx="2133000" cy="475560"/>
          </a:xfrm>
          <a:prstGeom prst="rect">
            <a:avLst/>
          </a:prstGeom>
          <a:noFill/>
          <a:ln>
            <a:noFill/>
          </a:ln>
        </p:spPr>
        <p:style>
          <a:lnRef idx="0"/>
          <a:fillRef idx="0"/>
          <a:effectRef idx="0"/>
          <a:fontRef idx="minor"/>
        </p:style>
        <p:txBody>
          <a:bodyPr lIns="90000" rIns="90000" tIns="45000" bIns="45000"/>
          <a:p>
            <a:pPr>
              <a:lnSpc>
                <a:spcPct val="100000"/>
              </a:lnSpc>
            </a:pPr>
            <a:fld id="{F7AA8CEF-04F7-4503-A5CE-A3F3DCD28720}" type="datetime">
              <a:rPr b="0" lang="en-US" sz="1400" spc="-1" strike="noStrike">
                <a:solidFill>
                  <a:srgbClr val="000000"/>
                </a:solidFill>
                <a:latin typeface="Arial"/>
              </a:rPr>
              <a:t>6/24/18</a:t>
            </a:fld>
            <a:endParaRPr b="0" lang="en-US" sz="1400" spc="-1" strike="noStrike">
              <a:latin typeface="Arial"/>
            </a:endParaRPr>
          </a:p>
        </p:txBody>
      </p:sp>
      <p:sp>
        <p:nvSpPr>
          <p:cNvPr id="117" name="CustomShape 4"/>
          <p:cNvSpPr/>
          <p:nvPr/>
        </p:nvSpPr>
        <p:spPr>
          <a:xfrm>
            <a:off x="6629400" y="6324480"/>
            <a:ext cx="2133000" cy="475560"/>
          </a:xfrm>
          <a:prstGeom prst="rect">
            <a:avLst/>
          </a:prstGeom>
          <a:noFill/>
          <a:ln>
            <a:noFill/>
          </a:ln>
        </p:spPr>
        <p:style>
          <a:lnRef idx="0"/>
          <a:fillRef idx="0"/>
          <a:effectRef idx="0"/>
          <a:fontRef idx="minor"/>
        </p:style>
        <p:txBody>
          <a:bodyPr lIns="90000" rIns="90000" tIns="45000" bIns="45000"/>
          <a:p>
            <a:pPr algn="r">
              <a:lnSpc>
                <a:spcPct val="100000"/>
              </a:lnSpc>
            </a:pPr>
            <a:fld id="{9AED38E4-FE56-4B33-9D85-069209A50349}" type="slidenum">
              <a:rPr b="0" lang="en-US" sz="1400" spc="-1" strike="noStrike">
                <a:solidFill>
                  <a:srgbClr val="000000"/>
                </a:solidFill>
                <a:latin typeface="Arial"/>
              </a:rPr>
              <a:t>&lt;number&gt;</a:t>
            </a:fld>
            <a:endParaRPr b="0" lang="en-US" sz="14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1143000" y="304920"/>
            <a:ext cx="7328160" cy="60876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0000"/>
                </a:solidFill>
                <a:latin typeface="Arial"/>
              </a:rPr>
              <a:t>Selecting a topic for FYDP </a:t>
            </a:r>
            <a:br/>
            <a:endParaRPr b="0" lang="en-US" sz="3200" spc="-1" strike="noStrike">
              <a:latin typeface="Arial"/>
            </a:endParaRPr>
          </a:p>
        </p:txBody>
      </p:sp>
      <p:sp>
        <p:nvSpPr>
          <p:cNvPr id="119" name="CustomShape 2"/>
          <p:cNvSpPr/>
          <p:nvPr/>
        </p:nvSpPr>
        <p:spPr>
          <a:xfrm>
            <a:off x="1143000" y="1066680"/>
            <a:ext cx="7771680" cy="50284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39"/>
              </a:spcBef>
              <a:buClr>
                <a:srgbClr val="000000"/>
              </a:buClr>
              <a:buSzPct val="115000"/>
              <a:buFont typeface="Arial"/>
              <a:buChar char="•"/>
            </a:pPr>
            <a:r>
              <a:rPr b="0" lang="en-US" sz="2200" spc="-1" strike="noStrike">
                <a:solidFill>
                  <a:srgbClr val="000000"/>
                </a:solidFill>
                <a:latin typeface="Arial"/>
              </a:rPr>
              <a:t>The topic should reflect the passion and interest of the group of students. </a:t>
            </a:r>
            <a:endParaRPr b="0" lang="en-US" sz="2200" spc="-1" strike="noStrike">
              <a:latin typeface="Arial"/>
            </a:endParaRPr>
          </a:p>
          <a:p>
            <a:pPr marL="343080" indent="-342360">
              <a:lnSpc>
                <a:spcPct val="100000"/>
              </a:lnSpc>
              <a:spcBef>
                <a:spcPts val="439"/>
              </a:spcBef>
              <a:buClr>
                <a:srgbClr val="000000"/>
              </a:buClr>
              <a:buSzPct val="115000"/>
              <a:buFont typeface="Arial"/>
              <a:buChar char="•"/>
            </a:pPr>
            <a:r>
              <a:rPr b="0" lang="en-US" sz="2200" spc="-1" strike="noStrike">
                <a:solidFill>
                  <a:srgbClr val="000000"/>
                </a:solidFill>
                <a:latin typeface="Arial"/>
              </a:rPr>
              <a:t>The topic should be realistic, has practical value and applications. </a:t>
            </a:r>
            <a:endParaRPr b="0" lang="en-US" sz="2200" spc="-1" strike="noStrike">
              <a:latin typeface="Arial"/>
            </a:endParaRPr>
          </a:p>
          <a:p>
            <a:pPr marL="343080" indent="-342360">
              <a:lnSpc>
                <a:spcPct val="100000"/>
              </a:lnSpc>
              <a:spcBef>
                <a:spcPts val="439"/>
              </a:spcBef>
              <a:buClr>
                <a:srgbClr val="000000"/>
              </a:buClr>
              <a:buSzPct val="115000"/>
              <a:buFont typeface="Arial"/>
              <a:buChar char="•"/>
            </a:pPr>
            <a:r>
              <a:rPr b="0" lang="en-US" sz="2200" spc="-1" strike="noStrike">
                <a:solidFill>
                  <a:srgbClr val="000000"/>
                </a:solidFill>
                <a:latin typeface="Arial"/>
              </a:rPr>
              <a:t>The project idea may come from the experience, thoughts and learning of the students </a:t>
            </a:r>
            <a:endParaRPr b="0" lang="en-US" sz="2200" spc="-1" strike="noStrike">
              <a:latin typeface="Arial"/>
            </a:endParaRPr>
          </a:p>
          <a:p>
            <a:pPr marL="343080" indent="-342360">
              <a:lnSpc>
                <a:spcPct val="100000"/>
              </a:lnSpc>
              <a:spcBef>
                <a:spcPts val="439"/>
              </a:spcBef>
              <a:buClr>
                <a:srgbClr val="000000"/>
              </a:buClr>
              <a:buSzPct val="115000"/>
              <a:buFont typeface="Arial"/>
              <a:buChar char="•"/>
            </a:pPr>
            <a:r>
              <a:rPr b="0" lang="en-US" sz="2200" spc="-1" strike="noStrike">
                <a:solidFill>
                  <a:srgbClr val="000000"/>
                </a:solidFill>
                <a:latin typeface="Arial"/>
              </a:rPr>
              <a:t>Students are highly encouraged to survey and analyze societal and industrial needs</a:t>
            </a:r>
            <a:endParaRPr b="0" lang="en-US" sz="2200" spc="-1" strike="noStrike">
              <a:latin typeface="Arial"/>
            </a:endParaRPr>
          </a:p>
          <a:p>
            <a:pPr marL="343080" indent="-342360">
              <a:lnSpc>
                <a:spcPct val="100000"/>
              </a:lnSpc>
              <a:spcBef>
                <a:spcPts val="439"/>
              </a:spcBef>
              <a:buClr>
                <a:srgbClr val="000000"/>
              </a:buClr>
              <a:buSzPct val="115000"/>
              <a:buFont typeface="Arial"/>
              <a:buChar char="•"/>
            </a:pPr>
            <a:r>
              <a:rPr b="0" lang="en-US" sz="2200" spc="-1" strike="noStrike">
                <a:solidFill>
                  <a:srgbClr val="000000"/>
                </a:solidFill>
                <a:latin typeface="Arial"/>
              </a:rPr>
              <a:t>Faculty members have already given some sample topics</a:t>
            </a:r>
            <a:endParaRPr b="0" lang="en-US" sz="2200" spc="-1" strike="noStrike">
              <a:latin typeface="Arial"/>
            </a:endParaRPr>
          </a:p>
          <a:p>
            <a:pPr marL="343080" indent="-342360">
              <a:lnSpc>
                <a:spcPct val="100000"/>
              </a:lnSpc>
              <a:spcBef>
                <a:spcPts val="439"/>
              </a:spcBef>
              <a:buClr>
                <a:srgbClr val="000000"/>
              </a:buClr>
              <a:buSzPct val="115000"/>
              <a:buFont typeface="Arial"/>
              <a:buChar char="•"/>
            </a:pPr>
            <a:r>
              <a:rPr b="0" lang="en-US" sz="2200" spc="-1" strike="noStrike">
                <a:solidFill>
                  <a:srgbClr val="000000"/>
                </a:solidFill>
                <a:latin typeface="Arial"/>
              </a:rPr>
              <a:t>Students may propose their own topic and approach any faculty member to be their mentor</a:t>
            </a:r>
            <a:endParaRPr b="0" lang="en-US" sz="2200" spc="-1" strike="noStrike">
              <a:latin typeface="Arial"/>
            </a:endParaRPr>
          </a:p>
          <a:p>
            <a:pPr marL="343080" indent="-342360">
              <a:lnSpc>
                <a:spcPct val="100000"/>
              </a:lnSpc>
              <a:spcBef>
                <a:spcPts val="439"/>
              </a:spcBef>
              <a:buClr>
                <a:srgbClr val="ff0000"/>
              </a:buClr>
              <a:buSzPct val="115000"/>
              <a:buFont typeface="Arial"/>
              <a:buChar char="•"/>
            </a:pPr>
            <a:r>
              <a:rPr b="0" lang="en-US" sz="2200" spc="-1" strike="noStrike">
                <a:solidFill>
                  <a:srgbClr val="ff0000"/>
                </a:solidFill>
                <a:latin typeface="Arial"/>
              </a:rPr>
              <a:t>The topic and the mentor must be fixed by the end of third week</a:t>
            </a:r>
            <a:endParaRPr b="0" lang="en-US" sz="2200" spc="-1" strike="noStrike">
              <a:latin typeface="Arial"/>
            </a:endParaRPr>
          </a:p>
          <a:p>
            <a:pPr>
              <a:lnSpc>
                <a:spcPct val="100000"/>
              </a:lnSpc>
              <a:spcBef>
                <a:spcPts val="439"/>
              </a:spcBef>
            </a:pPr>
            <a:endParaRPr b="0" lang="en-US" sz="2200" spc="-1" strike="noStrike">
              <a:latin typeface="Arial"/>
            </a:endParaRPr>
          </a:p>
        </p:txBody>
      </p:sp>
      <p:sp>
        <p:nvSpPr>
          <p:cNvPr id="120" name="CustomShape 3"/>
          <p:cNvSpPr/>
          <p:nvPr/>
        </p:nvSpPr>
        <p:spPr>
          <a:xfrm>
            <a:off x="457200" y="6351840"/>
            <a:ext cx="2133000" cy="475560"/>
          </a:xfrm>
          <a:prstGeom prst="rect">
            <a:avLst/>
          </a:prstGeom>
          <a:noFill/>
          <a:ln>
            <a:noFill/>
          </a:ln>
        </p:spPr>
        <p:style>
          <a:lnRef idx="0"/>
          <a:fillRef idx="0"/>
          <a:effectRef idx="0"/>
          <a:fontRef idx="minor"/>
        </p:style>
        <p:txBody>
          <a:bodyPr lIns="90000" rIns="90000" tIns="45000" bIns="45000"/>
          <a:p>
            <a:pPr>
              <a:lnSpc>
                <a:spcPct val="100000"/>
              </a:lnSpc>
            </a:pPr>
            <a:fld id="{4C6C22D7-05F5-4854-8183-0C53776AF0CE}" type="datetime">
              <a:rPr b="0" lang="en-US" sz="1400" spc="-1" strike="noStrike">
                <a:solidFill>
                  <a:srgbClr val="000000"/>
                </a:solidFill>
                <a:latin typeface="Arial"/>
              </a:rPr>
              <a:t>6/24/18</a:t>
            </a:fld>
            <a:endParaRPr b="0" lang="en-US" sz="1400" spc="-1" strike="noStrike">
              <a:latin typeface="Arial"/>
            </a:endParaRPr>
          </a:p>
        </p:txBody>
      </p:sp>
      <p:sp>
        <p:nvSpPr>
          <p:cNvPr id="121" name="CustomShape 4"/>
          <p:cNvSpPr/>
          <p:nvPr/>
        </p:nvSpPr>
        <p:spPr>
          <a:xfrm>
            <a:off x="6629400" y="6324480"/>
            <a:ext cx="2133000" cy="475560"/>
          </a:xfrm>
          <a:prstGeom prst="rect">
            <a:avLst/>
          </a:prstGeom>
          <a:noFill/>
          <a:ln>
            <a:noFill/>
          </a:ln>
        </p:spPr>
        <p:style>
          <a:lnRef idx="0"/>
          <a:fillRef idx="0"/>
          <a:effectRef idx="0"/>
          <a:fontRef idx="minor"/>
        </p:style>
        <p:txBody>
          <a:bodyPr lIns="90000" rIns="90000" tIns="45000" bIns="45000"/>
          <a:p>
            <a:pPr algn="r">
              <a:lnSpc>
                <a:spcPct val="100000"/>
              </a:lnSpc>
            </a:pPr>
            <a:fld id="{6995D25B-98CD-4AFD-800E-385FBF6FCEF9}" type="slidenum">
              <a:rPr b="0" lang="en-US" sz="1400" spc="-1" strike="noStrike">
                <a:solidFill>
                  <a:srgbClr val="000000"/>
                </a:solidFill>
                <a:latin typeface="Arial"/>
              </a:rPr>
              <a:t>&lt;number&gt;</a:t>
            </a:fld>
            <a:endParaRPr b="0" lang="en-US" sz="14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1143000" y="304920"/>
            <a:ext cx="7328160" cy="60876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0000"/>
                </a:solidFill>
                <a:latin typeface="Arial"/>
              </a:rPr>
              <a:t>Course Activities: CSE 402-A</a:t>
            </a:r>
            <a:br/>
            <a:endParaRPr b="0" lang="en-US" sz="3200" spc="-1" strike="noStrike">
              <a:latin typeface="Arial"/>
            </a:endParaRPr>
          </a:p>
        </p:txBody>
      </p:sp>
      <p:sp>
        <p:nvSpPr>
          <p:cNvPr id="123" name="CustomShape 2"/>
          <p:cNvSpPr/>
          <p:nvPr/>
        </p:nvSpPr>
        <p:spPr>
          <a:xfrm>
            <a:off x="457200" y="6351840"/>
            <a:ext cx="2133000" cy="475560"/>
          </a:xfrm>
          <a:prstGeom prst="rect">
            <a:avLst/>
          </a:prstGeom>
          <a:noFill/>
          <a:ln>
            <a:noFill/>
          </a:ln>
        </p:spPr>
        <p:style>
          <a:lnRef idx="0"/>
          <a:fillRef idx="0"/>
          <a:effectRef idx="0"/>
          <a:fontRef idx="minor"/>
        </p:style>
        <p:txBody>
          <a:bodyPr lIns="90000" rIns="90000" tIns="45000" bIns="45000"/>
          <a:p>
            <a:pPr>
              <a:lnSpc>
                <a:spcPct val="100000"/>
              </a:lnSpc>
            </a:pPr>
            <a:fld id="{F5D72D53-A9F3-4164-A766-91E1F16EEE94}" type="datetime">
              <a:rPr b="0" lang="en-US" sz="1400" spc="-1" strike="noStrike">
                <a:solidFill>
                  <a:srgbClr val="000000"/>
                </a:solidFill>
                <a:latin typeface="Arial"/>
              </a:rPr>
              <a:t>6/24/18</a:t>
            </a:fld>
            <a:endParaRPr b="0" lang="en-US" sz="1400" spc="-1" strike="noStrike">
              <a:latin typeface="Arial"/>
            </a:endParaRPr>
          </a:p>
        </p:txBody>
      </p:sp>
      <p:sp>
        <p:nvSpPr>
          <p:cNvPr id="124" name="CustomShape 3"/>
          <p:cNvSpPr/>
          <p:nvPr/>
        </p:nvSpPr>
        <p:spPr>
          <a:xfrm>
            <a:off x="6629400" y="6324480"/>
            <a:ext cx="2133000" cy="475560"/>
          </a:xfrm>
          <a:prstGeom prst="rect">
            <a:avLst/>
          </a:prstGeom>
          <a:noFill/>
          <a:ln>
            <a:noFill/>
          </a:ln>
        </p:spPr>
        <p:style>
          <a:lnRef idx="0"/>
          <a:fillRef idx="0"/>
          <a:effectRef idx="0"/>
          <a:fontRef idx="minor"/>
        </p:style>
        <p:txBody>
          <a:bodyPr lIns="90000" rIns="90000" tIns="45000" bIns="45000"/>
          <a:p>
            <a:pPr algn="r">
              <a:lnSpc>
                <a:spcPct val="100000"/>
              </a:lnSpc>
            </a:pPr>
            <a:fld id="{57ABA39A-8D56-4D72-B4B1-735DD9F609C8}" type="slidenum">
              <a:rPr b="0" lang="en-US" sz="1400" spc="-1" strike="noStrike">
                <a:solidFill>
                  <a:srgbClr val="000000"/>
                </a:solidFill>
                <a:latin typeface="Arial"/>
              </a:rPr>
              <a:t>&lt;number&gt;</a:t>
            </a:fld>
            <a:endParaRPr b="0" lang="en-US" sz="1400" spc="-1" strike="noStrike">
              <a:latin typeface="Arial"/>
            </a:endParaRPr>
          </a:p>
        </p:txBody>
      </p:sp>
      <p:graphicFrame>
        <p:nvGraphicFramePr>
          <p:cNvPr id="125" name="Table 4"/>
          <p:cNvGraphicFramePr/>
          <p:nvPr/>
        </p:nvGraphicFramePr>
        <p:xfrm>
          <a:off x="1143000" y="1066680"/>
          <a:ext cx="7328160" cy="3880080"/>
        </p:xfrm>
        <a:graphic>
          <a:graphicData uri="http://schemas.openxmlformats.org/drawingml/2006/table">
            <a:tbl>
              <a:tblPr/>
              <a:tblGrid>
                <a:gridCol w="2133360"/>
                <a:gridCol w="2411640"/>
                <a:gridCol w="1321920"/>
                <a:gridCol w="1461600"/>
              </a:tblGrid>
              <a:tr h="576720">
                <a:tc>
                  <a:txBody>
                    <a:bodyPr lIns="68400" rIns="68400"/>
                    <a:p>
                      <a:pPr>
                        <a:lnSpc>
                          <a:spcPct val="100000"/>
                        </a:lnSpc>
                      </a:pPr>
                      <a:r>
                        <a:rPr b="1" lang="en-US" sz="1800" spc="-1" strike="noStrike">
                          <a:solidFill>
                            <a:srgbClr val="ffffff"/>
                          </a:solidFill>
                          <a:latin typeface="Arial"/>
                        </a:rPr>
                        <a:t>Activities</a:t>
                      </a:r>
                      <a:endParaRPr b="0" lang="en-US" sz="18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2d2d8a"/>
                    </a:solidFill>
                  </a:tcPr>
                </a:tc>
                <a:tc>
                  <a:txBody>
                    <a:bodyPr lIns="68400" rIns="68400"/>
                    <a:p>
                      <a:pPr>
                        <a:lnSpc>
                          <a:spcPct val="100000"/>
                        </a:lnSpc>
                      </a:pPr>
                      <a:r>
                        <a:rPr b="1" lang="en-US" sz="1800" spc="-1" strike="noStrike">
                          <a:solidFill>
                            <a:srgbClr val="ffffff"/>
                          </a:solidFill>
                          <a:latin typeface="Arial"/>
                        </a:rPr>
                        <a:t>Assessment method</a:t>
                      </a:r>
                      <a:endParaRPr b="0" lang="en-US" sz="18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2d2d8a"/>
                    </a:solidFill>
                  </a:tcPr>
                </a:tc>
                <a:tc>
                  <a:txBody>
                    <a:bodyPr lIns="68400" rIns="68400"/>
                    <a:p>
                      <a:pPr>
                        <a:lnSpc>
                          <a:spcPct val="100000"/>
                        </a:lnSpc>
                      </a:pPr>
                      <a:r>
                        <a:rPr b="1" lang="en-US" sz="1800" spc="-1" strike="noStrike">
                          <a:solidFill>
                            <a:srgbClr val="ffffff"/>
                          </a:solidFill>
                          <a:latin typeface="Arial"/>
                        </a:rPr>
                        <a:t>Assessor</a:t>
                      </a:r>
                      <a:endParaRPr b="0" lang="en-US" sz="18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2d2d8a"/>
                    </a:solidFill>
                  </a:tcPr>
                </a:tc>
                <a:tc>
                  <a:txBody>
                    <a:bodyPr lIns="68400" rIns="68400"/>
                    <a:p>
                      <a:pPr>
                        <a:lnSpc>
                          <a:spcPct val="100000"/>
                        </a:lnSpc>
                      </a:pPr>
                      <a:r>
                        <a:rPr b="1" lang="en-US" sz="1800" spc="-1" strike="noStrike">
                          <a:solidFill>
                            <a:srgbClr val="ffffff"/>
                          </a:solidFill>
                          <a:latin typeface="Arial"/>
                        </a:rPr>
                        <a:t>Weightage</a:t>
                      </a:r>
                      <a:endParaRPr b="0" lang="en-US" sz="18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2d2d8a"/>
                    </a:solidFill>
                  </a:tcPr>
                </a:tc>
              </a:tr>
              <a:tr h="576720">
                <a:tc>
                  <a:txBody>
                    <a:bodyPr lIns="68400" rIns="68400"/>
                    <a:p>
                      <a:pPr>
                        <a:lnSpc>
                          <a:spcPct val="100000"/>
                        </a:lnSpc>
                      </a:pPr>
                      <a:r>
                        <a:rPr b="1" lang="en-US" sz="1800" spc="-1" strike="noStrike">
                          <a:solidFill>
                            <a:srgbClr val="ffffff"/>
                          </a:solidFill>
                          <a:latin typeface="Arial"/>
                        </a:rPr>
                        <a:t>Attendance</a:t>
                      </a:r>
                      <a:endParaRPr b="0" lang="en-US" sz="18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2d2d8a"/>
                    </a:solidFill>
                  </a:tcPr>
                </a:tc>
                <a:tc>
                  <a:txBody>
                    <a:bodyPr lIns="68400" rIns="68400"/>
                    <a:p>
                      <a:pPr>
                        <a:lnSpc>
                          <a:spcPct val="100000"/>
                        </a:lnSpc>
                      </a:pPr>
                      <a:r>
                        <a:rPr b="0" lang="en-US" sz="1800" spc="-1" strike="noStrike">
                          <a:solidFill>
                            <a:srgbClr val="000000"/>
                          </a:solidFill>
                          <a:latin typeface="Arial"/>
                        </a:rPr>
                        <a:t>Class attendance</a:t>
                      </a:r>
                      <a:endParaRPr b="0" lang="en-US" sz="18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dcdda"/>
                    </a:solidFill>
                  </a:tcPr>
                </a:tc>
                <a:tc>
                  <a:txBody>
                    <a:bodyPr lIns="68400" rIns="68400"/>
                    <a:p>
                      <a:pPr>
                        <a:lnSpc>
                          <a:spcPct val="100000"/>
                        </a:lnSpc>
                      </a:pPr>
                      <a:r>
                        <a:rPr b="0" lang="en-US" sz="1800" spc="-1" strike="noStrike">
                          <a:solidFill>
                            <a:srgbClr val="000000"/>
                          </a:solidFill>
                          <a:latin typeface="Arial"/>
                        </a:rPr>
                        <a:t>Course Teacher</a:t>
                      </a:r>
                      <a:endParaRPr b="0" lang="en-US" sz="18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dcdda"/>
                    </a:solidFill>
                  </a:tcPr>
                </a:tc>
                <a:tc>
                  <a:txBody>
                    <a:bodyPr lIns="68400" rIns="68400"/>
                    <a:p>
                      <a:pPr>
                        <a:lnSpc>
                          <a:spcPct val="100000"/>
                        </a:lnSpc>
                      </a:pPr>
                      <a:r>
                        <a:rPr b="0" lang="en-US" sz="1800" spc="-1" strike="noStrike">
                          <a:solidFill>
                            <a:srgbClr val="000000"/>
                          </a:solidFill>
                          <a:latin typeface="Arial"/>
                        </a:rPr>
                        <a:t>10%</a:t>
                      </a:r>
                      <a:endParaRPr b="0" lang="en-US" sz="18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dcdda"/>
                    </a:solidFill>
                  </a:tcPr>
                </a:tc>
              </a:tr>
              <a:tr h="576720">
                <a:tc>
                  <a:txBody>
                    <a:bodyPr lIns="68400" rIns="68400"/>
                    <a:p>
                      <a:pPr>
                        <a:lnSpc>
                          <a:spcPct val="100000"/>
                        </a:lnSpc>
                      </a:pPr>
                      <a:r>
                        <a:rPr b="1" lang="en-US" sz="1800" spc="-1" strike="noStrike">
                          <a:solidFill>
                            <a:srgbClr val="ffffff"/>
                          </a:solidFill>
                          <a:latin typeface="Arial"/>
                        </a:rPr>
                        <a:t>Project topic presentation </a:t>
                      </a:r>
                      <a:endParaRPr b="0" lang="en-US" sz="18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2d2d8a"/>
                    </a:solidFill>
                  </a:tcPr>
                </a:tc>
                <a:tc>
                  <a:txBody>
                    <a:bodyPr lIns="68400" rIns="68400"/>
                    <a:p>
                      <a:pPr>
                        <a:lnSpc>
                          <a:spcPct val="100000"/>
                        </a:lnSpc>
                      </a:pPr>
                      <a:r>
                        <a:rPr b="0" lang="en-US" sz="1800" spc="-1" strike="noStrike">
                          <a:solidFill>
                            <a:srgbClr val="000000"/>
                          </a:solidFill>
                          <a:latin typeface="Arial"/>
                        </a:rPr>
                        <a:t>Oral presentation</a:t>
                      </a:r>
                      <a:endParaRPr b="0" lang="en-US" sz="18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7e7ed"/>
                    </a:solidFill>
                  </a:tcPr>
                </a:tc>
                <a:tc>
                  <a:txBody>
                    <a:bodyPr lIns="68400" rIns="68400"/>
                    <a:p>
                      <a:pPr>
                        <a:lnSpc>
                          <a:spcPct val="100000"/>
                        </a:lnSpc>
                      </a:pPr>
                      <a:r>
                        <a:rPr b="0" lang="en-US" sz="1800" spc="-1" strike="noStrike">
                          <a:solidFill>
                            <a:srgbClr val="000000"/>
                          </a:solidFill>
                          <a:latin typeface="Arial"/>
                        </a:rPr>
                        <a:t>Course Teacher</a:t>
                      </a:r>
                      <a:endParaRPr b="0" lang="en-US" sz="18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7e7ed"/>
                    </a:solidFill>
                  </a:tcPr>
                </a:tc>
                <a:tc>
                  <a:txBody>
                    <a:bodyPr lIns="68400" rIns="68400"/>
                    <a:p>
                      <a:pPr>
                        <a:lnSpc>
                          <a:spcPct val="100000"/>
                        </a:lnSpc>
                      </a:pPr>
                      <a:r>
                        <a:rPr b="0" lang="en-US" sz="1800" spc="-1" strike="noStrike">
                          <a:solidFill>
                            <a:srgbClr val="000000"/>
                          </a:solidFill>
                          <a:latin typeface="Arial"/>
                        </a:rPr>
                        <a:t>10%</a:t>
                      </a:r>
                      <a:endParaRPr b="0" lang="en-US" sz="18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7e7ed"/>
                    </a:solidFill>
                  </a:tcPr>
                </a:tc>
              </a:tr>
              <a:tr h="707400">
                <a:tc>
                  <a:txBody>
                    <a:bodyPr lIns="68400" rIns="68400"/>
                    <a:p>
                      <a:pPr>
                        <a:lnSpc>
                          <a:spcPct val="100000"/>
                        </a:lnSpc>
                      </a:pPr>
                      <a:r>
                        <a:rPr b="1" lang="en-US" sz="1800" spc="-1" strike="noStrike">
                          <a:solidFill>
                            <a:srgbClr val="ffffff"/>
                          </a:solidFill>
                          <a:latin typeface="Arial"/>
                        </a:rPr>
                        <a:t>Weekly progress</a:t>
                      </a:r>
                      <a:endParaRPr b="0" lang="en-US" sz="18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2d2d8a"/>
                    </a:solidFill>
                  </a:tcPr>
                </a:tc>
                <a:tc>
                  <a:txBody>
                    <a:bodyPr lIns="68400" rIns="68400"/>
                    <a:p>
                      <a:pPr>
                        <a:lnSpc>
                          <a:spcPct val="100000"/>
                        </a:lnSpc>
                      </a:pPr>
                      <a:r>
                        <a:rPr b="0" lang="en-US" sz="1800" spc="-1" strike="noStrike">
                          <a:solidFill>
                            <a:srgbClr val="000000"/>
                          </a:solidFill>
                          <a:latin typeface="Arial"/>
                        </a:rPr>
                        <a:t>Journal maintained by students</a:t>
                      </a:r>
                      <a:endParaRPr b="0" lang="en-US" sz="18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dcdda"/>
                    </a:solidFill>
                  </a:tcPr>
                </a:tc>
                <a:tc>
                  <a:txBody>
                    <a:bodyPr lIns="68400" rIns="68400"/>
                    <a:p>
                      <a:pPr>
                        <a:lnSpc>
                          <a:spcPct val="100000"/>
                        </a:lnSpc>
                      </a:pPr>
                      <a:r>
                        <a:rPr b="0" lang="en-US" sz="1800" spc="-1" strike="noStrike">
                          <a:solidFill>
                            <a:srgbClr val="000000"/>
                          </a:solidFill>
                          <a:latin typeface="Arial"/>
                        </a:rPr>
                        <a:t>Course Teacher</a:t>
                      </a:r>
                      <a:endParaRPr b="0" lang="en-US" sz="18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dcdda"/>
                    </a:solidFill>
                  </a:tcPr>
                </a:tc>
                <a:tc>
                  <a:txBody>
                    <a:bodyPr lIns="68400" rIns="68400"/>
                    <a:p>
                      <a:pPr>
                        <a:lnSpc>
                          <a:spcPct val="100000"/>
                        </a:lnSpc>
                      </a:pPr>
                      <a:r>
                        <a:rPr b="0" lang="en-US" sz="1800" spc="-1" strike="noStrike">
                          <a:solidFill>
                            <a:srgbClr val="000000"/>
                          </a:solidFill>
                          <a:latin typeface="Arial"/>
                        </a:rPr>
                        <a:t>30%</a:t>
                      </a:r>
                      <a:endParaRPr b="0" lang="en-US" sz="18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dcdda"/>
                    </a:solidFill>
                  </a:tcPr>
                </a:tc>
              </a:tr>
              <a:tr h="1442880">
                <a:tc>
                  <a:txBody>
                    <a:bodyPr lIns="68400" rIns="68400"/>
                    <a:p>
                      <a:pPr>
                        <a:lnSpc>
                          <a:spcPct val="100000"/>
                        </a:lnSpc>
                      </a:pPr>
                      <a:r>
                        <a:rPr b="1" lang="en-US" sz="1800" spc="-1" strike="noStrike">
                          <a:solidFill>
                            <a:srgbClr val="ffffff"/>
                          </a:solidFill>
                          <a:latin typeface="Arial"/>
                        </a:rPr>
                        <a:t>End of trimester</a:t>
                      </a:r>
                      <a:endParaRPr b="0" lang="en-US" sz="1800" spc="-1" strike="noStrike">
                        <a:latin typeface="Arial"/>
                      </a:endParaRPr>
                    </a:p>
                    <a:p>
                      <a:pPr marL="343080" indent="-342360">
                        <a:lnSpc>
                          <a:spcPct val="100000"/>
                        </a:lnSpc>
                        <a:buClr>
                          <a:srgbClr val="ffffff"/>
                        </a:buClr>
                        <a:buFont typeface="Arial"/>
                        <a:buAutoNum type="arabicParenR"/>
                      </a:pPr>
                      <a:r>
                        <a:rPr b="1" lang="en-US" sz="1800" spc="-1" strike="noStrike">
                          <a:solidFill>
                            <a:srgbClr val="ffffff"/>
                          </a:solidFill>
                          <a:latin typeface="Arial"/>
                        </a:rPr>
                        <a:t>Project interim report</a:t>
                      </a:r>
                      <a:endParaRPr b="0" lang="en-US" sz="1800" spc="-1" strike="noStrike">
                        <a:latin typeface="Arial"/>
                      </a:endParaRPr>
                    </a:p>
                    <a:p>
                      <a:pPr marL="343080" indent="-342360">
                        <a:lnSpc>
                          <a:spcPct val="100000"/>
                        </a:lnSpc>
                        <a:buClr>
                          <a:srgbClr val="ffffff"/>
                        </a:buClr>
                        <a:buFont typeface="Arial"/>
                        <a:buAutoNum type="arabicParenR"/>
                      </a:pPr>
                      <a:r>
                        <a:rPr b="1" lang="en-US" sz="1800" spc="-1" strike="noStrike">
                          <a:solidFill>
                            <a:srgbClr val="ffffff"/>
                          </a:solidFill>
                          <a:latin typeface="Arial"/>
                        </a:rPr>
                        <a:t>Project interim presentation</a:t>
                      </a:r>
                      <a:endParaRPr b="0" lang="en-US" sz="18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2d2d8a"/>
                    </a:solidFill>
                  </a:tcPr>
                </a:tc>
                <a:tc>
                  <a:txBody>
                    <a:bodyPr lIns="68400" rIns="68400"/>
                    <a:p>
                      <a:pPr>
                        <a:lnSpc>
                          <a:spcPct val="100000"/>
                        </a:lnSpc>
                      </a:pPr>
                      <a:r>
                        <a:rPr b="0" lang="en-US" sz="1800" spc="-1" strike="noStrike">
                          <a:solidFill>
                            <a:srgbClr val="000000"/>
                          </a:solidFill>
                          <a:latin typeface="Arial"/>
                        </a:rPr>
                        <a:t> </a:t>
                      </a:r>
                      <a:endParaRPr b="0" lang="en-US" sz="1800" spc="-1" strike="noStrike">
                        <a:latin typeface="Arial"/>
                      </a:endParaRPr>
                    </a:p>
                    <a:p>
                      <a:pPr marL="343080" indent="-342360">
                        <a:lnSpc>
                          <a:spcPct val="100000"/>
                        </a:lnSpc>
                        <a:buClr>
                          <a:srgbClr val="000000"/>
                        </a:buClr>
                        <a:buFont typeface="Arial"/>
                        <a:buAutoNum type="arabicParenR"/>
                      </a:pPr>
                      <a:r>
                        <a:rPr b="0" lang="en-US" sz="1800" spc="-1" strike="noStrike">
                          <a:solidFill>
                            <a:srgbClr val="000000"/>
                          </a:solidFill>
                          <a:latin typeface="Arial"/>
                        </a:rPr>
                        <a:t>Written report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rPr>
                        <a:t>2)   Power-point </a:t>
                      </a:r>
                      <a:endParaRPr b="0" lang="en-US" sz="18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7e7ed"/>
                    </a:solidFill>
                  </a:tcPr>
                </a:tc>
                <a:tc>
                  <a:txBody>
                    <a:bodyPr lIns="68400" rIns="68400"/>
                    <a:p>
                      <a:pPr>
                        <a:lnSpc>
                          <a:spcPct val="100000"/>
                        </a:lnSpc>
                      </a:pPr>
                      <a:r>
                        <a:rPr b="0" lang="en-US" sz="1800" spc="-1" strike="noStrike">
                          <a:solidFill>
                            <a:srgbClr val="000000"/>
                          </a:solidFill>
                          <a:latin typeface="Arial"/>
                        </a:rPr>
                        <a:t> </a:t>
                      </a:r>
                      <a:endParaRPr b="0" lang="en-US" sz="1800" spc="-1" strike="noStrike">
                        <a:latin typeface="Arial"/>
                      </a:endParaRPr>
                    </a:p>
                    <a:p>
                      <a:pPr marL="343080" indent="-342360">
                        <a:lnSpc>
                          <a:spcPct val="100000"/>
                        </a:lnSpc>
                        <a:buClr>
                          <a:srgbClr val="000000"/>
                        </a:buClr>
                        <a:buFont typeface="StarSymbol"/>
                        <a:buAutoNum type="arabicParenR"/>
                      </a:pPr>
                      <a:r>
                        <a:rPr b="0" lang="en-US" sz="1800" spc="-1" strike="noStrike">
                          <a:solidFill>
                            <a:srgbClr val="000000"/>
                          </a:solidFill>
                          <a:latin typeface="Arial"/>
                        </a:rPr>
                        <a:t>Mentor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rPr>
                        <a:t>2) Course  </a:t>
                      </a:r>
                      <a:endParaRPr b="0" lang="en-US" sz="1800" spc="-1" strike="noStrike">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Teacher</a:t>
                      </a:r>
                      <a:endParaRPr b="0" lang="en-US" sz="18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7e7ed"/>
                    </a:solidFill>
                  </a:tcPr>
                </a:tc>
                <a:tc>
                  <a:txBody>
                    <a:bodyPr lIns="68400" rIns="68400"/>
                    <a:p>
                      <a:pPr>
                        <a:lnSpc>
                          <a:spcPct val="100000"/>
                        </a:lnSpc>
                      </a:pPr>
                      <a:r>
                        <a:rPr b="0" lang="en-US" sz="1800" spc="-1" strike="noStrike">
                          <a:solidFill>
                            <a:srgbClr val="000000"/>
                          </a:solidFill>
                          <a:latin typeface="Arial"/>
                        </a:rPr>
                        <a:t> </a:t>
                      </a:r>
                      <a:endParaRPr b="0" lang="en-US" sz="1800" spc="-1" strike="noStrike">
                        <a:latin typeface="Arial"/>
                      </a:endParaRPr>
                    </a:p>
                    <a:p>
                      <a:pPr>
                        <a:lnSpc>
                          <a:spcPct val="100000"/>
                        </a:lnSpc>
                      </a:pPr>
                      <a:r>
                        <a:rPr b="0" lang="en-US" sz="1800" spc="-1" strike="noStrike">
                          <a:solidFill>
                            <a:srgbClr val="000000"/>
                          </a:solidFill>
                          <a:latin typeface="Arial"/>
                        </a:rPr>
                        <a:t>30%</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rPr>
                        <a:t>20%</a:t>
                      </a:r>
                      <a:endParaRPr b="0" lang="en-US" sz="18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7e7ed"/>
                    </a:solidFill>
                  </a:tcPr>
                </a:tc>
              </a:tr>
            </a:tbl>
          </a:graphicData>
        </a:graphic>
      </p:graphicFrame>
      <p:sp>
        <p:nvSpPr>
          <p:cNvPr id="126" name="CustomShape 5"/>
          <p:cNvSpPr/>
          <p:nvPr/>
        </p:nvSpPr>
        <p:spPr>
          <a:xfrm>
            <a:off x="1219320" y="5105520"/>
            <a:ext cx="7785360" cy="699840"/>
          </a:xfrm>
          <a:prstGeom prst="rect">
            <a:avLst/>
          </a:prstGeom>
          <a:noFill/>
          <a:ln>
            <a:noFill/>
          </a:ln>
        </p:spPr>
        <p:style>
          <a:lnRef idx="0"/>
          <a:fillRef idx="0"/>
          <a:effectRef idx="0"/>
          <a:fontRef idx="minor"/>
        </p:style>
        <p:txBody>
          <a:bodyPr lIns="90000" rIns="90000" tIns="45000" bIns="45000"/>
          <a:p>
            <a:pPr marL="285840" indent="-285120" algn="just">
              <a:lnSpc>
                <a:spcPct val="100000"/>
              </a:lnSpc>
              <a:buClr>
                <a:srgbClr val="ff0000"/>
              </a:buClr>
              <a:buFont typeface="Arial"/>
              <a:buChar char="•"/>
            </a:pPr>
            <a:r>
              <a:rPr b="0" lang="en-US" sz="2000" spc="-1" strike="noStrike">
                <a:solidFill>
                  <a:srgbClr val="ff0000"/>
                </a:solidFill>
                <a:latin typeface="Times New Roman"/>
                <a:ea typeface="Times New Roman"/>
              </a:rPr>
              <a:t>Project Topic Presentation &amp; Interim Report will be marked in group</a:t>
            </a:r>
            <a:endParaRPr b="0" lang="en-US" sz="2000" spc="-1" strike="noStrike">
              <a:latin typeface="Arial"/>
            </a:endParaRPr>
          </a:p>
          <a:p>
            <a:pPr marL="285840" indent="-285120" algn="just">
              <a:lnSpc>
                <a:spcPct val="100000"/>
              </a:lnSpc>
              <a:buClr>
                <a:srgbClr val="ff0000"/>
              </a:buClr>
              <a:buFont typeface="Arial"/>
              <a:buChar char="•"/>
            </a:pPr>
            <a:r>
              <a:rPr b="0" lang="en-US" sz="2000" spc="-1" strike="noStrike">
                <a:solidFill>
                  <a:srgbClr val="ff0000"/>
                </a:solidFill>
                <a:latin typeface="Times New Roman"/>
                <a:ea typeface="Times New Roman"/>
              </a:rPr>
              <a:t>All other marks will be assigned individually</a:t>
            </a:r>
            <a:endParaRPr b="0" lang="en-US" sz="20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1143000" y="304920"/>
            <a:ext cx="7328160" cy="60876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0000"/>
                </a:solidFill>
                <a:latin typeface="Arial"/>
              </a:rPr>
              <a:t>Outline of Interim Report</a:t>
            </a:r>
            <a:endParaRPr b="0" lang="en-US" sz="3200" spc="-1" strike="noStrike">
              <a:latin typeface="Arial"/>
            </a:endParaRPr>
          </a:p>
        </p:txBody>
      </p:sp>
      <p:sp>
        <p:nvSpPr>
          <p:cNvPr id="128" name="CustomShape 2"/>
          <p:cNvSpPr/>
          <p:nvPr/>
        </p:nvSpPr>
        <p:spPr>
          <a:xfrm>
            <a:off x="1143000" y="1066680"/>
            <a:ext cx="7771680" cy="50284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59"/>
              </a:spcBef>
              <a:buClr>
                <a:srgbClr val="000000"/>
              </a:buClr>
              <a:buSzPct val="115000"/>
              <a:buFont typeface="Arial"/>
              <a:buChar char="•"/>
            </a:pPr>
            <a:r>
              <a:rPr b="0" lang="en-US" sz="2300" spc="-1" strike="noStrike">
                <a:solidFill>
                  <a:srgbClr val="000000"/>
                </a:solidFill>
                <a:latin typeface="Arial"/>
              </a:rPr>
              <a:t>Title of the Project  </a:t>
            </a:r>
            <a:endParaRPr b="0" lang="en-US" sz="2300" spc="-1" strike="noStrike">
              <a:latin typeface="Arial"/>
            </a:endParaRPr>
          </a:p>
          <a:p>
            <a:pPr marL="343080" indent="-342360">
              <a:lnSpc>
                <a:spcPct val="100000"/>
              </a:lnSpc>
              <a:spcBef>
                <a:spcPts val="459"/>
              </a:spcBef>
              <a:buClr>
                <a:srgbClr val="000000"/>
              </a:buClr>
              <a:buSzPct val="115000"/>
              <a:buFont typeface="Arial"/>
              <a:buChar char="•"/>
            </a:pPr>
            <a:r>
              <a:rPr b="0" lang="en-US" sz="2300" spc="-1" strike="noStrike">
                <a:solidFill>
                  <a:srgbClr val="000000"/>
                </a:solidFill>
                <a:latin typeface="Arial"/>
              </a:rPr>
              <a:t>Names of the Group Members </a:t>
            </a:r>
            <a:endParaRPr b="0" lang="en-US" sz="2300" spc="-1" strike="noStrike">
              <a:latin typeface="Arial"/>
            </a:endParaRPr>
          </a:p>
          <a:p>
            <a:pPr marL="343080" indent="-342360">
              <a:lnSpc>
                <a:spcPct val="100000"/>
              </a:lnSpc>
              <a:spcBef>
                <a:spcPts val="459"/>
              </a:spcBef>
              <a:buClr>
                <a:srgbClr val="000000"/>
              </a:buClr>
              <a:buSzPct val="115000"/>
              <a:buFont typeface="Arial"/>
              <a:buChar char="•"/>
            </a:pPr>
            <a:r>
              <a:rPr b="0" lang="en-US" sz="2300" spc="-1" strike="noStrike">
                <a:solidFill>
                  <a:srgbClr val="000000"/>
                </a:solidFill>
                <a:latin typeface="Arial"/>
              </a:rPr>
              <a:t>Introduction to the Project: Motivation and Problem Statement on a complex problem chosen for the project. </a:t>
            </a:r>
            <a:endParaRPr b="0" lang="en-US" sz="2300" spc="-1" strike="noStrike">
              <a:latin typeface="Arial"/>
            </a:endParaRPr>
          </a:p>
          <a:p>
            <a:pPr marL="343080" indent="-342360">
              <a:lnSpc>
                <a:spcPct val="100000"/>
              </a:lnSpc>
              <a:spcBef>
                <a:spcPts val="459"/>
              </a:spcBef>
              <a:buClr>
                <a:srgbClr val="000000"/>
              </a:buClr>
              <a:buSzPct val="115000"/>
              <a:buFont typeface="Arial"/>
              <a:buChar char="•"/>
            </a:pPr>
            <a:r>
              <a:rPr b="0" lang="en-US" sz="2300" spc="-1" strike="noStrike">
                <a:solidFill>
                  <a:srgbClr val="000000"/>
                </a:solidFill>
                <a:latin typeface="Arial"/>
              </a:rPr>
              <a:t>Literature Review: What are the current practices on the stated problem?</a:t>
            </a:r>
            <a:endParaRPr b="0" lang="en-US" sz="2300" spc="-1" strike="noStrike">
              <a:latin typeface="Arial"/>
            </a:endParaRPr>
          </a:p>
          <a:p>
            <a:pPr marL="343080" indent="-342360">
              <a:lnSpc>
                <a:spcPct val="100000"/>
              </a:lnSpc>
              <a:spcBef>
                <a:spcPts val="459"/>
              </a:spcBef>
              <a:buClr>
                <a:srgbClr val="000000"/>
              </a:buClr>
              <a:buSzPct val="115000"/>
              <a:buFont typeface="Arial"/>
              <a:buChar char="•"/>
            </a:pPr>
            <a:r>
              <a:rPr b="0" lang="en-US" sz="2300" spc="-1" strike="noStrike">
                <a:solidFill>
                  <a:srgbClr val="000000"/>
                </a:solidFill>
                <a:latin typeface="Arial"/>
              </a:rPr>
              <a:t>Method: How the stated problem will be solved? </a:t>
            </a:r>
            <a:endParaRPr b="0" lang="en-US" sz="2300" spc="-1" strike="noStrike">
              <a:latin typeface="Arial"/>
            </a:endParaRPr>
          </a:p>
          <a:p>
            <a:pPr marL="343080" indent="-342360">
              <a:lnSpc>
                <a:spcPct val="100000"/>
              </a:lnSpc>
              <a:spcBef>
                <a:spcPts val="459"/>
              </a:spcBef>
              <a:buClr>
                <a:srgbClr val="000000"/>
              </a:buClr>
              <a:buSzPct val="115000"/>
              <a:buFont typeface="Arial"/>
              <a:buChar char="•"/>
            </a:pPr>
            <a:r>
              <a:rPr b="0" lang="en-US" sz="2300" spc="-1" strike="noStrike">
                <a:solidFill>
                  <a:srgbClr val="000000"/>
                </a:solidFill>
                <a:latin typeface="Arial"/>
              </a:rPr>
              <a:t>Project Planning: Week- and trimester-wise planning for the tasks for implementing the project.  </a:t>
            </a:r>
            <a:endParaRPr b="0" lang="en-US" sz="2300" spc="-1" strike="noStrike">
              <a:latin typeface="Arial"/>
            </a:endParaRPr>
          </a:p>
          <a:p>
            <a:pPr marL="343080" indent="-342360">
              <a:lnSpc>
                <a:spcPct val="100000"/>
              </a:lnSpc>
              <a:spcBef>
                <a:spcPts val="459"/>
              </a:spcBef>
              <a:buClr>
                <a:srgbClr val="000000"/>
              </a:buClr>
              <a:buSzPct val="115000"/>
              <a:buFont typeface="Arial"/>
              <a:buChar char="•"/>
            </a:pPr>
            <a:r>
              <a:rPr b="0" lang="en-US" sz="2300" spc="-1" strike="noStrike">
                <a:solidFill>
                  <a:srgbClr val="000000"/>
                </a:solidFill>
                <a:latin typeface="Arial"/>
              </a:rPr>
              <a:t>Conclusions: Concluding remarks about the expectations on possible outcomes </a:t>
            </a:r>
            <a:endParaRPr b="0" lang="en-US" sz="2300" spc="-1" strike="noStrike">
              <a:latin typeface="Arial"/>
            </a:endParaRPr>
          </a:p>
          <a:p>
            <a:pPr marL="343080" indent="-342360">
              <a:lnSpc>
                <a:spcPct val="100000"/>
              </a:lnSpc>
              <a:spcBef>
                <a:spcPts val="459"/>
              </a:spcBef>
              <a:buClr>
                <a:srgbClr val="000000"/>
              </a:buClr>
              <a:buSzPct val="115000"/>
              <a:buFont typeface="Arial"/>
              <a:buChar char="•"/>
            </a:pPr>
            <a:r>
              <a:rPr b="0" lang="en-US" sz="2300" spc="-1" strike="noStrike">
                <a:solidFill>
                  <a:srgbClr val="000000"/>
                </a:solidFill>
                <a:latin typeface="Arial"/>
              </a:rPr>
              <a:t>References</a:t>
            </a:r>
            <a:endParaRPr b="0" lang="en-US" sz="2300" spc="-1" strike="noStrike">
              <a:latin typeface="Arial"/>
            </a:endParaRPr>
          </a:p>
        </p:txBody>
      </p:sp>
      <p:sp>
        <p:nvSpPr>
          <p:cNvPr id="129" name="CustomShape 3"/>
          <p:cNvSpPr/>
          <p:nvPr/>
        </p:nvSpPr>
        <p:spPr>
          <a:xfrm>
            <a:off x="457200" y="6351840"/>
            <a:ext cx="2133000" cy="475560"/>
          </a:xfrm>
          <a:prstGeom prst="rect">
            <a:avLst/>
          </a:prstGeom>
          <a:noFill/>
          <a:ln>
            <a:noFill/>
          </a:ln>
        </p:spPr>
        <p:style>
          <a:lnRef idx="0"/>
          <a:fillRef idx="0"/>
          <a:effectRef idx="0"/>
          <a:fontRef idx="minor"/>
        </p:style>
        <p:txBody>
          <a:bodyPr lIns="90000" rIns="90000" tIns="45000" bIns="45000"/>
          <a:p>
            <a:pPr>
              <a:lnSpc>
                <a:spcPct val="100000"/>
              </a:lnSpc>
            </a:pPr>
            <a:fld id="{0398B995-5697-4D22-95E6-E5CF300694B9}" type="datetime">
              <a:rPr b="0" lang="en-US" sz="1400" spc="-1" strike="noStrike">
                <a:solidFill>
                  <a:srgbClr val="000000"/>
                </a:solidFill>
                <a:latin typeface="Arial"/>
              </a:rPr>
              <a:t>6/24/18</a:t>
            </a:fld>
            <a:endParaRPr b="0" lang="en-US" sz="1400" spc="-1" strike="noStrike">
              <a:latin typeface="Arial"/>
            </a:endParaRPr>
          </a:p>
        </p:txBody>
      </p:sp>
      <p:sp>
        <p:nvSpPr>
          <p:cNvPr id="130" name="CustomShape 4"/>
          <p:cNvSpPr/>
          <p:nvPr/>
        </p:nvSpPr>
        <p:spPr>
          <a:xfrm>
            <a:off x="6629400" y="6324480"/>
            <a:ext cx="2133000" cy="475560"/>
          </a:xfrm>
          <a:prstGeom prst="rect">
            <a:avLst/>
          </a:prstGeom>
          <a:noFill/>
          <a:ln>
            <a:noFill/>
          </a:ln>
        </p:spPr>
        <p:style>
          <a:lnRef idx="0"/>
          <a:fillRef idx="0"/>
          <a:effectRef idx="0"/>
          <a:fontRef idx="minor"/>
        </p:style>
        <p:txBody>
          <a:bodyPr lIns="90000" rIns="90000" tIns="45000" bIns="45000"/>
          <a:p>
            <a:pPr algn="r">
              <a:lnSpc>
                <a:spcPct val="100000"/>
              </a:lnSpc>
            </a:pPr>
            <a:fld id="{1A142E9D-36BB-429B-91F0-33E53E33A39C}" type="slidenum">
              <a:rPr b="0" lang="en-US" sz="1400" spc="-1" strike="noStrike">
                <a:solidFill>
                  <a:srgbClr val="000000"/>
                </a:solidFill>
                <a:latin typeface="Arial"/>
              </a:rPr>
              <a:t>&lt;number&gt;</a:t>
            </a:fld>
            <a:endParaRPr b="0" lang="en-US" sz="14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1143000" y="304920"/>
            <a:ext cx="7328160" cy="60876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0000"/>
                </a:solidFill>
                <a:latin typeface="Arial"/>
              </a:rPr>
              <a:t>Weekly Activities for CSE 400-A </a:t>
            </a:r>
            <a:endParaRPr b="0" lang="en-US" sz="3200" spc="-1" strike="noStrike">
              <a:latin typeface="Arial"/>
            </a:endParaRPr>
          </a:p>
        </p:txBody>
      </p:sp>
      <p:graphicFrame>
        <p:nvGraphicFramePr>
          <p:cNvPr id="132" name="Table 2"/>
          <p:cNvGraphicFramePr/>
          <p:nvPr/>
        </p:nvGraphicFramePr>
        <p:xfrm>
          <a:off x="1066680" y="1066680"/>
          <a:ext cx="7404480" cy="4097520"/>
        </p:xfrm>
        <a:graphic>
          <a:graphicData uri="http://schemas.openxmlformats.org/drawingml/2006/table">
            <a:tbl>
              <a:tblPr/>
              <a:tblGrid>
                <a:gridCol w="1143000"/>
                <a:gridCol w="6261840"/>
              </a:tblGrid>
              <a:tr h="347760">
                <a:tc>
                  <a:txBody>
                    <a:bodyPr lIns="68400" rIns="68400"/>
                    <a:p>
                      <a:pPr>
                        <a:lnSpc>
                          <a:spcPct val="100000"/>
                        </a:lnSpc>
                      </a:pPr>
                      <a:r>
                        <a:rPr b="1" lang="en-US" sz="1800" spc="-1" strike="noStrike">
                          <a:solidFill>
                            <a:srgbClr val="ffffff"/>
                          </a:solidFill>
                          <a:latin typeface="Arial"/>
                        </a:rPr>
                        <a:t>Weeks</a:t>
                      </a:r>
                      <a:endParaRPr b="0" lang="en-US" sz="18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2d2d8a"/>
                    </a:solidFill>
                  </a:tcPr>
                </a:tc>
                <a:tc>
                  <a:txBody>
                    <a:bodyPr lIns="68400" rIns="68400"/>
                    <a:p>
                      <a:pPr>
                        <a:lnSpc>
                          <a:spcPct val="100000"/>
                        </a:lnSpc>
                      </a:pPr>
                      <a:r>
                        <a:rPr b="1" lang="en-US" sz="1800" spc="-1" strike="noStrike">
                          <a:solidFill>
                            <a:srgbClr val="ffffff"/>
                          </a:solidFill>
                          <a:latin typeface="Arial"/>
                        </a:rPr>
                        <a:t>Activities</a:t>
                      </a:r>
                      <a:endParaRPr b="0" lang="en-US" sz="18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2d2d8a"/>
                    </a:solidFill>
                  </a:tcPr>
                </a:tc>
              </a:tr>
              <a:tr h="1115640">
                <a:tc>
                  <a:txBody>
                    <a:bodyPr lIns="68400" rIns="68400"/>
                    <a:p>
                      <a:pPr>
                        <a:lnSpc>
                          <a:spcPct val="100000"/>
                        </a:lnSpc>
                      </a:pPr>
                      <a:r>
                        <a:rPr b="1" lang="en-US" sz="1800" spc="-1" strike="noStrike">
                          <a:solidFill>
                            <a:srgbClr val="ffffff"/>
                          </a:solidFill>
                          <a:latin typeface="Arial"/>
                        </a:rPr>
                        <a:t>Week 1</a:t>
                      </a:r>
                      <a:endParaRPr b="0" lang="en-US" sz="18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2d2d8a"/>
                    </a:solidFill>
                  </a:tcPr>
                </a:tc>
                <a:tc>
                  <a:txBody>
                    <a:bodyPr lIns="68400" rIns="68400"/>
                    <a:p>
                      <a:pPr marL="343080" indent="-342360">
                        <a:lnSpc>
                          <a:spcPct val="100000"/>
                        </a:lnSpc>
                        <a:buClr>
                          <a:srgbClr val="000000"/>
                        </a:buClr>
                        <a:buFont typeface="Symbol"/>
                        <a:buChar char=""/>
                      </a:pPr>
                      <a:r>
                        <a:rPr b="0" lang="en-US" sz="1800" spc="-1" strike="noStrike">
                          <a:solidFill>
                            <a:srgbClr val="000000"/>
                          </a:solidFill>
                          <a:latin typeface="Arial"/>
                        </a:rPr>
                        <a:t>Distribution of course hand out and explaining the course to the student</a:t>
                      </a:r>
                      <a:endParaRPr b="0" lang="en-US" sz="1800" spc="-1" strike="noStrike">
                        <a:latin typeface="Arial"/>
                      </a:endParaRPr>
                    </a:p>
                    <a:p>
                      <a:pPr marL="343080" indent="-342360">
                        <a:lnSpc>
                          <a:spcPct val="100000"/>
                        </a:lnSpc>
                        <a:buClr>
                          <a:srgbClr val="000000"/>
                        </a:buClr>
                        <a:buFont typeface="Symbol"/>
                        <a:buChar char=""/>
                      </a:pPr>
                      <a:r>
                        <a:rPr b="0" lang="en-US" sz="1800" spc="-1" strike="noStrike">
                          <a:solidFill>
                            <a:srgbClr val="000000"/>
                          </a:solidFill>
                          <a:latin typeface="Arial"/>
                        </a:rPr>
                        <a:t>Ask students to research on selecting one individual project topic and forming groups </a:t>
                      </a:r>
                      <a:endParaRPr b="0" lang="en-US" sz="18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dcdda"/>
                    </a:solidFill>
                  </a:tcPr>
                </a:tc>
              </a:tr>
              <a:tr h="859680">
                <a:tc>
                  <a:txBody>
                    <a:bodyPr lIns="68400" rIns="68400"/>
                    <a:p>
                      <a:pPr>
                        <a:lnSpc>
                          <a:spcPct val="100000"/>
                        </a:lnSpc>
                      </a:pPr>
                      <a:r>
                        <a:rPr b="1" lang="en-US" sz="1800" spc="-1" strike="noStrike">
                          <a:solidFill>
                            <a:srgbClr val="ffffff"/>
                          </a:solidFill>
                          <a:latin typeface="Arial"/>
                        </a:rPr>
                        <a:t>Week 2</a:t>
                      </a:r>
                      <a:endParaRPr b="0" lang="en-US" sz="18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2d2d8a"/>
                    </a:solidFill>
                  </a:tcPr>
                </a:tc>
                <a:tc>
                  <a:txBody>
                    <a:bodyPr lIns="68400" rIns="68400"/>
                    <a:p>
                      <a:pPr marL="343080" indent="-342360">
                        <a:lnSpc>
                          <a:spcPct val="100000"/>
                        </a:lnSpc>
                        <a:buClr>
                          <a:srgbClr val="ff0000"/>
                        </a:buClr>
                        <a:buFont typeface="Symbol"/>
                        <a:buChar char=""/>
                      </a:pPr>
                      <a:r>
                        <a:rPr b="0" lang="en-US" sz="1800" spc="-1" strike="noStrike">
                          <a:solidFill>
                            <a:srgbClr val="ff0000"/>
                          </a:solidFill>
                          <a:latin typeface="Arial"/>
                        </a:rPr>
                        <a:t>Submission of group members name and topic (signed by the Mentor)</a:t>
                      </a:r>
                      <a:endParaRPr b="0" lang="en-US" sz="1800" spc="-1" strike="noStrike">
                        <a:latin typeface="Arial"/>
                      </a:endParaRPr>
                    </a:p>
                    <a:p>
                      <a:pPr marL="343080" indent="-342360">
                        <a:lnSpc>
                          <a:spcPct val="100000"/>
                        </a:lnSpc>
                        <a:buClr>
                          <a:srgbClr val="ff0000"/>
                        </a:buClr>
                        <a:buFont typeface="Symbol"/>
                        <a:buChar char=""/>
                      </a:pPr>
                      <a:r>
                        <a:rPr b="0" lang="en-US" sz="1800" spc="-1" strike="noStrike">
                          <a:solidFill>
                            <a:srgbClr val="ff0000"/>
                          </a:solidFill>
                          <a:latin typeface="Arial"/>
                        </a:rPr>
                        <a:t>Oral presentation of project topic, justify the topic</a:t>
                      </a:r>
                      <a:endParaRPr b="0" lang="en-US" sz="18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7e7ed"/>
                    </a:solidFill>
                  </a:tcPr>
                </a:tc>
              </a:tr>
              <a:tr h="603720">
                <a:tc>
                  <a:txBody>
                    <a:bodyPr lIns="68400" rIns="68400"/>
                    <a:p>
                      <a:pPr>
                        <a:lnSpc>
                          <a:spcPct val="100000"/>
                        </a:lnSpc>
                      </a:pPr>
                      <a:r>
                        <a:rPr b="1" lang="en-US" sz="1800" spc="-1" strike="noStrike">
                          <a:solidFill>
                            <a:srgbClr val="ffffff"/>
                          </a:solidFill>
                          <a:latin typeface="Arial"/>
                        </a:rPr>
                        <a:t>Week 3</a:t>
                      </a:r>
                      <a:endParaRPr b="0" lang="en-US" sz="18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2d2d8a"/>
                    </a:solidFill>
                  </a:tcPr>
                </a:tc>
                <a:tc>
                  <a:txBody>
                    <a:bodyPr lIns="68400" rIns="68400"/>
                    <a:p>
                      <a:pPr marL="343080" indent="-342360">
                        <a:lnSpc>
                          <a:spcPct val="100000"/>
                        </a:lnSpc>
                        <a:buClr>
                          <a:srgbClr val="ff0000"/>
                        </a:buClr>
                        <a:buFont typeface="Symbol"/>
                        <a:buChar char=""/>
                      </a:pPr>
                      <a:r>
                        <a:rPr b="0" lang="en-US" sz="1800" spc="-1" strike="noStrike">
                          <a:solidFill>
                            <a:srgbClr val="ff0000"/>
                          </a:solidFill>
                          <a:latin typeface="Arial"/>
                        </a:rPr>
                        <a:t>Discussion on research methodologies</a:t>
                      </a:r>
                      <a:endParaRPr b="0" lang="en-US" sz="1800" spc="-1" strike="noStrike">
                        <a:latin typeface="Arial"/>
                      </a:endParaRPr>
                    </a:p>
                    <a:p>
                      <a:pPr marL="343080" indent="-342360">
                        <a:lnSpc>
                          <a:spcPct val="100000"/>
                        </a:lnSpc>
                        <a:buClr>
                          <a:srgbClr val="000000"/>
                        </a:buClr>
                        <a:buFont typeface="Symbol"/>
                        <a:buChar char=""/>
                      </a:pPr>
                      <a:r>
                        <a:rPr b="0" lang="en-US" sz="1800" spc="-1" strike="noStrike">
                          <a:solidFill>
                            <a:srgbClr val="000000"/>
                          </a:solidFill>
                          <a:latin typeface="Arial"/>
                        </a:rPr>
                        <a:t>Weekly progress by maintaining journal</a:t>
                      </a:r>
                      <a:endParaRPr b="0" lang="en-US" sz="18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dcdda"/>
                    </a:solidFill>
                  </a:tcPr>
                </a:tc>
              </a:tr>
              <a:tr h="603720">
                <a:tc>
                  <a:txBody>
                    <a:bodyPr lIns="68400" rIns="68400"/>
                    <a:p>
                      <a:pPr>
                        <a:lnSpc>
                          <a:spcPct val="100000"/>
                        </a:lnSpc>
                      </a:pPr>
                      <a:r>
                        <a:rPr b="1" lang="en-US" sz="1800" spc="-1" strike="noStrike">
                          <a:solidFill>
                            <a:srgbClr val="ffffff"/>
                          </a:solidFill>
                          <a:latin typeface="Arial"/>
                        </a:rPr>
                        <a:t>Week 4</a:t>
                      </a:r>
                      <a:endParaRPr b="0" lang="en-US" sz="18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2d2d8a"/>
                    </a:solidFill>
                  </a:tcPr>
                </a:tc>
                <a:tc>
                  <a:txBody>
                    <a:bodyPr lIns="68400" rIns="68400"/>
                    <a:p>
                      <a:pPr marL="343080" indent="-342360">
                        <a:lnSpc>
                          <a:spcPct val="100000"/>
                        </a:lnSpc>
                        <a:buClr>
                          <a:srgbClr val="ff0000"/>
                        </a:buClr>
                        <a:buFont typeface="Symbol"/>
                        <a:buChar char=""/>
                      </a:pPr>
                      <a:r>
                        <a:rPr b="0" lang="en-US" sz="1800" spc="-1" strike="noStrike">
                          <a:solidFill>
                            <a:srgbClr val="ff0000"/>
                          </a:solidFill>
                          <a:latin typeface="Arial"/>
                        </a:rPr>
                        <a:t>Discussion on communication skill</a:t>
                      </a:r>
                      <a:endParaRPr b="0" lang="en-US" sz="1800" spc="-1" strike="noStrike">
                        <a:latin typeface="Arial"/>
                      </a:endParaRPr>
                    </a:p>
                    <a:p>
                      <a:pPr marL="343080" indent="-342360">
                        <a:lnSpc>
                          <a:spcPct val="100000"/>
                        </a:lnSpc>
                        <a:buClr>
                          <a:srgbClr val="000000"/>
                        </a:buClr>
                        <a:buFont typeface="Symbol"/>
                        <a:buChar char=""/>
                      </a:pPr>
                      <a:r>
                        <a:rPr b="0" lang="en-US" sz="1800" spc="-1" strike="noStrike">
                          <a:solidFill>
                            <a:srgbClr val="000000"/>
                          </a:solidFill>
                          <a:latin typeface="Arial"/>
                        </a:rPr>
                        <a:t>Weekly progress by maintaining journal</a:t>
                      </a:r>
                      <a:endParaRPr b="0" lang="en-US" sz="18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7e7ed"/>
                    </a:solidFill>
                  </a:tcPr>
                </a:tc>
              </a:tr>
              <a:tr h="603720">
                <a:tc>
                  <a:txBody>
                    <a:bodyPr lIns="68400" rIns="68400"/>
                    <a:p>
                      <a:pPr>
                        <a:lnSpc>
                          <a:spcPct val="100000"/>
                        </a:lnSpc>
                      </a:pPr>
                      <a:r>
                        <a:rPr b="1" lang="en-US" sz="1800" spc="-1" strike="noStrike">
                          <a:solidFill>
                            <a:srgbClr val="ffffff"/>
                          </a:solidFill>
                          <a:latin typeface="Arial"/>
                        </a:rPr>
                        <a:t>Week 5</a:t>
                      </a:r>
                      <a:endParaRPr b="0" lang="en-US" sz="18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2d2d8a"/>
                    </a:solidFill>
                  </a:tcPr>
                </a:tc>
                <a:tc>
                  <a:txBody>
                    <a:bodyPr lIns="68400" rIns="68400"/>
                    <a:p>
                      <a:pPr marL="343080" indent="-342360">
                        <a:lnSpc>
                          <a:spcPct val="100000"/>
                        </a:lnSpc>
                        <a:buClr>
                          <a:srgbClr val="ff0000"/>
                        </a:buClr>
                        <a:buFont typeface="Symbol"/>
                        <a:buChar char=""/>
                      </a:pPr>
                      <a:r>
                        <a:rPr b="0" lang="en-US" sz="1800" spc="-1" strike="noStrike">
                          <a:solidFill>
                            <a:srgbClr val="ff0000"/>
                          </a:solidFill>
                          <a:latin typeface="Arial"/>
                        </a:rPr>
                        <a:t>Discussion on project management</a:t>
                      </a:r>
                      <a:endParaRPr b="0" lang="en-US" sz="1800" spc="-1" strike="noStrike">
                        <a:latin typeface="Arial"/>
                      </a:endParaRPr>
                    </a:p>
                    <a:p>
                      <a:pPr marL="343080" indent="-342360">
                        <a:lnSpc>
                          <a:spcPct val="100000"/>
                        </a:lnSpc>
                        <a:buClr>
                          <a:srgbClr val="000000"/>
                        </a:buClr>
                        <a:buFont typeface="Symbol"/>
                        <a:buChar char=""/>
                      </a:pPr>
                      <a:r>
                        <a:rPr b="0" lang="en-US" sz="1800" spc="-1" strike="noStrike">
                          <a:solidFill>
                            <a:srgbClr val="000000"/>
                          </a:solidFill>
                          <a:latin typeface="Arial"/>
                        </a:rPr>
                        <a:t>Weekly progress by maintaining journal</a:t>
                      </a:r>
                      <a:endParaRPr b="0" lang="en-US" sz="18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dcdda"/>
                    </a:solidFill>
                  </a:tcPr>
                </a:tc>
              </a:tr>
              <a:tr h="603720">
                <a:tc>
                  <a:txBody>
                    <a:bodyPr lIns="68400" rIns="68400"/>
                    <a:p>
                      <a:pPr>
                        <a:lnSpc>
                          <a:spcPct val="100000"/>
                        </a:lnSpc>
                      </a:pPr>
                      <a:r>
                        <a:rPr b="1" lang="en-US" sz="1800" spc="-1" strike="noStrike">
                          <a:solidFill>
                            <a:srgbClr val="ffffff"/>
                          </a:solidFill>
                          <a:latin typeface="Arial"/>
                        </a:rPr>
                        <a:t>Week 6</a:t>
                      </a:r>
                      <a:endParaRPr b="0" lang="en-US" sz="18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2d2d8a"/>
                    </a:solidFill>
                  </a:tcPr>
                </a:tc>
                <a:tc>
                  <a:txBody>
                    <a:bodyPr lIns="68400" rIns="68400"/>
                    <a:p>
                      <a:pPr marL="343080" indent="-342360">
                        <a:lnSpc>
                          <a:spcPct val="100000"/>
                        </a:lnSpc>
                        <a:buClr>
                          <a:srgbClr val="ff0000"/>
                        </a:buClr>
                        <a:buFont typeface="Symbol"/>
                        <a:buChar char=""/>
                      </a:pPr>
                      <a:r>
                        <a:rPr b="0" lang="en-US" sz="1800" spc="-1" strike="noStrike">
                          <a:solidFill>
                            <a:srgbClr val="ff0000"/>
                          </a:solidFill>
                          <a:latin typeface="Arial"/>
                        </a:rPr>
                        <a:t>Discussion on engineering practice ethical issues</a:t>
                      </a:r>
                      <a:endParaRPr b="0" lang="en-US" sz="1800" spc="-1" strike="noStrike">
                        <a:latin typeface="Arial"/>
                      </a:endParaRPr>
                    </a:p>
                    <a:p>
                      <a:pPr marL="343080" indent="-342360">
                        <a:lnSpc>
                          <a:spcPct val="100000"/>
                        </a:lnSpc>
                        <a:buClr>
                          <a:srgbClr val="000000"/>
                        </a:buClr>
                        <a:buFont typeface="Symbol"/>
                        <a:buChar char=""/>
                      </a:pPr>
                      <a:r>
                        <a:rPr b="0" lang="en-US" sz="1800" spc="-1" strike="noStrike">
                          <a:solidFill>
                            <a:srgbClr val="000000"/>
                          </a:solidFill>
                          <a:latin typeface="Arial"/>
                        </a:rPr>
                        <a:t>Weekly progress by maintaining journal</a:t>
                      </a:r>
                      <a:endParaRPr b="0" lang="en-US" sz="18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7e7ed"/>
                    </a:solidFill>
                  </a:tcPr>
                </a:tc>
              </a:tr>
            </a:tbl>
          </a:graphicData>
        </a:graphic>
      </p:graphicFrame>
      <p:sp>
        <p:nvSpPr>
          <p:cNvPr id="133" name="CustomShape 3"/>
          <p:cNvSpPr/>
          <p:nvPr/>
        </p:nvSpPr>
        <p:spPr>
          <a:xfrm>
            <a:off x="457200" y="6351840"/>
            <a:ext cx="2133000" cy="475560"/>
          </a:xfrm>
          <a:prstGeom prst="rect">
            <a:avLst/>
          </a:prstGeom>
          <a:noFill/>
          <a:ln>
            <a:noFill/>
          </a:ln>
        </p:spPr>
        <p:style>
          <a:lnRef idx="0"/>
          <a:fillRef idx="0"/>
          <a:effectRef idx="0"/>
          <a:fontRef idx="minor"/>
        </p:style>
        <p:txBody>
          <a:bodyPr lIns="90000" rIns="90000" tIns="45000" bIns="45000"/>
          <a:p>
            <a:pPr>
              <a:lnSpc>
                <a:spcPct val="100000"/>
              </a:lnSpc>
            </a:pPr>
            <a:fld id="{CE19AE70-7028-4675-A6BC-A608D4F4B5F3}" type="datetime">
              <a:rPr b="0" lang="en-US" sz="1400" spc="-1" strike="noStrike">
                <a:solidFill>
                  <a:srgbClr val="000000"/>
                </a:solidFill>
                <a:latin typeface="Arial"/>
              </a:rPr>
              <a:t>6/24/18</a:t>
            </a:fld>
            <a:endParaRPr b="0" lang="en-US" sz="1400" spc="-1" strike="noStrike">
              <a:latin typeface="Arial"/>
            </a:endParaRPr>
          </a:p>
        </p:txBody>
      </p:sp>
      <p:sp>
        <p:nvSpPr>
          <p:cNvPr id="134" name="CustomShape 4"/>
          <p:cNvSpPr/>
          <p:nvPr/>
        </p:nvSpPr>
        <p:spPr>
          <a:xfrm>
            <a:off x="6629400" y="6324480"/>
            <a:ext cx="2133000" cy="475560"/>
          </a:xfrm>
          <a:prstGeom prst="rect">
            <a:avLst/>
          </a:prstGeom>
          <a:noFill/>
          <a:ln>
            <a:noFill/>
          </a:ln>
        </p:spPr>
        <p:style>
          <a:lnRef idx="0"/>
          <a:fillRef idx="0"/>
          <a:effectRef idx="0"/>
          <a:fontRef idx="minor"/>
        </p:style>
        <p:txBody>
          <a:bodyPr lIns="90000" rIns="90000" tIns="45000" bIns="45000"/>
          <a:p>
            <a:pPr algn="r">
              <a:lnSpc>
                <a:spcPct val="100000"/>
              </a:lnSpc>
            </a:pPr>
            <a:fld id="{1C2EC872-BC90-4556-BB06-8BC4D6EC4BD6}" type="slidenum">
              <a:rPr b="0" lang="en-US" sz="1400" spc="-1" strike="noStrike">
                <a:solidFill>
                  <a:srgbClr val="000000"/>
                </a:solidFill>
                <a:latin typeface="Arial"/>
              </a:rPr>
              <a:t>&lt;number&gt;</a:t>
            </a:fld>
            <a:endParaRPr b="0" lang="en-US" sz="14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1143000" y="304920"/>
            <a:ext cx="7328160" cy="60876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0000"/>
                </a:solidFill>
                <a:latin typeface="Arial"/>
              </a:rPr>
              <a:t>Weekly Activities for CSE 400-A </a:t>
            </a:r>
            <a:endParaRPr b="0" lang="en-US" sz="3200" spc="-1" strike="noStrike">
              <a:latin typeface="Arial"/>
            </a:endParaRPr>
          </a:p>
        </p:txBody>
      </p:sp>
      <p:graphicFrame>
        <p:nvGraphicFramePr>
          <p:cNvPr id="136" name="Table 2"/>
          <p:cNvGraphicFramePr/>
          <p:nvPr/>
        </p:nvGraphicFramePr>
        <p:xfrm>
          <a:off x="1066680" y="1066680"/>
          <a:ext cx="7404480" cy="2048400"/>
        </p:xfrm>
        <a:graphic>
          <a:graphicData uri="http://schemas.openxmlformats.org/drawingml/2006/table">
            <a:tbl>
              <a:tblPr/>
              <a:tblGrid>
                <a:gridCol w="1371600"/>
                <a:gridCol w="6033240"/>
              </a:tblGrid>
              <a:tr h="347760">
                <a:tc>
                  <a:txBody>
                    <a:bodyPr lIns="68400" rIns="68400"/>
                    <a:p>
                      <a:pPr>
                        <a:lnSpc>
                          <a:spcPct val="100000"/>
                        </a:lnSpc>
                      </a:pPr>
                      <a:r>
                        <a:rPr b="1" lang="en-US" sz="1800" spc="-1" strike="noStrike">
                          <a:solidFill>
                            <a:srgbClr val="ffffff"/>
                          </a:solidFill>
                          <a:latin typeface="Arial"/>
                        </a:rPr>
                        <a:t>Weeks</a:t>
                      </a:r>
                      <a:endParaRPr b="0" lang="en-US" sz="18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2d2d8a"/>
                    </a:solidFill>
                  </a:tcPr>
                </a:tc>
                <a:tc>
                  <a:txBody>
                    <a:bodyPr lIns="68400" rIns="68400"/>
                    <a:p>
                      <a:pPr>
                        <a:lnSpc>
                          <a:spcPct val="100000"/>
                        </a:lnSpc>
                      </a:pPr>
                      <a:r>
                        <a:rPr b="1" lang="en-US" sz="1800" spc="-1" strike="noStrike">
                          <a:solidFill>
                            <a:srgbClr val="ffffff"/>
                          </a:solidFill>
                          <a:latin typeface="Arial"/>
                        </a:rPr>
                        <a:t>Activities</a:t>
                      </a:r>
                      <a:endParaRPr b="0" lang="en-US" sz="18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2d2d8a"/>
                    </a:solidFill>
                  </a:tcPr>
                </a:tc>
              </a:tr>
              <a:tr h="603720">
                <a:tc>
                  <a:txBody>
                    <a:bodyPr lIns="68400" rIns="68400"/>
                    <a:p>
                      <a:pPr>
                        <a:lnSpc>
                          <a:spcPct val="100000"/>
                        </a:lnSpc>
                      </a:pPr>
                      <a:r>
                        <a:rPr b="1" lang="en-US" sz="1800" spc="-1" strike="noStrike">
                          <a:solidFill>
                            <a:srgbClr val="ffffff"/>
                          </a:solidFill>
                          <a:latin typeface="Arial"/>
                        </a:rPr>
                        <a:t>Week 7 to Week 10</a:t>
                      </a:r>
                      <a:endParaRPr b="0" lang="en-US" sz="18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2d2d8a"/>
                    </a:solidFill>
                  </a:tcPr>
                </a:tc>
                <a:tc>
                  <a:txBody>
                    <a:bodyPr lIns="68400" rIns="68400"/>
                    <a:p>
                      <a:pPr marL="343080" indent="-342360">
                        <a:lnSpc>
                          <a:spcPct val="100000"/>
                        </a:lnSpc>
                        <a:buClr>
                          <a:srgbClr val="000000"/>
                        </a:buClr>
                        <a:buFont typeface="Symbol"/>
                        <a:buChar char=""/>
                      </a:pPr>
                      <a:r>
                        <a:rPr b="0" lang="en-US" sz="1800" spc="-1" strike="noStrike">
                          <a:solidFill>
                            <a:srgbClr val="000000"/>
                          </a:solidFill>
                          <a:latin typeface="Arial"/>
                        </a:rPr>
                        <a:t>Students describe their weekly progress to the class</a:t>
                      </a:r>
                      <a:endParaRPr b="0" lang="en-US" sz="1800" spc="-1" strike="noStrike">
                        <a:latin typeface="Arial"/>
                      </a:endParaRPr>
                    </a:p>
                    <a:p>
                      <a:pPr marL="343080" indent="-342360">
                        <a:lnSpc>
                          <a:spcPct val="100000"/>
                        </a:lnSpc>
                        <a:buClr>
                          <a:srgbClr val="000000"/>
                        </a:buClr>
                        <a:buFont typeface="Symbol"/>
                        <a:buChar char=""/>
                      </a:pPr>
                      <a:r>
                        <a:rPr b="0" lang="en-US" sz="1800" spc="-1" strike="noStrike">
                          <a:solidFill>
                            <a:srgbClr val="000000"/>
                          </a:solidFill>
                          <a:latin typeface="Arial"/>
                        </a:rPr>
                        <a:t>Weekly progress by maintaining journal</a:t>
                      </a:r>
                      <a:endParaRPr b="0" lang="en-US" sz="18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dcdda"/>
                    </a:solidFill>
                  </a:tcPr>
                </a:tc>
              </a:tr>
              <a:tr h="1371600">
                <a:tc>
                  <a:txBody>
                    <a:bodyPr lIns="68400" rIns="68400"/>
                    <a:p>
                      <a:pPr>
                        <a:lnSpc>
                          <a:spcPct val="100000"/>
                        </a:lnSpc>
                      </a:pPr>
                      <a:r>
                        <a:rPr b="1" lang="en-US" sz="1800" spc="-1" strike="noStrike">
                          <a:solidFill>
                            <a:srgbClr val="ffffff"/>
                          </a:solidFill>
                          <a:latin typeface="Arial"/>
                        </a:rPr>
                        <a:t>Week 11 Week 12</a:t>
                      </a:r>
                      <a:endParaRPr b="0" lang="en-US" sz="1800" spc="-1" strike="noStrike">
                        <a:latin typeface="Arial"/>
                      </a:endParaRPr>
                    </a:p>
                    <a:p>
                      <a:pPr>
                        <a:lnSpc>
                          <a:spcPct val="100000"/>
                        </a:lnSpc>
                      </a:pPr>
                      <a:r>
                        <a:rPr b="1" lang="en-US" sz="1800" spc="-1" strike="noStrike">
                          <a:solidFill>
                            <a:srgbClr val="ffffff"/>
                          </a:solidFill>
                          <a:latin typeface="Arial"/>
                        </a:rPr>
                        <a:t>(Mentor should be present)</a:t>
                      </a:r>
                      <a:endParaRPr b="0" lang="en-US" sz="18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2d2d8a"/>
                    </a:solidFill>
                  </a:tcPr>
                </a:tc>
                <a:tc>
                  <a:txBody>
                    <a:bodyPr lIns="68400" rIns="68400"/>
                    <a:p>
                      <a:pPr marL="343080" indent="-342360">
                        <a:lnSpc>
                          <a:spcPct val="100000"/>
                        </a:lnSpc>
                        <a:buClr>
                          <a:srgbClr val="000000"/>
                        </a:buClr>
                        <a:buFont typeface="Symbol"/>
                        <a:buChar char=""/>
                      </a:pPr>
                      <a:r>
                        <a:rPr b="0" lang="en-US" sz="1800" spc="-1" strike="noStrike">
                          <a:solidFill>
                            <a:srgbClr val="000000"/>
                          </a:solidFill>
                          <a:latin typeface="Arial"/>
                        </a:rPr>
                        <a:t>Students submit their interim report</a:t>
                      </a:r>
                      <a:endParaRPr b="0" lang="en-US" sz="1800" spc="-1" strike="noStrike">
                        <a:latin typeface="Arial"/>
                      </a:endParaRPr>
                    </a:p>
                    <a:p>
                      <a:pPr marL="343080" indent="-342360">
                        <a:lnSpc>
                          <a:spcPct val="100000"/>
                        </a:lnSpc>
                        <a:buClr>
                          <a:srgbClr val="000000"/>
                        </a:buClr>
                        <a:buFont typeface="Symbol"/>
                        <a:buChar char=""/>
                      </a:pPr>
                      <a:r>
                        <a:rPr b="0" lang="en-US" sz="1800" spc="-1" strike="noStrike">
                          <a:solidFill>
                            <a:srgbClr val="000000"/>
                          </a:solidFill>
                          <a:latin typeface="Arial"/>
                        </a:rPr>
                        <a:t>Students present the project’s current status through power point</a:t>
                      </a:r>
                      <a:endParaRPr b="0" lang="en-US" sz="1800" spc="-1" strike="noStrike">
                        <a:latin typeface="Arial"/>
                      </a:endParaRPr>
                    </a:p>
                    <a:p>
                      <a:pPr marL="343080" indent="-342360">
                        <a:lnSpc>
                          <a:spcPct val="100000"/>
                        </a:lnSpc>
                        <a:buClr>
                          <a:srgbClr val="000000"/>
                        </a:buClr>
                        <a:buFont typeface="Symbol"/>
                        <a:buChar char=""/>
                      </a:pPr>
                      <a:r>
                        <a:rPr b="0" lang="en-US" sz="1800" spc="-1" strike="noStrike">
                          <a:solidFill>
                            <a:srgbClr val="000000"/>
                          </a:solidFill>
                          <a:latin typeface="Arial"/>
                        </a:rPr>
                        <a:t>Students demonstrate the operation of their project</a:t>
                      </a:r>
                      <a:endParaRPr b="0" lang="en-US" sz="1800" spc="-1" strike="noStrike">
                        <a:latin typeface="Arial"/>
                      </a:endParaRPr>
                    </a:p>
                    <a:p>
                      <a:pPr marL="343080" indent="-342360">
                        <a:lnSpc>
                          <a:spcPct val="100000"/>
                        </a:lnSpc>
                        <a:buClr>
                          <a:srgbClr val="000000"/>
                        </a:buClr>
                        <a:buFont typeface="Symbol"/>
                        <a:buChar char=""/>
                      </a:pPr>
                      <a:r>
                        <a:rPr b="0" lang="en-US" sz="1800" spc="-1" strike="noStrike">
                          <a:solidFill>
                            <a:srgbClr val="000000"/>
                          </a:solidFill>
                          <a:latin typeface="Arial"/>
                        </a:rPr>
                        <a:t>Students submit the journals to the Course Teacher </a:t>
                      </a:r>
                      <a:endParaRPr b="0" lang="en-US" sz="18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7e7ed"/>
                    </a:solidFill>
                  </a:tcPr>
                </a:tc>
              </a:tr>
            </a:tbl>
          </a:graphicData>
        </a:graphic>
      </p:graphicFrame>
      <p:sp>
        <p:nvSpPr>
          <p:cNvPr id="137" name="CustomShape 3"/>
          <p:cNvSpPr/>
          <p:nvPr/>
        </p:nvSpPr>
        <p:spPr>
          <a:xfrm>
            <a:off x="457200" y="6351840"/>
            <a:ext cx="2133000" cy="475560"/>
          </a:xfrm>
          <a:prstGeom prst="rect">
            <a:avLst/>
          </a:prstGeom>
          <a:noFill/>
          <a:ln>
            <a:noFill/>
          </a:ln>
        </p:spPr>
        <p:style>
          <a:lnRef idx="0"/>
          <a:fillRef idx="0"/>
          <a:effectRef idx="0"/>
          <a:fontRef idx="minor"/>
        </p:style>
        <p:txBody>
          <a:bodyPr lIns="90000" rIns="90000" tIns="45000" bIns="45000"/>
          <a:p>
            <a:pPr>
              <a:lnSpc>
                <a:spcPct val="100000"/>
              </a:lnSpc>
            </a:pPr>
            <a:fld id="{0D7F7B0E-1F6A-4C78-BABB-F7A74C651289}" type="datetime">
              <a:rPr b="0" lang="en-US" sz="1400" spc="-1" strike="noStrike">
                <a:solidFill>
                  <a:srgbClr val="000000"/>
                </a:solidFill>
                <a:latin typeface="Arial"/>
              </a:rPr>
              <a:t>6/24/18</a:t>
            </a:fld>
            <a:endParaRPr b="0" lang="en-US" sz="1400" spc="-1" strike="noStrike">
              <a:latin typeface="Arial"/>
            </a:endParaRPr>
          </a:p>
        </p:txBody>
      </p:sp>
      <p:sp>
        <p:nvSpPr>
          <p:cNvPr id="138" name="CustomShape 4"/>
          <p:cNvSpPr/>
          <p:nvPr/>
        </p:nvSpPr>
        <p:spPr>
          <a:xfrm>
            <a:off x="6629400" y="6324480"/>
            <a:ext cx="2133000" cy="475560"/>
          </a:xfrm>
          <a:prstGeom prst="rect">
            <a:avLst/>
          </a:prstGeom>
          <a:noFill/>
          <a:ln>
            <a:noFill/>
          </a:ln>
        </p:spPr>
        <p:style>
          <a:lnRef idx="0"/>
          <a:fillRef idx="0"/>
          <a:effectRef idx="0"/>
          <a:fontRef idx="minor"/>
        </p:style>
        <p:txBody>
          <a:bodyPr lIns="90000" rIns="90000" tIns="45000" bIns="45000"/>
          <a:p>
            <a:pPr algn="r">
              <a:lnSpc>
                <a:spcPct val="100000"/>
              </a:lnSpc>
            </a:pPr>
            <a:fld id="{4897E605-9DD4-47F3-BC28-56E04F1CE4A9}" type="slidenum">
              <a:rPr b="0" lang="en-US" sz="1400" spc="-1" strike="noStrike">
                <a:solidFill>
                  <a:srgbClr val="000000"/>
                </a:solidFill>
                <a:latin typeface="Arial"/>
              </a:rPr>
              <a:t>&lt;number&gt;</a:t>
            </a:fld>
            <a:endParaRPr b="0" lang="en-US" sz="1400" spc="-1" strike="noStrike">
              <a:latin typeface="Arial"/>
            </a:endParaRPr>
          </a:p>
        </p:txBody>
      </p:sp>
      <p:sp>
        <p:nvSpPr>
          <p:cNvPr id="139" name="CustomShape 5"/>
          <p:cNvSpPr/>
          <p:nvPr/>
        </p:nvSpPr>
        <p:spPr>
          <a:xfrm>
            <a:off x="1143000" y="4267080"/>
            <a:ext cx="7328160" cy="1187280"/>
          </a:xfrm>
          <a:prstGeom prst="rect">
            <a:avLst/>
          </a:prstGeom>
          <a:noFill/>
          <a:ln>
            <a:noFill/>
          </a:ln>
        </p:spPr>
        <p:style>
          <a:lnRef idx="0"/>
          <a:fillRef idx="0"/>
          <a:effectRef idx="0"/>
          <a:fontRef idx="minor"/>
        </p:style>
        <p:txBody>
          <a:bodyPr lIns="90000" rIns="90000" tIns="45000" bIns="45000"/>
          <a:p>
            <a:pPr marL="285840" indent="-285120" algn="just">
              <a:lnSpc>
                <a:spcPct val="100000"/>
              </a:lnSpc>
              <a:buClr>
                <a:srgbClr val="ff0000"/>
              </a:buClr>
              <a:buFont typeface="Arial"/>
              <a:buChar char="•"/>
            </a:pPr>
            <a:r>
              <a:rPr b="0" lang="en-US" sz="1800" spc="-1" strike="noStrike">
                <a:solidFill>
                  <a:srgbClr val="ff0000"/>
                </a:solidFill>
                <a:latin typeface="Arial"/>
                <a:ea typeface="Times New Roman"/>
              </a:rPr>
              <a:t>Note: If the students select a project that the Course Teacher feels that not suitable as design project, the Course Teacher will guide the students to shape up the project. All proposals must be finalized and approved by the third week.  </a:t>
            </a:r>
            <a:endParaRPr b="0" lang="en-US" sz="18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1143000" y="304920"/>
            <a:ext cx="7328160" cy="60876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0000"/>
                </a:solidFill>
                <a:latin typeface="Arial"/>
              </a:rPr>
              <a:t>How to Maintain Weekly Journal?</a:t>
            </a:r>
            <a:endParaRPr b="0" lang="en-US" sz="3200" spc="-1" strike="noStrike">
              <a:latin typeface="Arial"/>
            </a:endParaRPr>
          </a:p>
        </p:txBody>
      </p:sp>
      <p:sp>
        <p:nvSpPr>
          <p:cNvPr id="141" name="CustomShape 2"/>
          <p:cNvSpPr/>
          <p:nvPr/>
        </p:nvSpPr>
        <p:spPr>
          <a:xfrm>
            <a:off x="1143000" y="990720"/>
            <a:ext cx="7619400" cy="50284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360"/>
              </a:spcBef>
              <a:buClr>
                <a:srgbClr val="ff0000"/>
              </a:buClr>
              <a:buSzPct val="115000"/>
              <a:buFont typeface="Arial"/>
              <a:buChar char="•"/>
            </a:pPr>
            <a:r>
              <a:rPr b="0" lang="en-US" sz="1800" spc="-1" strike="noStrike">
                <a:solidFill>
                  <a:srgbClr val="ff0000"/>
                </a:solidFill>
                <a:latin typeface="Arial"/>
              </a:rPr>
              <a:t>What is a Journal: </a:t>
            </a:r>
            <a:r>
              <a:rPr b="0" lang="en-US" sz="1800" spc="-1" strike="noStrike">
                <a:solidFill>
                  <a:srgbClr val="000000"/>
                </a:solidFill>
                <a:latin typeface="Arial"/>
              </a:rPr>
              <a:t>A reflective document that provides personal, thoughtful analysis of individual participation/progress</a:t>
            </a:r>
            <a:endParaRPr b="0" lang="en-US" sz="1800" spc="-1" strike="noStrike">
              <a:latin typeface="Arial"/>
            </a:endParaRPr>
          </a:p>
          <a:p>
            <a:pPr marL="343080" indent="-342360">
              <a:lnSpc>
                <a:spcPct val="100000"/>
              </a:lnSpc>
              <a:spcBef>
                <a:spcPts val="360"/>
              </a:spcBef>
              <a:buClr>
                <a:srgbClr val="ff0000"/>
              </a:buClr>
              <a:buSzPct val="115000"/>
              <a:buFont typeface="Arial"/>
              <a:buChar char="•"/>
            </a:pPr>
            <a:r>
              <a:rPr b="0" lang="en-US" sz="1800" spc="-1" strike="noStrike">
                <a:solidFill>
                  <a:srgbClr val="ff0000"/>
                </a:solidFill>
                <a:latin typeface="Arial"/>
              </a:rPr>
              <a:t>Why keep a journal:  </a:t>
            </a:r>
            <a:r>
              <a:rPr b="0" lang="en-US" sz="1800" spc="-1" strike="noStrike">
                <a:solidFill>
                  <a:srgbClr val="000000"/>
                </a:solidFill>
                <a:latin typeface="Arial"/>
              </a:rPr>
              <a:t>articulate what you learned as a leadership major and why you do the things you do</a:t>
            </a:r>
            <a:endParaRPr b="0" lang="en-US" sz="1800" spc="-1" strike="noStrike">
              <a:latin typeface="Arial"/>
            </a:endParaRPr>
          </a:p>
          <a:p>
            <a:pPr marL="343080" indent="-342360">
              <a:lnSpc>
                <a:spcPct val="100000"/>
              </a:lnSpc>
              <a:spcBef>
                <a:spcPts val="360"/>
              </a:spcBef>
              <a:buClr>
                <a:srgbClr val="ff0000"/>
              </a:buClr>
              <a:buSzPct val="115000"/>
              <a:buFont typeface="Arial"/>
              <a:buChar char="•"/>
            </a:pPr>
            <a:r>
              <a:rPr b="0" lang="en-US" sz="1800" spc="-1" strike="noStrike">
                <a:solidFill>
                  <a:srgbClr val="ff0000"/>
                </a:solidFill>
                <a:latin typeface="Arial"/>
              </a:rPr>
              <a:t>What “products” are required: </a:t>
            </a:r>
            <a:r>
              <a:rPr b="0" lang="en-US" sz="1800" spc="-1" strike="noStrike">
                <a:solidFill>
                  <a:srgbClr val="000000"/>
                </a:solidFill>
                <a:latin typeface="Arial"/>
              </a:rPr>
              <a:t>submit weekly journal entries. At the end of the semester, submit full, aggregated collection of entries </a:t>
            </a:r>
            <a:endParaRPr b="0" lang="en-US" sz="1800" spc="-1" strike="noStrike">
              <a:latin typeface="Arial"/>
            </a:endParaRPr>
          </a:p>
          <a:p>
            <a:pPr marL="343080" indent="-342360">
              <a:lnSpc>
                <a:spcPct val="100000"/>
              </a:lnSpc>
              <a:spcBef>
                <a:spcPts val="360"/>
              </a:spcBef>
              <a:buClr>
                <a:srgbClr val="ff0000"/>
              </a:buClr>
              <a:buSzPct val="115000"/>
              <a:buFont typeface="Arial"/>
              <a:buChar char="•"/>
            </a:pPr>
            <a:r>
              <a:rPr b="0" lang="en-US" sz="1800" spc="-1" strike="noStrike">
                <a:solidFill>
                  <a:srgbClr val="ff0000"/>
                </a:solidFill>
                <a:latin typeface="Arial"/>
              </a:rPr>
              <a:t>“</a:t>
            </a:r>
            <a:r>
              <a:rPr b="0" lang="en-US" sz="1800" spc="-1" strike="noStrike">
                <a:solidFill>
                  <a:srgbClr val="ff0000"/>
                </a:solidFill>
                <a:latin typeface="Arial"/>
              </a:rPr>
              <a:t>thoughtful” Journal entry</a:t>
            </a:r>
            <a:endParaRPr b="0" lang="en-US" sz="1800" spc="-1" strike="noStrike">
              <a:latin typeface="Arial"/>
            </a:endParaRPr>
          </a:p>
          <a:p>
            <a:pPr lvl="1" marL="743040" indent="-285120">
              <a:lnSpc>
                <a:spcPct val="100000"/>
              </a:lnSpc>
              <a:spcBef>
                <a:spcPts val="320"/>
              </a:spcBef>
              <a:buClr>
                <a:srgbClr val="000000"/>
              </a:buClr>
              <a:buSzPct val="80000"/>
              <a:buFont typeface="Courier New"/>
              <a:buChar char="o"/>
            </a:pPr>
            <a:r>
              <a:rPr b="0" lang="en-US" sz="1600" spc="-1" strike="noStrike">
                <a:solidFill>
                  <a:srgbClr val="000000"/>
                </a:solidFill>
                <a:latin typeface="Arial"/>
              </a:rPr>
              <a:t>What did you learn during this interaction?</a:t>
            </a:r>
            <a:endParaRPr b="0" lang="en-US" sz="1600" spc="-1" strike="noStrike">
              <a:latin typeface="Arial"/>
            </a:endParaRPr>
          </a:p>
          <a:p>
            <a:pPr lvl="1" marL="743040" indent="-285120">
              <a:lnSpc>
                <a:spcPct val="100000"/>
              </a:lnSpc>
              <a:spcBef>
                <a:spcPts val="320"/>
              </a:spcBef>
              <a:buClr>
                <a:srgbClr val="000000"/>
              </a:buClr>
              <a:buSzPct val="80000"/>
              <a:buFont typeface="Courier New"/>
              <a:buChar char="o"/>
            </a:pPr>
            <a:r>
              <a:rPr b="0" lang="en-US" sz="1600" spc="-1" strike="noStrike">
                <a:solidFill>
                  <a:srgbClr val="000000"/>
                </a:solidFill>
                <a:latin typeface="Arial"/>
              </a:rPr>
              <a:t>What did you contribute?</a:t>
            </a:r>
            <a:endParaRPr b="0" lang="en-US" sz="1600" spc="-1" strike="noStrike">
              <a:latin typeface="Arial"/>
            </a:endParaRPr>
          </a:p>
          <a:p>
            <a:pPr lvl="1" marL="743040" indent="-285120">
              <a:lnSpc>
                <a:spcPct val="100000"/>
              </a:lnSpc>
              <a:spcBef>
                <a:spcPts val="320"/>
              </a:spcBef>
              <a:buClr>
                <a:srgbClr val="000000"/>
              </a:buClr>
              <a:buSzPct val="80000"/>
              <a:buFont typeface="Courier New"/>
              <a:buChar char="o"/>
            </a:pPr>
            <a:r>
              <a:rPr b="0" lang="en-US" sz="1600" spc="-1" strike="noStrike">
                <a:solidFill>
                  <a:srgbClr val="000000"/>
                </a:solidFill>
                <a:latin typeface="Arial"/>
              </a:rPr>
              <a:t>Independent research/readings you have done to support the project</a:t>
            </a:r>
            <a:endParaRPr b="0" lang="en-US" sz="1600" spc="-1" strike="noStrike">
              <a:latin typeface="Arial"/>
            </a:endParaRPr>
          </a:p>
          <a:p>
            <a:pPr lvl="1" marL="743040" indent="-285120">
              <a:lnSpc>
                <a:spcPct val="100000"/>
              </a:lnSpc>
              <a:spcBef>
                <a:spcPts val="320"/>
              </a:spcBef>
              <a:buClr>
                <a:srgbClr val="000000"/>
              </a:buClr>
              <a:buSzPct val="80000"/>
              <a:buFont typeface="Courier New"/>
              <a:buChar char="o"/>
            </a:pPr>
            <a:r>
              <a:rPr b="0" lang="en-US" sz="1600" spc="-1" strike="noStrike">
                <a:solidFill>
                  <a:srgbClr val="000000"/>
                </a:solidFill>
                <a:latin typeface="Arial"/>
              </a:rPr>
              <a:t>New technological skills you need to develop and your plans for going about doing that</a:t>
            </a:r>
            <a:endParaRPr b="0" lang="en-US" sz="1600" spc="-1" strike="noStrike">
              <a:latin typeface="Arial"/>
            </a:endParaRPr>
          </a:p>
          <a:p>
            <a:pPr lvl="1" marL="743040" indent="-285120">
              <a:lnSpc>
                <a:spcPct val="100000"/>
              </a:lnSpc>
              <a:spcBef>
                <a:spcPts val="320"/>
              </a:spcBef>
              <a:buClr>
                <a:srgbClr val="000000"/>
              </a:buClr>
              <a:buSzPct val="80000"/>
              <a:buFont typeface="Courier New"/>
              <a:buChar char="o"/>
            </a:pPr>
            <a:r>
              <a:rPr b="0" lang="en-US" sz="1600" spc="-1" strike="noStrike">
                <a:solidFill>
                  <a:srgbClr val="000000"/>
                </a:solidFill>
                <a:latin typeface="Arial"/>
              </a:rPr>
              <a:t>What happened when I tried something new? Why did I success or fail?</a:t>
            </a:r>
            <a:endParaRPr b="0" lang="en-US" sz="1600" spc="-1" strike="noStrike">
              <a:latin typeface="Arial"/>
            </a:endParaRPr>
          </a:p>
          <a:p>
            <a:pPr marL="343080" indent="-342360">
              <a:lnSpc>
                <a:spcPct val="100000"/>
              </a:lnSpc>
              <a:spcBef>
                <a:spcPts val="360"/>
              </a:spcBef>
              <a:buClr>
                <a:srgbClr val="ff0000"/>
              </a:buClr>
              <a:buSzPct val="115000"/>
              <a:buFont typeface="Arial"/>
              <a:buChar char="•"/>
            </a:pPr>
            <a:r>
              <a:rPr b="0" lang="en-US" sz="1800" spc="-1" strike="noStrike">
                <a:solidFill>
                  <a:srgbClr val="ff0000"/>
                </a:solidFill>
                <a:latin typeface="Arial"/>
              </a:rPr>
              <a:t>You should be honest in your journal entries. If you have not spent any time or given any thought to this course/project during the week, then that is what you should record.</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142" name="CustomShape 3"/>
          <p:cNvSpPr/>
          <p:nvPr/>
        </p:nvSpPr>
        <p:spPr>
          <a:xfrm>
            <a:off x="457200" y="6351840"/>
            <a:ext cx="2133000" cy="475560"/>
          </a:xfrm>
          <a:prstGeom prst="rect">
            <a:avLst/>
          </a:prstGeom>
          <a:noFill/>
          <a:ln>
            <a:noFill/>
          </a:ln>
        </p:spPr>
        <p:style>
          <a:lnRef idx="0"/>
          <a:fillRef idx="0"/>
          <a:effectRef idx="0"/>
          <a:fontRef idx="minor"/>
        </p:style>
        <p:txBody>
          <a:bodyPr lIns="90000" rIns="90000" tIns="45000" bIns="45000"/>
          <a:p>
            <a:pPr>
              <a:lnSpc>
                <a:spcPct val="100000"/>
              </a:lnSpc>
            </a:pPr>
            <a:fld id="{E1221676-9566-4F49-B9BA-239AA8098DB8}" type="datetime">
              <a:rPr b="0" lang="en-US" sz="1400" spc="-1" strike="noStrike">
                <a:solidFill>
                  <a:srgbClr val="000000"/>
                </a:solidFill>
                <a:latin typeface="Arial"/>
              </a:rPr>
              <a:t>6/24/18</a:t>
            </a:fld>
            <a:endParaRPr b="0" lang="en-US" sz="1400" spc="-1" strike="noStrike">
              <a:latin typeface="Arial"/>
            </a:endParaRPr>
          </a:p>
        </p:txBody>
      </p:sp>
      <p:sp>
        <p:nvSpPr>
          <p:cNvPr id="143" name="CustomShape 4"/>
          <p:cNvSpPr/>
          <p:nvPr/>
        </p:nvSpPr>
        <p:spPr>
          <a:xfrm>
            <a:off x="6629400" y="6324480"/>
            <a:ext cx="2133000" cy="475560"/>
          </a:xfrm>
          <a:prstGeom prst="rect">
            <a:avLst/>
          </a:prstGeom>
          <a:noFill/>
          <a:ln>
            <a:noFill/>
          </a:ln>
        </p:spPr>
        <p:style>
          <a:lnRef idx="0"/>
          <a:fillRef idx="0"/>
          <a:effectRef idx="0"/>
          <a:fontRef idx="minor"/>
        </p:style>
        <p:txBody>
          <a:bodyPr lIns="90000" rIns="90000" tIns="45000" bIns="45000"/>
          <a:p>
            <a:pPr algn="r">
              <a:lnSpc>
                <a:spcPct val="100000"/>
              </a:lnSpc>
            </a:pPr>
            <a:fld id="{A2F44FF4-C862-4619-ACA8-D89A56C39057}" type="slidenum">
              <a:rPr b="0" lang="en-US" sz="1400" spc="-1" strike="noStrike">
                <a:solidFill>
                  <a:srgbClr val="000000"/>
                </a:solidFill>
                <a:latin typeface="Arial"/>
              </a:rPr>
              <a:t>&lt;number&gt;</a:t>
            </a:fld>
            <a:endParaRPr b="0" lang="en-US" sz="14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1143000" y="304920"/>
            <a:ext cx="7328160" cy="60876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0000"/>
                </a:solidFill>
                <a:latin typeface="Arial"/>
              </a:rPr>
              <a:t>Course Activities: CSE 400-B</a:t>
            </a:r>
            <a:br/>
            <a:endParaRPr b="0" lang="en-US" sz="3200" spc="-1" strike="noStrike">
              <a:latin typeface="Arial"/>
            </a:endParaRPr>
          </a:p>
        </p:txBody>
      </p:sp>
      <p:graphicFrame>
        <p:nvGraphicFramePr>
          <p:cNvPr id="145" name="Table 2"/>
          <p:cNvGraphicFramePr/>
          <p:nvPr/>
        </p:nvGraphicFramePr>
        <p:xfrm>
          <a:off x="1219320" y="1316160"/>
          <a:ext cx="6780960" cy="2971080"/>
        </p:xfrm>
        <a:graphic>
          <a:graphicData uri="http://schemas.openxmlformats.org/drawingml/2006/table">
            <a:tbl>
              <a:tblPr/>
              <a:tblGrid>
                <a:gridCol w="1981080"/>
                <a:gridCol w="1990800"/>
                <a:gridCol w="1452960"/>
                <a:gridCol w="1356480"/>
              </a:tblGrid>
              <a:tr h="526320">
                <a:tc>
                  <a:txBody>
                    <a:bodyPr lIns="68400" rIns="68400"/>
                    <a:p>
                      <a:pPr>
                        <a:lnSpc>
                          <a:spcPct val="100000"/>
                        </a:lnSpc>
                      </a:pPr>
                      <a:r>
                        <a:rPr b="1" lang="en-US" sz="1800" spc="-1" strike="noStrike">
                          <a:solidFill>
                            <a:srgbClr val="ffffff"/>
                          </a:solidFill>
                          <a:latin typeface="Arial"/>
                        </a:rPr>
                        <a:t>Activities</a:t>
                      </a:r>
                      <a:endParaRPr b="0" lang="en-US" sz="18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2d2d8a"/>
                    </a:solidFill>
                  </a:tcPr>
                </a:tc>
                <a:tc>
                  <a:txBody>
                    <a:bodyPr lIns="68400" rIns="68400"/>
                    <a:p>
                      <a:pPr>
                        <a:lnSpc>
                          <a:spcPct val="100000"/>
                        </a:lnSpc>
                      </a:pPr>
                      <a:r>
                        <a:rPr b="1" lang="en-US" sz="1800" spc="-1" strike="noStrike">
                          <a:solidFill>
                            <a:srgbClr val="ffffff"/>
                          </a:solidFill>
                          <a:latin typeface="Arial"/>
                        </a:rPr>
                        <a:t>Assessment method</a:t>
                      </a:r>
                      <a:endParaRPr b="0" lang="en-US" sz="18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2d2d8a"/>
                    </a:solidFill>
                  </a:tcPr>
                </a:tc>
                <a:tc>
                  <a:txBody>
                    <a:bodyPr lIns="68400" rIns="68400"/>
                    <a:p>
                      <a:pPr>
                        <a:lnSpc>
                          <a:spcPct val="100000"/>
                        </a:lnSpc>
                      </a:pPr>
                      <a:r>
                        <a:rPr b="1" lang="en-US" sz="1800" spc="-1" strike="noStrike">
                          <a:solidFill>
                            <a:srgbClr val="ffffff"/>
                          </a:solidFill>
                          <a:latin typeface="Arial"/>
                        </a:rPr>
                        <a:t>Assessor</a:t>
                      </a:r>
                      <a:endParaRPr b="0" lang="en-US" sz="18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2d2d8a"/>
                    </a:solidFill>
                  </a:tcPr>
                </a:tc>
                <a:tc>
                  <a:txBody>
                    <a:bodyPr lIns="68400" rIns="68400"/>
                    <a:p>
                      <a:pPr>
                        <a:lnSpc>
                          <a:spcPct val="100000"/>
                        </a:lnSpc>
                      </a:pPr>
                      <a:r>
                        <a:rPr b="1" lang="en-US" sz="1800" spc="-1" strike="noStrike">
                          <a:solidFill>
                            <a:srgbClr val="ffffff"/>
                          </a:solidFill>
                          <a:latin typeface="Arial"/>
                        </a:rPr>
                        <a:t>Weightage</a:t>
                      </a:r>
                      <a:endParaRPr b="0" lang="en-US" sz="18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2d2d8a"/>
                    </a:solidFill>
                  </a:tcPr>
                </a:tc>
              </a:tr>
              <a:tr h="789480">
                <a:tc>
                  <a:txBody>
                    <a:bodyPr lIns="68400" rIns="68400"/>
                    <a:p>
                      <a:pPr>
                        <a:lnSpc>
                          <a:spcPct val="100000"/>
                        </a:lnSpc>
                      </a:pPr>
                      <a:r>
                        <a:rPr b="1" lang="en-US" sz="1800" spc="-1" strike="noStrike">
                          <a:solidFill>
                            <a:srgbClr val="ffffff"/>
                          </a:solidFill>
                          <a:latin typeface="Arial"/>
                        </a:rPr>
                        <a:t>Weekly progress</a:t>
                      </a:r>
                      <a:endParaRPr b="0" lang="en-US" sz="18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2d2d8a"/>
                    </a:solidFill>
                  </a:tcPr>
                </a:tc>
                <a:tc>
                  <a:txBody>
                    <a:bodyPr lIns="68400" rIns="68400"/>
                    <a:p>
                      <a:pPr>
                        <a:lnSpc>
                          <a:spcPct val="100000"/>
                        </a:lnSpc>
                      </a:pPr>
                      <a:r>
                        <a:rPr b="0" lang="en-US" sz="1800" spc="-1" strike="noStrike">
                          <a:solidFill>
                            <a:srgbClr val="000000"/>
                          </a:solidFill>
                          <a:latin typeface="Arial"/>
                        </a:rPr>
                        <a:t>Journal maintained by students</a:t>
                      </a:r>
                      <a:endParaRPr b="0" lang="en-US" sz="18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dcdda"/>
                    </a:solidFill>
                  </a:tcPr>
                </a:tc>
                <a:tc>
                  <a:txBody>
                    <a:bodyPr lIns="68400" rIns="68400"/>
                    <a:p>
                      <a:pPr>
                        <a:lnSpc>
                          <a:spcPct val="100000"/>
                        </a:lnSpc>
                      </a:pPr>
                      <a:r>
                        <a:rPr b="0" lang="en-US" sz="1800" spc="-1" strike="noStrike">
                          <a:solidFill>
                            <a:srgbClr val="000000"/>
                          </a:solidFill>
                          <a:latin typeface="Arial"/>
                        </a:rPr>
                        <a:t>Mentor</a:t>
                      </a:r>
                      <a:endParaRPr b="0" lang="en-US" sz="18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dcdda"/>
                    </a:solidFill>
                  </a:tcPr>
                </a:tc>
                <a:tc>
                  <a:txBody>
                    <a:bodyPr lIns="68400" rIns="68400"/>
                    <a:p>
                      <a:pPr>
                        <a:lnSpc>
                          <a:spcPct val="100000"/>
                        </a:lnSpc>
                      </a:pPr>
                      <a:r>
                        <a:rPr b="0" lang="en-US" sz="1800" spc="-1" strike="noStrike">
                          <a:solidFill>
                            <a:srgbClr val="000000"/>
                          </a:solidFill>
                          <a:latin typeface="Arial"/>
                        </a:rPr>
                        <a:t>30%</a:t>
                      </a:r>
                      <a:endParaRPr b="0" lang="en-US" sz="18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dcdda"/>
                    </a:solidFill>
                  </a:tcPr>
                </a:tc>
              </a:tr>
              <a:tr h="1655640">
                <a:tc>
                  <a:txBody>
                    <a:bodyPr lIns="68400" rIns="68400"/>
                    <a:p>
                      <a:pPr>
                        <a:lnSpc>
                          <a:spcPct val="100000"/>
                        </a:lnSpc>
                      </a:pPr>
                      <a:r>
                        <a:rPr b="1" lang="en-US" sz="1800" spc="-1" strike="noStrike">
                          <a:solidFill>
                            <a:srgbClr val="ffffff"/>
                          </a:solidFill>
                          <a:latin typeface="Arial"/>
                        </a:rPr>
                        <a:t>End of trimester</a:t>
                      </a:r>
                      <a:endParaRPr b="0" lang="en-US" sz="1800" spc="-1" strike="noStrike">
                        <a:latin typeface="Arial"/>
                      </a:endParaRPr>
                    </a:p>
                    <a:p>
                      <a:pPr marL="343080" indent="-342360">
                        <a:lnSpc>
                          <a:spcPct val="100000"/>
                        </a:lnSpc>
                        <a:buClr>
                          <a:srgbClr val="ffffff"/>
                        </a:buClr>
                        <a:buFont typeface="Arial"/>
                        <a:buAutoNum type="arabicParenR"/>
                      </a:pPr>
                      <a:r>
                        <a:rPr b="1" lang="en-US" sz="1800" spc="-1" strike="noStrike">
                          <a:solidFill>
                            <a:srgbClr val="ffffff"/>
                          </a:solidFill>
                          <a:latin typeface="Arial"/>
                        </a:rPr>
                        <a:t>Project final report</a:t>
                      </a:r>
                      <a:endParaRPr b="0" lang="en-US" sz="1800" spc="-1" strike="noStrike">
                        <a:latin typeface="Arial"/>
                      </a:endParaRPr>
                    </a:p>
                    <a:p>
                      <a:pPr marL="343080" indent="-342360">
                        <a:lnSpc>
                          <a:spcPct val="100000"/>
                        </a:lnSpc>
                        <a:buClr>
                          <a:srgbClr val="ffffff"/>
                        </a:buClr>
                        <a:buFont typeface="Arial"/>
                        <a:buAutoNum type="arabicParenR"/>
                      </a:pPr>
                      <a:r>
                        <a:rPr b="1" lang="en-US" sz="1800" spc="-1" strike="noStrike">
                          <a:solidFill>
                            <a:srgbClr val="ffffff"/>
                          </a:solidFill>
                          <a:latin typeface="Arial"/>
                        </a:rPr>
                        <a:t>Project final presentation</a:t>
                      </a:r>
                      <a:endParaRPr b="0" lang="en-US" sz="18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2d2d8a"/>
                    </a:solidFill>
                  </a:tcPr>
                </a:tc>
                <a:tc>
                  <a:txBody>
                    <a:bodyPr lIns="68400" rIns="68400"/>
                    <a:p>
                      <a:pPr>
                        <a:lnSpc>
                          <a:spcPct val="100000"/>
                        </a:lnSpc>
                      </a:pPr>
                      <a:r>
                        <a:rPr b="0" lang="en-US" sz="1800" spc="-1" strike="noStrike">
                          <a:solidFill>
                            <a:srgbClr val="000000"/>
                          </a:solidFill>
                          <a:latin typeface="Arial"/>
                        </a:rPr>
                        <a:t> </a:t>
                      </a:r>
                      <a:endParaRPr b="0" lang="en-US" sz="1800" spc="-1" strike="noStrike">
                        <a:latin typeface="Arial"/>
                      </a:endParaRPr>
                    </a:p>
                    <a:p>
                      <a:pPr marL="343080" indent="-342360">
                        <a:lnSpc>
                          <a:spcPct val="100000"/>
                        </a:lnSpc>
                        <a:buClr>
                          <a:srgbClr val="000000"/>
                        </a:buClr>
                        <a:buFont typeface="Arial"/>
                        <a:buAutoNum type="arabicParenR"/>
                      </a:pPr>
                      <a:r>
                        <a:rPr b="0" lang="en-US" sz="1800" spc="-1" strike="noStrike">
                          <a:solidFill>
                            <a:srgbClr val="000000"/>
                          </a:solidFill>
                          <a:latin typeface="Arial"/>
                        </a:rPr>
                        <a:t>Written report</a:t>
                      </a:r>
                      <a:endParaRPr b="0" lang="en-US" sz="1800" spc="-1" strike="noStrike">
                        <a:latin typeface="Arial"/>
                      </a:endParaRPr>
                    </a:p>
                    <a:p>
                      <a:pPr marL="174600">
                        <a:lnSpc>
                          <a:spcPct val="100000"/>
                        </a:lnSpc>
                      </a:pPr>
                      <a:r>
                        <a:rPr b="0" lang="en-US" sz="1800" spc="-1" strike="noStrike">
                          <a:solidFill>
                            <a:srgbClr val="000000"/>
                          </a:solidFill>
                          <a:latin typeface="Arial"/>
                        </a:rPr>
                        <a:t> </a:t>
                      </a:r>
                      <a:endParaRPr b="0" lang="en-US" sz="1800" spc="-1" strike="noStrike">
                        <a:latin typeface="Arial"/>
                      </a:endParaRPr>
                    </a:p>
                    <a:p>
                      <a:pPr marL="174600">
                        <a:lnSpc>
                          <a:spcPct val="100000"/>
                        </a:lnSpc>
                      </a:pPr>
                      <a:r>
                        <a:rPr b="0" lang="en-US" sz="1800" spc="-1" strike="noStrike">
                          <a:solidFill>
                            <a:srgbClr val="000000"/>
                          </a:solidFill>
                          <a:latin typeface="Arial"/>
                        </a:rPr>
                        <a:t>2)   Power-point </a:t>
                      </a:r>
                      <a:endParaRPr b="0" lang="en-US" sz="18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7e7ed"/>
                    </a:solidFill>
                  </a:tcPr>
                </a:tc>
                <a:tc>
                  <a:txBody>
                    <a:bodyPr lIns="68400" rIns="68400"/>
                    <a:p>
                      <a:pPr>
                        <a:lnSpc>
                          <a:spcPct val="100000"/>
                        </a:lnSpc>
                      </a:pPr>
                      <a:r>
                        <a:rPr b="0" lang="en-US" sz="1800" spc="-1" strike="noStrike">
                          <a:solidFill>
                            <a:srgbClr val="000000"/>
                          </a:solidFill>
                          <a:latin typeface="Arial"/>
                        </a:rPr>
                        <a:t> </a:t>
                      </a:r>
                      <a:endParaRPr b="0" lang="en-US" sz="1800" spc="-1" strike="noStrike">
                        <a:latin typeface="Arial"/>
                      </a:endParaRPr>
                    </a:p>
                    <a:p>
                      <a:pPr marL="343080" indent="-342360">
                        <a:lnSpc>
                          <a:spcPct val="100000"/>
                        </a:lnSpc>
                        <a:buClr>
                          <a:srgbClr val="000000"/>
                        </a:buClr>
                        <a:buFont typeface="Arial"/>
                        <a:buAutoNum type="arabicParenR"/>
                      </a:pPr>
                      <a:r>
                        <a:rPr b="0" lang="en-US" sz="1800" spc="-1" strike="noStrike">
                          <a:solidFill>
                            <a:srgbClr val="000000"/>
                          </a:solidFill>
                          <a:latin typeface="Arial"/>
                        </a:rPr>
                        <a:t>Course Teacher</a:t>
                      </a:r>
                      <a:endParaRPr b="0" lang="en-US" sz="1800" spc="-1" strike="noStrike">
                        <a:latin typeface="Arial"/>
                      </a:endParaRPr>
                    </a:p>
                    <a:p>
                      <a:pPr marL="343080" indent="-342360">
                        <a:lnSpc>
                          <a:spcPct val="100000"/>
                        </a:lnSpc>
                        <a:buClr>
                          <a:srgbClr val="000000"/>
                        </a:buClr>
                        <a:buFont typeface="Arial"/>
                        <a:buAutoNum type="arabicParenR"/>
                      </a:pPr>
                      <a:r>
                        <a:rPr b="0" lang="en-US" sz="1800" spc="-1" strike="noStrike">
                          <a:solidFill>
                            <a:srgbClr val="000000"/>
                          </a:solidFill>
                          <a:latin typeface="Arial"/>
                        </a:rPr>
                        <a:t>Mentor</a:t>
                      </a:r>
                      <a:endParaRPr b="0" lang="en-US" sz="18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7e7ed"/>
                    </a:solidFill>
                  </a:tcPr>
                </a:tc>
                <a:tc>
                  <a:txBody>
                    <a:bodyPr lIns="68400" rIns="68400"/>
                    <a:p>
                      <a:pPr>
                        <a:lnSpc>
                          <a:spcPct val="100000"/>
                        </a:lnSpc>
                      </a:pPr>
                      <a:r>
                        <a:rPr b="0" lang="en-US" sz="1800" spc="-1" strike="noStrike">
                          <a:solidFill>
                            <a:srgbClr val="000000"/>
                          </a:solidFill>
                          <a:latin typeface="Arial"/>
                        </a:rPr>
                        <a:t> </a:t>
                      </a:r>
                      <a:endParaRPr b="0" lang="en-US" sz="1800" spc="-1" strike="noStrike">
                        <a:latin typeface="Arial"/>
                      </a:endParaRPr>
                    </a:p>
                    <a:p>
                      <a:pPr marL="343080" indent="-342360">
                        <a:lnSpc>
                          <a:spcPct val="100000"/>
                        </a:lnSpc>
                        <a:buClr>
                          <a:srgbClr val="000000"/>
                        </a:buClr>
                        <a:buFont typeface="Arial"/>
                        <a:buAutoNum type="arabicParenR"/>
                      </a:pPr>
                      <a:r>
                        <a:rPr b="0" lang="en-US" sz="1800" spc="-1" strike="noStrike">
                          <a:solidFill>
                            <a:srgbClr val="000000"/>
                          </a:solidFill>
                          <a:latin typeface="Arial"/>
                        </a:rPr>
                        <a:t>40%</a:t>
                      </a:r>
                      <a:endParaRPr b="0" lang="en-US" sz="1800" spc="-1" strike="noStrike">
                        <a:latin typeface="Arial"/>
                      </a:endParaRPr>
                    </a:p>
                    <a:p>
                      <a:pPr>
                        <a:lnSpc>
                          <a:spcPct val="100000"/>
                        </a:lnSpc>
                      </a:pPr>
                      <a:r>
                        <a:rPr b="0" lang="en-US" sz="1800" spc="-1" strike="noStrike">
                          <a:solidFill>
                            <a:srgbClr val="000000"/>
                          </a:solidFill>
                          <a:latin typeface="Arial"/>
                        </a:rPr>
                        <a:t> </a:t>
                      </a:r>
                      <a:endParaRPr b="0" lang="en-US" sz="1800" spc="-1" strike="noStrike">
                        <a:latin typeface="Arial"/>
                      </a:endParaRPr>
                    </a:p>
                    <a:p>
                      <a:pPr>
                        <a:lnSpc>
                          <a:spcPct val="100000"/>
                        </a:lnSpc>
                      </a:pPr>
                      <a:r>
                        <a:rPr b="0" lang="en-US" sz="1800" spc="-1" strike="noStrike">
                          <a:solidFill>
                            <a:srgbClr val="000000"/>
                          </a:solidFill>
                          <a:latin typeface="Arial"/>
                        </a:rPr>
                        <a:t>2)  30%</a:t>
                      </a:r>
                      <a:endParaRPr b="0" lang="en-US" sz="18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7e7ed"/>
                    </a:solidFill>
                  </a:tcPr>
                </a:tc>
              </a:tr>
            </a:tbl>
          </a:graphicData>
        </a:graphic>
      </p:graphicFrame>
      <p:sp>
        <p:nvSpPr>
          <p:cNvPr id="146" name="CustomShape 3"/>
          <p:cNvSpPr/>
          <p:nvPr/>
        </p:nvSpPr>
        <p:spPr>
          <a:xfrm>
            <a:off x="457200" y="6351840"/>
            <a:ext cx="2133000" cy="475560"/>
          </a:xfrm>
          <a:prstGeom prst="rect">
            <a:avLst/>
          </a:prstGeom>
          <a:noFill/>
          <a:ln>
            <a:noFill/>
          </a:ln>
        </p:spPr>
        <p:style>
          <a:lnRef idx="0"/>
          <a:fillRef idx="0"/>
          <a:effectRef idx="0"/>
          <a:fontRef idx="minor"/>
        </p:style>
        <p:txBody>
          <a:bodyPr lIns="90000" rIns="90000" tIns="45000" bIns="45000"/>
          <a:p>
            <a:pPr>
              <a:lnSpc>
                <a:spcPct val="100000"/>
              </a:lnSpc>
            </a:pPr>
            <a:fld id="{F3195D4C-437A-4F79-9529-9945F806258D}" type="datetime">
              <a:rPr b="0" lang="en-US" sz="1400" spc="-1" strike="noStrike">
                <a:solidFill>
                  <a:srgbClr val="000000"/>
                </a:solidFill>
                <a:latin typeface="Arial"/>
              </a:rPr>
              <a:t>6/24/18</a:t>
            </a:fld>
            <a:endParaRPr b="0" lang="en-US" sz="1400" spc="-1" strike="noStrike">
              <a:latin typeface="Arial"/>
            </a:endParaRPr>
          </a:p>
        </p:txBody>
      </p:sp>
      <p:sp>
        <p:nvSpPr>
          <p:cNvPr id="147" name="CustomShape 4"/>
          <p:cNvSpPr/>
          <p:nvPr/>
        </p:nvSpPr>
        <p:spPr>
          <a:xfrm>
            <a:off x="6629400" y="6324480"/>
            <a:ext cx="2133000" cy="475560"/>
          </a:xfrm>
          <a:prstGeom prst="rect">
            <a:avLst/>
          </a:prstGeom>
          <a:noFill/>
          <a:ln>
            <a:noFill/>
          </a:ln>
        </p:spPr>
        <p:style>
          <a:lnRef idx="0"/>
          <a:fillRef idx="0"/>
          <a:effectRef idx="0"/>
          <a:fontRef idx="minor"/>
        </p:style>
        <p:txBody>
          <a:bodyPr lIns="90000" rIns="90000" tIns="45000" bIns="45000"/>
          <a:p>
            <a:pPr algn="r">
              <a:lnSpc>
                <a:spcPct val="100000"/>
              </a:lnSpc>
            </a:pPr>
            <a:fld id="{2E68CA6E-C607-4520-BEDE-324A70FD14AC}" type="slidenum">
              <a:rPr b="0" lang="en-US" sz="1400" spc="-1" strike="noStrike">
                <a:solidFill>
                  <a:srgbClr val="000000"/>
                </a:solidFill>
                <a:latin typeface="Arial"/>
              </a:rPr>
              <a:t>&lt;number&gt;</a:t>
            </a:fld>
            <a:endParaRPr b="0" lang="en-US" sz="14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1143000" y="304920"/>
            <a:ext cx="7328160" cy="60876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0000"/>
                </a:solidFill>
                <a:latin typeface="Arial"/>
              </a:rPr>
              <a:t>Facts about this course</a:t>
            </a:r>
            <a:endParaRPr b="0" lang="en-US" sz="3200" spc="-1" strike="noStrike">
              <a:latin typeface="Arial"/>
            </a:endParaRPr>
          </a:p>
        </p:txBody>
      </p:sp>
      <p:sp>
        <p:nvSpPr>
          <p:cNvPr id="82" name="CustomShape 2"/>
          <p:cNvSpPr/>
          <p:nvPr/>
        </p:nvSpPr>
        <p:spPr>
          <a:xfrm>
            <a:off x="1371600" y="1265400"/>
            <a:ext cx="7428960" cy="4677480"/>
          </a:xfrm>
          <a:prstGeom prst="rect">
            <a:avLst/>
          </a:prstGeom>
          <a:solidFill>
            <a:srgbClr val="f3f9f9"/>
          </a:solidFill>
          <a:ln>
            <a:noFill/>
          </a:ln>
        </p:spPr>
        <p:style>
          <a:lnRef idx="0"/>
          <a:fillRef idx="0"/>
          <a:effectRef idx="0"/>
          <a:fontRef idx="minor"/>
        </p:style>
        <p:txBody>
          <a:bodyPr lIns="90000" rIns="90000" tIns="45000" bIns="45000"/>
          <a:p>
            <a:pPr marL="343080" indent="-342360">
              <a:lnSpc>
                <a:spcPct val="100000"/>
              </a:lnSpc>
              <a:spcBef>
                <a:spcPts val="561"/>
              </a:spcBef>
              <a:buClr>
                <a:srgbClr val="000000"/>
              </a:buClr>
              <a:buSzPct val="115000"/>
              <a:buFont typeface="Arial"/>
              <a:buChar char="•"/>
            </a:pPr>
            <a:r>
              <a:rPr b="0" lang="en-US" sz="2800" spc="-1" strike="noStrike">
                <a:solidFill>
                  <a:srgbClr val="000000"/>
                </a:solidFill>
                <a:latin typeface="Arial"/>
              </a:rPr>
              <a:t>Course Title: Final Year Design Project (FYDP)</a:t>
            </a:r>
            <a:endParaRPr b="0" lang="en-US" sz="2800" spc="-1" strike="noStrike">
              <a:latin typeface="Arial"/>
            </a:endParaRPr>
          </a:p>
          <a:p>
            <a:pPr marL="343080" indent="-342360">
              <a:lnSpc>
                <a:spcPct val="100000"/>
              </a:lnSpc>
              <a:spcBef>
                <a:spcPts val="561"/>
              </a:spcBef>
              <a:buClr>
                <a:srgbClr val="000000"/>
              </a:buClr>
              <a:buSzPct val="115000"/>
              <a:buFont typeface="Arial"/>
              <a:buChar char="•"/>
            </a:pPr>
            <a:r>
              <a:rPr b="0" lang="en-US" sz="2800" spc="-1" strike="noStrike">
                <a:solidFill>
                  <a:srgbClr val="000000"/>
                </a:solidFill>
                <a:latin typeface="Arial"/>
              </a:rPr>
              <a:t>Course Code: </a:t>
            </a:r>
            <a:r>
              <a:rPr b="0" lang="en-US" sz="2800" spc="-1" strike="noStrike">
                <a:solidFill>
                  <a:srgbClr val="ffc000"/>
                </a:solidFill>
                <a:latin typeface="Arial"/>
              </a:rPr>
              <a:t>CSE402-A, CSE 402-B</a:t>
            </a:r>
            <a:endParaRPr b="0" lang="en-US" sz="2800" spc="-1" strike="noStrike">
              <a:latin typeface="Arial"/>
            </a:endParaRPr>
          </a:p>
          <a:p>
            <a:pPr marL="343080" indent="-342360">
              <a:lnSpc>
                <a:spcPct val="100000"/>
              </a:lnSpc>
              <a:spcBef>
                <a:spcPts val="561"/>
              </a:spcBef>
              <a:buClr>
                <a:srgbClr val="ffc000"/>
              </a:buClr>
              <a:buSzPct val="115000"/>
              <a:buFont typeface="Arial"/>
              <a:buChar char="•"/>
            </a:pPr>
            <a:r>
              <a:rPr b="0" lang="en-US" sz="2800" spc="-1" strike="noStrike">
                <a:solidFill>
                  <a:srgbClr val="ffc000"/>
                </a:solidFill>
                <a:latin typeface="Arial"/>
              </a:rPr>
              <a:t>Pre-requisites: CSE402-A is pre-requisite for CSE 402-B</a:t>
            </a:r>
            <a:endParaRPr b="0" lang="en-US" sz="2800" spc="-1" strike="noStrike">
              <a:latin typeface="Arial"/>
            </a:endParaRPr>
          </a:p>
          <a:p>
            <a:pPr marL="343080" indent="-342360">
              <a:lnSpc>
                <a:spcPct val="100000"/>
              </a:lnSpc>
              <a:spcBef>
                <a:spcPts val="561"/>
              </a:spcBef>
              <a:buClr>
                <a:srgbClr val="000000"/>
              </a:buClr>
              <a:buSzPct val="115000"/>
              <a:buFont typeface="Arial"/>
              <a:buChar char="•"/>
            </a:pPr>
            <a:r>
              <a:rPr b="0" lang="en-US" sz="2800" spc="-1" strike="noStrike">
                <a:solidFill>
                  <a:srgbClr val="000000"/>
                </a:solidFill>
                <a:latin typeface="Arial"/>
              </a:rPr>
              <a:t>Credit Hours: 2.0 + 2.0 = 4.0</a:t>
            </a:r>
            <a:endParaRPr b="0" lang="en-US" sz="2800" spc="-1" strike="noStrike">
              <a:latin typeface="Arial"/>
            </a:endParaRPr>
          </a:p>
          <a:p>
            <a:pPr marL="343080" indent="-342360">
              <a:lnSpc>
                <a:spcPct val="100000"/>
              </a:lnSpc>
              <a:spcBef>
                <a:spcPts val="561"/>
              </a:spcBef>
              <a:buClr>
                <a:srgbClr val="000000"/>
              </a:buClr>
              <a:buSzPct val="115000"/>
              <a:buFont typeface="Arial"/>
              <a:buChar char="•"/>
            </a:pPr>
            <a:r>
              <a:rPr b="0" lang="en-US" sz="2800" spc="-1" strike="noStrike">
                <a:solidFill>
                  <a:srgbClr val="000000"/>
                </a:solidFill>
                <a:latin typeface="Arial"/>
              </a:rPr>
              <a:t>Course Contents (approved by UGC): All candidates are required to undertake supervised study and research </a:t>
            </a:r>
            <a:r>
              <a:rPr b="0" lang="en-US" sz="2800" spc="-1" strike="noStrike">
                <a:solidFill>
                  <a:srgbClr val="ff0000"/>
                </a:solidFill>
                <a:latin typeface="Arial"/>
              </a:rPr>
              <a:t>culminating</a:t>
            </a:r>
            <a:r>
              <a:rPr b="0" lang="en-US" sz="2800" spc="-1" strike="noStrike">
                <a:solidFill>
                  <a:srgbClr val="000000"/>
                </a:solidFill>
                <a:latin typeface="Arial"/>
              </a:rPr>
              <a:t> </a:t>
            </a:r>
            <a:r>
              <a:rPr b="0" lang="en-US" sz="2800" spc="-1" strike="noStrike">
                <a:solidFill>
                  <a:srgbClr val="ff0000"/>
                </a:solidFill>
                <a:latin typeface="Arial"/>
              </a:rPr>
              <a:t>in a Thesis/Project </a:t>
            </a:r>
            <a:r>
              <a:rPr b="0" lang="en-US" sz="2800" spc="-1" strike="noStrike">
                <a:solidFill>
                  <a:srgbClr val="000000"/>
                </a:solidFill>
                <a:latin typeface="Arial"/>
              </a:rPr>
              <a:t>in their field of specialization.</a:t>
            </a:r>
            <a:endParaRPr b="0" lang="en-US" sz="2800" spc="-1" strike="noStrike">
              <a:latin typeface="Arial"/>
            </a:endParaRPr>
          </a:p>
          <a:p>
            <a:pPr>
              <a:lnSpc>
                <a:spcPct val="100000"/>
              </a:lnSpc>
              <a:spcBef>
                <a:spcPts val="561"/>
              </a:spcBef>
            </a:pPr>
            <a:endParaRPr b="0" lang="en-US" sz="2800" spc="-1" strike="noStrike">
              <a:latin typeface="Arial"/>
            </a:endParaRPr>
          </a:p>
          <a:p>
            <a:pPr>
              <a:lnSpc>
                <a:spcPct val="100000"/>
              </a:lnSpc>
              <a:spcBef>
                <a:spcPts val="561"/>
              </a:spcBef>
            </a:pPr>
            <a:endParaRPr b="0" lang="en-US" sz="2800" spc="-1" strike="noStrike">
              <a:latin typeface="Arial"/>
            </a:endParaRPr>
          </a:p>
        </p:txBody>
      </p:sp>
      <p:sp>
        <p:nvSpPr>
          <p:cNvPr id="83" name="CustomShape 3"/>
          <p:cNvSpPr/>
          <p:nvPr/>
        </p:nvSpPr>
        <p:spPr>
          <a:xfrm>
            <a:off x="457200" y="6351840"/>
            <a:ext cx="2133000" cy="475560"/>
          </a:xfrm>
          <a:prstGeom prst="rect">
            <a:avLst/>
          </a:prstGeom>
          <a:noFill/>
          <a:ln>
            <a:noFill/>
          </a:ln>
        </p:spPr>
        <p:style>
          <a:lnRef idx="0"/>
          <a:fillRef idx="0"/>
          <a:effectRef idx="0"/>
          <a:fontRef idx="minor"/>
        </p:style>
        <p:txBody>
          <a:bodyPr lIns="90000" rIns="90000" tIns="45000" bIns="45000"/>
          <a:p>
            <a:pPr>
              <a:lnSpc>
                <a:spcPct val="100000"/>
              </a:lnSpc>
            </a:pPr>
            <a:fld id="{38CB88AD-2329-4E38-BCDE-96CBDD0F2A1D}" type="datetime">
              <a:rPr b="0" lang="en-US" sz="1400" spc="-1" strike="noStrike">
                <a:solidFill>
                  <a:srgbClr val="000000"/>
                </a:solidFill>
                <a:latin typeface="Arial"/>
              </a:rPr>
              <a:t>6/24/18</a:t>
            </a:fld>
            <a:endParaRPr b="0" lang="en-US" sz="1400" spc="-1" strike="noStrike">
              <a:latin typeface="Arial"/>
            </a:endParaRPr>
          </a:p>
        </p:txBody>
      </p:sp>
      <p:sp>
        <p:nvSpPr>
          <p:cNvPr id="84" name="CustomShape 4"/>
          <p:cNvSpPr/>
          <p:nvPr/>
        </p:nvSpPr>
        <p:spPr>
          <a:xfrm>
            <a:off x="6629400" y="6324480"/>
            <a:ext cx="2133000" cy="475560"/>
          </a:xfrm>
          <a:prstGeom prst="rect">
            <a:avLst/>
          </a:prstGeom>
          <a:noFill/>
          <a:ln>
            <a:noFill/>
          </a:ln>
        </p:spPr>
        <p:style>
          <a:lnRef idx="0"/>
          <a:fillRef idx="0"/>
          <a:effectRef idx="0"/>
          <a:fontRef idx="minor"/>
        </p:style>
        <p:txBody>
          <a:bodyPr lIns="90000" rIns="90000" tIns="45000" bIns="45000"/>
          <a:p>
            <a:pPr algn="r">
              <a:lnSpc>
                <a:spcPct val="100000"/>
              </a:lnSpc>
            </a:pPr>
            <a:fld id="{E6386B68-7E15-4AC2-BCED-236CAB3AD472}" type="slidenum">
              <a:rPr b="0" lang="en-US" sz="1400" spc="-1" strike="noStrike">
                <a:solidFill>
                  <a:srgbClr val="000000"/>
                </a:solidFill>
                <a:latin typeface="Arial"/>
              </a:rPr>
              <a:t>&lt;number&gt;</a:t>
            </a:fld>
            <a:endParaRPr b="0" lang="en-US" sz="14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1143000" y="304920"/>
            <a:ext cx="7328160" cy="608760"/>
          </a:xfrm>
          <a:prstGeom prst="rect">
            <a:avLst/>
          </a:prstGeom>
          <a:noFill/>
          <a:ln>
            <a:noFill/>
          </a:ln>
        </p:spPr>
        <p:style>
          <a:lnRef idx="0"/>
          <a:fillRef idx="0"/>
          <a:effectRef idx="0"/>
          <a:fontRef idx="minor"/>
        </p:style>
        <p:txBody>
          <a:bodyPr lIns="90000" rIns="90000" tIns="45000" bIns="45000">
            <a:normAutofit/>
          </a:bodyPr>
          <a:p>
            <a:pPr>
              <a:lnSpc>
                <a:spcPct val="100000"/>
              </a:lnSpc>
            </a:pPr>
            <a:r>
              <a:rPr b="1" lang="en-US" sz="3200" spc="-1" strike="noStrike">
                <a:solidFill>
                  <a:srgbClr val="000000"/>
                </a:solidFill>
                <a:latin typeface="Arial"/>
              </a:rPr>
              <a:t>Requirements for FYDP</a:t>
            </a:r>
            <a:endParaRPr b="0" lang="en-US" sz="3200" spc="-1" strike="noStrike">
              <a:latin typeface="Arial"/>
            </a:endParaRPr>
          </a:p>
        </p:txBody>
      </p:sp>
      <p:sp>
        <p:nvSpPr>
          <p:cNvPr id="86" name="CustomShape 2"/>
          <p:cNvSpPr/>
          <p:nvPr/>
        </p:nvSpPr>
        <p:spPr>
          <a:xfrm>
            <a:off x="914400" y="1066680"/>
            <a:ext cx="8228880" cy="502848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479"/>
              </a:spcBef>
              <a:buClr>
                <a:srgbClr val="000000"/>
              </a:buClr>
              <a:buSzPct val="115000"/>
              <a:buFont typeface="Arial"/>
              <a:buChar char="•"/>
            </a:pPr>
            <a:r>
              <a:rPr b="0" lang="en-US" sz="2400" spc="-1" strike="noStrike">
                <a:solidFill>
                  <a:srgbClr val="000000"/>
                </a:solidFill>
                <a:latin typeface="Arial"/>
              </a:rPr>
              <a:t>BAETE (Criteria 6) requires Final Year Design Project (FYDP) experience</a:t>
            </a:r>
            <a:endParaRPr b="0" lang="en-US" sz="2400" spc="-1" strike="noStrike">
              <a:latin typeface="Arial"/>
            </a:endParaRPr>
          </a:p>
          <a:p>
            <a:pPr marL="343080" indent="-342360">
              <a:lnSpc>
                <a:spcPct val="100000"/>
              </a:lnSpc>
              <a:spcBef>
                <a:spcPts val="479"/>
              </a:spcBef>
              <a:buClr>
                <a:srgbClr val="000000"/>
              </a:buClr>
              <a:buSzPct val="115000"/>
              <a:buFont typeface="Arial"/>
              <a:buChar char="•"/>
            </a:pPr>
            <a:r>
              <a:rPr b="0" lang="en-US" sz="2400" spc="-1" strike="noStrike">
                <a:solidFill>
                  <a:srgbClr val="000000"/>
                </a:solidFill>
                <a:latin typeface="Arial"/>
              </a:rPr>
              <a:t>New addition to BAETE requirements</a:t>
            </a:r>
            <a:endParaRPr b="0" lang="en-US" sz="2400" spc="-1" strike="noStrike">
              <a:latin typeface="Arial"/>
            </a:endParaRPr>
          </a:p>
          <a:p>
            <a:pPr marL="343080" indent="-342360">
              <a:lnSpc>
                <a:spcPct val="100000"/>
              </a:lnSpc>
              <a:spcBef>
                <a:spcPts val="479"/>
              </a:spcBef>
              <a:buClr>
                <a:srgbClr val="000000"/>
              </a:buClr>
              <a:buSzPct val="115000"/>
              <a:buFont typeface="Arial"/>
              <a:buChar char="•"/>
            </a:pPr>
            <a:r>
              <a:rPr b="0" lang="en-US" sz="2400" spc="-1" strike="noStrike">
                <a:solidFill>
                  <a:srgbClr val="000000"/>
                </a:solidFill>
                <a:latin typeface="Arial"/>
              </a:rPr>
              <a:t>Extending over a period of one year (BAETE requirements)</a:t>
            </a:r>
            <a:endParaRPr b="0" lang="en-US" sz="2400" spc="-1" strike="noStrike">
              <a:latin typeface="Arial"/>
            </a:endParaRPr>
          </a:p>
          <a:p>
            <a:pPr marL="343080" indent="-342360">
              <a:lnSpc>
                <a:spcPct val="100000"/>
              </a:lnSpc>
              <a:spcBef>
                <a:spcPts val="479"/>
              </a:spcBef>
              <a:buClr>
                <a:srgbClr val="000000"/>
              </a:buClr>
              <a:buSzPct val="115000"/>
              <a:buFont typeface="Arial"/>
              <a:buChar char="•"/>
            </a:pPr>
            <a:r>
              <a:rPr b="0" lang="en-US" sz="2400" spc="-1" strike="noStrike">
                <a:solidFill>
                  <a:srgbClr val="000000"/>
                </a:solidFill>
                <a:latin typeface="Arial"/>
              </a:rPr>
              <a:t>Represents a </a:t>
            </a:r>
            <a:r>
              <a:rPr b="0" lang="en-US" sz="2400" spc="-1" strike="noStrike">
                <a:solidFill>
                  <a:srgbClr val="ff0000"/>
                </a:solidFill>
                <a:latin typeface="Arial"/>
              </a:rPr>
              <a:t>culminating demonstration</a:t>
            </a:r>
            <a:r>
              <a:rPr b="0" lang="en-US" sz="2400" spc="-1" strike="noStrike">
                <a:solidFill>
                  <a:srgbClr val="000000"/>
                </a:solidFill>
                <a:latin typeface="Arial"/>
              </a:rPr>
              <a:t> of the program outcomes at the level of </a:t>
            </a:r>
            <a:r>
              <a:rPr b="0" lang="en-US" sz="2400" spc="-1" strike="noStrike">
                <a:solidFill>
                  <a:srgbClr val="ff0000"/>
                </a:solidFill>
                <a:latin typeface="Arial"/>
              </a:rPr>
              <a:t>solving complex engineering problems</a:t>
            </a:r>
            <a:r>
              <a:rPr b="0" lang="en-US" sz="2400" spc="-1" strike="noStrike">
                <a:solidFill>
                  <a:srgbClr val="000000"/>
                </a:solidFill>
                <a:latin typeface="Arial"/>
              </a:rPr>
              <a:t>.</a:t>
            </a:r>
            <a:endParaRPr b="0" lang="en-US" sz="2400" spc="-1" strike="noStrike">
              <a:latin typeface="Arial"/>
            </a:endParaRPr>
          </a:p>
          <a:p>
            <a:pPr marL="343080" indent="-342360">
              <a:lnSpc>
                <a:spcPct val="100000"/>
              </a:lnSpc>
              <a:spcBef>
                <a:spcPts val="479"/>
              </a:spcBef>
              <a:buClr>
                <a:srgbClr val="000000"/>
              </a:buClr>
              <a:buSzPct val="115000"/>
              <a:buFont typeface="Arial"/>
              <a:buChar char="•"/>
            </a:pPr>
            <a:r>
              <a:rPr b="0" lang="en-US" sz="2400" spc="-1" strike="noStrike">
                <a:solidFill>
                  <a:srgbClr val="000000"/>
                </a:solidFill>
                <a:latin typeface="Arial"/>
              </a:rPr>
              <a:t>Based on the knowledge and skills acquired in earlier course work</a:t>
            </a:r>
            <a:endParaRPr b="0" lang="en-US" sz="2400" spc="-1" strike="noStrike">
              <a:latin typeface="Arial"/>
            </a:endParaRPr>
          </a:p>
          <a:p>
            <a:pPr marL="343080" indent="-342360">
              <a:lnSpc>
                <a:spcPct val="100000"/>
              </a:lnSpc>
              <a:spcBef>
                <a:spcPts val="479"/>
              </a:spcBef>
              <a:buClr>
                <a:srgbClr val="000000"/>
              </a:buClr>
              <a:buSzPct val="115000"/>
              <a:buFont typeface="Arial"/>
              <a:buChar char="•"/>
            </a:pPr>
            <a:r>
              <a:rPr b="0" lang="en-US" sz="2400" spc="-1" strike="noStrike">
                <a:solidFill>
                  <a:srgbClr val="000000"/>
                </a:solidFill>
                <a:latin typeface="Arial"/>
              </a:rPr>
              <a:t>Incorporating </a:t>
            </a:r>
            <a:r>
              <a:rPr b="0" lang="en-US" sz="2400" spc="-1" strike="noStrike">
                <a:solidFill>
                  <a:srgbClr val="ff0000"/>
                </a:solidFill>
                <a:latin typeface="Arial"/>
              </a:rPr>
              <a:t>appropriate engineering standards </a:t>
            </a:r>
            <a:r>
              <a:rPr b="0" lang="en-US" sz="2400" spc="-1" strike="noStrike">
                <a:solidFill>
                  <a:srgbClr val="000000"/>
                </a:solidFill>
                <a:latin typeface="Arial"/>
              </a:rPr>
              <a:t>and </a:t>
            </a:r>
            <a:r>
              <a:rPr b="0" lang="en-US" sz="2400" spc="-1" strike="noStrike">
                <a:solidFill>
                  <a:srgbClr val="ff0000"/>
                </a:solidFill>
                <a:latin typeface="Arial"/>
              </a:rPr>
              <a:t>multiple realistic constraints</a:t>
            </a:r>
            <a:r>
              <a:rPr b="0" lang="en-US" sz="2400" spc="-1" strike="noStrike">
                <a:solidFill>
                  <a:srgbClr val="000000"/>
                </a:solidFill>
                <a:latin typeface="Arial"/>
              </a:rPr>
              <a:t>.</a:t>
            </a:r>
            <a:endParaRPr b="0" lang="en-US" sz="2400" spc="-1" strike="noStrike">
              <a:latin typeface="Arial"/>
            </a:endParaRPr>
          </a:p>
        </p:txBody>
      </p:sp>
      <p:sp>
        <p:nvSpPr>
          <p:cNvPr id="87" name="CustomShape 3"/>
          <p:cNvSpPr/>
          <p:nvPr/>
        </p:nvSpPr>
        <p:spPr>
          <a:xfrm>
            <a:off x="6629400" y="6324480"/>
            <a:ext cx="2133000" cy="475560"/>
          </a:xfrm>
          <a:prstGeom prst="rect">
            <a:avLst/>
          </a:prstGeom>
          <a:noFill/>
          <a:ln>
            <a:noFill/>
          </a:ln>
        </p:spPr>
        <p:style>
          <a:lnRef idx="0"/>
          <a:fillRef idx="0"/>
          <a:effectRef idx="0"/>
          <a:fontRef idx="minor"/>
        </p:style>
        <p:txBody>
          <a:bodyPr lIns="90000" rIns="90000" tIns="45000" bIns="45000"/>
          <a:p>
            <a:pPr algn="r">
              <a:lnSpc>
                <a:spcPct val="100000"/>
              </a:lnSpc>
            </a:pPr>
            <a:fld id="{E7C13778-5B0C-4923-B560-B273A15D0387}" type="slidenum">
              <a:rPr b="0" lang="en-US" sz="1400" spc="-1" strike="noStrike">
                <a:solidFill>
                  <a:srgbClr val="000000"/>
                </a:solidFill>
                <a:latin typeface="Arial"/>
              </a:rPr>
              <a:t>&lt;number&gt;</a:t>
            </a:fld>
            <a:endParaRPr b="0" lang="en-US" sz="14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1143000" y="304920"/>
            <a:ext cx="7328160" cy="60876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0000"/>
                </a:solidFill>
                <a:latin typeface="Arial"/>
              </a:rPr>
              <a:t>Criteria for FYDP</a:t>
            </a:r>
            <a:endParaRPr b="0" lang="en-US" sz="3200" spc="-1" strike="noStrike">
              <a:latin typeface="Arial"/>
            </a:endParaRPr>
          </a:p>
        </p:txBody>
      </p:sp>
      <p:sp>
        <p:nvSpPr>
          <p:cNvPr id="89" name="CustomShape 2"/>
          <p:cNvSpPr/>
          <p:nvPr/>
        </p:nvSpPr>
        <p:spPr>
          <a:xfrm>
            <a:off x="1143000" y="1066680"/>
            <a:ext cx="7771680" cy="502848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479"/>
              </a:spcBef>
              <a:buClr>
                <a:srgbClr val="000000"/>
              </a:buClr>
              <a:buSzPct val="115000"/>
              <a:buFont typeface="Arial"/>
              <a:buChar char="•"/>
            </a:pPr>
            <a:r>
              <a:rPr b="0" lang="en-US" sz="2400" spc="-1" strike="noStrike">
                <a:solidFill>
                  <a:srgbClr val="000000"/>
                </a:solidFill>
                <a:latin typeface="Arial"/>
              </a:rPr>
              <a:t>Timeline for design and development</a:t>
            </a:r>
            <a:endParaRPr b="0" lang="en-US" sz="2400" spc="-1" strike="noStrike">
              <a:latin typeface="Arial"/>
            </a:endParaRPr>
          </a:p>
          <a:p>
            <a:pPr marL="343080" indent="-342360">
              <a:lnSpc>
                <a:spcPct val="100000"/>
              </a:lnSpc>
              <a:spcBef>
                <a:spcPts val="479"/>
              </a:spcBef>
              <a:buClr>
                <a:srgbClr val="ff0000"/>
              </a:buClr>
              <a:buSzPct val="115000"/>
              <a:buFont typeface="Arial"/>
              <a:buChar char="•"/>
            </a:pPr>
            <a:r>
              <a:rPr b="0" lang="en-US" sz="2400" spc="-1" strike="noStrike">
                <a:solidFill>
                  <a:srgbClr val="ff0000"/>
                </a:solidFill>
                <a:latin typeface="Arial"/>
              </a:rPr>
              <a:t>Incorporate multiple realistic constraints: </a:t>
            </a:r>
            <a:endParaRPr b="0" lang="en-US" sz="2400" spc="-1" strike="noStrike">
              <a:latin typeface="Arial"/>
            </a:endParaRPr>
          </a:p>
          <a:p>
            <a:pPr lvl="1" marL="743040" indent="-285120">
              <a:lnSpc>
                <a:spcPct val="100000"/>
              </a:lnSpc>
              <a:spcBef>
                <a:spcPts val="400"/>
              </a:spcBef>
              <a:buClr>
                <a:srgbClr val="000000"/>
              </a:buClr>
              <a:buSzPct val="80000"/>
              <a:buFont typeface="Courier New"/>
              <a:buChar char="o"/>
            </a:pPr>
            <a:r>
              <a:rPr b="0" lang="en-US" sz="2000" spc="-1" strike="noStrike">
                <a:solidFill>
                  <a:srgbClr val="000000"/>
                </a:solidFill>
                <a:latin typeface="Arial"/>
              </a:rPr>
              <a:t>Economic, environmental, social, political, ethical, health and safety, manufacturability, sustainability.</a:t>
            </a:r>
            <a:endParaRPr b="0" lang="en-US" sz="2000" spc="-1" strike="noStrike">
              <a:latin typeface="Arial"/>
            </a:endParaRPr>
          </a:p>
          <a:p>
            <a:pPr marL="343080" indent="-342360">
              <a:lnSpc>
                <a:spcPct val="100000"/>
              </a:lnSpc>
              <a:spcBef>
                <a:spcPts val="479"/>
              </a:spcBef>
              <a:buClr>
                <a:srgbClr val="ff0000"/>
              </a:buClr>
              <a:buSzPct val="115000"/>
              <a:buFont typeface="Arial"/>
              <a:buChar char="•"/>
            </a:pPr>
            <a:r>
              <a:rPr b="0" lang="en-US" sz="2400" spc="-1" strike="noStrike">
                <a:solidFill>
                  <a:srgbClr val="ff0000"/>
                </a:solidFill>
                <a:latin typeface="Arial"/>
              </a:rPr>
              <a:t>Use of realistic design constraints:</a:t>
            </a:r>
            <a:endParaRPr b="0" lang="en-US" sz="2400" spc="-1" strike="noStrike">
              <a:latin typeface="Arial"/>
            </a:endParaRPr>
          </a:p>
          <a:p>
            <a:pPr lvl="1" marL="743040" indent="-285120">
              <a:lnSpc>
                <a:spcPct val="100000"/>
              </a:lnSpc>
              <a:spcBef>
                <a:spcPts val="400"/>
              </a:spcBef>
              <a:buClr>
                <a:srgbClr val="000000"/>
              </a:buClr>
              <a:buSzPct val="80000"/>
              <a:buFont typeface="Courier New"/>
              <a:buChar char="o"/>
            </a:pPr>
            <a:r>
              <a:rPr b="0" lang="en-US" sz="2000" spc="-1" strike="noStrike">
                <a:solidFill>
                  <a:srgbClr val="000000"/>
                </a:solidFill>
                <a:latin typeface="Arial"/>
              </a:rPr>
              <a:t>Feature size, power, range, bit error probability, run-time, throughput etc.</a:t>
            </a:r>
            <a:endParaRPr b="0" lang="en-US" sz="2000" spc="-1" strike="noStrike">
              <a:latin typeface="Arial"/>
            </a:endParaRPr>
          </a:p>
          <a:p>
            <a:pPr marL="343080" indent="-342360">
              <a:lnSpc>
                <a:spcPct val="100000"/>
              </a:lnSpc>
              <a:spcBef>
                <a:spcPts val="479"/>
              </a:spcBef>
              <a:buClr>
                <a:srgbClr val="000000"/>
              </a:buClr>
              <a:buSzPct val="115000"/>
              <a:buFont typeface="Arial"/>
              <a:buChar char="•"/>
            </a:pPr>
            <a:r>
              <a:rPr b="0" lang="en-US" sz="2400" spc="-1" strike="noStrike">
                <a:solidFill>
                  <a:srgbClr val="000000"/>
                </a:solidFill>
                <a:latin typeface="Arial"/>
              </a:rPr>
              <a:t>Constraints should be explicitly discussed in lecture and must appear explicitly in student reports.</a:t>
            </a:r>
            <a:endParaRPr b="0" lang="en-US" sz="2400" spc="-1" strike="noStrike">
              <a:latin typeface="Arial"/>
            </a:endParaRPr>
          </a:p>
          <a:p>
            <a:pPr marL="343080" indent="-342360">
              <a:lnSpc>
                <a:spcPct val="100000"/>
              </a:lnSpc>
              <a:spcBef>
                <a:spcPts val="479"/>
              </a:spcBef>
              <a:buClr>
                <a:srgbClr val="ff0000"/>
              </a:buClr>
              <a:buSzPct val="115000"/>
              <a:buFont typeface="Arial"/>
              <a:buChar char="•"/>
            </a:pPr>
            <a:r>
              <a:rPr b="0" lang="en-US" sz="2400" spc="-1" strike="noStrike">
                <a:solidFill>
                  <a:srgbClr val="ff0000"/>
                </a:solidFill>
                <a:latin typeface="Arial"/>
              </a:rPr>
              <a:t>Incorporate at least one professional standard.</a:t>
            </a:r>
            <a:endParaRPr b="0" lang="en-US" sz="2400" spc="-1" strike="noStrike">
              <a:latin typeface="Arial"/>
            </a:endParaRPr>
          </a:p>
          <a:p>
            <a:pPr marL="343080" indent="-342360">
              <a:lnSpc>
                <a:spcPct val="100000"/>
              </a:lnSpc>
              <a:spcBef>
                <a:spcPts val="479"/>
              </a:spcBef>
              <a:buClr>
                <a:srgbClr val="000000"/>
              </a:buClr>
              <a:buSzPct val="115000"/>
              <a:buFont typeface="Arial"/>
              <a:buChar char="•"/>
            </a:pPr>
            <a:r>
              <a:rPr b="0" lang="en-US" sz="2400" spc="-1" strike="noStrike">
                <a:solidFill>
                  <a:srgbClr val="000000"/>
                </a:solidFill>
                <a:latin typeface="Arial"/>
              </a:rPr>
              <a:t>Lecture on how the standard applies, mentioning it by its official name, and the student reports should explicitly discuss the standard</a:t>
            </a:r>
            <a:endParaRPr b="0" lang="en-US" sz="2400" spc="-1" strike="noStrike">
              <a:latin typeface="Arial"/>
            </a:endParaRPr>
          </a:p>
        </p:txBody>
      </p:sp>
      <p:sp>
        <p:nvSpPr>
          <p:cNvPr id="90" name="CustomShape 3"/>
          <p:cNvSpPr/>
          <p:nvPr/>
        </p:nvSpPr>
        <p:spPr>
          <a:xfrm>
            <a:off x="6629400" y="6324480"/>
            <a:ext cx="2133000" cy="475560"/>
          </a:xfrm>
          <a:prstGeom prst="rect">
            <a:avLst/>
          </a:prstGeom>
          <a:noFill/>
          <a:ln>
            <a:noFill/>
          </a:ln>
        </p:spPr>
        <p:style>
          <a:lnRef idx="0"/>
          <a:fillRef idx="0"/>
          <a:effectRef idx="0"/>
          <a:fontRef idx="minor"/>
        </p:style>
        <p:txBody>
          <a:bodyPr lIns="90000" rIns="90000" tIns="45000" bIns="45000"/>
          <a:p>
            <a:pPr algn="r">
              <a:lnSpc>
                <a:spcPct val="100000"/>
              </a:lnSpc>
            </a:pPr>
            <a:fld id="{7D6D8462-4414-4A54-8362-6404CFF8AB97}" type="slidenum">
              <a:rPr b="0" lang="en-US" sz="1400" spc="-1" strike="noStrike">
                <a:solidFill>
                  <a:srgbClr val="000000"/>
                </a:solidFill>
                <a:latin typeface="Arial"/>
              </a:rPr>
              <a:t>&lt;number&gt;</a:t>
            </a:fld>
            <a:endParaRPr b="0" lang="en-US" sz="14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1143000" y="304920"/>
            <a:ext cx="7328160" cy="60876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0000"/>
                </a:solidFill>
                <a:latin typeface="Arial"/>
              </a:rPr>
              <a:t>Thesis vs. FYDP</a:t>
            </a:r>
            <a:endParaRPr b="0" lang="en-US" sz="3200" spc="-1" strike="noStrike">
              <a:latin typeface="Arial"/>
            </a:endParaRPr>
          </a:p>
        </p:txBody>
      </p:sp>
      <p:sp>
        <p:nvSpPr>
          <p:cNvPr id="92" name="CustomShape 2"/>
          <p:cNvSpPr/>
          <p:nvPr/>
        </p:nvSpPr>
        <p:spPr>
          <a:xfrm>
            <a:off x="990720" y="1019160"/>
            <a:ext cx="7695360" cy="500004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00"/>
              </a:spcBef>
              <a:buClr>
                <a:srgbClr val="000000"/>
              </a:buClr>
              <a:buSzPct val="115000"/>
              <a:buFont typeface="Arial"/>
              <a:buChar char="•"/>
            </a:pPr>
            <a:r>
              <a:rPr b="0" lang="en-US" sz="2000" spc="-1" strike="noStrike">
                <a:solidFill>
                  <a:srgbClr val="000000"/>
                </a:solidFill>
                <a:latin typeface="Arial"/>
              </a:rPr>
              <a:t>In FYDP, the students will have made things that are tangible, which can be displayed in an event like “Final-Year Design Project Showcase”.</a:t>
            </a:r>
            <a:endParaRPr b="0" lang="en-US" sz="2000" spc="-1" strike="noStrike">
              <a:latin typeface="Arial"/>
            </a:endParaRPr>
          </a:p>
          <a:p>
            <a:pPr lvl="1" marL="743040" indent="-285120">
              <a:lnSpc>
                <a:spcPct val="100000"/>
              </a:lnSpc>
              <a:spcBef>
                <a:spcPts val="360"/>
              </a:spcBef>
              <a:buClr>
                <a:srgbClr val="000000"/>
              </a:buClr>
              <a:buSzPct val="80000"/>
              <a:buFont typeface="Courier New"/>
              <a:buChar char="o"/>
            </a:pPr>
            <a:r>
              <a:rPr b="0" lang="en-US" sz="1800" spc="-1" strike="noStrike">
                <a:solidFill>
                  <a:srgbClr val="000000"/>
                </a:solidFill>
                <a:latin typeface="Arial"/>
              </a:rPr>
              <a:t>Software projects with animated computer display or demonstration and computer projects that enable useful real world devices are also acceptable.</a:t>
            </a:r>
            <a:endParaRPr b="0" lang="en-US" sz="1800" spc="-1" strike="noStrike">
              <a:latin typeface="Arial"/>
            </a:endParaRPr>
          </a:p>
          <a:p>
            <a:pPr lvl="1" marL="743040" indent="-285120">
              <a:lnSpc>
                <a:spcPct val="100000"/>
              </a:lnSpc>
              <a:spcBef>
                <a:spcPts val="360"/>
              </a:spcBef>
              <a:buClr>
                <a:srgbClr val="000000"/>
              </a:buClr>
              <a:buSzPct val="80000"/>
              <a:buFont typeface="Courier New"/>
              <a:buChar char="o"/>
            </a:pPr>
            <a:r>
              <a:rPr b="0" lang="en-US" sz="1800" spc="-1" strike="noStrike">
                <a:solidFill>
                  <a:srgbClr val="000000"/>
                </a:solidFill>
                <a:latin typeface="Arial"/>
              </a:rPr>
              <a:t>Computer simulation based projects that just have results or graphs are discouraged.</a:t>
            </a:r>
            <a:endParaRPr b="0" lang="en-US" sz="1800" spc="-1" strike="noStrike">
              <a:latin typeface="Arial"/>
            </a:endParaRPr>
          </a:p>
          <a:p>
            <a:pPr marL="343080" indent="-342360">
              <a:lnSpc>
                <a:spcPct val="100000"/>
              </a:lnSpc>
              <a:spcBef>
                <a:spcPts val="400"/>
              </a:spcBef>
              <a:buClr>
                <a:srgbClr val="000000"/>
              </a:buClr>
              <a:buSzPct val="115000"/>
              <a:buFont typeface="Arial"/>
              <a:buChar char="•"/>
            </a:pPr>
            <a:r>
              <a:rPr b="0" lang="en-US" sz="2000" spc="-1" strike="noStrike">
                <a:solidFill>
                  <a:srgbClr val="000000"/>
                </a:solidFill>
                <a:latin typeface="Arial"/>
              </a:rPr>
              <a:t>The students will have 2 trimesters to complete projects.</a:t>
            </a:r>
            <a:endParaRPr b="0" lang="en-US" sz="2000" spc="-1" strike="noStrike">
              <a:latin typeface="Arial"/>
            </a:endParaRPr>
          </a:p>
          <a:p>
            <a:pPr marL="343080" indent="-342360">
              <a:lnSpc>
                <a:spcPct val="100000"/>
              </a:lnSpc>
              <a:spcBef>
                <a:spcPts val="400"/>
              </a:spcBef>
              <a:buClr>
                <a:srgbClr val="000000"/>
              </a:buClr>
              <a:buSzPct val="115000"/>
              <a:buFont typeface="Arial"/>
              <a:buChar char="•"/>
            </a:pPr>
            <a:r>
              <a:rPr b="0" lang="en-US" sz="2000" spc="-1" strike="noStrike">
                <a:solidFill>
                  <a:srgbClr val="000000"/>
                </a:solidFill>
                <a:latin typeface="Arial"/>
              </a:rPr>
              <a:t>In first trimester, the course will be offered similar to any other lab courses of the curriculum</a:t>
            </a:r>
            <a:endParaRPr b="0" lang="en-US" sz="2000" spc="-1" strike="noStrike">
              <a:latin typeface="Arial"/>
            </a:endParaRPr>
          </a:p>
          <a:p>
            <a:pPr marL="343080" indent="-342360">
              <a:lnSpc>
                <a:spcPct val="100000"/>
              </a:lnSpc>
              <a:spcBef>
                <a:spcPts val="400"/>
              </a:spcBef>
              <a:buClr>
                <a:srgbClr val="000000"/>
              </a:buClr>
              <a:buSzPct val="115000"/>
              <a:buFont typeface="Arial"/>
              <a:buChar char="•"/>
            </a:pPr>
            <a:r>
              <a:rPr b="0" lang="en-US" sz="2000" spc="-1" strike="noStrike">
                <a:solidFill>
                  <a:srgbClr val="000000"/>
                </a:solidFill>
                <a:latin typeface="Arial"/>
              </a:rPr>
              <a:t>The course may be divided in two parts: </a:t>
            </a:r>
            <a:endParaRPr b="0" lang="en-US" sz="2000" spc="-1" strike="noStrike">
              <a:latin typeface="Arial"/>
            </a:endParaRPr>
          </a:p>
          <a:p>
            <a:pPr lvl="1" marL="743040" indent="-285120">
              <a:lnSpc>
                <a:spcPct val="100000"/>
              </a:lnSpc>
              <a:spcBef>
                <a:spcPts val="360"/>
              </a:spcBef>
              <a:buClr>
                <a:srgbClr val="000000"/>
              </a:buClr>
              <a:buSzPct val="80000"/>
              <a:buFont typeface="Courier New"/>
              <a:buChar char="o"/>
            </a:pPr>
            <a:r>
              <a:rPr b="0" lang="en-US" sz="1800" spc="-1" strike="noStrike">
                <a:solidFill>
                  <a:srgbClr val="000000"/>
                </a:solidFill>
                <a:latin typeface="Arial"/>
              </a:rPr>
              <a:t>for example CSE402-A, CSE 402-B</a:t>
            </a:r>
            <a:endParaRPr b="0" lang="en-US" sz="1800" spc="-1" strike="noStrike">
              <a:latin typeface="Arial"/>
            </a:endParaRPr>
          </a:p>
        </p:txBody>
      </p:sp>
      <p:sp>
        <p:nvSpPr>
          <p:cNvPr id="93" name="CustomShape 3"/>
          <p:cNvSpPr/>
          <p:nvPr/>
        </p:nvSpPr>
        <p:spPr>
          <a:xfrm>
            <a:off x="6629400" y="6324480"/>
            <a:ext cx="2133000" cy="475560"/>
          </a:xfrm>
          <a:prstGeom prst="rect">
            <a:avLst/>
          </a:prstGeom>
          <a:noFill/>
          <a:ln>
            <a:noFill/>
          </a:ln>
        </p:spPr>
        <p:style>
          <a:lnRef idx="0"/>
          <a:fillRef idx="0"/>
          <a:effectRef idx="0"/>
          <a:fontRef idx="minor"/>
        </p:style>
        <p:txBody>
          <a:bodyPr lIns="90000" rIns="90000" tIns="45000" bIns="45000"/>
          <a:p>
            <a:pPr algn="r">
              <a:lnSpc>
                <a:spcPct val="100000"/>
              </a:lnSpc>
            </a:pPr>
            <a:fld id="{443C2C88-D9F3-4D0D-A156-DC5C40E88D34}" type="slidenum">
              <a:rPr b="0" lang="en-US" sz="1400" spc="-1" strike="noStrike">
                <a:solidFill>
                  <a:srgbClr val="000000"/>
                </a:solidFill>
                <a:latin typeface="Arial"/>
              </a:rPr>
              <a:t>&lt;number&gt;</a:t>
            </a:fld>
            <a:endParaRPr b="0" lang="en-US" sz="14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1143000" y="304920"/>
            <a:ext cx="7328160" cy="60876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0000"/>
                </a:solidFill>
                <a:latin typeface="Arial"/>
              </a:rPr>
              <a:t>Course Outcomes (COs)</a:t>
            </a:r>
            <a:endParaRPr b="0" lang="en-US" sz="3200" spc="-1" strike="noStrike">
              <a:latin typeface="Arial"/>
            </a:endParaRPr>
          </a:p>
        </p:txBody>
      </p:sp>
      <p:sp>
        <p:nvSpPr>
          <p:cNvPr id="95" name="CustomShape 2"/>
          <p:cNvSpPr/>
          <p:nvPr/>
        </p:nvSpPr>
        <p:spPr>
          <a:xfrm>
            <a:off x="457200" y="6351840"/>
            <a:ext cx="2133000" cy="475560"/>
          </a:xfrm>
          <a:prstGeom prst="rect">
            <a:avLst/>
          </a:prstGeom>
          <a:noFill/>
          <a:ln>
            <a:noFill/>
          </a:ln>
        </p:spPr>
        <p:style>
          <a:lnRef idx="0"/>
          <a:fillRef idx="0"/>
          <a:effectRef idx="0"/>
          <a:fontRef idx="minor"/>
        </p:style>
        <p:txBody>
          <a:bodyPr lIns="90000" rIns="90000" tIns="45000" bIns="45000"/>
          <a:p>
            <a:pPr>
              <a:lnSpc>
                <a:spcPct val="100000"/>
              </a:lnSpc>
            </a:pPr>
            <a:fld id="{066519FB-C7A3-460A-A2A8-3F9B08E0F1FB}" type="datetime">
              <a:rPr b="0" lang="en-US" sz="1400" spc="-1" strike="noStrike">
                <a:solidFill>
                  <a:srgbClr val="000000"/>
                </a:solidFill>
                <a:latin typeface="Arial"/>
              </a:rPr>
              <a:t>6/24/18</a:t>
            </a:fld>
            <a:endParaRPr b="0" lang="en-US" sz="1400" spc="-1" strike="noStrike">
              <a:latin typeface="Arial"/>
            </a:endParaRPr>
          </a:p>
        </p:txBody>
      </p:sp>
      <p:sp>
        <p:nvSpPr>
          <p:cNvPr id="96" name="CustomShape 3"/>
          <p:cNvSpPr/>
          <p:nvPr/>
        </p:nvSpPr>
        <p:spPr>
          <a:xfrm>
            <a:off x="6629400" y="6324480"/>
            <a:ext cx="2133000" cy="475560"/>
          </a:xfrm>
          <a:prstGeom prst="rect">
            <a:avLst/>
          </a:prstGeom>
          <a:noFill/>
          <a:ln>
            <a:noFill/>
          </a:ln>
        </p:spPr>
        <p:style>
          <a:lnRef idx="0"/>
          <a:fillRef idx="0"/>
          <a:effectRef idx="0"/>
          <a:fontRef idx="minor"/>
        </p:style>
        <p:txBody>
          <a:bodyPr lIns="90000" rIns="90000" tIns="45000" bIns="45000"/>
          <a:p>
            <a:pPr algn="r">
              <a:lnSpc>
                <a:spcPct val="100000"/>
              </a:lnSpc>
            </a:pPr>
            <a:fld id="{16DAEDEA-2887-4F82-91FB-EDAB12003F21}" type="slidenum">
              <a:rPr b="0" lang="en-US" sz="1400" spc="-1" strike="noStrike">
                <a:solidFill>
                  <a:srgbClr val="000000"/>
                </a:solidFill>
                <a:latin typeface="Arial"/>
              </a:rPr>
              <a:t>&lt;number&gt;</a:t>
            </a:fld>
            <a:endParaRPr b="0" lang="en-US" sz="1400" spc="-1" strike="noStrike">
              <a:latin typeface="Arial"/>
            </a:endParaRPr>
          </a:p>
        </p:txBody>
      </p:sp>
      <p:graphicFrame>
        <p:nvGraphicFramePr>
          <p:cNvPr id="97" name="Table 4"/>
          <p:cNvGraphicFramePr/>
          <p:nvPr/>
        </p:nvGraphicFramePr>
        <p:xfrm>
          <a:off x="762120" y="1143000"/>
          <a:ext cx="8000280" cy="4586760"/>
        </p:xfrm>
        <a:graphic>
          <a:graphicData uri="http://schemas.openxmlformats.org/drawingml/2006/table">
            <a:tbl>
              <a:tblPr/>
              <a:tblGrid>
                <a:gridCol w="830160"/>
                <a:gridCol w="7170480"/>
              </a:tblGrid>
              <a:tr h="333720">
                <a:tc>
                  <a:txBody>
                    <a:bodyPr lIns="68400" rIns="68400"/>
                    <a:p>
                      <a:pPr algn="just">
                        <a:lnSpc>
                          <a:spcPct val="120000"/>
                        </a:lnSpc>
                      </a:pPr>
                      <a:r>
                        <a:rPr b="1" lang="en-US" sz="1800" spc="-1" strike="noStrike">
                          <a:solidFill>
                            <a:srgbClr val="ffffff"/>
                          </a:solidFill>
                          <a:latin typeface="Arial"/>
                        </a:rPr>
                        <a:t>COs</a:t>
                      </a:r>
                      <a:endParaRPr b="0" lang="en-US" sz="18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333399"/>
                    </a:solidFill>
                  </a:tcPr>
                </a:tc>
                <a:tc>
                  <a:txBody>
                    <a:bodyPr lIns="68400" rIns="68400"/>
                    <a:p>
                      <a:pPr algn="just">
                        <a:lnSpc>
                          <a:spcPct val="120000"/>
                        </a:lnSpc>
                      </a:pPr>
                      <a:r>
                        <a:rPr b="1" lang="en-US" sz="1800" spc="-1" strike="noStrike">
                          <a:solidFill>
                            <a:srgbClr val="ffffff"/>
                          </a:solidFill>
                          <a:latin typeface="Arial"/>
                        </a:rPr>
                        <a:t>Description</a:t>
                      </a:r>
                      <a:endParaRPr b="0" lang="en-US" sz="18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333399"/>
                    </a:solidFill>
                  </a:tcPr>
                </a:tc>
              </a:tr>
              <a:tr h="961560">
                <a:tc>
                  <a:txBody>
                    <a:bodyPr lIns="68400" rIns="68400"/>
                    <a:p>
                      <a:pPr algn="just">
                        <a:lnSpc>
                          <a:spcPct val="120000"/>
                        </a:lnSpc>
                      </a:pPr>
                      <a:r>
                        <a:rPr b="1" lang="en-US" sz="1800" spc="-1" strike="noStrike">
                          <a:solidFill>
                            <a:srgbClr val="ffffff"/>
                          </a:solidFill>
                          <a:latin typeface="Arial"/>
                        </a:rPr>
                        <a:t>CO1</a:t>
                      </a:r>
                      <a:endParaRPr b="0" lang="en-US" sz="18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333399"/>
                    </a:solidFill>
                  </a:tcPr>
                </a:tc>
                <a:tc>
                  <a:txBody>
                    <a:bodyPr lIns="68400" rIns="68400"/>
                    <a:p>
                      <a:pPr>
                        <a:lnSpc>
                          <a:spcPct val="100000"/>
                        </a:lnSpc>
                      </a:pPr>
                      <a:r>
                        <a:rPr b="0" lang="en-US" sz="1800" spc="-1" strike="noStrike">
                          <a:solidFill>
                            <a:srgbClr val="000000"/>
                          </a:solidFill>
                          <a:latin typeface="Arial"/>
                        </a:rPr>
                        <a:t>an ability to design, implement, and evaluate a computer-based system, process, component, or program to translate a real-life problem to an engineering solution</a:t>
                      </a:r>
                      <a:endParaRPr b="0" lang="en-US" sz="18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dcddd"/>
                    </a:solidFill>
                  </a:tcPr>
                </a:tc>
              </a:tr>
              <a:tr h="457200">
                <a:tc>
                  <a:txBody>
                    <a:bodyPr lIns="68400" rIns="68400"/>
                    <a:p>
                      <a:pPr algn="just">
                        <a:lnSpc>
                          <a:spcPct val="120000"/>
                        </a:lnSpc>
                      </a:pPr>
                      <a:r>
                        <a:rPr b="1" lang="en-US" sz="1800" spc="-1" strike="noStrike">
                          <a:solidFill>
                            <a:srgbClr val="ffffff"/>
                          </a:solidFill>
                          <a:latin typeface="Arial"/>
                        </a:rPr>
                        <a:t>CO2</a:t>
                      </a:r>
                      <a:endParaRPr b="0" lang="en-US" sz="18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333399"/>
                    </a:solidFill>
                  </a:tcPr>
                </a:tc>
                <a:tc>
                  <a:txBody>
                    <a:bodyPr lIns="68400" rIns="68400"/>
                    <a:p>
                      <a:pPr algn="just">
                        <a:lnSpc>
                          <a:spcPct val="120000"/>
                        </a:lnSpc>
                      </a:pPr>
                      <a:r>
                        <a:rPr b="0" lang="en-US" sz="1800" spc="-1" strike="noStrike">
                          <a:solidFill>
                            <a:srgbClr val="000000"/>
                          </a:solidFill>
                          <a:latin typeface="Arial"/>
                        </a:rPr>
                        <a:t>an ability to function effectively in a team</a:t>
                      </a:r>
                      <a:endParaRPr b="0" lang="en-US" sz="18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8ef"/>
                    </a:solidFill>
                  </a:tcPr>
                </a:tc>
              </a:tr>
              <a:tr h="1224000">
                <a:tc>
                  <a:txBody>
                    <a:bodyPr lIns="68400" rIns="68400"/>
                    <a:p>
                      <a:pPr algn="just">
                        <a:lnSpc>
                          <a:spcPct val="120000"/>
                        </a:lnSpc>
                      </a:pPr>
                      <a:r>
                        <a:rPr b="1" lang="en-US" sz="1800" spc="-1" strike="noStrike">
                          <a:solidFill>
                            <a:srgbClr val="ffffff"/>
                          </a:solidFill>
                          <a:latin typeface="Arial"/>
                        </a:rPr>
                        <a:t>CO3</a:t>
                      </a:r>
                      <a:endParaRPr b="0" lang="en-US" sz="18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333399"/>
                    </a:solidFill>
                  </a:tcPr>
                </a:tc>
                <a:tc>
                  <a:txBody>
                    <a:bodyPr lIns="68400" rIns="68400"/>
                    <a:p>
                      <a:pPr algn="just">
                        <a:lnSpc>
                          <a:spcPct val="120000"/>
                        </a:lnSpc>
                      </a:pPr>
                      <a:r>
                        <a:rPr b="0" lang="en-US" sz="1800" spc="-1" strike="noStrike">
                          <a:solidFill>
                            <a:srgbClr val="000000"/>
                          </a:solidFill>
                          <a:latin typeface="Arial"/>
                        </a:rPr>
                        <a:t>an ability to analyze a problem, and identify, formulate and use the project management skill, appropriate computing and engineering tools for obtaining its solution</a:t>
                      </a:r>
                      <a:endParaRPr b="0" lang="en-US" sz="18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dcddd"/>
                    </a:solidFill>
                  </a:tcPr>
                </a:tc>
              </a:tr>
              <a:tr h="910800">
                <a:tc>
                  <a:txBody>
                    <a:bodyPr lIns="68400" rIns="68400"/>
                    <a:p>
                      <a:pPr algn="just">
                        <a:lnSpc>
                          <a:spcPct val="120000"/>
                        </a:lnSpc>
                      </a:pPr>
                      <a:r>
                        <a:rPr b="1" lang="en-US" sz="1800" spc="-1" strike="noStrike">
                          <a:solidFill>
                            <a:srgbClr val="ffffff"/>
                          </a:solidFill>
                          <a:latin typeface="Arial"/>
                        </a:rPr>
                        <a:t>CO4</a:t>
                      </a:r>
                      <a:endParaRPr b="0" lang="en-US" sz="18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333399"/>
                    </a:solidFill>
                  </a:tcPr>
                </a:tc>
                <a:tc>
                  <a:txBody>
                    <a:bodyPr lIns="68400" rIns="68400"/>
                    <a:p>
                      <a:pPr algn="just">
                        <a:lnSpc>
                          <a:spcPct val="120000"/>
                        </a:lnSpc>
                      </a:pPr>
                      <a:r>
                        <a:rPr b="0" lang="en-US" sz="1800" spc="-1" strike="noStrike">
                          <a:solidFill>
                            <a:srgbClr val="000000"/>
                          </a:solidFill>
                          <a:latin typeface="Arial"/>
                        </a:rPr>
                        <a:t>an understanding to assess professional, ethical, environmental, and social impacts and responsibilities of the design project</a:t>
                      </a:r>
                      <a:endParaRPr b="0" lang="en-US" sz="18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8ef"/>
                    </a:solidFill>
                  </a:tcPr>
                </a:tc>
              </a:tr>
              <a:tr h="699840">
                <a:tc>
                  <a:txBody>
                    <a:bodyPr lIns="68400" rIns="68400"/>
                    <a:p>
                      <a:pPr algn="just">
                        <a:lnSpc>
                          <a:spcPct val="120000"/>
                        </a:lnSpc>
                      </a:pPr>
                      <a:r>
                        <a:rPr b="1" lang="en-US" sz="1800" spc="-1" strike="noStrike">
                          <a:solidFill>
                            <a:srgbClr val="ffffff"/>
                          </a:solidFill>
                          <a:latin typeface="Arial"/>
                        </a:rPr>
                        <a:t>CO5</a:t>
                      </a:r>
                      <a:endParaRPr b="0" lang="en-US" sz="18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333399"/>
                    </a:solidFill>
                  </a:tcPr>
                </a:tc>
                <a:tc>
                  <a:txBody>
                    <a:bodyPr lIns="68400" rIns="68400"/>
                    <a:p>
                      <a:pPr algn="just">
                        <a:lnSpc>
                          <a:spcPct val="120000"/>
                        </a:lnSpc>
                      </a:pPr>
                      <a:r>
                        <a:rPr b="0" lang="en-US" sz="1800" spc="-1" strike="noStrike">
                          <a:solidFill>
                            <a:srgbClr val="000000"/>
                          </a:solidFill>
                          <a:latin typeface="Arial"/>
                        </a:rPr>
                        <a:t>an ability to present design project results through written technical documents and oral presentations</a:t>
                      </a:r>
                      <a:endParaRPr b="0" lang="en-US" sz="18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dcddd"/>
                    </a:solidFill>
                  </a:tcPr>
                </a:tc>
              </a:tr>
            </a:tbl>
          </a:graphicData>
        </a:graphic>
      </p:graphicFrame>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1143000" y="304920"/>
            <a:ext cx="7328160" cy="60876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0000"/>
                </a:solidFill>
                <a:latin typeface="Arial"/>
              </a:rPr>
              <a:t>Program Outcomes (POs)</a:t>
            </a:r>
            <a:endParaRPr b="0" lang="en-US" sz="3200" spc="-1" strike="noStrike">
              <a:latin typeface="Arial"/>
            </a:endParaRPr>
          </a:p>
        </p:txBody>
      </p:sp>
      <p:sp>
        <p:nvSpPr>
          <p:cNvPr id="99" name="CustomShape 2"/>
          <p:cNvSpPr/>
          <p:nvPr/>
        </p:nvSpPr>
        <p:spPr>
          <a:xfrm>
            <a:off x="457200" y="6351840"/>
            <a:ext cx="2133000" cy="475560"/>
          </a:xfrm>
          <a:prstGeom prst="rect">
            <a:avLst/>
          </a:prstGeom>
          <a:noFill/>
          <a:ln>
            <a:noFill/>
          </a:ln>
        </p:spPr>
        <p:style>
          <a:lnRef idx="0"/>
          <a:fillRef idx="0"/>
          <a:effectRef idx="0"/>
          <a:fontRef idx="minor"/>
        </p:style>
        <p:txBody>
          <a:bodyPr lIns="90000" rIns="90000" tIns="45000" bIns="45000"/>
          <a:p>
            <a:pPr>
              <a:lnSpc>
                <a:spcPct val="100000"/>
              </a:lnSpc>
            </a:pPr>
            <a:fld id="{C6773013-DBAA-43F0-B315-FDE8AAAB5A2B}" type="datetime">
              <a:rPr b="0" lang="en-US" sz="1400" spc="-1" strike="noStrike">
                <a:solidFill>
                  <a:srgbClr val="000000"/>
                </a:solidFill>
                <a:latin typeface="Arial"/>
              </a:rPr>
              <a:t>6/24/18</a:t>
            </a:fld>
            <a:endParaRPr b="0" lang="en-US" sz="1400" spc="-1" strike="noStrike">
              <a:latin typeface="Arial"/>
            </a:endParaRPr>
          </a:p>
        </p:txBody>
      </p:sp>
      <p:sp>
        <p:nvSpPr>
          <p:cNvPr id="100" name="CustomShape 3"/>
          <p:cNvSpPr/>
          <p:nvPr/>
        </p:nvSpPr>
        <p:spPr>
          <a:xfrm>
            <a:off x="6629400" y="6324480"/>
            <a:ext cx="2133000" cy="475560"/>
          </a:xfrm>
          <a:prstGeom prst="rect">
            <a:avLst/>
          </a:prstGeom>
          <a:noFill/>
          <a:ln>
            <a:noFill/>
          </a:ln>
        </p:spPr>
        <p:style>
          <a:lnRef idx="0"/>
          <a:fillRef idx="0"/>
          <a:effectRef idx="0"/>
          <a:fontRef idx="minor"/>
        </p:style>
        <p:txBody>
          <a:bodyPr lIns="90000" rIns="90000" tIns="45000" bIns="45000"/>
          <a:p>
            <a:pPr algn="r">
              <a:lnSpc>
                <a:spcPct val="100000"/>
              </a:lnSpc>
            </a:pPr>
            <a:fld id="{57F11A7A-4FCE-4689-8C17-A602ED2C1208}" type="slidenum">
              <a:rPr b="0" lang="en-US" sz="1400" spc="-1" strike="noStrike">
                <a:solidFill>
                  <a:srgbClr val="000000"/>
                </a:solidFill>
                <a:latin typeface="Arial"/>
              </a:rPr>
              <a:t>&lt;number&gt;</a:t>
            </a:fld>
            <a:endParaRPr b="0" lang="en-US" sz="1400" spc="-1" strike="noStrike">
              <a:latin typeface="Arial"/>
            </a:endParaRPr>
          </a:p>
        </p:txBody>
      </p:sp>
      <p:graphicFrame>
        <p:nvGraphicFramePr>
          <p:cNvPr id="101" name="Table 4"/>
          <p:cNvGraphicFramePr/>
          <p:nvPr/>
        </p:nvGraphicFramePr>
        <p:xfrm>
          <a:off x="1905120" y="1066680"/>
          <a:ext cx="5562000" cy="4419000"/>
        </p:xfrm>
        <a:graphic>
          <a:graphicData uri="http://schemas.openxmlformats.org/drawingml/2006/table">
            <a:tbl>
              <a:tblPr/>
              <a:tblGrid>
                <a:gridCol w="5562360"/>
              </a:tblGrid>
              <a:tr h="324360">
                <a:tc>
                  <a:txBody>
                    <a:bodyPr lIns="68400" rIns="68400"/>
                    <a:p>
                      <a:pPr algn="ctr">
                        <a:lnSpc>
                          <a:spcPct val="100000"/>
                        </a:lnSpc>
                      </a:pPr>
                      <a:r>
                        <a:rPr b="1" lang="en-US" sz="1600" spc="-1" strike="noStrike">
                          <a:solidFill>
                            <a:srgbClr val="ffffff"/>
                          </a:solidFill>
                          <a:latin typeface="Arial"/>
                        </a:rPr>
                        <a:t>POs</a:t>
                      </a:r>
                      <a:endParaRPr b="0" lang="en-US" sz="1600" spc="-1" strike="noStrike">
                        <a:latin typeface="Arial"/>
                      </a:endParaRPr>
                    </a:p>
                  </a:txBody>
                  <a:tcPr marL="68400" marR="68400">
                    <a:lnL w="9360">
                      <a:solidFill>
                        <a:srgbClr val="2f2f98"/>
                      </a:solidFill>
                    </a:lnL>
                    <a:lnR w="9360">
                      <a:solidFill>
                        <a:srgbClr val="2f2f98"/>
                      </a:solidFill>
                    </a:lnR>
                    <a:lnT w="9360">
                      <a:solidFill>
                        <a:srgbClr val="2f2f98"/>
                      </a:solidFill>
                    </a:lnT>
                    <a:lnB w="9360">
                      <a:solidFill>
                        <a:srgbClr val="2f2f98"/>
                      </a:solidFill>
                    </a:lnB>
                    <a:solidFill>
                      <a:srgbClr val="333399"/>
                    </a:solidFill>
                  </a:tcPr>
                </a:tc>
              </a:tr>
              <a:tr h="339840">
                <a:tc>
                  <a:txBody>
                    <a:bodyPr lIns="68400" rIns="68400"/>
                    <a:p>
                      <a:pPr algn="just">
                        <a:lnSpc>
                          <a:spcPct val="100000"/>
                        </a:lnSpc>
                      </a:pPr>
                      <a:r>
                        <a:rPr b="0" lang="en-US" sz="2000" spc="-1" strike="noStrike">
                          <a:solidFill>
                            <a:srgbClr val="000000"/>
                          </a:solidFill>
                          <a:latin typeface="Arial"/>
                        </a:rPr>
                        <a:t>PO1 Engineering knowledge</a:t>
                      </a:r>
                      <a:endParaRPr b="0" lang="en-US" sz="2000" spc="-1" strike="noStrike">
                        <a:latin typeface="Arial"/>
                      </a:endParaRPr>
                    </a:p>
                  </a:txBody>
                  <a:tcPr marL="68400" marR="68400">
                    <a:lnL w="9360">
                      <a:solidFill>
                        <a:srgbClr val="2f2f98"/>
                      </a:solidFill>
                    </a:lnL>
                    <a:lnR w="9360">
                      <a:solidFill>
                        <a:srgbClr val="2f2f98"/>
                      </a:solidFill>
                    </a:lnR>
                    <a:lnT w="9360">
                      <a:solidFill>
                        <a:srgbClr val="2f2f98"/>
                      </a:solidFill>
                    </a:lnT>
                    <a:lnB w="9360">
                      <a:solidFill>
                        <a:srgbClr val="2f2f98"/>
                      </a:solidFill>
                    </a:lnB>
                    <a:noFill/>
                  </a:tcPr>
                </a:tc>
              </a:tr>
              <a:tr h="339840">
                <a:tc>
                  <a:txBody>
                    <a:bodyPr lIns="68400" rIns="68400"/>
                    <a:p>
                      <a:pPr algn="just">
                        <a:lnSpc>
                          <a:spcPct val="100000"/>
                        </a:lnSpc>
                      </a:pPr>
                      <a:r>
                        <a:rPr b="0" lang="en-US" sz="2000" spc="-1" strike="noStrike">
                          <a:solidFill>
                            <a:srgbClr val="000000"/>
                          </a:solidFill>
                          <a:latin typeface="Arial"/>
                        </a:rPr>
                        <a:t>PO2 Problem analysis</a:t>
                      </a:r>
                      <a:endParaRPr b="0" lang="en-US" sz="2000" spc="-1" strike="noStrike">
                        <a:latin typeface="Arial"/>
                      </a:endParaRPr>
                    </a:p>
                  </a:txBody>
                  <a:tcPr marL="68400" marR="68400">
                    <a:lnL w="9360">
                      <a:solidFill>
                        <a:srgbClr val="2f2f98"/>
                      </a:solidFill>
                    </a:lnL>
                    <a:lnR w="9360">
                      <a:solidFill>
                        <a:srgbClr val="2f2f98"/>
                      </a:solidFill>
                    </a:lnR>
                    <a:lnT w="9360">
                      <a:solidFill>
                        <a:srgbClr val="2f2f98"/>
                      </a:solidFill>
                    </a:lnT>
                    <a:lnB w="9360">
                      <a:solidFill>
                        <a:srgbClr val="2f2f98"/>
                      </a:solidFill>
                    </a:lnB>
                    <a:noFill/>
                  </a:tcPr>
                </a:tc>
              </a:tr>
              <a:tr h="354600">
                <a:tc>
                  <a:txBody>
                    <a:bodyPr lIns="68400" rIns="68400"/>
                    <a:p>
                      <a:pPr algn="just">
                        <a:lnSpc>
                          <a:spcPct val="100000"/>
                        </a:lnSpc>
                      </a:pPr>
                      <a:r>
                        <a:rPr b="0" lang="en-US" sz="2000" spc="-1" strike="noStrike">
                          <a:solidFill>
                            <a:srgbClr val="000000"/>
                          </a:solidFill>
                          <a:latin typeface="Arial"/>
                        </a:rPr>
                        <a:t>PO3 Design/development of solutions</a:t>
                      </a:r>
                      <a:endParaRPr b="0" lang="en-US" sz="2000" spc="-1" strike="noStrike">
                        <a:latin typeface="Arial"/>
                      </a:endParaRPr>
                    </a:p>
                  </a:txBody>
                  <a:tcPr marL="68400" marR="68400">
                    <a:lnL w="9360">
                      <a:solidFill>
                        <a:srgbClr val="2f2f98"/>
                      </a:solidFill>
                    </a:lnL>
                    <a:lnR w="9360">
                      <a:solidFill>
                        <a:srgbClr val="2f2f98"/>
                      </a:solidFill>
                    </a:lnR>
                    <a:lnT w="9360">
                      <a:solidFill>
                        <a:srgbClr val="2f2f98"/>
                      </a:solidFill>
                    </a:lnT>
                    <a:lnB w="9360">
                      <a:solidFill>
                        <a:srgbClr val="2f2f98"/>
                      </a:solidFill>
                    </a:lnB>
                    <a:noFill/>
                  </a:tcPr>
                </a:tc>
              </a:tr>
              <a:tr h="339840">
                <a:tc>
                  <a:txBody>
                    <a:bodyPr lIns="68400" rIns="68400"/>
                    <a:p>
                      <a:pPr algn="just">
                        <a:lnSpc>
                          <a:spcPct val="100000"/>
                        </a:lnSpc>
                      </a:pPr>
                      <a:r>
                        <a:rPr b="0" lang="en-US" sz="2000" spc="-1" strike="noStrike">
                          <a:solidFill>
                            <a:srgbClr val="000000"/>
                          </a:solidFill>
                          <a:latin typeface="Arial"/>
                        </a:rPr>
                        <a:t>PO4 Investigation</a:t>
                      </a:r>
                      <a:endParaRPr b="0" lang="en-US" sz="2000" spc="-1" strike="noStrike">
                        <a:latin typeface="Arial"/>
                      </a:endParaRPr>
                    </a:p>
                  </a:txBody>
                  <a:tcPr marL="68400" marR="68400">
                    <a:lnL w="9360">
                      <a:solidFill>
                        <a:srgbClr val="2f2f98"/>
                      </a:solidFill>
                    </a:lnL>
                    <a:lnR w="9360">
                      <a:solidFill>
                        <a:srgbClr val="2f2f98"/>
                      </a:solidFill>
                    </a:lnR>
                    <a:lnT w="9360">
                      <a:solidFill>
                        <a:srgbClr val="2f2f98"/>
                      </a:solidFill>
                    </a:lnT>
                    <a:lnB w="9360">
                      <a:solidFill>
                        <a:srgbClr val="2f2f98"/>
                      </a:solidFill>
                    </a:lnB>
                    <a:noFill/>
                  </a:tcPr>
                </a:tc>
              </a:tr>
              <a:tr h="339840">
                <a:tc>
                  <a:txBody>
                    <a:bodyPr lIns="68400" rIns="68400"/>
                    <a:p>
                      <a:pPr algn="just">
                        <a:lnSpc>
                          <a:spcPct val="100000"/>
                        </a:lnSpc>
                      </a:pPr>
                      <a:r>
                        <a:rPr b="0" lang="en-US" sz="2000" spc="-1" strike="noStrike">
                          <a:solidFill>
                            <a:srgbClr val="000000"/>
                          </a:solidFill>
                          <a:latin typeface="Arial"/>
                        </a:rPr>
                        <a:t>PO5 Modern tool usage</a:t>
                      </a:r>
                      <a:endParaRPr b="0" lang="en-US" sz="2000" spc="-1" strike="noStrike">
                        <a:latin typeface="Arial"/>
                      </a:endParaRPr>
                    </a:p>
                  </a:txBody>
                  <a:tcPr marL="68400" marR="68400">
                    <a:lnL w="9360">
                      <a:solidFill>
                        <a:srgbClr val="2f2f98"/>
                      </a:solidFill>
                    </a:lnL>
                    <a:lnR w="9360">
                      <a:solidFill>
                        <a:srgbClr val="2f2f98"/>
                      </a:solidFill>
                    </a:lnR>
                    <a:lnT w="9360">
                      <a:solidFill>
                        <a:srgbClr val="2f2f98"/>
                      </a:solidFill>
                    </a:lnT>
                    <a:lnB w="9360">
                      <a:solidFill>
                        <a:srgbClr val="2f2f98"/>
                      </a:solidFill>
                    </a:lnB>
                    <a:noFill/>
                  </a:tcPr>
                </a:tc>
              </a:tr>
              <a:tr h="339840">
                <a:tc>
                  <a:txBody>
                    <a:bodyPr lIns="68400" rIns="68400"/>
                    <a:p>
                      <a:pPr algn="just">
                        <a:lnSpc>
                          <a:spcPct val="100000"/>
                        </a:lnSpc>
                      </a:pPr>
                      <a:r>
                        <a:rPr b="0" lang="en-US" sz="2000" spc="-1" strike="noStrike">
                          <a:solidFill>
                            <a:srgbClr val="000000"/>
                          </a:solidFill>
                          <a:latin typeface="Arial"/>
                        </a:rPr>
                        <a:t>PO6 The engineer and society</a:t>
                      </a:r>
                      <a:endParaRPr b="0" lang="en-US" sz="2000" spc="-1" strike="noStrike">
                        <a:latin typeface="Arial"/>
                      </a:endParaRPr>
                    </a:p>
                  </a:txBody>
                  <a:tcPr marL="68400" marR="68400">
                    <a:lnL w="9360">
                      <a:solidFill>
                        <a:srgbClr val="2f2f98"/>
                      </a:solidFill>
                    </a:lnL>
                    <a:lnR w="9360">
                      <a:solidFill>
                        <a:srgbClr val="2f2f98"/>
                      </a:solidFill>
                    </a:lnR>
                    <a:lnT w="9360">
                      <a:solidFill>
                        <a:srgbClr val="2f2f98"/>
                      </a:solidFill>
                    </a:lnT>
                    <a:lnB w="9360">
                      <a:solidFill>
                        <a:srgbClr val="2f2f98"/>
                      </a:solidFill>
                    </a:lnB>
                    <a:noFill/>
                  </a:tcPr>
                </a:tc>
              </a:tr>
              <a:tr h="339840">
                <a:tc>
                  <a:txBody>
                    <a:bodyPr lIns="68400" rIns="68400"/>
                    <a:p>
                      <a:pPr algn="just">
                        <a:lnSpc>
                          <a:spcPct val="100000"/>
                        </a:lnSpc>
                      </a:pPr>
                      <a:r>
                        <a:rPr b="0" lang="en-US" sz="2000" spc="-1" strike="noStrike">
                          <a:solidFill>
                            <a:srgbClr val="000000"/>
                          </a:solidFill>
                          <a:latin typeface="Arial"/>
                        </a:rPr>
                        <a:t>PO7 Environment and sustainability</a:t>
                      </a:r>
                      <a:endParaRPr b="0" lang="en-US" sz="2000" spc="-1" strike="noStrike">
                        <a:latin typeface="Arial"/>
                      </a:endParaRPr>
                    </a:p>
                  </a:txBody>
                  <a:tcPr marL="68400" marR="68400">
                    <a:lnL w="9360">
                      <a:solidFill>
                        <a:srgbClr val="2f2f98"/>
                      </a:solidFill>
                    </a:lnL>
                    <a:lnR w="9360">
                      <a:solidFill>
                        <a:srgbClr val="2f2f98"/>
                      </a:solidFill>
                    </a:lnR>
                    <a:lnT w="9360">
                      <a:solidFill>
                        <a:srgbClr val="2f2f98"/>
                      </a:solidFill>
                    </a:lnT>
                    <a:lnB w="9360">
                      <a:solidFill>
                        <a:srgbClr val="2f2f98"/>
                      </a:solidFill>
                    </a:lnB>
                    <a:noFill/>
                  </a:tcPr>
                </a:tc>
              </a:tr>
              <a:tr h="339840">
                <a:tc>
                  <a:txBody>
                    <a:bodyPr lIns="68400" rIns="68400"/>
                    <a:p>
                      <a:pPr algn="just">
                        <a:lnSpc>
                          <a:spcPct val="100000"/>
                        </a:lnSpc>
                      </a:pPr>
                      <a:r>
                        <a:rPr b="0" lang="en-US" sz="2000" spc="-1" strike="noStrike">
                          <a:solidFill>
                            <a:srgbClr val="000000"/>
                          </a:solidFill>
                          <a:latin typeface="Arial"/>
                        </a:rPr>
                        <a:t>PO8 Ethics</a:t>
                      </a:r>
                      <a:endParaRPr b="0" lang="en-US" sz="2000" spc="-1" strike="noStrike">
                        <a:latin typeface="Arial"/>
                      </a:endParaRPr>
                    </a:p>
                  </a:txBody>
                  <a:tcPr marL="68400" marR="68400">
                    <a:lnL w="9360">
                      <a:solidFill>
                        <a:srgbClr val="2f2f98"/>
                      </a:solidFill>
                    </a:lnL>
                    <a:lnR w="9360">
                      <a:solidFill>
                        <a:srgbClr val="2f2f98"/>
                      </a:solidFill>
                    </a:lnR>
                    <a:lnT w="9360">
                      <a:solidFill>
                        <a:srgbClr val="2f2f98"/>
                      </a:solidFill>
                    </a:lnT>
                    <a:lnB w="9360">
                      <a:solidFill>
                        <a:srgbClr val="2f2f98"/>
                      </a:solidFill>
                    </a:lnB>
                    <a:noFill/>
                  </a:tcPr>
                </a:tc>
              </a:tr>
              <a:tr h="339840">
                <a:tc>
                  <a:txBody>
                    <a:bodyPr lIns="68400" rIns="68400"/>
                    <a:p>
                      <a:pPr algn="just">
                        <a:lnSpc>
                          <a:spcPct val="100000"/>
                        </a:lnSpc>
                      </a:pPr>
                      <a:r>
                        <a:rPr b="0" lang="en-US" sz="2000" spc="-1" strike="noStrike">
                          <a:solidFill>
                            <a:srgbClr val="000000"/>
                          </a:solidFill>
                          <a:latin typeface="Arial"/>
                        </a:rPr>
                        <a:t>PO9 Individual work and teamwork</a:t>
                      </a:r>
                      <a:endParaRPr b="0" lang="en-US" sz="2000" spc="-1" strike="noStrike">
                        <a:latin typeface="Arial"/>
                      </a:endParaRPr>
                    </a:p>
                  </a:txBody>
                  <a:tcPr marL="68400" marR="68400">
                    <a:lnL w="9360">
                      <a:solidFill>
                        <a:srgbClr val="2f2f98"/>
                      </a:solidFill>
                    </a:lnL>
                    <a:lnR w="9360">
                      <a:solidFill>
                        <a:srgbClr val="2f2f98"/>
                      </a:solidFill>
                    </a:lnR>
                    <a:lnT w="9360">
                      <a:solidFill>
                        <a:srgbClr val="2f2f98"/>
                      </a:solidFill>
                    </a:lnT>
                    <a:lnB w="9360">
                      <a:solidFill>
                        <a:srgbClr val="2f2f98"/>
                      </a:solidFill>
                    </a:lnB>
                    <a:noFill/>
                  </a:tcPr>
                </a:tc>
              </a:tr>
              <a:tr h="339840">
                <a:tc>
                  <a:txBody>
                    <a:bodyPr lIns="68400" rIns="68400"/>
                    <a:p>
                      <a:pPr algn="just">
                        <a:lnSpc>
                          <a:spcPct val="100000"/>
                        </a:lnSpc>
                      </a:pPr>
                      <a:r>
                        <a:rPr b="0" lang="en-US" sz="2000" spc="-1" strike="noStrike">
                          <a:solidFill>
                            <a:srgbClr val="000000"/>
                          </a:solidFill>
                          <a:latin typeface="Arial"/>
                        </a:rPr>
                        <a:t>PO10 Communication</a:t>
                      </a:r>
                      <a:endParaRPr b="0" lang="en-US" sz="2000" spc="-1" strike="noStrike">
                        <a:latin typeface="Arial"/>
                      </a:endParaRPr>
                    </a:p>
                  </a:txBody>
                  <a:tcPr marL="68400" marR="68400">
                    <a:lnL w="9360">
                      <a:solidFill>
                        <a:srgbClr val="2f2f98"/>
                      </a:solidFill>
                    </a:lnL>
                    <a:lnR w="9360">
                      <a:solidFill>
                        <a:srgbClr val="2f2f98"/>
                      </a:solidFill>
                    </a:lnR>
                    <a:lnT w="9360">
                      <a:solidFill>
                        <a:srgbClr val="2f2f98"/>
                      </a:solidFill>
                    </a:lnT>
                    <a:lnB w="9360">
                      <a:solidFill>
                        <a:srgbClr val="2f2f98"/>
                      </a:solidFill>
                    </a:lnB>
                    <a:noFill/>
                  </a:tcPr>
                </a:tc>
              </a:tr>
              <a:tr h="339840">
                <a:tc>
                  <a:txBody>
                    <a:bodyPr lIns="68400" rIns="68400"/>
                    <a:p>
                      <a:pPr algn="just">
                        <a:lnSpc>
                          <a:spcPct val="100000"/>
                        </a:lnSpc>
                      </a:pPr>
                      <a:r>
                        <a:rPr b="0" lang="en-US" sz="2000" spc="-1" strike="noStrike">
                          <a:solidFill>
                            <a:srgbClr val="000000"/>
                          </a:solidFill>
                          <a:latin typeface="Arial"/>
                        </a:rPr>
                        <a:t>PO11 Project management and finance</a:t>
                      </a:r>
                      <a:endParaRPr b="0" lang="en-US" sz="2000" spc="-1" strike="noStrike">
                        <a:latin typeface="Arial"/>
                      </a:endParaRPr>
                    </a:p>
                  </a:txBody>
                  <a:tcPr marL="68400" marR="68400">
                    <a:lnL w="9360">
                      <a:solidFill>
                        <a:srgbClr val="2f2f98"/>
                      </a:solidFill>
                    </a:lnL>
                    <a:lnR w="9360">
                      <a:solidFill>
                        <a:srgbClr val="2f2f98"/>
                      </a:solidFill>
                    </a:lnR>
                    <a:lnT w="9360">
                      <a:solidFill>
                        <a:srgbClr val="2f2f98"/>
                      </a:solidFill>
                    </a:lnT>
                    <a:lnB w="9360">
                      <a:solidFill>
                        <a:srgbClr val="2f2f98"/>
                      </a:solidFill>
                    </a:lnB>
                    <a:noFill/>
                  </a:tcPr>
                </a:tc>
              </a:tr>
              <a:tr h="342000">
                <a:tc>
                  <a:txBody>
                    <a:bodyPr lIns="68400" rIns="68400"/>
                    <a:p>
                      <a:pPr algn="just">
                        <a:lnSpc>
                          <a:spcPct val="100000"/>
                        </a:lnSpc>
                      </a:pPr>
                      <a:r>
                        <a:rPr b="0" lang="en-US" sz="2000" spc="-1" strike="noStrike">
                          <a:solidFill>
                            <a:srgbClr val="000000"/>
                          </a:solidFill>
                          <a:latin typeface="Arial"/>
                        </a:rPr>
                        <a:t>PO12 Life-long learning</a:t>
                      </a:r>
                      <a:endParaRPr b="0" lang="en-US" sz="2000" spc="-1" strike="noStrike">
                        <a:latin typeface="Arial"/>
                      </a:endParaRPr>
                    </a:p>
                  </a:txBody>
                  <a:tcPr marL="68400" marR="68400">
                    <a:lnL w="9360">
                      <a:solidFill>
                        <a:srgbClr val="2f2f98"/>
                      </a:solidFill>
                    </a:lnL>
                    <a:lnR w="9360">
                      <a:solidFill>
                        <a:srgbClr val="2f2f98"/>
                      </a:solidFill>
                    </a:lnR>
                    <a:lnT w="9360">
                      <a:solidFill>
                        <a:srgbClr val="2f2f98"/>
                      </a:solidFill>
                    </a:lnT>
                    <a:lnB w="9360">
                      <a:solidFill>
                        <a:srgbClr val="2f2f98"/>
                      </a:solidFill>
                    </a:lnB>
                    <a:noFill/>
                  </a:tcPr>
                </a:tc>
              </a:tr>
            </a:tbl>
          </a:graphicData>
        </a:graphic>
      </p:graphicFrame>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1143000" y="304920"/>
            <a:ext cx="7328160" cy="60876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0000"/>
                </a:solidFill>
                <a:latin typeface="Arial"/>
              </a:rPr>
              <a:t>Mapping of COs and POs</a:t>
            </a:r>
            <a:endParaRPr b="0" lang="en-US" sz="3200" spc="-1" strike="noStrike">
              <a:latin typeface="Arial"/>
            </a:endParaRPr>
          </a:p>
        </p:txBody>
      </p:sp>
      <p:sp>
        <p:nvSpPr>
          <p:cNvPr id="103" name="CustomShape 2"/>
          <p:cNvSpPr/>
          <p:nvPr/>
        </p:nvSpPr>
        <p:spPr>
          <a:xfrm>
            <a:off x="457200" y="6351840"/>
            <a:ext cx="2133000" cy="475560"/>
          </a:xfrm>
          <a:prstGeom prst="rect">
            <a:avLst/>
          </a:prstGeom>
          <a:noFill/>
          <a:ln>
            <a:noFill/>
          </a:ln>
        </p:spPr>
        <p:style>
          <a:lnRef idx="0"/>
          <a:fillRef idx="0"/>
          <a:effectRef idx="0"/>
          <a:fontRef idx="minor"/>
        </p:style>
        <p:txBody>
          <a:bodyPr lIns="90000" rIns="90000" tIns="45000" bIns="45000"/>
          <a:p>
            <a:pPr>
              <a:lnSpc>
                <a:spcPct val="100000"/>
              </a:lnSpc>
            </a:pPr>
            <a:fld id="{FC4E84C5-39F3-4344-B003-7DB391A27833}" type="datetime">
              <a:rPr b="0" lang="en-US" sz="1400" spc="-1" strike="noStrike">
                <a:solidFill>
                  <a:srgbClr val="000000"/>
                </a:solidFill>
                <a:latin typeface="Arial"/>
              </a:rPr>
              <a:t>6/24/18</a:t>
            </a:fld>
            <a:endParaRPr b="0" lang="en-US" sz="1400" spc="-1" strike="noStrike">
              <a:latin typeface="Arial"/>
            </a:endParaRPr>
          </a:p>
        </p:txBody>
      </p:sp>
      <p:sp>
        <p:nvSpPr>
          <p:cNvPr id="104" name="CustomShape 3"/>
          <p:cNvSpPr/>
          <p:nvPr/>
        </p:nvSpPr>
        <p:spPr>
          <a:xfrm>
            <a:off x="6629400" y="6324480"/>
            <a:ext cx="2133000" cy="475560"/>
          </a:xfrm>
          <a:prstGeom prst="rect">
            <a:avLst/>
          </a:prstGeom>
          <a:noFill/>
          <a:ln>
            <a:noFill/>
          </a:ln>
        </p:spPr>
        <p:style>
          <a:lnRef idx="0"/>
          <a:fillRef idx="0"/>
          <a:effectRef idx="0"/>
          <a:fontRef idx="minor"/>
        </p:style>
        <p:txBody>
          <a:bodyPr lIns="90000" rIns="90000" tIns="45000" bIns="45000"/>
          <a:p>
            <a:pPr algn="r">
              <a:lnSpc>
                <a:spcPct val="100000"/>
              </a:lnSpc>
            </a:pPr>
            <a:fld id="{3B5F9E91-9F75-438C-A4B9-D9B6CC26FCFC}" type="slidenum">
              <a:rPr b="0" lang="en-US" sz="1400" spc="-1" strike="noStrike">
                <a:solidFill>
                  <a:srgbClr val="000000"/>
                </a:solidFill>
                <a:latin typeface="Arial"/>
              </a:rPr>
              <a:t>&lt;number&gt;</a:t>
            </a:fld>
            <a:endParaRPr b="0" lang="en-US" sz="1400" spc="-1" strike="noStrike">
              <a:latin typeface="Arial"/>
            </a:endParaRPr>
          </a:p>
        </p:txBody>
      </p:sp>
      <p:graphicFrame>
        <p:nvGraphicFramePr>
          <p:cNvPr id="105" name="Table 4"/>
          <p:cNvGraphicFramePr/>
          <p:nvPr/>
        </p:nvGraphicFramePr>
        <p:xfrm>
          <a:off x="685800" y="1752480"/>
          <a:ext cx="7785360" cy="3123360"/>
        </p:xfrm>
        <a:graphic>
          <a:graphicData uri="http://schemas.openxmlformats.org/drawingml/2006/table">
            <a:tbl>
              <a:tblPr/>
              <a:tblGrid>
                <a:gridCol w="692280"/>
                <a:gridCol w="586080"/>
                <a:gridCol w="586080"/>
                <a:gridCol w="586080"/>
                <a:gridCol w="586080"/>
                <a:gridCol w="585360"/>
                <a:gridCol w="585360"/>
                <a:gridCol w="585360"/>
                <a:gridCol w="585360"/>
                <a:gridCol w="586080"/>
                <a:gridCol w="586080"/>
                <a:gridCol w="616320"/>
                <a:gridCol w="619200"/>
              </a:tblGrid>
              <a:tr h="628200">
                <a:tc rowSpan="2">
                  <a:txBody>
                    <a:bodyPr/>
                    <a:p>
                      <a:pPr algn="ctr">
                        <a:lnSpc>
                          <a:spcPct val="100000"/>
                        </a:lnSpc>
                      </a:pPr>
                      <a:r>
                        <a:rPr b="1" lang="en-US" sz="1800" spc="-1" strike="noStrike">
                          <a:solidFill>
                            <a:srgbClr val="ffffff"/>
                          </a:solidFill>
                          <a:latin typeface="Arial"/>
                        </a:rPr>
                        <a:t>COs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2d2d8a"/>
                    </a:solidFill>
                  </a:tcPr>
                </a:tc>
                <a:tc gridSpan="12">
                  <a:txBody>
                    <a:bodyPr/>
                    <a:p>
                      <a:pPr algn="ctr">
                        <a:lnSpc>
                          <a:spcPct val="100000"/>
                        </a:lnSpc>
                      </a:pPr>
                      <a:r>
                        <a:rPr b="1" lang="en-US" sz="1800" spc="-1" strike="noStrike">
                          <a:solidFill>
                            <a:srgbClr val="ffffff"/>
                          </a:solidFill>
                          <a:latin typeface="Arial"/>
                        </a:rPr>
                        <a:t>Program Outcomes(POs)</a:t>
                      </a:r>
                      <a:endParaRPr b="0" lang="en-US" sz="1800" spc="-1" strike="noStrike">
                        <a:latin typeface="Arial"/>
                      </a:endParaRPr>
                    </a:p>
                    <a:p>
                      <a:pPr algn="ctr">
                        <a:lnSpc>
                          <a:spcPct val="100000"/>
                        </a:lnSpc>
                      </a:pPr>
                      <a:r>
                        <a:rPr b="1" lang="en-US" sz="1800" spc="-1" strike="noStrike">
                          <a:solidFill>
                            <a:srgbClr val="ffffff"/>
                          </a:solidFill>
                          <a:latin typeface="Arial"/>
                        </a:rPr>
                        <a:t>C = Cognitive, P = Psychomotor and A = Affective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2d2d8a"/>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r>
              <a:tr h="407880">
                <a:tc vMerge="1">
                  <a:tcPr>
                    <a:solidFill>
                      <a:srgbClr val="729fcf"/>
                    </a:solidFill>
                  </a:tcPr>
                </a:tc>
                <a:tc>
                  <a:txBody>
                    <a:bodyPr/>
                    <a:p>
                      <a:pPr algn="ctr">
                        <a:lnSpc>
                          <a:spcPct val="100000"/>
                        </a:lnSpc>
                      </a:pPr>
                      <a:r>
                        <a:rPr b="0" lang="en-US" sz="1800" spc="-1" strike="noStrike">
                          <a:solidFill>
                            <a:srgbClr val="000000"/>
                          </a:solidFill>
                          <a:latin typeface="Arial"/>
                        </a:rPr>
                        <a:t>PO1</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dcdda"/>
                    </a:solidFill>
                  </a:tcPr>
                </a:tc>
                <a:tc>
                  <a:txBody>
                    <a:bodyPr/>
                    <a:p>
                      <a:pPr algn="ctr">
                        <a:lnSpc>
                          <a:spcPct val="100000"/>
                        </a:lnSpc>
                      </a:pPr>
                      <a:r>
                        <a:rPr b="0" lang="en-US" sz="1800" spc="-1" strike="noStrike">
                          <a:solidFill>
                            <a:srgbClr val="000000"/>
                          </a:solidFill>
                          <a:latin typeface="Arial"/>
                        </a:rPr>
                        <a:t>PO2</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dcdda"/>
                    </a:solidFill>
                  </a:tcPr>
                </a:tc>
                <a:tc>
                  <a:txBody>
                    <a:bodyPr/>
                    <a:p>
                      <a:pPr algn="ctr">
                        <a:lnSpc>
                          <a:spcPct val="100000"/>
                        </a:lnSpc>
                      </a:pPr>
                      <a:r>
                        <a:rPr b="0" lang="en-US" sz="1800" spc="-1" strike="noStrike">
                          <a:solidFill>
                            <a:srgbClr val="000000"/>
                          </a:solidFill>
                          <a:latin typeface="Arial"/>
                        </a:rPr>
                        <a:t>PO3</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dcdda"/>
                    </a:solidFill>
                  </a:tcPr>
                </a:tc>
                <a:tc>
                  <a:txBody>
                    <a:bodyPr/>
                    <a:p>
                      <a:pPr algn="ctr">
                        <a:lnSpc>
                          <a:spcPct val="100000"/>
                        </a:lnSpc>
                      </a:pPr>
                      <a:r>
                        <a:rPr b="0" lang="en-US" sz="1800" spc="-1" strike="noStrike">
                          <a:solidFill>
                            <a:srgbClr val="000000"/>
                          </a:solidFill>
                          <a:latin typeface="Arial"/>
                        </a:rPr>
                        <a:t>PO4</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dcdda"/>
                    </a:solidFill>
                  </a:tcPr>
                </a:tc>
                <a:tc>
                  <a:txBody>
                    <a:bodyPr/>
                    <a:p>
                      <a:pPr algn="ctr">
                        <a:lnSpc>
                          <a:spcPct val="100000"/>
                        </a:lnSpc>
                      </a:pPr>
                      <a:r>
                        <a:rPr b="0" lang="en-US" sz="1800" spc="-1" strike="noStrike">
                          <a:solidFill>
                            <a:srgbClr val="000000"/>
                          </a:solidFill>
                          <a:latin typeface="Arial"/>
                        </a:rPr>
                        <a:t>PO5</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dcdda"/>
                    </a:solidFill>
                  </a:tcPr>
                </a:tc>
                <a:tc>
                  <a:txBody>
                    <a:bodyPr/>
                    <a:p>
                      <a:pPr algn="ctr">
                        <a:lnSpc>
                          <a:spcPct val="100000"/>
                        </a:lnSpc>
                      </a:pPr>
                      <a:r>
                        <a:rPr b="0" lang="en-US" sz="1800" spc="-1" strike="noStrike">
                          <a:solidFill>
                            <a:srgbClr val="000000"/>
                          </a:solidFill>
                          <a:latin typeface="Arial"/>
                        </a:rPr>
                        <a:t>PO6</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dcdda"/>
                    </a:solidFill>
                  </a:tcPr>
                </a:tc>
                <a:tc>
                  <a:txBody>
                    <a:bodyPr/>
                    <a:p>
                      <a:pPr algn="ctr">
                        <a:lnSpc>
                          <a:spcPct val="100000"/>
                        </a:lnSpc>
                      </a:pPr>
                      <a:r>
                        <a:rPr b="0" lang="en-US" sz="1800" spc="-1" strike="noStrike">
                          <a:solidFill>
                            <a:srgbClr val="000000"/>
                          </a:solidFill>
                          <a:latin typeface="Arial"/>
                        </a:rPr>
                        <a:t>PO7</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dcdda"/>
                    </a:solidFill>
                  </a:tcPr>
                </a:tc>
                <a:tc>
                  <a:txBody>
                    <a:bodyPr/>
                    <a:p>
                      <a:pPr algn="ctr">
                        <a:lnSpc>
                          <a:spcPct val="100000"/>
                        </a:lnSpc>
                      </a:pPr>
                      <a:r>
                        <a:rPr b="0" lang="en-US" sz="1800" spc="-1" strike="noStrike">
                          <a:solidFill>
                            <a:srgbClr val="000000"/>
                          </a:solidFill>
                          <a:latin typeface="Arial"/>
                        </a:rPr>
                        <a:t>PO8</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dcdda"/>
                    </a:solidFill>
                  </a:tcPr>
                </a:tc>
                <a:tc>
                  <a:txBody>
                    <a:bodyPr/>
                    <a:p>
                      <a:pPr algn="ctr">
                        <a:lnSpc>
                          <a:spcPct val="100000"/>
                        </a:lnSpc>
                      </a:pPr>
                      <a:r>
                        <a:rPr b="0" lang="en-US" sz="1800" spc="-1" strike="noStrike">
                          <a:solidFill>
                            <a:srgbClr val="000000"/>
                          </a:solidFill>
                          <a:latin typeface="Arial"/>
                        </a:rPr>
                        <a:t>PO9</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dcdda"/>
                    </a:solidFill>
                  </a:tcPr>
                </a:tc>
                <a:tc>
                  <a:txBody>
                    <a:bodyPr/>
                    <a:p>
                      <a:pPr algn="ctr">
                        <a:lnSpc>
                          <a:spcPct val="100000"/>
                        </a:lnSpc>
                      </a:pPr>
                      <a:r>
                        <a:rPr b="0" lang="en-US" sz="1800" spc="-1" strike="noStrike">
                          <a:solidFill>
                            <a:srgbClr val="000000"/>
                          </a:solidFill>
                          <a:latin typeface="Arial"/>
                        </a:rPr>
                        <a:t>PO10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dcdda"/>
                    </a:solidFill>
                  </a:tcPr>
                </a:tc>
                <a:tc>
                  <a:txBody>
                    <a:bodyPr/>
                    <a:p>
                      <a:pPr algn="ctr">
                        <a:lnSpc>
                          <a:spcPct val="100000"/>
                        </a:lnSpc>
                      </a:pPr>
                      <a:r>
                        <a:rPr b="0" lang="en-US" sz="1800" spc="-1" strike="noStrike">
                          <a:solidFill>
                            <a:srgbClr val="000000"/>
                          </a:solidFill>
                          <a:latin typeface="Arial"/>
                        </a:rPr>
                        <a:t>PO11</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dcdda"/>
                    </a:solidFill>
                  </a:tcPr>
                </a:tc>
                <a:tc>
                  <a:txBody>
                    <a:bodyPr/>
                    <a:p>
                      <a:pPr algn="ctr">
                        <a:lnSpc>
                          <a:spcPct val="100000"/>
                        </a:lnSpc>
                      </a:pPr>
                      <a:r>
                        <a:rPr b="0" lang="en-US" sz="1800" spc="-1" strike="noStrike">
                          <a:solidFill>
                            <a:srgbClr val="000000"/>
                          </a:solidFill>
                          <a:latin typeface="Arial"/>
                        </a:rPr>
                        <a:t>PO12</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dcdda"/>
                    </a:solidFill>
                  </a:tcPr>
                </a:tc>
              </a:tr>
              <a:tr h="431640">
                <a:tc>
                  <a:txBody>
                    <a:bodyPr/>
                    <a:p>
                      <a:pPr algn="ctr">
                        <a:lnSpc>
                          <a:spcPct val="100000"/>
                        </a:lnSpc>
                      </a:pPr>
                      <a:r>
                        <a:rPr b="1" lang="en-US" sz="1800" spc="-1" strike="noStrike">
                          <a:solidFill>
                            <a:srgbClr val="ffffff"/>
                          </a:solidFill>
                          <a:latin typeface="Arial"/>
                        </a:rPr>
                        <a:t>CO1</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2d2d8a"/>
                    </a:solidFill>
                  </a:tcPr>
                </a:tc>
                <a:tc>
                  <a:txBody>
                    <a:bodyPr/>
                    <a:p>
                      <a:pPr algn="ctr">
                        <a:lnSpc>
                          <a:spcPct val="100000"/>
                        </a:lnSpc>
                      </a:pPr>
                      <a:r>
                        <a:rPr b="0" lang="en-US" sz="1800" spc="-1" strike="noStrike">
                          <a:solidFill>
                            <a:srgbClr val="000000"/>
                          </a:solidFill>
                          <a:latin typeface="Arial"/>
                        </a:rPr>
                        <a:t>C</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d"/>
                    </a:solidFill>
                  </a:tcPr>
                </a:tc>
                <a:tc>
                  <a:txBody>
                    <a:bodyPr/>
                    <a:p>
                      <a:pPr algn="ctr">
                        <a:lnSpc>
                          <a:spcPct val="100000"/>
                        </a:lnSpc>
                      </a:pPr>
                      <a:r>
                        <a:rPr b="0" lang="en-US" sz="1800" spc="-1" strike="noStrike">
                          <a:solidFill>
                            <a:srgbClr val="000000"/>
                          </a:solidFill>
                          <a:latin typeface="Arial"/>
                        </a:rPr>
                        <a:t>C</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d"/>
                    </a:solidFill>
                  </a:tcPr>
                </a:tc>
                <a:tc>
                  <a:txBody>
                    <a:bodyPr/>
                    <a:p>
                      <a:pPr algn="ctr">
                        <a:lnSpc>
                          <a:spcPct val="100000"/>
                        </a:lnSpc>
                      </a:pPr>
                      <a:r>
                        <a:rPr b="0" lang="en-US" sz="1800" spc="-1" strike="noStrike">
                          <a:solidFill>
                            <a:srgbClr val="000000"/>
                          </a:solidFill>
                          <a:latin typeface="Arial"/>
                        </a:rPr>
                        <a:t>C</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d"/>
                    </a:solidFill>
                  </a:tcPr>
                </a:tc>
                <a:tc>
                  <a:txBody>
                    <a:bodyPr/>
                    <a:p>
                      <a:pPr algn="ctr">
                        <a:lnSpc>
                          <a:spcPct val="100000"/>
                        </a:lnSpc>
                      </a:pPr>
                      <a:r>
                        <a:rPr b="0" lang="en-US" sz="1800" spc="-1" strike="noStrike">
                          <a:solidFill>
                            <a:srgbClr val="000000"/>
                          </a:solidFill>
                          <a:latin typeface="Arial"/>
                        </a:rPr>
                        <a:t>C</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d"/>
                    </a:solidFill>
                  </a:tcPr>
                </a:tc>
                <a:tc>
                  <a:txBody>
                    <a:bodyPr/>
                    <a:p>
                      <a:pPr algn="ctr">
                        <a:lnSpc>
                          <a:spcPct val="100000"/>
                        </a:lnSpc>
                      </a:pPr>
                      <a:r>
                        <a:rPr b="0" lang="en-US" sz="1800" spc="-1" strike="noStrike">
                          <a:solidFill>
                            <a:srgbClr val="000000"/>
                          </a:solidFill>
                          <a:latin typeface="Arial"/>
                        </a:rPr>
                        <a:t>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d"/>
                    </a:solidFill>
                  </a:tcPr>
                </a:tc>
                <a:tc>
                  <a:txBody>
                    <a:bodyPr/>
                    <a:p>
                      <a:pPr algn="ctr">
                        <a:lnSpc>
                          <a:spcPct val="100000"/>
                        </a:lnSpc>
                      </a:pPr>
                      <a:r>
                        <a:rPr b="0" lang="en-US" sz="1800" spc="-1" strike="noStrike">
                          <a:solidFill>
                            <a:srgbClr val="000000"/>
                          </a:solidFill>
                          <a:latin typeface="Arial"/>
                        </a:rPr>
                        <a:t>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d"/>
                    </a:solidFill>
                  </a:tcPr>
                </a:tc>
                <a:tc>
                  <a:txBody>
                    <a:bodyPr/>
                    <a:p>
                      <a:pPr algn="ctr">
                        <a:lnSpc>
                          <a:spcPct val="100000"/>
                        </a:lnSpc>
                      </a:pPr>
                      <a:r>
                        <a:rPr b="0" lang="en-US" sz="1800" spc="-1" strike="noStrike">
                          <a:solidFill>
                            <a:srgbClr val="000000"/>
                          </a:solidFill>
                          <a:latin typeface="Arial"/>
                        </a:rPr>
                        <a:t>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d"/>
                    </a:solidFill>
                  </a:tcPr>
                </a:tc>
                <a:tc>
                  <a:txBody>
                    <a:bodyPr/>
                    <a:p>
                      <a:pPr algn="ctr">
                        <a:lnSpc>
                          <a:spcPct val="100000"/>
                        </a:lnSpc>
                      </a:pPr>
                      <a:r>
                        <a:rPr b="0" lang="en-US" sz="1800" spc="-1" strike="noStrike">
                          <a:solidFill>
                            <a:srgbClr val="000000"/>
                          </a:solidFill>
                          <a:latin typeface="Arial"/>
                        </a:rPr>
                        <a:t>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d"/>
                    </a:solidFill>
                  </a:tcPr>
                </a:tc>
                <a:tc>
                  <a:txBody>
                    <a:bodyPr/>
                    <a:p>
                      <a:pPr algn="ctr">
                        <a:lnSpc>
                          <a:spcPct val="100000"/>
                        </a:lnSpc>
                      </a:pPr>
                      <a:r>
                        <a:rPr b="0" lang="en-US" sz="1800" spc="-1" strike="noStrike">
                          <a:solidFill>
                            <a:srgbClr val="000000"/>
                          </a:solidFill>
                          <a:latin typeface="Arial"/>
                        </a:rPr>
                        <a:t>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d"/>
                    </a:solidFill>
                  </a:tcPr>
                </a:tc>
                <a:tc>
                  <a:txBody>
                    <a:bodyPr/>
                    <a:p>
                      <a:pPr algn="ctr">
                        <a:lnSpc>
                          <a:spcPct val="100000"/>
                        </a:lnSpc>
                      </a:pPr>
                      <a:r>
                        <a:rPr b="0" lang="en-US" sz="1800" spc="-1" strike="noStrike">
                          <a:solidFill>
                            <a:srgbClr val="000000"/>
                          </a:solidFill>
                          <a:latin typeface="Arial"/>
                        </a:rPr>
                        <a:t>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d"/>
                    </a:solidFill>
                  </a:tcPr>
                </a:tc>
                <a:tc>
                  <a:txBody>
                    <a:bodyPr/>
                    <a:p>
                      <a:pPr algn="ctr">
                        <a:lnSpc>
                          <a:spcPct val="100000"/>
                        </a:lnSpc>
                      </a:pPr>
                      <a:r>
                        <a:rPr b="0" lang="en-US" sz="1800" spc="-1" strike="noStrike">
                          <a:solidFill>
                            <a:srgbClr val="000000"/>
                          </a:solidFill>
                          <a:latin typeface="Arial"/>
                        </a:rPr>
                        <a:t>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d"/>
                    </a:solidFill>
                  </a:tcPr>
                </a:tc>
                <a:tc>
                  <a:txBody>
                    <a:bodyPr/>
                    <a:p>
                      <a:pPr algn="ctr">
                        <a:lnSpc>
                          <a:spcPct val="100000"/>
                        </a:lnSpc>
                      </a:pPr>
                      <a:r>
                        <a:rPr b="0" lang="en-US" sz="1800" spc="-1" strike="noStrike">
                          <a:solidFill>
                            <a:srgbClr val="000000"/>
                          </a:solidFill>
                          <a:latin typeface="Arial"/>
                        </a:rPr>
                        <a:t>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d"/>
                    </a:solidFill>
                  </a:tcPr>
                </a:tc>
              </a:tr>
              <a:tr h="407880">
                <a:tc>
                  <a:txBody>
                    <a:bodyPr/>
                    <a:p>
                      <a:pPr algn="ctr">
                        <a:lnSpc>
                          <a:spcPct val="100000"/>
                        </a:lnSpc>
                      </a:pPr>
                      <a:r>
                        <a:rPr b="1" lang="en-US" sz="1800" spc="-1" strike="noStrike">
                          <a:solidFill>
                            <a:srgbClr val="ffffff"/>
                          </a:solidFill>
                          <a:latin typeface="Arial"/>
                        </a:rPr>
                        <a:t>CO2</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2d2d8a"/>
                    </a:solidFill>
                  </a:tcPr>
                </a:tc>
                <a:tc>
                  <a:txBody>
                    <a:bodyPr/>
                    <a:p>
                      <a:pPr algn="ctr">
                        <a:lnSpc>
                          <a:spcPct val="100000"/>
                        </a:lnSpc>
                      </a:pPr>
                      <a:r>
                        <a:rPr b="0" lang="en-US" sz="1800" spc="-1" strike="noStrike">
                          <a:solidFill>
                            <a:srgbClr val="000000"/>
                          </a:solidFill>
                          <a:latin typeface="Arial"/>
                        </a:rPr>
                        <a:t>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dcdda"/>
                    </a:solidFill>
                  </a:tcPr>
                </a:tc>
                <a:tc>
                  <a:txBody>
                    <a:bodyPr/>
                    <a:p>
                      <a:pPr algn="ctr">
                        <a:lnSpc>
                          <a:spcPct val="100000"/>
                        </a:lnSpc>
                      </a:pPr>
                      <a:r>
                        <a:rPr b="0" lang="en-US" sz="1800" spc="-1" strike="noStrike">
                          <a:solidFill>
                            <a:srgbClr val="000000"/>
                          </a:solidFill>
                          <a:latin typeface="Arial"/>
                        </a:rPr>
                        <a:t>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dcdda"/>
                    </a:solidFill>
                  </a:tcPr>
                </a:tc>
                <a:tc>
                  <a:txBody>
                    <a:bodyPr/>
                    <a:p>
                      <a:pPr algn="ctr">
                        <a:lnSpc>
                          <a:spcPct val="100000"/>
                        </a:lnSpc>
                      </a:pPr>
                      <a:r>
                        <a:rPr b="0" lang="en-US" sz="1800" spc="-1" strike="noStrike">
                          <a:solidFill>
                            <a:srgbClr val="000000"/>
                          </a:solidFill>
                          <a:latin typeface="Arial"/>
                        </a:rPr>
                        <a:t>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dcdda"/>
                    </a:solidFill>
                  </a:tcPr>
                </a:tc>
                <a:tc>
                  <a:txBody>
                    <a:bodyPr/>
                    <a:p>
                      <a:pPr algn="ctr">
                        <a:lnSpc>
                          <a:spcPct val="100000"/>
                        </a:lnSpc>
                      </a:pPr>
                      <a:r>
                        <a:rPr b="0" lang="en-US" sz="1800" spc="-1" strike="noStrike">
                          <a:solidFill>
                            <a:srgbClr val="000000"/>
                          </a:solidFill>
                          <a:latin typeface="Arial"/>
                        </a:rPr>
                        <a:t>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dcdda"/>
                    </a:solidFill>
                  </a:tcPr>
                </a:tc>
                <a:tc>
                  <a:txBody>
                    <a:bodyPr/>
                    <a:p>
                      <a:pPr algn="ctr">
                        <a:lnSpc>
                          <a:spcPct val="100000"/>
                        </a:lnSpc>
                      </a:pPr>
                      <a:r>
                        <a:rPr b="0" lang="en-US" sz="1800" spc="-1" strike="noStrike">
                          <a:solidFill>
                            <a:srgbClr val="000000"/>
                          </a:solidFill>
                          <a:latin typeface="Arial"/>
                        </a:rPr>
                        <a:t>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dcdda"/>
                    </a:solidFill>
                  </a:tcPr>
                </a:tc>
                <a:tc>
                  <a:txBody>
                    <a:bodyPr/>
                    <a:p>
                      <a:pPr algn="ctr">
                        <a:lnSpc>
                          <a:spcPct val="100000"/>
                        </a:lnSpc>
                      </a:pPr>
                      <a:r>
                        <a:rPr b="0" lang="en-US" sz="1800" spc="-1" strike="noStrike">
                          <a:solidFill>
                            <a:srgbClr val="000000"/>
                          </a:solidFill>
                          <a:latin typeface="Arial"/>
                        </a:rPr>
                        <a:t>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dcdda"/>
                    </a:solidFill>
                  </a:tcPr>
                </a:tc>
                <a:tc>
                  <a:txBody>
                    <a:bodyPr/>
                    <a:p>
                      <a:pPr algn="ctr">
                        <a:lnSpc>
                          <a:spcPct val="100000"/>
                        </a:lnSpc>
                      </a:pPr>
                      <a:r>
                        <a:rPr b="0" lang="en-US" sz="1800" spc="-1" strike="noStrike">
                          <a:solidFill>
                            <a:srgbClr val="000000"/>
                          </a:solidFill>
                          <a:latin typeface="Arial"/>
                        </a:rPr>
                        <a:t>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dcdda"/>
                    </a:solidFill>
                  </a:tcPr>
                </a:tc>
                <a:tc>
                  <a:txBody>
                    <a:bodyPr/>
                    <a:p>
                      <a:pPr algn="ctr">
                        <a:lnSpc>
                          <a:spcPct val="100000"/>
                        </a:lnSpc>
                      </a:pPr>
                      <a:r>
                        <a:rPr b="0" lang="en-US" sz="1800" spc="-1" strike="noStrike">
                          <a:solidFill>
                            <a:srgbClr val="000000"/>
                          </a:solidFill>
                          <a:latin typeface="Arial"/>
                        </a:rPr>
                        <a:t>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dcdda"/>
                    </a:solidFill>
                  </a:tcPr>
                </a:tc>
                <a:tc>
                  <a:txBody>
                    <a:bodyPr/>
                    <a:p>
                      <a:pPr algn="ctr">
                        <a:lnSpc>
                          <a:spcPct val="100000"/>
                        </a:lnSpc>
                      </a:pPr>
                      <a:r>
                        <a:rPr b="0" lang="en-US" sz="1800" spc="-1" strike="noStrike">
                          <a:solidFill>
                            <a:srgbClr val="000000"/>
                          </a:solidFill>
                          <a:latin typeface="Arial"/>
                        </a:rPr>
                        <a:t>A</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dcdda"/>
                    </a:solidFill>
                  </a:tcPr>
                </a:tc>
                <a:tc>
                  <a:txBody>
                    <a:bodyPr/>
                    <a:p>
                      <a:pPr algn="ctr">
                        <a:lnSpc>
                          <a:spcPct val="100000"/>
                        </a:lnSpc>
                      </a:pPr>
                      <a:r>
                        <a:rPr b="0" lang="en-US" sz="1800" spc="-1" strike="noStrike">
                          <a:solidFill>
                            <a:srgbClr val="000000"/>
                          </a:solidFill>
                          <a:latin typeface="Arial"/>
                        </a:rPr>
                        <a:t>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dcdda"/>
                    </a:solidFill>
                  </a:tcPr>
                </a:tc>
                <a:tc>
                  <a:txBody>
                    <a:bodyPr/>
                    <a:p>
                      <a:pPr algn="ctr">
                        <a:lnSpc>
                          <a:spcPct val="100000"/>
                        </a:lnSpc>
                      </a:pPr>
                      <a:r>
                        <a:rPr b="0" lang="en-US" sz="1800" spc="-1" strike="noStrike">
                          <a:solidFill>
                            <a:srgbClr val="000000"/>
                          </a:solidFill>
                          <a:latin typeface="Arial"/>
                        </a:rPr>
                        <a:t>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dcdda"/>
                    </a:solidFill>
                  </a:tcPr>
                </a:tc>
                <a:tc>
                  <a:txBody>
                    <a:bodyPr/>
                    <a:p>
                      <a:pPr algn="ctr">
                        <a:lnSpc>
                          <a:spcPct val="100000"/>
                        </a:lnSpc>
                      </a:pPr>
                      <a:r>
                        <a:rPr b="0" lang="en-US" sz="1800" spc="-1" strike="noStrike">
                          <a:solidFill>
                            <a:srgbClr val="000000"/>
                          </a:solidFill>
                          <a:latin typeface="Arial"/>
                        </a:rPr>
                        <a:t>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dcdda"/>
                    </a:solidFill>
                  </a:tcPr>
                </a:tc>
              </a:tr>
              <a:tr h="431640">
                <a:tc>
                  <a:txBody>
                    <a:bodyPr/>
                    <a:p>
                      <a:pPr algn="ctr">
                        <a:lnSpc>
                          <a:spcPct val="100000"/>
                        </a:lnSpc>
                      </a:pPr>
                      <a:r>
                        <a:rPr b="1" lang="en-US" sz="1800" spc="-1" strike="noStrike">
                          <a:solidFill>
                            <a:srgbClr val="ffffff"/>
                          </a:solidFill>
                          <a:latin typeface="Arial"/>
                        </a:rPr>
                        <a:t>CO3</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2d2d8a"/>
                    </a:solidFill>
                  </a:tcPr>
                </a:tc>
                <a:tc>
                  <a:txBody>
                    <a:bodyPr/>
                    <a:p>
                      <a:pPr algn="ctr">
                        <a:lnSpc>
                          <a:spcPct val="100000"/>
                        </a:lnSpc>
                      </a:pPr>
                      <a:r>
                        <a:rPr b="0" lang="en-US" sz="1800" spc="-1" strike="noStrike">
                          <a:solidFill>
                            <a:srgbClr val="000000"/>
                          </a:solidFill>
                          <a:latin typeface="Arial"/>
                        </a:rPr>
                        <a:t>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d"/>
                    </a:solidFill>
                  </a:tcPr>
                </a:tc>
                <a:tc>
                  <a:txBody>
                    <a:bodyPr/>
                    <a:p>
                      <a:pPr algn="ctr">
                        <a:lnSpc>
                          <a:spcPct val="100000"/>
                        </a:lnSpc>
                      </a:pPr>
                      <a:r>
                        <a:rPr b="0" lang="en-US" sz="1800" spc="-1" strike="noStrike">
                          <a:solidFill>
                            <a:srgbClr val="000000"/>
                          </a:solidFill>
                          <a:latin typeface="Arial"/>
                        </a:rPr>
                        <a:t>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d"/>
                    </a:solidFill>
                  </a:tcPr>
                </a:tc>
                <a:tc>
                  <a:txBody>
                    <a:bodyPr/>
                    <a:p>
                      <a:pPr algn="ctr">
                        <a:lnSpc>
                          <a:spcPct val="100000"/>
                        </a:lnSpc>
                      </a:pPr>
                      <a:r>
                        <a:rPr b="0" lang="en-US" sz="1800" spc="-1" strike="noStrike">
                          <a:solidFill>
                            <a:srgbClr val="000000"/>
                          </a:solidFill>
                          <a:latin typeface="Arial"/>
                        </a:rPr>
                        <a:t>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d"/>
                    </a:solidFill>
                  </a:tcPr>
                </a:tc>
                <a:tc>
                  <a:txBody>
                    <a:bodyPr/>
                    <a:p>
                      <a:pPr algn="ctr">
                        <a:lnSpc>
                          <a:spcPct val="100000"/>
                        </a:lnSpc>
                      </a:pPr>
                      <a:r>
                        <a:rPr b="0" lang="en-US" sz="1800" spc="-1" strike="noStrike">
                          <a:solidFill>
                            <a:srgbClr val="000000"/>
                          </a:solidFill>
                          <a:latin typeface="Arial"/>
                        </a:rPr>
                        <a:t>C</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d"/>
                    </a:solidFill>
                  </a:tcPr>
                </a:tc>
                <a:tc>
                  <a:txBody>
                    <a:bodyPr/>
                    <a:p>
                      <a:pPr algn="ctr">
                        <a:lnSpc>
                          <a:spcPct val="100000"/>
                        </a:lnSpc>
                      </a:pPr>
                      <a:r>
                        <a:rPr b="0" lang="en-US" sz="1800" spc="-1" strike="noStrike">
                          <a:solidFill>
                            <a:srgbClr val="000000"/>
                          </a:solidFill>
                          <a:latin typeface="Arial"/>
                        </a:rPr>
                        <a:t>P</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d"/>
                    </a:solidFill>
                  </a:tcPr>
                </a:tc>
                <a:tc>
                  <a:txBody>
                    <a:bodyPr/>
                    <a:p>
                      <a:pPr algn="ctr">
                        <a:lnSpc>
                          <a:spcPct val="100000"/>
                        </a:lnSpc>
                      </a:pPr>
                      <a:r>
                        <a:rPr b="0" lang="en-US" sz="1800" spc="-1" strike="noStrike">
                          <a:solidFill>
                            <a:srgbClr val="000000"/>
                          </a:solidFill>
                          <a:latin typeface="Arial"/>
                        </a:rPr>
                        <a:t>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d"/>
                    </a:solidFill>
                  </a:tcPr>
                </a:tc>
                <a:tc>
                  <a:txBody>
                    <a:bodyPr/>
                    <a:p>
                      <a:pPr algn="ctr">
                        <a:lnSpc>
                          <a:spcPct val="100000"/>
                        </a:lnSpc>
                      </a:pPr>
                      <a:r>
                        <a:rPr b="0" lang="en-US" sz="1800" spc="-1" strike="noStrike">
                          <a:solidFill>
                            <a:srgbClr val="000000"/>
                          </a:solidFill>
                          <a:latin typeface="Arial"/>
                        </a:rPr>
                        <a:t>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d"/>
                    </a:solidFill>
                  </a:tcPr>
                </a:tc>
                <a:tc>
                  <a:txBody>
                    <a:bodyPr/>
                    <a:p>
                      <a:pPr algn="ctr">
                        <a:lnSpc>
                          <a:spcPct val="100000"/>
                        </a:lnSpc>
                      </a:pPr>
                      <a:r>
                        <a:rPr b="0" lang="en-US" sz="1800" spc="-1" strike="noStrike">
                          <a:solidFill>
                            <a:srgbClr val="000000"/>
                          </a:solidFill>
                          <a:latin typeface="Arial"/>
                        </a:rPr>
                        <a:t>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d"/>
                    </a:solidFill>
                  </a:tcPr>
                </a:tc>
                <a:tc>
                  <a:txBody>
                    <a:bodyPr/>
                    <a:p>
                      <a:pPr algn="ctr">
                        <a:lnSpc>
                          <a:spcPct val="100000"/>
                        </a:lnSpc>
                      </a:pPr>
                      <a:r>
                        <a:rPr b="0" lang="en-US" sz="1800" spc="-1" strike="noStrike">
                          <a:solidFill>
                            <a:srgbClr val="000000"/>
                          </a:solidFill>
                          <a:latin typeface="Arial"/>
                        </a:rPr>
                        <a:t>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d"/>
                    </a:solidFill>
                  </a:tcPr>
                </a:tc>
                <a:tc>
                  <a:txBody>
                    <a:bodyPr/>
                    <a:p>
                      <a:pPr algn="ctr">
                        <a:lnSpc>
                          <a:spcPct val="100000"/>
                        </a:lnSpc>
                      </a:pPr>
                      <a:r>
                        <a:rPr b="0" lang="en-US" sz="1800" spc="-1" strike="noStrike">
                          <a:solidFill>
                            <a:srgbClr val="000000"/>
                          </a:solidFill>
                          <a:latin typeface="Arial"/>
                        </a:rPr>
                        <a:t>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d"/>
                    </a:solidFill>
                  </a:tcPr>
                </a:tc>
                <a:tc>
                  <a:txBody>
                    <a:bodyPr/>
                    <a:p>
                      <a:pPr algn="ctr">
                        <a:lnSpc>
                          <a:spcPct val="100000"/>
                        </a:lnSpc>
                      </a:pPr>
                      <a:r>
                        <a:rPr b="0" lang="en-US" sz="1800" spc="-1" strike="noStrike">
                          <a:solidFill>
                            <a:srgbClr val="000000"/>
                          </a:solidFill>
                          <a:latin typeface="Arial"/>
                        </a:rPr>
                        <a:t>C</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d"/>
                    </a:solidFill>
                  </a:tcPr>
                </a:tc>
                <a:tc>
                  <a:txBody>
                    <a:bodyPr/>
                    <a:p>
                      <a:pPr algn="ctr">
                        <a:lnSpc>
                          <a:spcPct val="100000"/>
                        </a:lnSpc>
                      </a:pPr>
                      <a:r>
                        <a:rPr b="0" lang="en-US" sz="1800" spc="-1" strike="noStrike">
                          <a:solidFill>
                            <a:srgbClr val="000000"/>
                          </a:solidFill>
                          <a:latin typeface="Arial"/>
                        </a:rPr>
                        <a:t>C</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d"/>
                    </a:solidFill>
                  </a:tcPr>
                </a:tc>
              </a:tr>
              <a:tr h="407880">
                <a:tc>
                  <a:txBody>
                    <a:bodyPr/>
                    <a:p>
                      <a:pPr algn="ctr">
                        <a:lnSpc>
                          <a:spcPct val="100000"/>
                        </a:lnSpc>
                      </a:pPr>
                      <a:r>
                        <a:rPr b="1" lang="en-US" sz="1800" spc="-1" strike="noStrike">
                          <a:solidFill>
                            <a:srgbClr val="ffffff"/>
                          </a:solidFill>
                          <a:latin typeface="Arial"/>
                        </a:rPr>
                        <a:t>CO4</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2d2d8a"/>
                    </a:solidFill>
                  </a:tcPr>
                </a:tc>
                <a:tc>
                  <a:txBody>
                    <a:bodyPr/>
                    <a:p>
                      <a:pPr algn="ctr">
                        <a:lnSpc>
                          <a:spcPct val="100000"/>
                        </a:lnSpc>
                      </a:pPr>
                      <a:r>
                        <a:rPr b="0" lang="en-US" sz="1800" spc="-1" strike="noStrike">
                          <a:solidFill>
                            <a:srgbClr val="000000"/>
                          </a:solidFill>
                          <a:latin typeface="Arial"/>
                        </a:rPr>
                        <a:t>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dcdda"/>
                    </a:solidFill>
                  </a:tcPr>
                </a:tc>
                <a:tc>
                  <a:txBody>
                    <a:bodyPr/>
                    <a:p>
                      <a:pPr algn="ctr">
                        <a:lnSpc>
                          <a:spcPct val="100000"/>
                        </a:lnSpc>
                      </a:pPr>
                      <a:r>
                        <a:rPr b="0" lang="en-US" sz="1800" spc="-1" strike="noStrike">
                          <a:solidFill>
                            <a:srgbClr val="000000"/>
                          </a:solidFill>
                          <a:latin typeface="Arial"/>
                        </a:rPr>
                        <a:t>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dcdda"/>
                    </a:solidFill>
                  </a:tcPr>
                </a:tc>
                <a:tc>
                  <a:txBody>
                    <a:bodyPr/>
                    <a:p>
                      <a:pPr algn="ctr">
                        <a:lnSpc>
                          <a:spcPct val="100000"/>
                        </a:lnSpc>
                      </a:pPr>
                      <a:r>
                        <a:rPr b="0" lang="en-US" sz="1800" spc="-1" strike="noStrike">
                          <a:solidFill>
                            <a:srgbClr val="000000"/>
                          </a:solidFill>
                          <a:latin typeface="Arial"/>
                        </a:rPr>
                        <a:t>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dcdda"/>
                    </a:solidFill>
                  </a:tcPr>
                </a:tc>
                <a:tc>
                  <a:txBody>
                    <a:bodyPr/>
                    <a:p>
                      <a:pPr algn="ctr">
                        <a:lnSpc>
                          <a:spcPct val="100000"/>
                        </a:lnSpc>
                      </a:pPr>
                      <a:r>
                        <a:rPr b="0" lang="en-US" sz="1800" spc="-1" strike="noStrike">
                          <a:solidFill>
                            <a:srgbClr val="000000"/>
                          </a:solidFill>
                          <a:latin typeface="Arial"/>
                        </a:rPr>
                        <a:t>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dcdda"/>
                    </a:solidFill>
                  </a:tcPr>
                </a:tc>
                <a:tc>
                  <a:txBody>
                    <a:bodyPr/>
                    <a:p>
                      <a:pPr algn="ctr">
                        <a:lnSpc>
                          <a:spcPct val="100000"/>
                        </a:lnSpc>
                      </a:pPr>
                      <a:r>
                        <a:rPr b="0" lang="en-US" sz="1800" spc="-1" strike="noStrike">
                          <a:solidFill>
                            <a:srgbClr val="000000"/>
                          </a:solidFill>
                          <a:latin typeface="Arial"/>
                        </a:rPr>
                        <a:t>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dcdda"/>
                    </a:solidFill>
                  </a:tcPr>
                </a:tc>
                <a:tc>
                  <a:txBody>
                    <a:bodyPr/>
                    <a:p>
                      <a:pPr algn="ctr">
                        <a:lnSpc>
                          <a:spcPct val="100000"/>
                        </a:lnSpc>
                      </a:pPr>
                      <a:r>
                        <a:rPr b="0" lang="en-US" sz="1800" spc="-1" strike="noStrike">
                          <a:solidFill>
                            <a:srgbClr val="000000"/>
                          </a:solidFill>
                          <a:latin typeface="Arial"/>
                        </a:rPr>
                        <a:t>C</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dcdda"/>
                    </a:solidFill>
                  </a:tcPr>
                </a:tc>
                <a:tc>
                  <a:txBody>
                    <a:bodyPr/>
                    <a:p>
                      <a:pPr algn="ctr">
                        <a:lnSpc>
                          <a:spcPct val="100000"/>
                        </a:lnSpc>
                      </a:pPr>
                      <a:r>
                        <a:rPr b="0" lang="en-US" sz="1800" spc="-1" strike="noStrike">
                          <a:solidFill>
                            <a:srgbClr val="000000"/>
                          </a:solidFill>
                          <a:latin typeface="Arial"/>
                        </a:rPr>
                        <a:t>C</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dcdda"/>
                    </a:solidFill>
                  </a:tcPr>
                </a:tc>
                <a:tc>
                  <a:txBody>
                    <a:bodyPr/>
                    <a:p>
                      <a:pPr algn="ctr">
                        <a:lnSpc>
                          <a:spcPct val="100000"/>
                        </a:lnSpc>
                      </a:pPr>
                      <a:r>
                        <a:rPr b="0" lang="en-US" sz="1800" spc="-1" strike="noStrike">
                          <a:solidFill>
                            <a:srgbClr val="000000"/>
                          </a:solidFill>
                          <a:latin typeface="Arial"/>
                        </a:rPr>
                        <a:t>C</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dcdda"/>
                    </a:solidFill>
                  </a:tcPr>
                </a:tc>
                <a:tc>
                  <a:txBody>
                    <a:bodyPr/>
                    <a:p>
                      <a:pPr algn="ctr">
                        <a:lnSpc>
                          <a:spcPct val="100000"/>
                        </a:lnSpc>
                      </a:pPr>
                      <a:r>
                        <a:rPr b="0" lang="en-US" sz="1800" spc="-1" strike="noStrike">
                          <a:solidFill>
                            <a:srgbClr val="000000"/>
                          </a:solidFill>
                          <a:latin typeface="Arial"/>
                        </a:rPr>
                        <a:t>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dcdda"/>
                    </a:solidFill>
                  </a:tcPr>
                </a:tc>
                <a:tc>
                  <a:txBody>
                    <a:bodyPr/>
                    <a:p>
                      <a:pPr algn="ctr">
                        <a:lnSpc>
                          <a:spcPct val="100000"/>
                        </a:lnSpc>
                      </a:pPr>
                      <a:r>
                        <a:rPr b="0" lang="en-US" sz="1800" spc="-1" strike="noStrike">
                          <a:solidFill>
                            <a:srgbClr val="000000"/>
                          </a:solidFill>
                          <a:latin typeface="Arial"/>
                        </a:rPr>
                        <a:t>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dcdda"/>
                    </a:solidFill>
                  </a:tcPr>
                </a:tc>
                <a:tc>
                  <a:txBody>
                    <a:bodyPr/>
                    <a:p>
                      <a:pPr algn="ctr">
                        <a:lnSpc>
                          <a:spcPct val="100000"/>
                        </a:lnSpc>
                      </a:pPr>
                      <a:r>
                        <a:rPr b="0" lang="en-US" sz="1800" spc="-1" strike="noStrike">
                          <a:solidFill>
                            <a:srgbClr val="000000"/>
                          </a:solidFill>
                          <a:latin typeface="Arial"/>
                        </a:rPr>
                        <a:t>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dcdda"/>
                    </a:solidFill>
                  </a:tcPr>
                </a:tc>
                <a:tc>
                  <a:txBody>
                    <a:bodyPr/>
                    <a:p>
                      <a:pPr algn="ctr">
                        <a:lnSpc>
                          <a:spcPct val="100000"/>
                        </a:lnSpc>
                      </a:pPr>
                      <a:r>
                        <a:rPr b="0" lang="en-US" sz="1800" spc="-1" strike="noStrike">
                          <a:solidFill>
                            <a:srgbClr val="000000"/>
                          </a:solidFill>
                          <a:latin typeface="Arial"/>
                        </a:rPr>
                        <a:t>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dcdda"/>
                    </a:solidFill>
                  </a:tcPr>
                </a:tc>
              </a:tr>
              <a:tr h="408600">
                <a:tc>
                  <a:txBody>
                    <a:bodyPr/>
                    <a:p>
                      <a:pPr algn="ctr">
                        <a:lnSpc>
                          <a:spcPct val="100000"/>
                        </a:lnSpc>
                      </a:pPr>
                      <a:r>
                        <a:rPr b="1" lang="en-US" sz="1800" spc="-1" strike="noStrike">
                          <a:solidFill>
                            <a:srgbClr val="ffffff"/>
                          </a:solidFill>
                          <a:latin typeface="Arial"/>
                        </a:rPr>
                        <a:t>CO5</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2d2d8a"/>
                    </a:solidFill>
                  </a:tcPr>
                </a:tc>
                <a:tc>
                  <a:txBody>
                    <a:bodyPr/>
                    <a:p>
                      <a:pPr algn="ctr">
                        <a:lnSpc>
                          <a:spcPct val="100000"/>
                        </a:lnSpc>
                      </a:pPr>
                      <a:r>
                        <a:rPr b="0" lang="en-US" sz="1800" spc="-1" strike="noStrike">
                          <a:solidFill>
                            <a:srgbClr val="000000"/>
                          </a:solidFill>
                          <a:latin typeface="Arial"/>
                        </a:rPr>
                        <a:t>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d"/>
                    </a:solidFill>
                  </a:tcPr>
                </a:tc>
                <a:tc>
                  <a:txBody>
                    <a:bodyPr/>
                    <a:p>
                      <a:pPr algn="ctr">
                        <a:lnSpc>
                          <a:spcPct val="100000"/>
                        </a:lnSpc>
                      </a:pPr>
                      <a:r>
                        <a:rPr b="0" lang="en-US" sz="1800" spc="-1" strike="noStrike">
                          <a:solidFill>
                            <a:srgbClr val="000000"/>
                          </a:solidFill>
                          <a:latin typeface="Arial"/>
                        </a:rPr>
                        <a:t>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d"/>
                    </a:solidFill>
                  </a:tcPr>
                </a:tc>
                <a:tc>
                  <a:txBody>
                    <a:bodyPr/>
                    <a:p>
                      <a:pPr algn="ctr">
                        <a:lnSpc>
                          <a:spcPct val="100000"/>
                        </a:lnSpc>
                      </a:pPr>
                      <a:r>
                        <a:rPr b="0" lang="en-US" sz="1800" spc="-1" strike="noStrike">
                          <a:solidFill>
                            <a:srgbClr val="000000"/>
                          </a:solidFill>
                          <a:latin typeface="Arial"/>
                        </a:rPr>
                        <a:t>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d"/>
                    </a:solidFill>
                  </a:tcPr>
                </a:tc>
                <a:tc>
                  <a:txBody>
                    <a:bodyPr/>
                    <a:p>
                      <a:pPr algn="ctr">
                        <a:lnSpc>
                          <a:spcPct val="100000"/>
                        </a:lnSpc>
                      </a:pPr>
                      <a:r>
                        <a:rPr b="0" lang="en-US" sz="1800" spc="-1" strike="noStrike">
                          <a:solidFill>
                            <a:srgbClr val="000000"/>
                          </a:solidFill>
                          <a:latin typeface="Arial"/>
                        </a:rPr>
                        <a:t>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d"/>
                    </a:solidFill>
                  </a:tcPr>
                </a:tc>
                <a:tc>
                  <a:txBody>
                    <a:bodyPr/>
                    <a:p>
                      <a:pPr algn="ctr">
                        <a:lnSpc>
                          <a:spcPct val="100000"/>
                        </a:lnSpc>
                      </a:pPr>
                      <a:r>
                        <a:rPr b="0" lang="en-US" sz="1800" spc="-1" strike="noStrike">
                          <a:solidFill>
                            <a:srgbClr val="000000"/>
                          </a:solidFill>
                          <a:latin typeface="Arial"/>
                        </a:rPr>
                        <a:t>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d"/>
                    </a:solidFill>
                  </a:tcPr>
                </a:tc>
                <a:tc>
                  <a:txBody>
                    <a:bodyPr/>
                    <a:p>
                      <a:pPr algn="ctr">
                        <a:lnSpc>
                          <a:spcPct val="100000"/>
                        </a:lnSpc>
                      </a:pPr>
                      <a:r>
                        <a:rPr b="0" lang="en-US" sz="1800" spc="-1" strike="noStrike">
                          <a:solidFill>
                            <a:srgbClr val="000000"/>
                          </a:solidFill>
                          <a:latin typeface="Arial"/>
                        </a:rPr>
                        <a:t>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d"/>
                    </a:solidFill>
                  </a:tcPr>
                </a:tc>
                <a:tc>
                  <a:txBody>
                    <a:bodyPr/>
                    <a:p>
                      <a:pPr algn="ctr">
                        <a:lnSpc>
                          <a:spcPct val="100000"/>
                        </a:lnSpc>
                      </a:pPr>
                      <a:r>
                        <a:rPr b="0" lang="en-US" sz="1800" spc="-1" strike="noStrike">
                          <a:solidFill>
                            <a:srgbClr val="000000"/>
                          </a:solidFill>
                          <a:latin typeface="Arial"/>
                        </a:rPr>
                        <a:t>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d"/>
                    </a:solidFill>
                  </a:tcPr>
                </a:tc>
                <a:tc>
                  <a:txBody>
                    <a:bodyPr/>
                    <a:p>
                      <a:pPr algn="ctr">
                        <a:lnSpc>
                          <a:spcPct val="100000"/>
                        </a:lnSpc>
                      </a:pPr>
                      <a:r>
                        <a:rPr b="0" lang="en-US" sz="1800" spc="-1" strike="noStrike">
                          <a:solidFill>
                            <a:srgbClr val="000000"/>
                          </a:solidFill>
                          <a:latin typeface="Arial"/>
                        </a:rPr>
                        <a:t>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d"/>
                    </a:solidFill>
                  </a:tcPr>
                </a:tc>
                <a:tc>
                  <a:txBody>
                    <a:bodyPr/>
                    <a:p>
                      <a:pPr algn="ctr">
                        <a:lnSpc>
                          <a:spcPct val="100000"/>
                        </a:lnSpc>
                      </a:pPr>
                      <a:r>
                        <a:rPr b="0" lang="en-US" sz="1800" spc="-1" strike="noStrike">
                          <a:solidFill>
                            <a:srgbClr val="000000"/>
                          </a:solidFill>
                          <a:latin typeface="Arial"/>
                        </a:rPr>
                        <a:t>A</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d"/>
                    </a:solidFill>
                  </a:tcPr>
                </a:tc>
                <a:tc>
                  <a:txBody>
                    <a:bodyPr/>
                    <a:p>
                      <a:pPr algn="ctr">
                        <a:lnSpc>
                          <a:spcPct val="100000"/>
                        </a:lnSpc>
                      </a:pPr>
                      <a:r>
                        <a:rPr b="0" lang="en-US" sz="1800" spc="-1" strike="noStrike">
                          <a:solidFill>
                            <a:srgbClr val="000000"/>
                          </a:solidFill>
                          <a:latin typeface="Arial"/>
                        </a:rPr>
                        <a:t>A</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d"/>
                    </a:solidFill>
                  </a:tcPr>
                </a:tc>
                <a:tc>
                  <a:txBody>
                    <a:bodyPr/>
                    <a:p>
                      <a:pPr algn="ctr">
                        <a:lnSpc>
                          <a:spcPct val="100000"/>
                        </a:lnSpc>
                      </a:pPr>
                      <a:r>
                        <a:rPr b="0" lang="en-US" sz="1800" spc="-1" strike="noStrike">
                          <a:solidFill>
                            <a:srgbClr val="000000"/>
                          </a:solidFill>
                          <a:latin typeface="Arial"/>
                        </a:rPr>
                        <a:t>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d"/>
                    </a:solidFill>
                  </a:tcPr>
                </a:tc>
                <a:tc>
                  <a:txBody>
                    <a:bodyPr/>
                    <a:p>
                      <a:pPr algn="ctr">
                        <a:lnSpc>
                          <a:spcPct val="100000"/>
                        </a:lnSpc>
                      </a:pPr>
                      <a:r>
                        <a:rPr b="0" lang="en-US" sz="1800" spc="-1" strike="noStrike">
                          <a:solidFill>
                            <a:srgbClr val="000000"/>
                          </a:solidFill>
                          <a:latin typeface="Arial"/>
                        </a:rPr>
                        <a:t>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d"/>
                    </a:solidFill>
                  </a:tcPr>
                </a:tc>
              </a:tr>
            </a:tbl>
          </a:graphicData>
        </a:graphic>
      </p:graphicFrame>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1143000" y="304920"/>
            <a:ext cx="7328160" cy="60876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0000"/>
                </a:solidFill>
                <a:latin typeface="Arial"/>
              </a:rPr>
              <a:t>Course Teacher and Mentor</a:t>
            </a:r>
            <a:br/>
            <a:endParaRPr b="0" lang="en-US" sz="3200" spc="-1" strike="noStrike">
              <a:latin typeface="Arial"/>
            </a:endParaRPr>
          </a:p>
        </p:txBody>
      </p:sp>
      <p:sp>
        <p:nvSpPr>
          <p:cNvPr id="107" name="CustomShape 2"/>
          <p:cNvSpPr/>
          <p:nvPr/>
        </p:nvSpPr>
        <p:spPr>
          <a:xfrm>
            <a:off x="1143000" y="1066680"/>
            <a:ext cx="7771680" cy="50284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SzPct val="115000"/>
              <a:buFont typeface="Arial"/>
              <a:buChar char="•"/>
            </a:pPr>
            <a:r>
              <a:rPr b="0" lang="en-US" sz="2400" spc="-1" strike="noStrike">
                <a:solidFill>
                  <a:srgbClr val="000000"/>
                </a:solidFill>
                <a:latin typeface="Arial"/>
              </a:rPr>
              <a:t>Two separate persons</a:t>
            </a:r>
            <a:endParaRPr b="0" lang="en-US" sz="2400" spc="-1" strike="noStrike">
              <a:latin typeface="Arial"/>
            </a:endParaRPr>
          </a:p>
          <a:p>
            <a:pPr marL="343080" indent="-342360">
              <a:lnSpc>
                <a:spcPct val="100000"/>
              </a:lnSpc>
              <a:spcBef>
                <a:spcPts val="479"/>
              </a:spcBef>
              <a:buClr>
                <a:srgbClr val="000000"/>
              </a:buClr>
              <a:buSzPct val="115000"/>
              <a:buFont typeface="Arial"/>
              <a:buChar char="•"/>
            </a:pPr>
            <a:r>
              <a:rPr b="0" lang="en-US" sz="2400" spc="-1" strike="noStrike">
                <a:solidFill>
                  <a:srgbClr val="000000"/>
                </a:solidFill>
                <a:latin typeface="Arial"/>
              </a:rPr>
              <a:t>Course teacher</a:t>
            </a:r>
            <a:endParaRPr b="0" lang="en-US" sz="2400" spc="-1" strike="noStrike">
              <a:latin typeface="Arial"/>
            </a:endParaRPr>
          </a:p>
          <a:p>
            <a:pPr lvl="1" marL="743040" indent="-285120">
              <a:lnSpc>
                <a:spcPct val="100000"/>
              </a:lnSpc>
              <a:spcBef>
                <a:spcPts val="400"/>
              </a:spcBef>
              <a:buClr>
                <a:srgbClr val="000000"/>
              </a:buClr>
              <a:buSzPct val="80000"/>
              <a:buFont typeface="Courier New"/>
              <a:buChar char="o"/>
            </a:pPr>
            <a:r>
              <a:rPr b="0" lang="en-US" sz="2000" spc="-1" strike="noStrike">
                <a:solidFill>
                  <a:srgbClr val="000000"/>
                </a:solidFill>
                <a:latin typeface="Arial"/>
              </a:rPr>
              <a:t>Who is conducting CSE 400-A in a trimester</a:t>
            </a:r>
            <a:endParaRPr b="0" lang="en-US" sz="2000" spc="-1" strike="noStrike">
              <a:latin typeface="Arial"/>
            </a:endParaRPr>
          </a:p>
          <a:p>
            <a:pPr marL="343080" indent="-342360">
              <a:lnSpc>
                <a:spcPct val="100000"/>
              </a:lnSpc>
              <a:spcBef>
                <a:spcPts val="479"/>
              </a:spcBef>
              <a:buClr>
                <a:srgbClr val="000000"/>
              </a:buClr>
              <a:buSzPct val="115000"/>
              <a:buFont typeface="Arial"/>
              <a:buChar char="•"/>
            </a:pPr>
            <a:r>
              <a:rPr b="0" lang="en-US" sz="2400" spc="-1" strike="noStrike">
                <a:solidFill>
                  <a:srgbClr val="000000"/>
                </a:solidFill>
                <a:latin typeface="Arial"/>
              </a:rPr>
              <a:t>Mentor</a:t>
            </a:r>
            <a:endParaRPr b="0" lang="en-US" sz="2400" spc="-1" strike="noStrike">
              <a:latin typeface="Arial"/>
            </a:endParaRPr>
          </a:p>
          <a:p>
            <a:pPr lvl="1" marL="743040" indent="-285120">
              <a:lnSpc>
                <a:spcPct val="100000"/>
              </a:lnSpc>
              <a:spcBef>
                <a:spcPts val="400"/>
              </a:spcBef>
              <a:buClr>
                <a:srgbClr val="000000"/>
              </a:buClr>
              <a:buSzPct val="80000"/>
              <a:buFont typeface="Courier New"/>
              <a:buChar char="o"/>
            </a:pPr>
            <a:r>
              <a:rPr b="0" lang="en-US" sz="2000" spc="-1" strike="noStrike">
                <a:solidFill>
                  <a:srgbClr val="000000"/>
                </a:solidFill>
                <a:latin typeface="Arial"/>
              </a:rPr>
              <a:t>Faculty member who will supervise the FYDP</a:t>
            </a:r>
            <a:endParaRPr b="0" lang="en-US" sz="2000" spc="-1" strike="noStrike">
              <a:latin typeface="Arial"/>
            </a:endParaRPr>
          </a:p>
          <a:p>
            <a:pPr lvl="1" marL="743040" indent="-285120">
              <a:lnSpc>
                <a:spcPct val="100000"/>
              </a:lnSpc>
              <a:spcBef>
                <a:spcPts val="400"/>
              </a:spcBef>
              <a:buClr>
                <a:srgbClr val="000000"/>
              </a:buClr>
              <a:buSzPct val="80000"/>
              <a:buFont typeface="Courier New"/>
              <a:buChar char="o"/>
            </a:pPr>
            <a:r>
              <a:rPr b="0" lang="en-US" sz="2000" spc="-1" strike="noStrike">
                <a:solidFill>
                  <a:srgbClr val="000000"/>
                </a:solidFill>
                <a:latin typeface="Arial"/>
              </a:rPr>
              <a:t>Will work as a guide and advise the students towards the successful completion of the project</a:t>
            </a:r>
            <a:endParaRPr b="0" lang="en-US" sz="2000" spc="-1" strike="noStrike">
              <a:latin typeface="Arial"/>
            </a:endParaRPr>
          </a:p>
          <a:p>
            <a:pPr lvl="1" marL="743040" indent="-285120">
              <a:lnSpc>
                <a:spcPct val="100000"/>
              </a:lnSpc>
              <a:spcBef>
                <a:spcPts val="400"/>
              </a:spcBef>
              <a:buClr>
                <a:srgbClr val="000000"/>
              </a:buClr>
              <a:buSzPct val="80000"/>
              <a:buFont typeface="Courier New"/>
              <a:buChar char="o"/>
            </a:pPr>
            <a:r>
              <a:rPr b="0" lang="en-US" sz="2000" spc="-1" strike="noStrike">
                <a:solidFill>
                  <a:srgbClr val="000000"/>
                </a:solidFill>
                <a:latin typeface="Arial"/>
              </a:rPr>
              <a:t>The students in will solely be responsible for the successful completion of the FYDP  </a:t>
            </a:r>
            <a:endParaRPr b="0" lang="en-US" sz="2000" spc="-1" strike="noStrike">
              <a:latin typeface="Arial"/>
            </a:endParaRPr>
          </a:p>
          <a:p>
            <a:pPr marL="343080" indent="-342360">
              <a:lnSpc>
                <a:spcPct val="100000"/>
              </a:lnSpc>
              <a:spcBef>
                <a:spcPts val="479"/>
              </a:spcBef>
              <a:buClr>
                <a:srgbClr val="000000"/>
              </a:buClr>
              <a:buSzPct val="115000"/>
              <a:buFont typeface="Arial"/>
              <a:buChar char="•"/>
            </a:pPr>
            <a:r>
              <a:rPr b="0" lang="en-US" sz="2400" spc="-1" strike="noStrike">
                <a:solidFill>
                  <a:srgbClr val="000000"/>
                </a:solidFill>
                <a:latin typeface="Arial"/>
              </a:rPr>
              <a:t>A course teacher for one section </a:t>
            </a:r>
            <a:endParaRPr b="0" lang="en-US" sz="2400" spc="-1" strike="noStrike">
              <a:latin typeface="Arial"/>
            </a:endParaRPr>
          </a:p>
          <a:p>
            <a:pPr lvl="1" marL="743040" indent="-285120">
              <a:lnSpc>
                <a:spcPct val="100000"/>
              </a:lnSpc>
              <a:spcBef>
                <a:spcPts val="400"/>
              </a:spcBef>
              <a:buClr>
                <a:srgbClr val="000000"/>
              </a:buClr>
              <a:buSzPct val="80000"/>
              <a:buFont typeface="Courier New"/>
              <a:buChar char="o"/>
            </a:pPr>
            <a:r>
              <a:rPr b="0" lang="en-US" sz="2000" spc="-1" strike="noStrike">
                <a:solidFill>
                  <a:srgbClr val="000000"/>
                </a:solidFill>
                <a:latin typeface="Arial"/>
              </a:rPr>
              <a:t>Might be mentor for other section of the same trimester </a:t>
            </a:r>
            <a:endParaRPr b="0" lang="en-US" sz="2000" spc="-1" strike="noStrike">
              <a:latin typeface="Arial"/>
            </a:endParaRPr>
          </a:p>
          <a:p>
            <a:pPr lvl="1" marL="743040" indent="-285120">
              <a:lnSpc>
                <a:spcPct val="100000"/>
              </a:lnSpc>
              <a:spcBef>
                <a:spcPts val="400"/>
              </a:spcBef>
              <a:buClr>
                <a:srgbClr val="000000"/>
              </a:buClr>
              <a:buSzPct val="80000"/>
              <a:buFont typeface="Courier New"/>
              <a:buChar char="o"/>
            </a:pPr>
            <a:r>
              <a:rPr b="0" lang="en-US" sz="2000" spc="-1" strike="noStrike">
                <a:solidFill>
                  <a:srgbClr val="000000"/>
                </a:solidFill>
                <a:latin typeface="Arial"/>
              </a:rPr>
              <a:t>OR mentor for other trimester</a:t>
            </a:r>
            <a:endParaRPr b="0" lang="en-US" sz="2000" spc="-1" strike="noStrike">
              <a:latin typeface="Arial"/>
            </a:endParaRPr>
          </a:p>
          <a:p>
            <a:pPr>
              <a:lnSpc>
                <a:spcPct val="100000"/>
              </a:lnSpc>
            </a:pPr>
            <a:endParaRPr b="0" lang="en-US" sz="2000" spc="-1" strike="noStrike">
              <a:latin typeface="Arial"/>
            </a:endParaRPr>
          </a:p>
          <a:p>
            <a:pPr>
              <a:lnSpc>
                <a:spcPct val="100000"/>
              </a:lnSpc>
              <a:spcBef>
                <a:spcPts val="479"/>
              </a:spcBef>
            </a:pPr>
            <a:endParaRPr b="0" lang="en-US" sz="2000" spc="-1" strike="noStrike">
              <a:latin typeface="Arial"/>
            </a:endParaRPr>
          </a:p>
        </p:txBody>
      </p:sp>
      <p:sp>
        <p:nvSpPr>
          <p:cNvPr id="108" name="CustomShape 3"/>
          <p:cNvSpPr/>
          <p:nvPr/>
        </p:nvSpPr>
        <p:spPr>
          <a:xfrm>
            <a:off x="457200" y="6351840"/>
            <a:ext cx="2133000" cy="475560"/>
          </a:xfrm>
          <a:prstGeom prst="rect">
            <a:avLst/>
          </a:prstGeom>
          <a:noFill/>
          <a:ln>
            <a:noFill/>
          </a:ln>
        </p:spPr>
        <p:style>
          <a:lnRef idx="0"/>
          <a:fillRef idx="0"/>
          <a:effectRef idx="0"/>
          <a:fontRef idx="minor"/>
        </p:style>
        <p:txBody>
          <a:bodyPr lIns="90000" rIns="90000" tIns="45000" bIns="45000"/>
          <a:p>
            <a:pPr>
              <a:lnSpc>
                <a:spcPct val="100000"/>
              </a:lnSpc>
            </a:pPr>
            <a:fld id="{D6CFE58C-76F0-443F-91F8-6222B7D4EAB5}" type="datetime">
              <a:rPr b="0" lang="en-US" sz="1400" spc="-1" strike="noStrike">
                <a:solidFill>
                  <a:srgbClr val="000000"/>
                </a:solidFill>
                <a:latin typeface="Arial"/>
              </a:rPr>
              <a:t>6/24/18</a:t>
            </a:fld>
            <a:endParaRPr b="0" lang="en-US" sz="1400" spc="-1" strike="noStrike">
              <a:latin typeface="Arial"/>
            </a:endParaRPr>
          </a:p>
        </p:txBody>
      </p:sp>
      <p:sp>
        <p:nvSpPr>
          <p:cNvPr id="109" name="CustomShape 4"/>
          <p:cNvSpPr/>
          <p:nvPr/>
        </p:nvSpPr>
        <p:spPr>
          <a:xfrm>
            <a:off x="6629400" y="6324480"/>
            <a:ext cx="2133000" cy="475560"/>
          </a:xfrm>
          <a:prstGeom prst="rect">
            <a:avLst/>
          </a:prstGeom>
          <a:noFill/>
          <a:ln>
            <a:noFill/>
          </a:ln>
        </p:spPr>
        <p:style>
          <a:lnRef idx="0"/>
          <a:fillRef idx="0"/>
          <a:effectRef idx="0"/>
          <a:fontRef idx="minor"/>
        </p:style>
        <p:txBody>
          <a:bodyPr lIns="90000" rIns="90000" tIns="45000" bIns="45000"/>
          <a:p>
            <a:pPr algn="r">
              <a:lnSpc>
                <a:spcPct val="100000"/>
              </a:lnSpc>
            </a:pPr>
            <a:fld id="{634F7B91-DB9A-412E-9467-CD42CC712818}" type="slidenum">
              <a:rPr b="0" lang="en-US" sz="1400" spc="-1" strike="noStrike">
                <a:solidFill>
                  <a:srgbClr val="000000"/>
                </a:solidFill>
                <a:latin typeface="Arial"/>
              </a:rPr>
              <a:t>&lt;number&gt;</a:t>
            </a:fld>
            <a:endParaRPr b="0" lang="en-US" sz="14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12430</TotalTime>
  <Application>LibreOffice/6.0.3.2$Linux_X86_64 LibreOffice_project/00m0$Build-2</Application>
  <Words>1561</Words>
  <Paragraphs>334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Salekul</dc:creator>
  <dc:description/>
  <dc:language>en-US</dc:language>
  <cp:lastModifiedBy/>
  <dcterms:modified xsi:type="dcterms:W3CDTF">2018-06-24T10:47:27Z</dcterms:modified>
  <cp:revision>312</cp:revision>
  <dc:subject/>
  <dc:title>Crystal Winter</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19</vt:i4>
  </property>
  <property fmtid="{D5CDD505-2E9C-101B-9397-08002B2CF9AE}" pid="12" name="_TemplateID">
    <vt:lpwstr>TC025753819991</vt:lpwstr>
  </property>
</Properties>
</file>