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254B21-F91F-40F2-BC8F-F0FA0B351FF2}">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3A1D33-9AD4-4D9E-8450-D694E0C2ABCE}"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C4180A5-874A-48DC-A1CD-5F729AA6B136}">
      <dgm:prSet/>
      <dgm:spPr/>
      <dgm:t>
        <a:bodyPr/>
        <a:lstStyle/>
        <a:p>
          <a:r>
            <a:rPr lang="en-US"/>
            <a:t>Excessive delay may be caused.</a:t>
          </a:r>
        </a:p>
      </dgm:t>
    </dgm:pt>
    <dgm:pt modelId="{3BFB99B8-B1F9-4F42-AC76-0F5979680251}" type="parTrans" cxnId="{3B510A4B-26D5-4CB4-A9CB-A2EE6B523951}">
      <dgm:prSet/>
      <dgm:spPr/>
      <dgm:t>
        <a:bodyPr/>
        <a:lstStyle/>
        <a:p>
          <a:endParaRPr lang="en-US"/>
        </a:p>
      </dgm:t>
    </dgm:pt>
    <dgm:pt modelId="{76E2310C-52F0-4AF0-9A3C-0494406F3077}" type="sibTrans" cxnId="{3B510A4B-26D5-4CB4-A9CB-A2EE6B523951}">
      <dgm:prSet/>
      <dgm:spPr/>
      <dgm:t>
        <a:bodyPr/>
        <a:lstStyle/>
        <a:p>
          <a:endParaRPr lang="en-US"/>
        </a:p>
      </dgm:t>
    </dgm:pt>
    <dgm:pt modelId="{C7F3E490-697F-400C-A157-718D8040AC9C}">
      <dgm:prSet/>
      <dgm:spPr/>
      <dgm:t>
        <a:bodyPr/>
        <a:lstStyle/>
        <a:p>
          <a:r>
            <a:rPr lang="en-US"/>
            <a:t>Disobedience of signals.</a:t>
          </a:r>
        </a:p>
      </dgm:t>
    </dgm:pt>
    <dgm:pt modelId="{E2E31150-5D45-4431-A98A-46350DF7C1C1}" type="parTrans" cxnId="{1C3F1EA5-05FD-4DB0-8B73-C9E004EFC0B3}">
      <dgm:prSet/>
      <dgm:spPr/>
      <dgm:t>
        <a:bodyPr/>
        <a:lstStyle/>
        <a:p>
          <a:endParaRPr lang="en-US"/>
        </a:p>
      </dgm:t>
    </dgm:pt>
    <dgm:pt modelId="{B4274158-E3BA-4789-959A-EB3C009995E4}" type="sibTrans" cxnId="{1C3F1EA5-05FD-4DB0-8B73-C9E004EFC0B3}">
      <dgm:prSet/>
      <dgm:spPr/>
      <dgm:t>
        <a:bodyPr/>
        <a:lstStyle/>
        <a:p>
          <a:endParaRPr lang="en-US"/>
        </a:p>
      </dgm:t>
    </dgm:pt>
    <dgm:pt modelId="{DAC97C94-2500-41E1-8654-3A3F5D47D4D0}">
      <dgm:prSet/>
      <dgm:spPr/>
      <dgm:t>
        <a:bodyPr/>
        <a:lstStyle/>
        <a:p>
          <a:r>
            <a:rPr lang="en-US"/>
            <a:t>The unnecessary delay results in significant fuel waste and higher motorist cost.</a:t>
          </a:r>
        </a:p>
      </dgm:t>
    </dgm:pt>
    <dgm:pt modelId="{049B76DF-F000-464C-A8BE-952B65447427}" type="parTrans" cxnId="{F8B8CE8C-E3F5-4376-B50C-DDE59657F6AA}">
      <dgm:prSet/>
      <dgm:spPr/>
      <dgm:t>
        <a:bodyPr/>
        <a:lstStyle/>
        <a:p>
          <a:endParaRPr lang="en-US"/>
        </a:p>
      </dgm:t>
    </dgm:pt>
    <dgm:pt modelId="{7609112F-07B9-41B5-BEB5-10320D06D299}" type="sibTrans" cxnId="{F8B8CE8C-E3F5-4376-B50C-DDE59657F6AA}">
      <dgm:prSet/>
      <dgm:spPr/>
      <dgm:t>
        <a:bodyPr/>
        <a:lstStyle/>
        <a:p>
          <a:endParaRPr lang="en-US"/>
        </a:p>
      </dgm:t>
    </dgm:pt>
    <dgm:pt modelId="{8CB6B94E-8C1B-4EC3-B48C-EC76E70F503E}">
      <dgm:prSet/>
      <dgm:spPr/>
      <dgm:t>
        <a:bodyPr/>
        <a:lstStyle/>
        <a:p>
          <a:r>
            <a:rPr lang="en-US"/>
            <a:t>This circuit does not contain any type of timer or micro-controller, so it operates manually.</a:t>
          </a:r>
        </a:p>
      </dgm:t>
    </dgm:pt>
    <dgm:pt modelId="{260E6B13-4AB7-4790-807B-DAFD025F9577}" type="parTrans" cxnId="{9780EDD2-3A22-4DA3-8AB4-E41BD3DACBDF}">
      <dgm:prSet/>
      <dgm:spPr/>
      <dgm:t>
        <a:bodyPr/>
        <a:lstStyle/>
        <a:p>
          <a:endParaRPr lang="en-US"/>
        </a:p>
      </dgm:t>
    </dgm:pt>
    <dgm:pt modelId="{9B50D052-4EF3-4115-BDBD-A4316B523A99}" type="sibTrans" cxnId="{9780EDD2-3A22-4DA3-8AB4-E41BD3DACBDF}">
      <dgm:prSet/>
      <dgm:spPr/>
      <dgm:t>
        <a:bodyPr/>
        <a:lstStyle/>
        <a:p>
          <a:endParaRPr lang="en-US"/>
        </a:p>
      </dgm:t>
    </dgm:pt>
    <dgm:pt modelId="{D45FEFE8-0873-4CC8-A4C8-47BA3DB324D8}">
      <dgm:prSet/>
      <dgm:spPr/>
      <dgm:t>
        <a:bodyPr/>
        <a:lstStyle/>
        <a:p>
          <a:r>
            <a:rPr lang="en-US"/>
            <a:t>This circuit cannot be used in metro city or where there is more traffic</a:t>
          </a:r>
        </a:p>
      </dgm:t>
    </dgm:pt>
    <dgm:pt modelId="{1CA398C7-D7AF-43E3-8C7D-B9A03D4617B7}" type="parTrans" cxnId="{69DE17F6-B5A5-4BBA-B97B-BE434093C757}">
      <dgm:prSet/>
      <dgm:spPr/>
      <dgm:t>
        <a:bodyPr/>
        <a:lstStyle/>
        <a:p>
          <a:endParaRPr lang="en-US"/>
        </a:p>
      </dgm:t>
    </dgm:pt>
    <dgm:pt modelId="{C6DA7540-6E5B-40AF-86CB-24801E1CF4C3}" type="sibTrans" cxnId="{69DE17F6-B5A5-4BBA-B97B-BE434093C757}">
      <dgm:prSet/>
      <dgm:spPr/>
      <dgm:t>
        <a:bodyPr/>
        <a:lstStyle/>
        <a:p>
          <a:endParaRPr lang="en-US"/>
        </a:p>
      </dgm:t>
    </dgm:pt>
    <dgm:pt modelId="{928D6736-1613-46CD-85F3-423EDE98E4F5}" type="pres">
      <dgm:prSet presAssocID="{5C3A1D33-9AD4-4D9E-8450-D694E0C2ABCE}" presName="outerComposite" presStyleCnt="0">
        <dgm:presLayoutVars>
          <dgm:chMax val="5"/>
          <dgm:dir/>
          <dgm:resizeHandles val="exact"/>
        </dgm:presLayoutVars>
      </dgm:prSet>
      <dgm:spPr/>
    </dgm:pt>
    <dgm:pt modelId="{BBBC10BE-0550-4DE0-9792-230AA21EC7EC}" type="pres">
      <dgm:prSet presAssocID="{5C3A1D33-9AD4-4D9E-8450-D694E0C2ABCE}" presName="dummyMaxCanvas" presStyleCnt="0">
        <dgm:presLayoutVars/>
      </dgm:prSet>
      <dgm:spPr/>
    </dgm:pt>
    <dgm:pt modelId="{4FBA5585-E626-4D63-9E3C-8BB34B3404B8}" type="pres">
      <dgm:prSet presAssocID="{5C3A1D33-9AD4-4D9E-8450-D694E0C2ABCE}" presName="FiveNodes_1" presStyleLbl="node1" presStyleIdx="0" presStyleCnt="5">
        <dgm:presLayoutVars>
          <dgm:bulletEnabled val="1"/>
        </dgm:presLayoutVars>
      </dgm:prSet>
      <dgm:spPr/>
    </dgm:pt>
    <dgm:pt modelId="{77C1F01F-E3C0-4B44-B71F-2666ED8762F1}" type="pres">
      <dgm:prSet presAssocID="{5C3A1D33-9AD4-4D9E-8450-D694E0C2ABCE}" presName="FiveNodes_2" presStyleLbl="node1" presStyleIdx="1" presStyleCnt="5">
        <dgm:presLayoutVars>
          <dgm:bulletEnabled val="1"/>
        </dgm:presLayoutVars>
      </dgm:prSet>
      <dgm:spPr/>
    </dgm:pt>
    <dgm:pt modelId="{2ADBA001-F92C-4938-BAB4-D2CF3EC5FF8B}" type="pres">
      <dgm:prSet presAssocID="{5C3A1D33-9AD4-4D9E-8450-D694E0C2ABCE}" presName="FiveNodes_3" presStyleLbl="node1" presStyleIdx="2" presStyleCnt="5">
        <dgm:presLayoutVars>
          <dgm:bulletEnabled val="1"/>
        </dgm:presLayoutVars>
      </dgm:prSet>
      <dgm:spPr/>
    </dgm:pt>
    <dgm:pt modelId="{8C8B0876-AF5A-456A-AB7B-21D8CCE77B76}" type="pres">
      <dgm:prSet presAssocID="{5C3A1D33-9AD4-4D9E-8450-D694E0C2ABCE}" presName="FiveNodes_4" presStyleLbl="node1" presStyleIdx="3" presStyleCnt="5">
        <dgm:presLayoutVars>
          <dgm:bulletEnabled val="1"/>
        </dgm:presLayoutVars>
      </dgm:prSet>
      <dgm:spPr/>
    </dgm:pt>
    <dgm:pt modelId="{BF23CA5D-0CA2-4819-9475-9B78087831DE}" type="pres">
      <dgm:prSet presAssocID="{5C3A1D33-9AD4-4D9E-8450-D694E0C2ABCE}" presName="FiveNodes_5" presStyleLbl="node1" presStyleIdx="4" presStyleCnt="5">
        <dgm:presLayoutVars>
          <dgm:bulletEnabled val="1"/>
        </dgm:presLayoutVars>
      </dgm:prSet>
      <dgm:spPr/>
    </dgm:pt>
    <dgm:pt modelId="{C7CCA1E7-CDD8-4239-B3C7-9837C484407A}" type="pres">
      <dgm:prSet presAssocID="{5C3A1D33-9AD4-4D9E-8450-D694E0C2ABCE}" presName="FiveConn_1-2" presStyleLbl="fgAccFollowNode1" presStyleIdx="0" presStyleCnt="4">
        <dgm:presLayoutVars>
          <dgm:bulletEnabled val="1"/>
        </dgm:presLayoutVars>
      </dgm:prSet>
      <dgm:spPr/>
    </dgm:pt>
    <dgm:pt modelId="{3083C92C-0EA2-4FED-A446-D1B75C57CA73}" type="pres">
      <dgm:prSet presAssocID="{5C3A1D33-9AD4-4D9E-8450-D694E0C2ABCE}" presName="FiveConn_2-3" presStyleLbl="fgAccFollowNode1" presStyleIdx="1" presStyleCnt="4">
        <dgm:presLayoutVars>
          <dgm:bulletEnabled val="1"/>
        </dgm:presLayoutVars>
      </dgm:prSet>
      <dgm:spPr/>
    </dgm:pt>
    <dgm:pt modelId="{9F89A59E-DCBD-42A2-9010-59C8A75C66C4}" type="pres">
      <dgm:prSet presAssocID="{5C3A1D33-9AD4-4D9E-8450-D694E0C2ABCE}" presName="FiveConn_3-4" presStyleLbl="fgAccFollowNode1" presStyleIdx="2" presStyleCnt="4">
        <dgm:presLayoutVars>
          <dgm:bulletEnabled val="1"/>
        </dgm:presLayoutVars>
      </dgm:prSet>
      <dgm:spPr/>
    </dgm:pt>
    <dgm:pt modelId="{D36A0450-6159-4A67-9480-8262E995BC17}" type="pres">
      <dgm:prSet presAssocID="{5C3A1D33-9AD4-4D9E-8450-D694E0C2ABCE}" presName="FiveConn_4-5" presStyleLbl="fgAccFollowNode1" presStyleIdx="3" presStyleCnt="4">
        <dgm:presLayoutVars>
          <dgm:bulletEnabled val="1"/>
        </dgm:presLayoutVars>
      </dgm:prSet>
      <dgm:spPr/>
    </dgm:pt>
    <dgm:pt modelId="{89C05518-4898-4648-9503-4FD46144D9D7}" type="pres">
      <dgm:prSet presAssocID="{5C3A1D33-9AD4-4D9E-8450-D694E0C2ABCE}" presName="FiveNodes_1_text" presStyleLbl="node1" presStyleIdx="4" presStyleCnt="5">
        <dgm:presLayoutVars>
          <dgm:bulletEnabled val="1"/>
        </dgm:presLayoutVars>
      </dgm:prSet>
      <dgm:spPr/>
    </dgm:pt>
    <dgm:pt modelId="{32838DA3-2A98-4E68-BC7B-433E4DC15389}" type="pres">
      <dgm:prSet presAssocID="{5C3A1D33-9AD4-4D9E-8450-D694E0C2ABCE}" presName="FiveNodes_2_text" presStyleLbl="node1" presStyleIdx="4" presStyleCnt="5">
        <dgm:presLayoutVars>
          <dgm:bulletEnabled val="1"/>
        </dgm:presLayoutVars>
      </dgm:prSet>
      <dgm:spPr/>
    </dgm:pt>
    <dgm:pt modelId="{41EE8062-31D3-4F4C-AF45-9AC256EC9259}" type="pres">
      <dgm:prSet presAssocID="{5C3A1D33-9AD4-4D9E-8450-D694E0C2ABCE}" presName="FiveNodes_3_text" presStyleLbl="node1" presStyleIdx="4" presStyleCnt="5">
        <dgm:presLayoutVars>
          <dgm:bulletEnabled val="1"/>
        </dgm:presLayoutVars>
      </dgm:prSet>
      <dgm:spPr/>
    </dgm:pt>
    <dgm:pt modelId="{2A51F714-48D6-4EED-9D16-1C235BA496DB}" type="pres">
      <dgm:prSet presAssocID="{5C3A1D33-9AD4-4D9E-8450-D694E0C2ABCE}" presName="FiveNodes_4_text" presStyleLbl="node1" presStyleIdx="4" presStyleCnt="5">
        <dgm:presLayoutVars>
          <dgm:bulletEnabled val="1"/>
        </dgm:presLayoutVars>
      </dgm:prSet>
      <dgm:spPr/>
    </dgm:pt>
    <dgm:pt modelId="{BBDC7DD8-FA25-43DE-86D6-8F43903FE21B}" type="pres">
      <dgm:prSet presAssocID="{5C3A1D33-9AD4-4D9E-8450-D694E0C2ABCE}" presName="FiveNodes_5_text" presStyleLbl="node1" presStyleIdx="4" presStyleCnt="5">
        <dgm:presLayoutVars>
          <dgm:bulletEnabled val="1"/>
        </dgm:presLayoutVars>
      </dgm:prSet>
      <dgm:spPr/>
    </dgm:pt>
  </dgm:ptLst>
  <dgm:cxnLst>
    <dgm:cxn modelId="{36826709-9E68-4ABE-9A91-022268490A51}" type="presOf" srcId="{D45FEFE8-0873-4CC8-A4C8-47BA3DB324D8}" destId="{BBDC7DD8-FA25-43DE-86D6-8F43903FE21B}" srcOrd="1" destOrd="0" presId="urn:microsoft.com/office/officeart/2005/8/layout/vProcess5"/>
    <dgm:cxn modelId="{81DFAE23-7AD3-485B-9CBF-4EDAFEB6BD91}" type="presOf" srcId="{5C3A1D33-9AD4-4D9E-8450-D694E0C2ABCE}" destId="{928D6736-1613-46CD-85F3-423EDE98E4F5}" srcOrd="0" destOrd="0" presId="urn:microsoft.com/office/officeart/2005/8/layout/vProcess5"/>
    <dgm:cxn modelId="{FF75DA27-6959-4ACA-8BA1-10A440CE086C}" type="presOf" srcId="{6C4180A5-874A-48DC-A1CD-5F729AA6B136}" destId="{89C05518-4898-4648-9503-4FD46144D9D7}" srcOrd="1" destOrd="0" presId="urn:microsoft.com/office/officeart/2005/8/layout/vProcess5"/>
    <dgm:cxn modelId="{871D092D-CC90-413B-948A-6A4AF73B9C35}" type="presOf" srcId="{76E2310C-52F0-4AF0-9A3C-0494406F3077}" destId="{C7CCA1E7-CDD8-4239-B3C7-9837C484407A}" srcOrd="0" destOrd="0" presId="urn:microsoft.com/office/officeart/2005/8/layout/vProcess5"/>
    <dgm:cxn modelId="{FFE76967-BB9C-4575-BFEF-90224C243942}" type="presOf" srcId="{B4274158-E3BA-4789-959A-EB3C009995E4}" destId="{3083C92C-0EA2-4FED-A446-D1B75C57CA73}" srcOrd="0" destOrd="0" presId="urn:microsoft.com/office/officeart/2005/8/layout/vProcess5"/>
    <dgm:cxn modelId="{DD48606A-1795-421C-B076-9A3F16AA0BA2}" type="presOf" srcId="{6C4180A5-874A-48DC-A1CD-5F729AA6B136}" destId="{4FBA5585-E626-4D63-9E3C-8BB34B3404B8}" srcOrd="0" destOrd="0" presId="urn:microsoft.com/office/officeart/2005/8/layout/vProcess5"/>
    <dgm:cxn modelId="{3B510A4B-26D5-4CB4-A9CB-A2EE6B523951}" srcId="{5C3A1D33-9AD4-4D9E-8450-D694E0C2ABCE}" destId="{6C4180A5-874A-48DC-A1CD-5F729AA6B136}" srcOrd="0" destOrd="0" parTransId="{3BFB99B8-B1F9-4F42-AC76-0F5979680251}" sibTransId="{76E2310C-52F0-4AF0-9A3C-0494406F3077}"/>
    <dgm:cxn modelId="{1ED43D82-31F0-4755-99D9-2218601B6034}" type="presOf" srcId="{8CB6B94E-8C1B-4EC3-B48C-EC76E70F503E}" destId="{2A51F714-48D6-4EED-9D16-1C235BA496DB}" srcOrd="1" destOrd="0" presId="urn:microsoft.com/office/officeart/2005/8/layout/vProcess5"/>
    <dgm:cxn modelId="{A8221586-B71E-4FDF-A2FF-0F283C41E901}" type="presOf" srcId="{DAC97C94-2500-41E1-8654-3A3F5D47D4D0}" destId="{2ADBA001-F92C-4938-BAB4-D2CF3EC5FF8B}" srcOrd="0" destOrd="0" presId="urn:microsoft.com/office/officeart/2005/8/layout/vProcess5"/>
    <dgm:cxn modelId="{23614186-367F-4CCD-8607-5727C055DE76}" type="presOf" srcId="{D45FEFE8-0873-4CC8-A4C8-47BA3DB324D8}" destId="{BF23CA5D-0CA2-4819-9475-9B78087831DE}" srcOrd="0" destOrd="0" presId="urn:microsoft.com/office/officeart/2005/8/layout/vProcess5"/>
    <dgm:cxn modelId="{F8B8CE8C-E3F5-4376-B50C-DDE59657F6AA}" srcId="{5C3A1D33-9AD4-4D9E-8450-D694E0C2ABCE}" destId="{DAC97C94-2500-41E1-8654-3A3F5D47D4D0}" srcOrd="2" destOrd="0" parTransId="{049B76DF-F000-464C-A8BE-952B65447427}" sibTransId="{7609112F-07B9-41B5-BEB5-10320D06D299}"/>
    <dgm:cxn modelId="{8B542694-E8EB-48E0-9112-611255AE725A}" type="presOf" srcId="{C7F3E490-697F-400C-A157-718D8040AC9C}" destId="{77C1F01F-E3C0-4B44-B71F-2666ED8762F1}" srcOrd="0" destOrd="0" presId="urn:microsoft.com/office/officeart/2005/8/layout/vProcess5"/>
    <dgm:cxn modelId="{1B87F09E-6B36-453D-BEFB-92D3E7FFE673}" type="presOf" srcId="{C7F3E490-697F-400C-A157-718D8040AC9C}" destId="{32838DA3-2A98-4E68-BC7B-433E4DC15389}" srcOrd="1" destOrd="0" presId="urn:microsoft.com/office/officeart/2005/8/layout/vProcess5"/>
    <dgm:cxn modelId="{1C3F1EA5-05FD-4DB0-8B73-C9E004EFC0B3}" srcId="{5C3A1D33-9AD4-4D9E-8450-D694E0C2ABCE}" destId="{C7F3E490-697F-400C-A157-718D8040AC9C}" srcOrd="1" destOrd="0" parTransId="{E2E31150-5D45-4431-A98A-46350DF7C1C1}" sibTransId="{B4274158-E3BA-4789-959A-EB3C009995E4}"/>
    <dgm:cxn modelId="{5FA34FA7-A6F3-407A-B38A-4EBC3A752511}" type="presOf" srcId="{8CB6B94E-8C1B-4EC3-B48C-EC76E70F503E}" destId="{8C8B0876-AF5A-456A-AB7B-21D8CCE77B76}" srcOrd="0" destOrd="0" presId="urn:microsoft.com/office/officeart/2005/8/layout/vProcess5"/>
    <dgm:cxn modelId="{C54C75B3-EDA9-4523-9745-9748F26E9446}" type="presOf" srcId="{9B50D052-4EF3-4115-BDBD-A4316B523A99}" destId="{D36A0450-6159-4A67-9480-8262E995BC17}" srcOrd="0" destOrd="0" presId="urn:microsoft.com/office/officeart/2005/8/layout/vProcess5"/>
    <dgm:cxn modelId="{30E739C6-3FBE-4CCB-9F85-CB91F0134270}" type="presOf" srcId="{DAC97C94-2500-41E1-8654-3A3F5D47D4D0}" destId="{41EE8062-31D3-4F4C-AF45-9AC256EC9259}" srcOrd="1" destOrd="0" presId="urn:microsoft.com/office/officeart/2005/8/layout/vProcess5"/>
    <dgm:cxn modelId="{9780EDD2-3A22-4DA3-8AB4-E41BD3DACBDF}" srcId="{5C3A1D33-9AD4-4D9E-8450-D694E0C2ABCE}" destId="{8CB6B94E-8C1B-4EC3-B48C-EC76E70F503E}" srcOrd="3" destOrd="0" parTransId="{260E6B13-4AB7-4790-807B-DAFD025F9577}" sibTransId="{9B50D052-4EF3-4115-BDBD-A4316B523A99}"/>
    <dgm:cxn modelId="{9610A0D9-E2ED-4013-B9C6-593C3DE325B0}" type="presOf" srcId="{7609112F-07B9-41B5-BEB5-10320D06D299}" destId="{9F89A59E-DCBD-42A2-9010-59C8A75C66C4}" srcOrd="0" destOrd="0" presId="urn:microsoft.com/office/officeart/2005/8/layout/vProcess5"/>
    <dgm:cxn modelId="{69DE17F6-B5A5-4BBA-B97B-BE434093C757}" srcId="{5C3A1D33-9AD4-4D9E-8450-D694E0C2ABCE}" destId="{D45FEFE8-0873-4CC8-A4C8-47BA3DB324D8}" srcOrd="4" destOrd="0" parTransId="{1CA398C7-D7AF-43E3-8C7D-B9A03D4617B7}" sibTransId="{C6DA7540-6E5B-40AF-86CB-24801E1CF4C3}"/>
    <dgm:cxn modelId="{197620AE-5E1F-4B4A-ADFA-888D9093EDB5}" type="presParOf" srcId="{928D6736-1613-46CD-85F3-423EDE98E4F5}" destId="{BBBC10BE-0550-4DE0-9792-230AA21EC7EC}" srcOrd="0" destOrd="0" presId="urn:microsoft.com/office/officeart/2005/8/layout/vProcess5"/>
    <dgm:cxn modelId="{FE9CF174-C510-4838-99CC-B02481A0DCD5}" type="presParOf" srcId="{928D6736-1613-46CD-85F3-423EDE98E4F5}" destId="{4FBA5585-E626-4D63-9E3C-8BB34B3404B8}" srcOrd="1" destOrd="0" presId="urn:microsoft.com/office/officeart/2005/8/layout/vProcess5"/>
    <dgm:cxn modelId="{B480CF89-9B35-4CA3-B8B4-BC927730EBB5}" type="presParOf" srcId="{928D6736-1613-46CD-85F3-423EDE98E4F5}" destId="{77C1F01F-E3C0-4B44-B71F-2666ED8762F1}" srcOrd="2" destOrd="0" presId="urn:microsoft.com/office/officeart/2005/8/layout/vProcess5"/>
    <dgm:cxn modelId="{B63D6C1D-F376-4E78-8C22-F2EFA5B29D55}" type="presParOf" srcId="{928D6736-1613-46CD-85F3-423EDE98E4F5}" destId="{2ADBA001-F92C-4938-BAB4-D2CF3EC5FF8B}" srcOrd="3" destOrd="0" presId="urn:microsoft.com/office/officeart/2005/8/layout/vProcess5"/>
    <dgm:cxn modelId="{3AFB46AD-80EF-48FD-AD91-890EA4AF5DDA}" type="presParOf" srcId="{928D6736-1613-46CD-85F3-423EDE98E4F5}" destId="{8C8B0876-AF5A-456A-AB7B-21D8CCE77B76}" srcOrd="4" destOrd="0" presId="urn:microsoft.com/office/officeart/2005/8/layout/vProcess5"/>
    <dgm:cxn modelId="{A8A48230-C882-4DF7-BD7D-A9C9913574BF}" type="presParOf" srcId="{928D6736-1613-46CD-85F3-423EDE98E4F5}" destId="{BF23CA5D-0CA2-4819-9475-9B78087831DE}" srcOrd="5" destOrd="0" presId="urn:microsoft.com/office/officeart/2005/8/layout/vProcess5"/>
    <dgm:cxn modelId="{2A08CFC3-0A83-4C3B-8C10-10383FB39261}" type="presParOf" srcId="{928D6736-1613-46CD-85F3-423EDE98E4F5}" destId="{C7CCA1E7-CDD8-4239-B3C7-9837C484407A}" srcOrd="6" destOrd="0" presId="urn:microsoft.com/office/officeart/2005/8/layout/vProcess5"/>
    <dgm:cxn modelId="{DE51C500-5C53-4A9F-9989-D0C080F42E49}" type="presParOf" srcId="{928D6736-1613-46CD-85F3-423EDE98E4F5}" destId="{3083C92C-0EA2-4FED-A446-D1B75C57CA73}" srcOrd="7" destOrd="0" presId="urn:microsoft.com/office/officeart/2005/8/layout/vProcess5"/>
    <dgm:cxn modelId="{45527481-46FC-4832-A52F-23D0E9E030AA}" type="presParOf" srcId="{928D6736-1613-46CD-85F3-423EDE98E4F5}" destId="{9F89A59E-DCBD-42A2-9010-59C8A75C66C4}" srcOrd="8" destOrd="0" presId="urn:microsoft.com/office/officeart/2005/8/layout/vProcess5"/>
    <dgm:cxn modelId="{6DF2DBF6-E7EF-4455-A7BB-C55CFD234632}" type="presParOf" srcId="{928D6736-1613-46CD-85F3-423EDE98E4F5}" destId="{D36A0450-6159-4A67-9480-8262E995BC17}" srcOrd="9" destOrd="0" presId="urn:microsoft.com/office/officeart/2005/8/layout/vProcess5"/>
    <dgm:cxn modelId="{30672F51-FF1E-4C6D-8E1E-0C1D43807DCE}" type="presParOf" srcId="{928D6736-1613-46CD-85F3-423EDE98E4F5}" destId="{89C05518-4898-4648-9503-4FD46144D9D7}" srcOrd="10" destOrd="0" presId="urn:microsoft.com/office/officeart/2005/8/layout/vProcess5"/>
    <dgm:cxn modelId="{F2E8ABB3-B4A2-41E4-941A-9E26627715E7}" type="presParOf" srcId="{928D6736-1613-46CD-85F3-423EDE98E4F5}" destId="{32838DA3-2A98-4E68-BC7B-433E4DC15389}" srcOrd="11" destOrd="0" presId="urn:microsoft.com/office/officeart/2005/8/layout/vProcess5"/>
    <dgm:cxn modelId="{F0E1CCDE-8F0A-485F-B4B4-D0630D2426D8}" type="presParOf" srcId="{928D6736-1613-46CD-85F3-423EDE98E4F5}" destId="{41EE8062-31D3-4F4C-AF45-9AC256EC9259}" srcOrd="12" destOrd="0" presId="urn:microsoft.com/office/officeart/2005/8/layout/vProcess5"/>
    <dgm:cxn modelId="{8FCFDD00-4EA6-4184-AC11-7B45B002A792}" type="presParOf" srcId="{928D6736-1613-46CD-85F3-423EDE98E4F5}" destId="{2A51F714-48D6-4EED-9D16-1C235BA496DB}" srcOrd="13" destOrd="0" presId="urn:microsoft.com/office/officeart/2005/8/layout/vProcess5"/>
    <dgm:cxn modelId="{ECE2003A-0114-483B-86BE-DA24F4900FD5}" type="presParOf" srcId="{928D6736-1613-46CD-85F3-423EDE98E4F5}" destId="{BBDC7DD8-FA25-43DE-86D6-8F43903FE21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A5585-E626-4D63-9E3C-8BB34B3404B8}">
      <dsp:nvSpPr>
        <dsp:cNvPr id="0" name=""/>
        <dsp:cNvSpPr/>
      </dsp:nvSpPr>
      <dsp:spPr>
        <a:xfrm>
          <a:off x="0" y="0"/>
          <a:ext cx="4486739" cy="9534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Excessive delay may be caused.</a:t>
          </a:r>
        </a:p>
      </dsp:txBody>
      <dsp:txXfrm>
        <a:off x="27927" y="27927"/>
        <a:ext cx="3346285" cy="897640"/>
      </dsp:txXfrm>
    </dsp:sp>
    <dsp:sp modelId="{77C1F01F-E3C0-4B44-B71F-2666ED8762F1}">
      <dsp:nvSpPr>
        <dsp:cNvPr id="0" name=""/>
        <dsp:cNvSpPr/>
      </dsp:nvSpPr>
      <dsp:spPr>
        <a:xfrm>
          <a:off x="335048" y="1085924"/>
          <a:ext cx="4486739" cy="95349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Disobedience of signals.</a:t>
          </a:r>
        </a:p>
      </dsp:txBody>
      <dsp:txXfrm>
        <a:off x="362975" y="1113851"/>
        <a:ext cx="3476065" cy="897640"/>
      </dsp:txXfrm>
    </dsp:sp>
    <dsp:sp modelId="{2ADBA001-F92C-4938-BAB4-D2CF3EC5FF8B}">
      <dsp:nvSpPr>
        <dsp:cNvPr id="0" name=""/>
        <dsp:cNvSpPr/>
      </dsp:nvSpPr>
      <dsp:spPr>
        <a:xfrm>
          <a:off x="670097" y="2171848"/>
          <a:ext cx="4486739" cy="95349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unnecessary delay results in significant fuel waste and higher motorist cost.</a:t>
          </a:r>
        </a:p>
      </dsp:txBody>
      <dsp:txXfrm>
        <a:off x="698024" y="2199775"/>
        <a:ext cx="3476065" cy="897640"/>
      </dsp:txXfrm>
    </dsp:sp>
    <dsp:sp modelId="{8C8B0876-AF5A-456A-AB7B-21D8CCE77B76}">
      <dsp:nvSpPr>
        <dsp:cNvPr id="0" name=""/>
        <dsp:cNvSpPr/>
      </dsp:nvSpPr>
      <dsp:spPr>
        <a:xfrm>
          <a:off x="1005146" y="3257773"/>
          <a:ext cx="4486739" cy="95349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circuit does not contain any type of timer or micro-controller, so it operates manually.</a:t>
          </a:r>
        </a:p>
      </dsp:txBody>
      <dsp:txXfrm>
        <a:off x="1033073" y="3285700"/>
        <a:ext cx="3476065" cy="897640"/>
      </dsp:txXfrm>
    </dsp:sp>
    <dsp:sp modelId="{BF23CA5D-0CA2-4819-9475-9B78087831DE}">
      <dsp:nvSpPr>
        <dsp:cNvPr id="0" name=""/>
        <dsp:cNvSpPr/>
      </dsp:nvSpPr>
      <dsp:spPr>
        <a:xfrm>
          <a:off x="1340194" y="4343697"/>
          <a:ext cx="4486739" cy="95349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circuit cannot be used in metro city or where there is more traffic</a:t>
          </a:r>
        </a:p>
      </dsp:txBody>
      <dsp:txXfrm>
        <a:off x="1368121" y="4371624"/>
        <a:ext cx="3476065" cy="897640"/>
      </dsp:txXfrm>
    </dsp:sp>
    <dsp:sp modelId="{C7CCA1E7-CDD8-4239-B3C7-9837C484407A}">
      <dsp:nvSpPr>
        <dsp:cNvPr id="0" name=""/>
        <dsp:cNvSpPr/>
      </dsp:nvSpPr>
      <dsp:spPr>
        <a:xfrm>
          <a:off x="3866967" y="696580"/>
          <a:ext cx="619771" cy="61977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006415" y="696580"/>
        <a:ext cx="340875" cy="466378"/>
      </dsp:txXfrm>
    </dsp:sp>
    <dsp:sp modelId="{3083C92C-0EA2-4FED-A446-D1B75C57CA73}">
      <dsp:nvSpPr>
        <dsp:cNvPr id="0" name=""/>
        <dsp:cNvSpPr/>
      </dsp:nvSpPr>
      <dsp:spPr>
        <a:xfrm>
          <a:off x="4202016" y="1782505"/>
          <a:ext cx="619771" cy="61977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341464" y="1782505"/>
        <a:ext cx="340875" cy="466378"/>
      </dsp:txXfrm>
    </dsp:sp>
    <dsp:sp modelId="{9F89A59E-DCBD-42A2-9010-59C8A75C66C4}">
      <dsp:nvSpPr>
        <dsp:cNvPr id="0" name=""/>
        <dsp:cNvSpPr/>
      </dsp:nvSpPr>
      <dsp:spPr>
        <a:xfrm>
          <a:off x="4537065" y="2852537"/>
          <a:ext cx="619771" cy="619771"/>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676513" y="2852537"/>
        <a:ext cx="340875" cy="466378"/>
      </dsp:txXfrm>
    </dsp:sp>
    <dsp:sp modelId="{D36A0450-6159-4A67-9480-8262E995BC17}">
      <dsp:nvSpPr>
        <dsp:cNvPr id="0" name=""/>
        <dsp:cNvSpPr/>
      </dsp:nvSpPr>
      <dsp:spPr>
        <a:xfrm>
          <a:off x="4872113" y="3949056"/>
          <a:ext cx="619771" cy="619771"/>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011561" y="3949056"/>
        <a:ext cx="340875" cy="46637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6/1/2023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71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6/1/2023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628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6/1/2023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6426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6/1/2023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3814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6/1/2023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39297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6/1/2023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5302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6/1/2023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4943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6/1/2023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5812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6/1/2023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75328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6/1/2023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4625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6/1/2023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33077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6/1/2023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45701816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A colorful light bulb with business icons">
            <a:extLst>
              <a:ext uri="{FF2B5EF4-FFF2-40B4-BE49-F238E27FC236}">
                <a16:creationId xmlns:a16="http://schemas.microsoft.com/office/drawing/2014/main" id="{55D99B2B-1F9C-615F-DD25-928AE00955AF}"/>
              </a:ext>
            </a:extLst>
          </p:cNvPr>
          <p:cNvPicPr>
            <a:picLocks noChangeAspect="1"/>
          </p:cNvPicPr>
          <p:nvPr/>
        </p:nvPicPr>
        <p:blipFill rotWithShape="1">
          <a:blip r:embed="rId2">
            <a:alphaModFix/>
          </a:blip>
          <a:srcRect t="12758" b="6885"/>
          <a:stretch/>
        </p:blipFill>
        <p:spPr>
          <a:xfrm>
            <a:off x="20" y="10"/>
            <a:ext cx="12191980" cy="6857990"/>
          </a:xfrm>
          <a:prstGeom prst="rect">
            <a:avLst/>
          </a:prstGeom>
        </p:spPr>
      </p:pic>
      <p:sp useBgFill="1">
        <p:nvSpPr>
          <p:cNvPr id="41" name="Rectangle 40">
            <a:extLst>
              <a:ext uri="{FF2B5EF4-FFF2-40B4-BE49-F238E27FC236}">
                <a16:creationId xmlns:a16="http://schemas.microsoft.com/office/drawing/2014/main" id="{EA095E96-319D-4055-AD99-41FEB4030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82496"/>
            <a:ext cx="6096000" cy="3684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3" name="Group 42">
            <a:extLst>
              <a:ext uri="{FF2B5EF4-FFF2-40B4-BE49-F238E27FC236}">
                <a16:creationId xmlns:a16="http://schemas.microsoft.com/office/drawing/2014/main" id="{5BD45F14-841E-4217-A66A-E1718D7BD7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44" name="Straight Connector 43">
              <a:extLst>
                <a:ext uri="{FF2B5EF4-FFF2-40B4-BE49-F238E27FC236}">
                  <a16:creationId xmlns:a16="http://schemas.microsoft.com/office/drawing/2014/main" id="{B7284B96-05EB-4359-AB37-BDE26B621D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97037E9-0358-46D4-98C8-A8172AE86D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2C7DBC6-C82A-49B5-A66F-35F217959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8F66603-D020-477F-9E75-984ECED3E1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8" name="Graphic 33">
              <a:extLst>
                <a:ext uri="{FF2B5EF4-FFF2-40B4-BE49-F238E27FC236}">
                  <a16:creationId xmlns:a16="http://schemas.microsoft.com/office/drawing/2014/main" id="{2EE6F0B5-0BC5-4E86-9237-DBD309CFF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9" name="Graphic 33">
              <a:extLst>
                <a:ext uri="{FF2B5EF4-FFF2-40B4-BE49-F238E27FC236}">
                  <a16:creationId xmlns:a16="http://schemas.microsoft.com/office/drawing/2014/main" id="{98B809B3-3F89-4C2A-BA46-2CA8C1079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D55AC91-17C3-115E-18FF-F62729C0CD7E}"/>
              </a:ext>
            </a:extLst>
          </p:cNvPr>
          <p:cNvSpPr>
            <a:spLocks noGrp="1"/>
          </p:cNvSpPr>
          <p:nvPr>
            <p:ph type="ctrTitle"/>
          </p:nvPr>
        </p:nvSpPr>
        <p:spPr>
          <a:xfrm>
            <a:off x="777240" y="2301530"/>
            <a:ext cx="4887459" cy="1826983"/>
          </a:xfrm>
        </p:spPr>
        <p:txBody>
          <a:bodyPr anchor="b">
            <a:normAutofit/>
          </a:bodyPr>
          <a:lstStyle/>
          <a:p>
            <a:r>
              <a:rPr lang="en-US" dirty="0">
                <a:solidFill>
                  <a:schemeClr val="accent2">
                    <a:lumMod val="75000"/>
                  </a:schemeClr>
                </a:solidFill>
              </a:rPr>
              <a:t>Traffic Light Controller</a:t>
            </a:r>
          </a:p>
        </p:txBody>
      </p:sp>
    </p:spTree>
    <p:extLst>
      <p:ext uri="{BB962C8B-B14F-4D97-AF65-F5344CB8AC3E}">
        <p14:creationId xmlns:p14="http://schemas.microsoft.com/office/powerpoint/2010/main" val="123812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19" name="Rectangle 18">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816DEC-F451-3F77-22FA-263ADDEF3F65}"/>
              </a:ext>
            </a:extLst>
          </p:cNvPr>
          <p:cNvSpPr txBox="1"/>
          <p:nvPr/>
        </p:nvSpPr>
        <p:spPr>
          <a:xfrm>
            <a:off x="606985" y="1282972"/>
            <a:ext cx="3910046" cy="2930269"/>
          </a:xfrm>
          <a:prstGeom prst="rect">
            <a:avLst/>
          </a:prstGeom>
        </p:spPr>
        <p:txBody>
          <a:bodyPr vert="horz" lIns="91440" tIns="45720" rIns="91440" bIns="45720" rtlCol="0" anchor="b">
            <a:normAutofit/>
          </a:bodyPr>
          <a:lstStyle/>
          <a:p>
            <a:pPr>
              <a:spcBef>
                <a:spcPct val="0"/>
              </a:spcBef>
              <a:spcAft>
                <a:spcPts val="600"/>
              </a:spcAft>
            </a:pPr>
            <a:r>
              <a:rPr lang="en-US" sz="5200" b="1">
                <a:solidFill>
                  <a:schemeClr val="tx2">
                    <a:lumMod val="60000"/>
                    <a:lumOff val="40000"/>
                  </a:schemeClr>
                </a:solidFill>
                <a:latin typeface="+mj-lt"/>
                <a:ea typeface="+mj-ea"/>
                <a:cs typeface="+mj-cs"/>
              </a:rPr>
              <a:t>Timing diagram of IC 555</a:t>
            </a:r>
          </a:p>
        </p:txBody>
      </p:sp>
      <p:grpSp>
        <p:nvGrpSpPr>
          <p:cNvPr id="23" name="Group 22">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4" name="Straight Connector 23">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38D99AF3-9553-4954-417F-6C7DE8C66F76}"/>
              </a:ext>
            </a:extLst>
          </p:cNvPr>
          <p:cNvPicPr>
            <a:picLocks noChangeAspect="1"/>
          </p:cNvPicPr>
          <p:nvPr/>
        </p:nvPicPr>
        <p:blipFill>
          <a:blip r:embed="rId2"/>
          <a:stretch>
            <a:fillRect/>
          </a:stretch>
        </p:blipFill>
        <p:spPr>
          <a:xfrm>
            <a:off x="3966901" y="974691"/>
            <a:ext cx="7679135" cy="4594376"/>
          </a:xfrm>
          <a:prstGeom prst="rect">
            <a:avLst/>
          </a:prstGeom>
        </p:spPr>
      </p:pic>
    </p:spTree>
    <p:extLst>
      <p:ext uri="{BB962C8B-B14F-4D97-AF65-F5344CB8AC3E}">
        <p14:creationId xmlns:p14="http://schemas.microsoft.com/office/powerpoint/2010/main" val="385751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7" name="Group 2056">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2058" name="Straight Connector 2057">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62"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063"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065" name="Rectangle 2064">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F06127CE-6F15-49AE-9751-398F3AC6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BF3A504-016F-B7BB-DFCF-D87FB628ADDE}"/>
              </a:ext>
            </a:extLst>
          </p:cNvPr>
          <p:cNvSpPr txBox="1"/>
          <p:nvPr/>
        </p:nvSpPr>
        <p:spPr>
          <a:xfrm>
            <a:off x="838199" y="581265"/>
            <a:ext cx="5958821" cy="735069"/>
          </a:xfrm>
          <a:prstGeom prst="rect">
            <a:avLst/>
          </a:prstGeom>
        </p:spPr>
        <p:txBody>
          <a:bodyPr vert="horz" lIns="91440" tIns="45720" rIns="91440" bIns="45720" rtlCol="0" anchor="b">
            <a:normAutofit lnSpcReduction="10000"/>
          </a:bodyPr>
          <a:lstStyle/>
          <a:p>
            <a:pPr>
              <a:spcBef>
                <a:spcPct val="0"/>
              </a:spcBef>
              <a:spcAft>
                <a:spcPts val="600"/>
              </a:spcAft>
            </a:pPr>
            <a:r>
              <a:rPr lang="en-US" sz="4400" dirty="0">
                <a:solidFill>
                  <a:schemeClr val="tx2">
                    <a:lumMod val="60000"/>
                    <a:lumOff val="40000"/>
                  </a:schemeClr>
                </a:solidFill>
                <a:latin typeface="+mj-lt"/>
                <a:ea typeface="+mj-ea"/>
                <a:cs typeface="+mj-cs"/>
              </a:rPr>
              <a:t>5.Working Method</a:t>
            </a:r>
          </a:p>
        </p:txBody>
      </p:sp>
      <p:sp>
        <p:nvSpPr>
          <p:cNvPr id="5" name="TextBox 4">
            <a:extLst>
              <a:ext uri="{FF2B5EF4-FFF2-40B4-BE49-F238E27FC236}">
                <a16:creationId xmlns:a16="http://schemas.microsoft.com/office/drawing/2014/main" id="{5221D624-9050-F52E-CDCD-AEBE442D0CB4}"/>
              </a:ext>
            </a:extLst>
          </p:cNvPr>
          <p:cNvSpPr txBox="1"/>
          <p:nvPr/>
        </p:nvSpPr>
        <p:spPr>
          <a:xfrm>
            <a:off x="631203" y="1627835"/>
            <a:ext cx="6355300" cy="4549128"/>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b="0" i="0" dirty="0">
                <a:solidFill>
                  <a:schemeClr val="tx2">
                    <a:lumMod val="60000"/>
                    <a:lumOff val="40000"/>
                  </a:schemeClr>
                </a:solidFill>
                <a:effectLst/>
              </a:rPr>
              <a:t>The circuit is an astable multivibrator that uses two 555 timer ICs to control the blinking of three LEDs. The first 555 timer IC is configured as an astable multivibrator that generates a square wave signal to drive the red LED with equal on-off periods. The second 555 timer IC is configured as a monostable multivibrator that is triggered by the falling edge of the output of the first timer IC. The second timer IC generates a short pulse that turns on the yellow LED and turns off the green LED, and the duration of this pulse can be adjusted using variable resistors VR1 and VR2. The circuit also shows how to connect the LEDs to the output of the 555 timer ICs using external transistors and how to turn off the timer ICs by controlling the supply voltage to their pin 8.</a:t>
            </a:r>
            <a:endParaRPr lang="en-US" dirty="0">
              <a:solidFill>
                <a:schemeClr val="tx2">
                  <a:lumMod val="60000"/>
                  <a:lumOff val="40000"/>
                </a:schemeClr>
              </a:solidFill>
            </a:endParaRPr>
          </a:p>
        </p:txBody>
      </p:sp>
      <p:pic>
        <p:nvPicPr>
          <p:cNvPr id="2050" name="Picture 2" descr="Fix, fixing, manage, management, problems, resolving, setting icon -  Download on Iconfinder">
            <a:extLst>
              <a:ext uri="{FF2B5EF4-FFF2-40B4-BE49-F238E27FC236}">
                <a16:creationId xmlns:a16="http://schemas.microsoft.com/office/drawing/2014/main" id="{25DED117-AD71-E7C1-54A2-3D661628A7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37" r="17850" b="4"/>
          <a:stretch/>
        </p:blipFill>
        <p:spPr bwMode="auto">
          <a:xfrm>
            <a:off x="7849998" y="589628"/>
            <a:ext cx="3300593" cy="5669639"/>
          </a:xfrm>
          <a:custGeom>
            <a:avLst/>
            <a:gdLst/>
            <a:ahLst/>
            <a:cxnLst/>
            <a:rect l="l" t="t" r="r" b="b"/>
            <a:pathLst>
              <a:path w="2668133" h="4583222">
                <a:moveTo>
                  <a:pt x="1334067" y="0"/>
                </a:moveTo>
                <a:cubicBezTo>
                  <a:pt x="2070852" y="0"/>
                  <a:pt x="2668133" y="597282"/>
                  <a:pt x="2668133" y="1334066"/>
                </a:cubicBezTo>
                <a:lnTo>
                  <a:pt x="2668133" y="1808649"/>
                </a:lnTo>
                <a:lnTo>
                  <a:pt x="2668133" y="3249156"/>
                </a:lnTo>
                <a:cubicBezTo>
                  <a:pt x="2668133" y="3985941"/>
                  <a:pt x="2070852" y="4583222"/>
                  <a:pt x="1334067" y="4583222"/>
                </a:cubicBezTo>
                <a:cubicBezTo>
                  <a:pt x="597282" y="4583222"/>
                  <a:pt x="0" y="3985941"/>
                  <a:pt x="0" y="3249156"/>
                </a:cubicBezTo>
                <a:lnTo>
                  <a:pt x="0" y="2774573"/>
                </a:lnTo>
                <a:lnTo>
                  <a:pt x="0" y="1334066"/>
                </a:lnTo>
                <a:cubicBezTo>
                  <a:pt x="0" y="597282"/>
                  <a:pt x="597282" y="0"/>
                  <a:pt x="1334067" y="0"/>
                </a:cubicBezTo>
                <a:close/>
              </a:path>
            </a:pathLst>
          </a:custGeom>
          <a:noFill/>
          <a:ln w="12700">
            <a:solidFill>
              <a:schemeClr val="accent4"/>
            </a:solidFill>
          </a:ln>
          <a:extLst>
            <a:ext uri="{909E8E84-426E-40DD-AFC4-6F175D3DCCD1}">
              <a14:hiddenFill xmlns:a14="http://schemas.microsoft.com/office/drawing/2010/main">
                <a:solidFill>
                  <a:srgbClr val="FFFFFF"/>
                </a:solidFill>
              </a14:hiddenFill>
            </a:ext>
          </a:extLst>
        </p:spPr>
      </p:pic>
      <p:grpSp>
        <p:nvGrpSpPr>
          <p:cNvPr id="2069" name="Group 2068">
            <a:extLst>
              <a:ext uri="{FF2B5EF4-FFF2-40B4-BE49-F238E27FC236}">
                <a16:creationId xmlns:a16="http://schemas.microsoft.com/office/drawing/2014/main" id="{32D203DB-0A86-46BE-8863-3ADAEAAFE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070" name="Straight Connector 2069">
              <a:extLst>
                <a:ext uri="{FF2B5EF4-FFF2-40B4-BE49-F238E27FC236}">
                  <a16:creationId xmlns:a16="http://schemas.microsoft.com/office/drawing/2014/main" id="{8B0AC44C-2ED8-4E20-B5A9-1C6C28FB8C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38969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AA1B6941-5982-4DC6-B619-246463FBD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A79D375A-AD6D-4EF5-90DE-A18751F29B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8B1C0059-D6B2-47F8-9BA7-DF6C5BA93A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54648D07-9FA7-4204-82F9-8FE9CFBFE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88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C3564-C97F-82B0-507B-7B9F131ACB0F}"/>
              </a:ext>
            </a:extLst>
          </p:cNvPr>
          <p:cNvSpPr txBox="1"/>
          <p:nvPr/>
        </p:nvSpPr>
        <p:spPr>
          <a:xfrm>
            <a:off x="4181740" y="621980"/>
            <a:ext cx="6104372" cy="461665"/>
          </a:xfrm>
          <a:prstGeom prst="rect">
            <a:avLst/>
          </a:prstGeom>
          <a:noFill/>
        </p:spPr>
        <p:txBody>
          <a:bodyPr wrap="square">
            <a:spAutoFit/>
          </a:bodyPr>
          <a:lstStyle/>
          <a:p>
            <a:r>
              <a:rPr lang="en-US" sz="2400" b="1" dirty="0">
                <a:solidFill>
                  <a:schemeClr val="accent1">
                    <a:lumMod val="75000"/>
                  </a:schemeClr>
                </a:solidFill>
              </a:rPr>
              <a:t>6.Advantage &amp; Future Scope</a:t>
            </a:r>
          </a:p>
        </p:txBody>
      </p:sp>
      <p:sp>
        <p:nvSpPr>
          <p:cNvPr id="5" name="TextBox 4">
            <a:extLst>
              <a:ext uri="{FF2B5EF4-FFF2-40B4-BE49-F238E27FC236}">
                <a16:creationId xmlns:a16="http://schemas.microsoft.com/office/drawing/2014/main" id="{C1E353EC-36AD-4C29-F99B-94EBF4AFF962}"/>
              </a:ext>
            </a:extLst>
          </p:cNvPr>
          <p:cNvSpPr txBox="1"/>
          <p:nvPr/>
        </p:nvSpPr>
        <p:spPr>
          <a:xfrm>
            <a:off x="1129258" y="3897882"/>
            <a:ext cx="6104964" cy="1477328"/>
          </a:xfrm>
          <a:prstGeom prst="rect">
            <a:avLst/>
          </a:prstGeom>
          <a:noFill/>
        </p:spPr>
        <p:txBody>
          <a:bodyPr wrap="square">
            <a:spAutoFit/>
          </a:bodyPr>
          <a:lstStyle/>
          <a:p>
            <a:pPr marL="342900" indent="-342900" algn="just">
              <a:buFont typeface="Wingdings" panose="05000000000000000000" pitchFamily="2" charset="2"/>
              <a:buChar char="q"/>
            </a:pPr>
            <a:r>
              <a:rPr lang="en-US" sz="1800" b="1" dirty="0">
                <a:solidFill>
                  <a:schemeClr val="accent2">
                    <a:lumMod val="75000"/>
                  </a:schemeClr>
                </a:solidFill>
                <a:latin typeface="+mj-lt"/>
              </a:rPr>
              <a:t>Advantag</a:t>
            </a:r>
            <a:r>
              <a:rPr lang="en-US" sz="1800" dirty="0">
                <a:solidFill>
                  <a:schemeClr val="accent2">
                    <a:lumMod val="75000"/>
                  </a:schemeClr>
                </a:solidFill>
                <a:latin typeface="+mj-lt"/>
              </a:rPr>
              <a:t>e-</a:t>
            </a:r>
          </a:p>
          <a:p>
            <a:pPr marL="342900" indent="-342900" algn="just">
              <a:buFont typeface="+mj-lt"/>
              <a:buAutoNum type="arabicPeriod"/>
            </a:pPr>
            <a:r>
              <a:rPr lang="en-US" sz="1800" dirty="0">
                <a:solidFill>
                  <a:schemeClr val="accent2">
                    <a:lumMod val="75000"/>
                  </a:schemeClr>
                </a:solidFill>
                <a:latin typeface="+mj-lt"/>
              </a:rPr>
              <a:t>Reduce fuel consumption.</a:t>
            </a:r>
          </a:p>
          <a:p>
            <a:pPr marL="342900" indent="-342900" algn="just">
              <a:buFont typeface="+mj-lt"/>
              <a:buAutoNum type="arabicPeriod"/>
            </a:pPr>
            <a:r>
              <a:rPr lang="en-US" sz="1800" dirty="0">
                <a:solidFill>
                  <a:schemeClr val="accent2">
                    <a:lumMod val="75000"/>
                  </a:schemeClr>
                </a:solidFill>
                <a:latin typeface="+mj-lt"/>
              </a:rPr>
              <a:t>Improve traffic guidance and traffic flow.</a:t>
            </a:r>
          </a:p>
          <a:p>
            <a:pPr marL="342900" indent="-342900" algn="just">
              <a:buFont typeface="+mj-lt"/>
              <a:buAutoNum type="arabicPeriod"/>
            </a:pPr>
            <a:r>
              <a:rPr lang="en-US" sz="1800" dirty="0">
                <a:solidFill>
                  <a:schemeClr val="accent2">
                    <a:lumMod val="75000"/>
                  </a:schemeClr>
                </a:solidFill>
                <a:latin typeface="+mj-lt"/>
              </a:rPr>
              <a:t>Increase safety.</a:t>
            </a:r>
          </a:p>
          <a:p>
            <a:pPr marL="342900" indent="-342900" algn="just">
              <a:buFont typeface="+mj-lt"/>
              <a:buAutoNum type="arabicPeriod"/>
            </a:pPr>
            <a:r>
              <a:rPr lang="en-US" sz="1800" dirty="0">
                <a:solidFill>
                  <a:schemeClr val="accent2">
                    <a:lumMod val="75000"/>
                  </a:schemeClr>
                </a:solidFill>
                <a:latin typeface="+mj-lt"/>
              </a:rPr>
              <a:t>Less cost.</a:t>
            </a:r>
          </a:p>
        </p:txBody>
      </p:sp>
      <p:sp>
        <p:nvSpPr>
          <p:cNvPr id="7" name="TextBox 6">
            <a:extLst>
              <a:ext uri="{FF2B5EF4-FFF2-40B4-BE49-F238E27FC236}">
                <a16:creationId xmlns:a16="http://schemas.microsoft.com/office/drawing/2014/main" id="{B5B0DC7A-C170-A9CB-B7AE-66E50C8D29A7}"/>
              </a:ext>
            </a:extLst>
          </p:cNvPr>
          <p:cNvSpPr txBox="1"/>
          <p:nvPr/>
        </p:nvSpPr>
        <p:spPr>
          <a:xfrm>
            <a:off x="5515984" y="1507918"/>
            <a:ext cx="6104964" cy="1477328"/>
          </a:xfrm>
          <a:prstGeom prst="rect">
            <a:avLst/>
          </a:prstGeom>
          <a:noFill/>
        </p:spPr>
        <p:txBody>
          <a:bodyPr wrap="square">
            <a:spAutoFit/>
          </a:bodyPr>
          <a:lstStyle/>
          <a:p>
            <a:pPr marL="342900" indent="-342900" algn="just">
              <a:buFont typeface="Wingdings" panose="05000000000000000000" pitchFamily="2" charset="2"/>
              <a:buChar char="q"/>
            </a:pPr>
            <a:r>
              <a:rPr lang="en-US" sz="1800" b="1" dirty="0">
                <a:solidFill>
                  <a:schemeClr val="accent2">
                    <a:lumMod val="75000"/>
                  </a:schemeClr>
                </a:solidFill>
                <a:latin typeface="+mj-lt"/>
              </a:rPr>
              <a:t>Future Scope-</a:t>
            </a:r>
          </a:p>
          <a:p>
            <a:pPr algn="just"/>
            <a:r>
              <a:rPr lang="en-US" sz="1800" dirty="0">
                <a:solidFill>
                  <a:schemeClr val="accent2">
                    <a:lumMod val="75000"/>
                  </a:schemeClr>
                </a:solidFill>
                <a:latin typeface="+mj-lt"/>
              </a:rPr>
              <a:t>1. Using timer and micro-controller, this circuit can become more efficient and automatic.</a:t>
            </a:r>
          </a:p>
          <a:p>
            <a:pPr algn="just"/>
            <a:r>
              <a:rPr lang="en-US" sz="1800" dirty="0">
                <a:solidFill>
                  <a:schemeClr val="accent2">
                    <a:lumMod val="75000"/>
                  </a:schemeClr>
                </a:solidFill>
                <a:latin typeface="+mj-lt"/>
              </a:rPr>
              <a:t>2. Using methodology of this circuit we can design four way traffic light controller also.</a:t>
            </a:r>
          </a:p>
        </p:txBody>
      </p:sp>
      <p:pic>
        <p:nvPicPr>
          <p:cNvPr id="3074" name="Picture 2" descr="Advantages - Free marketing icons">
            <a:extLst>
              <a:ext uri="{FF2B5EF4-FFF2-40B4-BE49-F238E27FC236}">
                <a16:creationId xmlns:a16="http://schemas.microsoft.com/office/drawing/2014/main" id="{0F7FDD27-7BB7-CDB7-CBA6-318805D2D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071" y="1073972"/>
            <a:ext cx="2355028" cy="235502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uture Icons &amp; Symbols">
            <a:extLst>
              <a:ext uri="{FF2B5EF4-FFF2-40B4-BE49-F238E27FC236}">
                <a16:creationId xmlns:a16="http://schemas.microsoft.com/office/drawing/2014/main" id="{7067CCC1-B266-10DE-992B-37E74E381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322" y="3324113"/>
            <a:ext cx="2624866" cy="262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68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2" name="Straight Connector 5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5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59" name="Rectangle 5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DD75D08-E998-A99B-39DA-8497508F7593}"/>
              </a:ext>
            </a:extLst>
          </p:cNvPr>
          <p:cNvSpPr txBox="1"/>
          <p:nvPr/>
        </p:nvSpPr>
        <p:spPr>
          <a:xfrm>
            <a:off x="838201" y="581265"/>
            <a:ext cx="4114800" cy="1569081"/>
          </a:xfrm>
          <a:prstGeom prst="rect">
            <a:avLst/>
          </a:prstGeom>
        </p:spPr>
        <p:txBody>
          <a:bodyPr vert="horz" lIns="91440" tIns="45720" rIns="91440" bIns="45720" rtlCol="0" anchor="ctr">
            <a:normAutofit/>
          </a:bodyPr>
          <a:lstStyle/>
          <a:p>
            <a:pPr>
              <a:spcBef>
                <a:spcPct val="0"/>
              </a:spcBef>
              <a:spcAft>
                <a:spcPts val="600"/>
              </a:spcAft>
            </a:pPr>
            <a:r>
              <a:rPr lang="en-US" sz="5200" dirty="0">
                <a:solidFill>
                  <a:schemeClr val="tx2">
                    <a:lumMod val="60000"/>
                    <a:lumOff val="40000"/>
                  </a:schemeClr>
                </a:solidFill>
                <a:latin typeface="+mj-lt"/>
                <a:ea typeface="+mj-ea"/>
                <a:cs typeface="+mj-cs"/>
              </a:rPr>
              <a:t>7.Limitations</a:t>
            </a:r>
          </a:p>
        </p:txBody>
      </p:sp>
      <p:sp>
        <p:nvSpPr>
          <p:cNvPr id="63" name="Rectangle 62">
            <a:extLst>
              <a:ext uri="{FF2B5EF4-FFF2-40B4-BE49-F238E27FC236}">
                <a16:creationId xmlns:a16="http://schemas.microsoft.com/office/drawing/2014/main" id="{9346307A-DFE3-4A97-B2EE-5D57DF413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6275" y="577406"/>
            <a:ext cx="6391931" cy="56953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CC277446-D71D-4C19-A013-95073D31A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6455" y="-6437"/>
            <a:ext cx="6405880" cy="6864437"/>
            <a:chOff x="5166455" y="-6437"/>
            <a:chExt cx="6405880" cy="6864437"/>
          </a:xfrm>
        </p:grpSpPr>
        <p:cxnSp>
          <p:nvCxnSpPr>
            <p:cNvPr id="66" name="Straight Connector 65">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645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057BAF9-1A72-414E-8B1A-C58B353F1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8FCD6AB-4E6B-4F74-94C0-C14654F99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7" name="TextBox 4">
            <a:extLst>
              <a:ext uri="{FF2B5EF4-FFF2-40B4-BE49-F238E27FC236}">
                <a16:creationId xmlns:a16="http://schemas.microsoft.com/office/drawing/2014/main" id="{78197B21-2E92-555A-1FA9-CD186EC9811E}"/>
              </a:ext>
            </a:extLst>
          </p:cNvPr>
          <p:cNvGraphicFramePr/>
          <p:nvPr>
            <p:extLst>
              <p:ext uri="{D42A27DB-BD31-4B8C-83A1-F6EECF244321}">
                <p14:modId xmlns:p14="http://schemas.microsoft.com/office/powerpoint/2010/main" val="1859914646"/>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06" name="Picture 10" descr="Limitation - Free signaling icons">
            <a:extLst>
              <a:ext uri="{FF2B5EF4-FFF2-40B4-BE49-F238E27FC236}">
                <a16:creationId xmlns:a16="http://schemas.microsoft.com/office/drawing/2014/main" id="{DB8CADA3-9557-496D-A041-74F4D5EBAC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1991" y="2488353"/>
            <a:ext cx="2913097" cy="291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171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4" name="Rectangle 518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86" name="Group 518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187" name="Straight Connector 518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88" name="Straight Connector 518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89" name="Straight Connector 518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90" name="Straight Connector 518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9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519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5194" name="Rectangle 5193">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6" name="Rectangle 5195">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EE1315E-376C-2391-F925-F15AECBB0654}"/>
              </a:ext>
            </a:extLst>
          </p:cNvPr>
          <p:cNvSpPr txBox="1"/>
          <p:nvPr/>
        </p:nvSpPr>
        <p:spPr>
          <a:xfrm>
            <a:off x="838199" y="727323"/>
            <a:ext cx="5490073" cy="930655"/>
          </a:xfrm>
          <a:prstGeom prst="rect">
            <a:avLst/>
          </a:prstGeom>
        </p:spPr>
        <p:txBody>
          <a:bodyPr vert="horz" lIns="91440" tIns="45720" rIns="91440" bIns="45720" rtlCol="0" anchor="b">
            <a:normAutofit/>
          </a:bodyPr>
          <a:lstStyle/>
          <a:p>
            <a:pPr>
              <a:spcBef>
                <a:spcPct val="0"/>
              </a:spcBef>
              <a:spcAft>
                <a:spcPts val="600"/>
              </a:spcAft>
            </a:pPr>
            <a:r>
              <a:rPr kumimoji="0" lang="en-US" sz="4400" b="1" i="0" u="none" strike="noStrike" cap="none" spc="0" normalizeH="0" baseline="0" noProof="0" dirty="0">
                <a:ln>
                  <a:noFill/>
                </a:ln>
                <a:solidFill>
                  <a:schemeClr val="tx2">
                    <a:lumMod val="60000"/>
                    <a:lumOff val="40000"/>
                  </a:schemeClr>
                </a:solidFill>
                <a:effectLst/>
                <a:uLnTx/>
                <a:uFillTx/>
                <a:latin typeface="+mj-lt"/>
                <a:ea typeface="+mj-ea"/>
                <a:cs typeface="+mj-cs"/>
              </a:rPr>
              <a:t>8.Conclusion</a:t>
            </a:r>
            <a:endParaRPr lang="en-US" sz="4400" dirty="0">
              <a:solidFill>
                <a:schemeClr val="tx2">
                  <a:lumMod val="60000"/>
                  <a:lumOff val="40000"/>
                </a:schemeClr>
              </a:solidFill>
              <a:latin typeface="+mj-lt"/>
              <a:ea typeface="+mj-ea"/>
              <a:cs typeface="+mj-cs"/>
            </a:endParaRPr>
          </a:p>
        </p:txBody>
      </p:sp>
      <p:sp>
        <p:nvSpPr>
          <p:cNvPr id="5" name="TextBox 4">
            <a:extLst>
              <a:ext uri="{FF2B5EF4-FFF2-40B4-BE49-F238E27FC236}">
                <a16:creationId xmlns:a16="http://schemas.microsoft.com/office/drawing/2014/main" id="{FB3CA93F-F19C-37B0-47B3-351FB8189C3B}"/>
              </a:ext>
            </a:extLst>
          </p:cNvPr>
          <p:cNvSpPr txBox="1"/>
          <p:nvPr/>
        </p:nvSpPr>
        <p:spPr>
          <a:xfrm>
            <a:off x="838199" y="1804424"/>
            <a:ext cx="5490073" cy="4372538"/>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2000" b="0" i="0" dirty="0">
                <a:solidFill>
                  <a:schemeClr val="tx2">
                    <a:lumMod val="60000"/>
                    <a:lumOff val="40000"/>
                  </a:schemeClr>
                </a:solidFill>
                <a:effectLst/>
              </a:rPr>
              <a:t>In conclusion, we learned about the basics of traffic light control systems and how they help manage traffic flow, improve safety, and reduce travel times. By understanding the technology behind these systems, we can appreciate the complexity of the infrastructure that keeps our roads safe and efficient. Overall, traffic light control systems are essential for minimizing traffic congestion, reducing pollution, and improving the overall quality of life in our communities.</a:t>
            </a:r>
            <a:endParaRPr lang="en-US" sz="2000" dirty="0">
              <a:solidFill>
                <a:schemeClr val="tx2">
                  <a:lumMod val="60000"/>
                  <a:lumOff val="40000"/>
                </a:schemeClr>
              </a:solidFill>
            </a:endParaRPr>
          </a:p>
        </p:txBody>
      </p:sp>
      <p:grpSp>
        <p:nvGrpSpPr>
          <p:cNvPr id="5198" name="Group 5197">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5199" name="Straight Connector 5198">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00" name="Straight Connector 5199">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01" name="Straight Connector 5200">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02" name="Straight Connector 5201">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10" name="Picture 30" descr="Conclusion PNG Images, Free Transparent Conclusion Download - KindPNG">
            <a:extLst>
              <a:ext uri="{FF2B5EF4-FFF2-40B4-BE49-F238E27FC236}">
                <a16:creationId xmlns:a16="http://schemas.microsoft.com/office/drawing/2014/main" id="{AE3D2EC6-8211-01A8-E089-A6517CCE83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5482" y="1504224"/>
            <a:ext cx="3849624" cy="384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104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 Free communications icons">
            <a:extLst>
              <a:ext uri="{FF2B5EF4-FFF2-40B4-BE49-F238E27FC236}">
                <a16:creationId xmlns:a16="http://schemas.microsoft.com/office/drawing/2014/main" id="{DA1DD398-58C0-9C78-E546-E19DF8A6C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268" y="990600"/>
            <a:ext cx="903346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7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1E2C-6114-7D38-B9E4-14AE736CDF1C}"/>
              </a:ext>
            </a:extLst>
          </p:cNvPr>
          <p:cNvSpPr>
            <a:spLocks noGrp="1"/>
          </p:cNvSpPr>
          <p:nvPr>
            <p:ph type="title"/>
          </p:nvPr>
        </p:nvSpPr>
        <p:spPr/>
        <p:txBody>
          <a:bodyPr vert="horz" lIns="91440" tIns="45720" rIns="91440" bIns="45720" rtlCol="0" anchor="ctr">
            <a:normAutofit/>
          </a:bodyPr>
          <a:lstStyle/>
          <a:p>
            <a:r>
              <a:rPr lang="en-US" sz="5200" dirty="0"/>
              <a:t>Participants:</a:t>
            </a:r>
          </a:p>
        </p:txBody>
      </p:sp>
      <p:graphicFrame>
        <p:nvGraphicFramePr>
          <p:cNvPr id="4" name="Table 4">
            <a:extLst>
              <a:ext uri="{FF2B5EF4-FFF2-40B4-BE49-F238E27FC236}">
                <a16:creationId xmlns:a16="http://schemas.microsoft.com/office/drawing/2014/main" id="{076E6903-C7AE-01AC-DA09-37CED681D27F}"/>
              </a:ext>
            </a:extLst>
          </p:cNvPr>
          <p:cNvGraphicFramePr>
            <a:graphicFrameLocks noGrp="1"/>
          </p:cNvGraphicFramePr>
          <p:nvPr>
            <p:ph type="pic" idx="1"/>
            <p:extLst>
              <p:ext uri="{D42A27DB-BD31-4B8C-83A1-F6EECF244321}">
                <p14:modId xmlns:p14="http://schemas.microsoft.com/office/powerpoint/2010/main" val="2495949236"/>
              </p:ext>
            </p:extLst>
          </p:nvPr>
        </p:nvGraphicFramePr>
        <p:xfrm>
          <a:off x="4771888" y="1763206"/>
          <a:ext cx="6172199" cy="3754779"/>
        </p:xfrm>
        <a:graphic>
          <a:graphicData uri="http://schemas.openxmlformats.org/drawingml/2006/table">
            <a:tbl>
              <a:tblPr firstRow="1" bandRow="1">
                <a:solidFill>
                  <a:srgbClr val="404040"/>
                </a:solidFill>
                <a:tableStyleId>{5C22544A-7EE6-4342-B048-85BDC9FD1C3A}</a:tableStyleId>
              </a:tblPr>
              <a:tblGrid>
                <a:gridCol w="3823911">
                  <a:extLst>
                    <a:ext uri="{9D8B030D-6E8A-4147-A177-3AD203B41FA5}">
                      <a16:colId xmlns:a16="http://schemas.microsoft.com/office/drawing/2014/main" val="3701156117"/>
                    </a:ext>
                  </a:extLst>
                </a:gridCol>
                <a:gridCol w="2348288">
                  <a:extLst>
                    <a:ext uri="{9D8B030D-6E8A-4147-A177-3AD203B41FA5}">
                      <a16:colId xmlns:a16="http://schemas.microsoft.com/office/drawing/2014/main" val="2688681055"/>
                    </a:ext>
                  </a:extLst>
                </a:gridCol>
              </a:tblGrid>
              <a:tr h="845427">
                <a:tc>
                  <a:txBody>
                    <a:bodyPr/>
                    <a:lstStyle/>
                    <a:p>
                      <a:pPr algn="ctr"/>
                      <a:r>
                        <a:rPr lang="en-US" sz="3100" b="1" cap="none" spc="0" dirty="0">
                          <a:solidFill>
                            <a:schemeClr val="bg1"/>
                          </a:solidFill>
                        </a:rPr>
                        <a:t>Name</a:t>
                      </a:r>
                    </a:p>
                  </a:txBody>
                  <a:tcPr marL="250169" marR="250169" marT="177133" marB="125086"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3100" b="1" cap="none" spc="0" dirty="0">
                          <a:solidFill>
                            <a:schemeClr val="bg1"/>
                          </a:solidFill>
                        </a:rPr>
                        <a:t>ID</a:t>
                      </a:r>
                    </a:p>
                  </a:txBody>
                  <a:tcPr marL="250169" marR="250169" marT="177133" marB="12508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634778391"/>
                  </a:ext>
                </a:extLst>
              </a:tr>
              <a:tr h="727338">
                <a:tc>
                  <a:txBody>
                    <a:bodyPr/>
                    <a:lstStyle/>
                    <a:p>
                      <a:pPr algn="ctr"/>
                      <a:r>
                        <a:rPr lang="en-US" sz="2300" cap="none" spc="0">
                          <a:solidFill>
                            <a:schemeClr val="bg1"/>
                          </a:solidFill>
                        </a:rPr>
                        <a:t>Irtiza Ahsan Abir</a:t>
                      </a:r>
                    </a:p>
                  </a:txBody>
                  <a:tcPr marL="250169" marR="250169" marT="177133" marB="12508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US" sz="2300" cap="none" spc="0" dirty="0">
                          <a:solidFill>
                            <a:schemeClr val="bg1"/>
                          </a:solidFill>
                        </a:rPr>
                        <a:t>21-45009-2</a:t>
                      </a:r>
                    </a:p>
                  </a:txBody>
                  <a:tcPr marL="250169" marR="250169" marT="177133" marB="12508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393953420"/>
                  </a:ext>
                </a:extLst>
              </a:tr>
              <a:tr h="727338">
                <a:tc>
                  <a:txBody>
                    <a:bodyPr/>
                    <a:lstStyle/>
                    <a:p>
                      <a:pPr algn="ctr"/>
                      <a:r>
                        <a:rPr lang="en-US" sz="2300" cap="none" spc="0">
                          <a:solidFill>
                            <a:schemeClr val="bg1"/>
                          </a:solidFill>
                        </a:rPr>
                        <a:t>Ahnaf Abdullah Zayad</a:t>
                      </a:r>
                    </a:p>
                  </a:txBody>
                  <a:tcPr marL="250169" marR="250169" marT="177133" marB="12508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2300" cap="none" spc="0">
                          <a:solidFill>
                            <a:schemeClr val="bg1"/>
                          </a:solidFill>
                        </a:rPr>
                        <a:t>21-45019-2</a:t>
                      </a:r>
                    </a:p>
                  </a:txBody>
                  <a:tcPr marL="250169" marR="250169" marT="177133" marB="12508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011809789"/>
                  </a:ext>
                </a:extLst>
              </a:tr>
              <a:tr h="727338">
                <a:tc>
                  <a:txBody>
                    <a:bodyPr/>
                    <a:lstStyle/>
                    <a:p>
                      <a:pPr algn="ctr"/>
                      <a:r>
                        <a:rPr lang="en-US" sz="2300" cap="none" spc="0">
                          <a:solidFill>
                            <a:schemeClr val="bg1"/>
                          </a:solidFill>
                        </a:rPr>
                        <a:t>Srabone Raxit</a:t>
                      </a:r>
                    </a:p>
                  </a:txBody>
                  <a:tcPr marL="250169" marR="250169" marT="177133" marB="125086">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US" sz="2300" cap="none" spc="0">
                          <a:solidFill>
                            <a:schemeClr val="bg1"/>
                          </a:solidFill>
                        </a:rPr>
                        <a:t>21-45038-2</a:t>
                      </a:r>
                    </a:p>
                  </a:txBody>
                  <a:tcPr marL="250169" marR="250169" marT="177133" marB="125086">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88213337"/>
                  </a:ext>
                </a:extLst>
              </a:tr>
              <a:tr h="727338">
                <a:tc>
                  <a:txBody>
                    <a:bodyPr/>
                    <a:lstStyle/>
                    <a:p>
                      <a:pPr algn="ctr"/>
                      <a:r>
                        <a:rPr lang="en-US" sz="2300" cap="none" spc="0">
                          <a:solidFill>
                            <a:schemeClr val="bg1"/>
                          </a:solidFill>
                        </a:rPr>
                        <a:t>Ashik Ahamed</a:t>
                      </a:r>
                    </a:p>
                  </a:txBody>
                  <a:tcPr marL="250169" marR="250169" marT="177133" marB="12508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2300" cap="none" spc="0" dirty="0">
                          <a:solidFill>
                            <a:schemeClr val="bg1"/>
                          </a:solidFill>
                        </a:rPr>
                        <a:t>21-45368-2</a:t>
                      </a:r>
                    </a:p>
                  </a:txBody>
                  <a:tcPr marL="250169" marR="250169" marT="177133" marB="12508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676984601"/>
                  </a:ext>
                </a:extLst>
              </a:tr>
            </a:tbl>
          </a:graphicData>
        </a:graphic>
      </p:graphicFrame>
      <p:pic>
        <p:nvPicPr>
          <p:cNvPr id="18" name="Picture 17" descr="A group of people in different colors&#10;&#10;Description automatically generated with medium confidence">
            <a:extLst>
              <a:ext uri="{FF2B5EF4-FFF2-40B4-BE49-F238E27FC236}">
                <a16:creationId xmlns:a16="http://schemas.microsoft.com/office/drawing/2014/main" id="{436845CD-3550-2E44-E688-BCC6AE042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612" y="2461846"/>
            <a:ext cx="3056139" cy="3056139"/>
          </a:xfrm>
          <a:prstGeom prst="rect">
            <a:avLst/>
          </a:prstGeom>
        </p:spPr>
      </p:pic>
    </p:spTree>
    <p:extLst>
      <p:ext uri="{BB962C8B-B14F-4D97-AF65-F5344CB8AC3E}">
        <p14:creationId xmlns:p14="http://schemas.microsoft.com/office/powerpoint/2010/main" val="37889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1D89BD-B0C5-A333-ABD0-EA11D8B93B63}"/>
              </a:ext>
            </a:extLst>
          </p:cNvPr>
          <p:cNvSpPr txBox="1"/>
          <p:nvPr/>
        </p:nvSpPr>
        <p:spPr>
          <a:xfrm>
            <a:off x="1402778" y="1118914"/>
            <a:ext cx="7543407" cy="4739759"/>
          </a:xfrm>
          <a:prstGeom prst="rect">
            <a:avLst/>
          </a:prstGeom>
          <a:noFill/>
        </p:spPr>
        <p:txBody>
          <a:bodyPr wrap="square">
            <a:spAutoFit/>
          </a:bodyPr>
          <a:lstStyle/>
          <a:p>
            <a:r>
              <a:rPr lang="en-US" sz="1800" dirty="0"/>
              <a:t> </a:t>
            </a: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CONTENTS</a:t>
            </a:r>
            <a:br>
              <a:rPr lang="en-US" sz="1800" dirty="0"/>
            </a:br>
            <a:br>
              <a:rPr lang="en-US" sz="2800" dirty="0">
                <a:ln w="0"/>
                <a:solidFill>
                  <a:schemeClr val="accent1"/>
                </a:solidFill>
                <a:effectLst>
                  <a:outerShdw blurRad="38100" dist="25400" dir="5400000" algn="ctr" rotWithShape="0">
                    <a:srgbClr val="6E747A">
                      <a:alpha val="43000"/>
                    </a:srgbClr>
                  </a:outerShdw>
                </a:effectLst>
              </a:rPr>
            </a:br>
            <a:r>
              <a:rPr lang="en-US" sz="2800" dirty="0">
                <a:ln w="0"/>
                <a:solidFill>
                  <a:schemeClr val="accent1"/>
                </a:solidFill>
                <a:effectLst>
                  <a:outerShdw blurRad="38100" dist="25400" dir="5400000" algn="ctr" rotWithShape="0">
                    <a:srgbClr val="6E747A">
                      <a:alpha val="43000"/>
                    </a:srgbClr>
                  </a:outerShdw>
                </a:effectLst>
              </a:rPr>
              <a:t>	 </a:t>
            </a:r>
          </a:p>
          <a:p>
            <a:r>
              <a:rPr lang="en-US" sz="2800" dirty="0">
                <a:ln w="0"/>
                <a:solidFill>
                  <a:schemeClr val="accent1"/>
                </a:solidFill>
                <a:effectLst>
                  <a:outerShdw blurRad="38100" dist="25400" dir="5400000" algn="ctr" rotWithShape="0">
                    <a:srgbClr val="6E747A">
                      <a:alpha val="43000"/>
                    </a:srgbClr>
                  </a:outerShdw>
                </a:effectLst>
              </a:rPr>
              <a:t>	</a:t>
            </a:r>
            <a:br>
              <a:rPr lang="en-US" sz="2800" dirty="0">
                <a:ln w="0"/>
                <a:solidFill>
                  <a:schemeClr val="accent1"/>
                </a:solidFill>
                <a:effectLst>
                  <a:outerShdw blurRad="38100" dist="25400" dir="5400000" algn="ctr" rotWithShape="0">
                    <a:srgbClr val="6E747A">
                      <a:alpha val="43000"/>
                    </a:srgbClr>
                  </a:outerShdw>
                </a:effectLst>
              </a:rPr>
            </a:br>
            <a:r>
              <a:rPr lang="en-US" sz="2800" dirty="0">
                <a:ln w="0"/>
                <a:solidFill>
                  <a:schemeClr val="accent1"/>
                </a:solidFill>
                <a:effectLst>
                  <a:outerShdw blurRad="38100" dist="25400" dir="5400000" algn="ctr" rotWithShape="0">
                    <a:srgbClr val="6E747A">
                      <a:alpha val="43000"/>
                    </a:srgbClr>
                  </a:outerShdw>
                </a:effectLst>
              </a:rPr>
              <a:t>	</a:t>
            </a:r>
            <a:br>
              <a:rPr lang="en-US" sz="2800" dirty="0">
                <a:ln w="0"/>
                <a:solidFill>
                  <a:schemeClr val="accent1"/>
                </a:solidFill>
                <a:effectLst>
                  <a:outerShdw blurRad="38100" dist="25400" dir="5400000" algn="ctr" rotWithShape="0">
                    <a:srgbClr val="6E747A">
                      <a:alpha val="43000"/>
                    </a:srgbClr>
                  </a:outerShdw>
                </a:effectLst>
              </a:rPr>
            </a:br>
            <a:r>
              <a:rPr lang="en-US" sz="2800" dirty="0">
                <a:ln w="0"/>
                <a:solidFill>
                  <a:schemeClr val="accent1"/>
                </a:solidFill>
                <a:effectLst>
                  <a:outerShdw blurRad="38100" dist="25400" dir="5400000" algn="ctr" rotWithShape="0">
                    <a:srgbClr val="6E747A">
                      <a:alpha val="43000"/>
                    </a:srgbClr>
                  </a:outerShdw>
                </a:effectLst>
              </a:rPr>
              <a:t>	</a:t>
            </a:r>
            <a:br>
              <a:rPr lang="en-US" sz="2800" dirty="0">
                <a:ln w="0"/>
                <a:solidFill>
                  <a:schemeClr val="accent1"/>
                </a:solidFill>
                <a:effectLst>
                  <a:outerShdw blurRad="38100" dist="25400" dir="5400000" algn="ctr" rotWithShape="0">
                    <a:srgbClr val="6E747A">
                      <a:alpha val="43000"/>
                    </a:srgbClr>
                  </a:outerShdw>
                </a:effectLst>
              </a:rPr>
            </a:br>
            <a:r>
              <a:rPr lang="en-US" sz="2800" dirty="0">
                <a:ln w="0"/>
                <a:solidFill>
                  <a:schemeClr val="accent1"/>
                </a:solidFill>
                <a:effectLst>
                  <a:outerShdw blurRad="38100" dist="25400" dir="5400000" algn="ctr" rotWithShape="0">
                    <a:srgbClr val="6E747A">
                      <a:alpha val="43000"/>
                    </a:srgbClr>
                  </a:outerShdw>
                </a:effectLst>
              </a:rPr>
              <a:t>	</a:t>
            </a:r>
            <a:br>
              <a:rPr lang="en-US" sz="2800" dirty="0">
                <a:ln w="0"/>
                <a:solidFill>
                  <a:schemeClr val="accent1"/>
                </a:solidFill>
                <a:effectLst>
                  <a:outerShdw blurRad="38100" dist="25400" dir="5400000" algn="ctr" rotWithShape="0">
                    <a:srgbClr val="6E747A">
                      <a:alpha val="43000"/>
                    </a:srgbClr>
                  </a:outerShdw>
                </a:effectLst>
              </a:rPr>
            </a:br>
            <a:r>
              <a:rPr lang="en-US" sz="2800" dirty="0">
                <a:ln w="0"/>
                <a:solidFill>
                  <a:schemeClr val="accent1"/>
                </a:solidFill>
                <a:effectLst>
                  <a:outerShdw blurRad="38100" dist="25400" dir="5400000" algn="ctr" rotWithShape="0">
                    <a:srgbClr val="6E747A">
                      <a:alpha val="43000"/>
                    </a:srgbClr>
                  </a:outerShdw>
                </a:effectLst>
              </a:rPr>
              <a:t>	</a:t>
            </a:r>
            <a:br>
              <a:rPr lang="en-US" sz="2800" dirty="0">
                <a:ln w="0"/>
                <a:solidFill>
                  <a:schemeClr val="accent1"/>
                </a:solidFill>
                <a:effectLst>
                  <a:outerShdw blurRad="38100" dist="25400" dir="5400000" algn="ctr" rotWithShape="0">
                    <a:srgbClr val="6E747A">
                      <a:alpha val="43000"/>
                    </a:srgbClr>
                  </a:outerShdw>
                </a:effectLst>
              </a:rPr>
            </a:br>
            <a:r>
              <a:rPr lang="en-US" sz="2800" dirty="0">
                <a:ln w="0"/>
                <a:solidFill>
                  <a:schemeClr val="accent1"/>
                </a:solidFill>
                <a:effectLst>
                  <a:outerShdw blurRad="38100" dist="25400" dir="5400000" algn="ctr" rotWithShape="0">
                    <a:srgbClr val="6E747A">
                      <a:alpha val="43000"/>
                    </a:srgbClr>
                  </a:outerShdw>
                </a:effectLst>
              </a:rPr>
              <a:t>	</a:t>
            </a:r>
            <a:br>
              <a:rPr lang="en-US" sz="2800" dirty="0">
                <a:ln w="0"/>
                <a:solidFill>
                  <a:schemeClr val="accent1"/>
                </a:solidFill>
                <a:effectLst>
                  <a:outerShdw blurRad="38100" dist="25400" dir="5400000" algn="ctr" rotWithShape="0">
                    <a:srgbClr val="6E747A">
                      <a:alpha val="43000"/>
                    </a:srgbClr>
                  </a:outerShdw>
                </a:effectLst>
              </a:rPr>
            </a:br>
            <a:r>
              <a:rPr lang="en-US" sz="2800" dirty="0">
                <a:ln w="0"/>
                <a:solidFill>
                  <a:schemeClr val="accent1"/>
                </a:solidFill>
                <a:effectLst>
                  <a:outerShdw blurRad="38100" dist="25400" dir="5400000" algn="ctr" rotWithShape="0">
                    <a:srgbClr val="6E747A">
                      <a:alpha val="43000"/>
                    </a:srgbClr>
                  </a:outerShdw>
                </a:effectLst>
              </a:rPr>
              <a:t>	</a:t>
            </a:r>
            <a:br>
              <a:rPr lang="en-US" sz="1800" dirty="0"/>
            </a:br>
            <a:endParaRPr lang="en-US" dirty="0"/>
          </a:p>
        </p:txBody>
      </p:sp>
      <p:pic>
        <p:nvPicPr>
          <p:cNvPr id="2050" name="Picture 2" descr="Literature - Free computer icons">
            <a:extLst>
              <a:ext uri="{FF2B5EF4-FFF2-40B4-BE49-F238E27FC236}">
                <a16:creationId xmlns:a16="http://schemas.microsoft.com/office/drawing/2014/main" id="{4ACAEF99-2940-6696-A331-493E4AD4B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567" y="457751"/>
            <a:ext cx="2812701" cy="28127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F4055D0F-9D2E-506F-35F2-B16968364E86}"/>
              </a:ext>
            </a:extLst>
          </p:cNvPr>
          <p:cNvSpPr/>
          <p:nvPr/>
        </p:nvSpPr>
        <p:spPr>
          <a:xfrm>
            <a:off x="2484971" y="2039816"/>
            <a:ext cx="2431701" cy="467750"/>
          </a:xfrm>
          <a:prstGeom prst="round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1. Introduction</a:t>
            </a:r>
            <a:endParaRPr lang="en-US" dirty="0"/>
          </a:p>
        </p:txBody>
      </p:sp>
      <p:sp>
        <p:nvSpPr>
          <p:cNvPr id="10" name="Rectangle: Rounded Corners 9">
            <a:extLst>
              <a:ext uri="{FF2B5EF4-FFF2-40B4-BE49-F238E27FC236}">
                <a16:creationId xmlns:a16="http://schemas.microsoft.com/office/drawing/2014/main" id="{810E1FAB-F5B2-DEBA-9E20-2452FE11C30B}"/>
              </a:ext>
            </a:extLst>
          </p:cNvPr>
          <p:cNvSpPr/>
          <p:nvPr/>
        </p:nvSpPr>
        <p:spPr>
          <a:xfrm>
            <a:off x="5918480" y="2039816"/>
            <a:ext cx="2431701" cy="589084"/>
          </a:xfrm>
          <a:prstGeom prst="round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n w="0"/>
                <a:solidFill>
                  <a:schemeClr val="accent1"/>
                </a:solidFill>
                <a:effectLst>
                  <a:outerShdw blurRad="38100" dist="25400" dir="5400000" algn="ctr" rotWithShape="0">
                    <a:srgbClr val="6E747A">
                      <a:alpha val="43000"/>
                    </a:srgbClr>
                  </a:outerShdw>
                </a:effectLst>
              </a:rPr>
              <a:t>2. Component &amp; Description</a:t>
            </a:r>
            <a:endParaRPr lang="en-US" dirty="0"/>
          </a:p>
        </p:txBody>
      </p:sp>
      <p:sp>
        <p:nvSpPr>
          <p:cNvPr id="11" name="Rectangle: Rounded Corners 10">
            <a:extLst>
              <a:ext uri="{FF2B5EF4-FFF2-40B4-BE49-F238E27FC236}">
                <a16:creationId xmlns:a16="http://schemas.microsoft.com/office/drawing/2014/main" id="{3904151E-76FC-582F-3620-D0AA602218EF}"/>
              </a:ext>
            </a:extLst>
          </p:cNvPr>
          <p:cNvSpPr/>
          <p:nvPr/>
        </p:nvSpPr>
        <p:spPr>
          <a:xfrm>
            <a:off x="5907079" y="2831932"/>
            <a:ext cx="2431701" cy="467750"/>
          </a:xfrm>
          <a:prstGeom prst="round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n w="0"/>
                <a:solidFill>
                  <a:schemeClr val="accent1"/>
                </a:solidFill>
                <a:effectLst>
                  <a:outerShdw blurRad="38100" dist="25400" dir="5400000" algn="ctr" rotWithShape="0">
                    <a:srgbClr val="6E747A">
                      <a:alpha val="43000"/>
                    </a:srgbClr>
                  </a:outerShdw>
                </a:effectLst>
              </a:rPr>
              <a:t>4. Circuit Diagram</a:t>
            </a:r>
            <a:endParaRPr lang="en-US" dirty="0"/>
          </a:p>
        </p:txBody>
      </p:sp>
      <p:sp>
        <p:nvSpPr>
          <p:cNvPr id="12" name="Rectangle: Rounded Corners 11">
            <a:extLst>
              <a:ext uri="{FF2B5EF4-FFF2-40B4-BE49-F238E27FC236}">
                <a16:creationId xmlns:a16="http://schemas.microsoft.com/office/drawing/2014/main" id="{D1AB1751-A5B2-EC54-3FBA-1747D492BA14}"/>
              </a:ext>
            </a:extLst>
          </p:cNvPr>
          <p:cNvSpPr/>
          <p:nvPr/>
        </p:nvSpPr>
        <p:spPr>
          <a:xfrm>
            <a:off x="2484971" y="2798662"/>
            <a:ext cx="2584101" cy="436684"/>
          </a:xfrm>
          <a:prstGeom prst="round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n w="0"/>
                <a:solidFill>
                  <a:schemeClr val="accent1"/>
                </a:solidFill>
                <a:effectLst>
                  <a:outerShdw blurRad="38100" dist="25400" dir="5400000" algn="ctr" rotWithShape="0">
                    <a:srgbClr val="6E747A">
                      <a:alpha val="43000"/>
                    </a:srgbClr>
                  </a:outerShdw>
                </a:effectLst>
              </a:rPr>
              <a:t>3. Block Diagram</a:t>
            </a:r>
            <a:endParaRPr lang="en-US" dirty="0"/>
          </a:p>
        </p:txBody>
      </p:sp>
      <p:sp>
        <p:nvSpPr>
          <p:cNvPr id="13" name="Rectangle: Rounded Corners 12">
            <a:extLst>
              <a:ext uri="{FF2B5EF4-FFF2-40B4-BE49-F238E27FC236}">
                <a16:creationId xmlns:a16="http://schemas.microsoft.com/office/drawing/2014/main" id="{6264B09C-89A2-AC21-1840-154889D41FBF}"/>
              </a:ext>
            </a:extLst>
          </p:cNvPr>
          <p:cNvSpPr/>
          <p:nvPr/>
        </p:nvSpPr>
        <p:spPr>
          <a:xfrm>
            <a:off x="2457339" y="3544942"/>
            <a:ext cx="2584101" cy="436684"/>
          </a:xfrm>
          <a:prstGeom prst="round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n w="0"/>
                <a:solidFill>
                  <a:schemeClr val="accent1"/>
                </a:solidFill>
                <a:effectLst>
                  <a:outerShdw blurRad="38100" dist="25400" dir="5400000" algn="ctr" rotWithShape="0">
                    <a:srgbClr val="6E747A">
                      <a:alpha val="43000"/>
                    </a:srgbClr>
                  </a:outerShdw>
                </a:effectLst>
              </a:rPr>
              <a:t>5. Working Method</a:t>
            </a:r>
            <a:endParaRPr lang="en-US" dirty="0"/>
          </a:p>
        </p:txBody>
      </p:sp>
      <p:sp>
        <p:nvSpPr>
          <p:cNvPr id="14" name="Rectangle: Rounded Corners 13">
            <a:extLst>
              <a:ext uri="{FF2B5EF4-FFF2-40B4-BE49-F238E27FC236}">
                <a16:creationId xmlns:a16="http://schemas.microsoft.com/office/drawing/2014/main" id="{3EDC65AB-1D76-EA8B-53A0-54A7611D5592}"/>
              </a:ext>
            </a:extLst>
          </p:cNvPr>
          <p:cNvSpPr/>
          <p:nvPr/>
        </p:nvSpPr>
        <p:spPr>
          <a:xfrm>
            <a:off x="5918480" y="3582324"/>
            <a:ext cx="2584101" cy="638175"/>
          </a:xfrm>
          <a:prstGeom prst="round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n w="0"/>
                <a:solidFill>
                  <a:schemeClr val="accent1"/>
                </a:solidFill>
                <a:effectLst>
                  <a:outerShdw blurRad="38100" dist="25400" dir="5400000" algn="ctr" rotWithShape="0">
                    <a:srgbClr val="6E747A">
                      <a:alpha val="43000"/>
                    </a:srgbClr>
                  </a:outerShdw>
                </a:effectLst>
              </a:rPr>
              <a:t>6. Advantage &amp; Future Scope</a:t>
            </a:r>
            <a:endParaRPr lang="en-US" dirty="0"/>
          </a:p>
        </p:txBody>
      </p:sp>
      <p:sp>
        <p:nvSpPr>
          <p:cNvPr id="16" name="Rectangle: Rounded Corners 15">
            <a:extLst>
              <a:ext uri="{FF2B5EF4-FFF2-40B4-BE49-F238E27FC236}">
                <a16:creationId xmlns:a16="http://schemas.microsoft.com/office/drawing/2014/main" id="{6B7937C2-3DFE-9242-9045-BF659431454E}"/>
              </a:ext>
            </a:extLst>
          </p:cNvPr>
          <p:cNvSpPr/>
          <p:nvPr/>
        </p:nvSpPr>
        <p:spPr>
          <a:xfrm>
            <a:off x="2484971" y="4256322"/>
            <a:ext cx="2584101" cy="638174"/>
          </a:xfrm>
          <a:prstGeom prst="round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7.</a:t>
            </a:r>
            <a:r>
              <a:rPr lang="en-US" sz="1800" dirty="0">
                <a:ln w="0"/>
                <a:solidFill>
                  <a:schemeClr val="accent1"/>
                </a:solidFill>
                <a:effectLst>
                  <a:outerShdw blurRad="38100" dist="25400" dir="5400000" algn="ctr" rotWithShape="0">
                    <a:srgbClr val="6E747A">
                      <a:alpha val="43000"/>
                    </a:srgbClr>
                  </a:outerShdw>
                </a:effectLst>
              </a:rPr>
              <a:t> Advantage &amp; Future Scope</a:t>
            </a:r>
            <a:endParaRPr lang="en-US" dirty="0"/>
          </a:p>
        </p:txBody>
      </p:sp>
      <p:sp>
        <p:nvSpPr>
          <p:cNvPr id="15" name="Rectangle: Rounded Corners 14">
            <a:extLst>
              <a:ext uri="{FF2B5EF4-FFF2-40B4-BE49-F238E27FC236}">
                <a16:creationId xmlns:a16="http://schemas.microsoft.com/office/drawing/2014/main" id="{CC8D15AB-320B-97E1-324F-AD75A0F93687}"/>
              </a:ext>
            </a:extLst>
          </p:cNvPr>
          <p:cNvSpPr/>
          <p:nvPr/>
        </p:nvSpPr>
        <p:spPr>
          <a:xfrm>
            <a:off x="5907079" y="4548175"/>
            <a:ext cx="2584101" cy="436684"/>
          </a:xfrm>
          <a:prstGeom prst="round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n w="0"/>
                <a:solidFill>
                  <a:schemeClr val="accent1"/>
                </a:solidFill>
                <a:effectLst>
                  <a:outerShdw blurRad="38100" dist="25400" dir="5400000" algn="ctr" rotWithShape="0">
                    <a:srgbClr val="6E747A">
                      <a:alpha val="43000"/>
                    </a:srgbClr>
                  </a:outerShdw>
                </a:effectLst>
              </a:rPr>
              <a:t>8. Conclusion</a:t>
            </a:r>
            <a:endParaRPr lang="en-US" dirty="0"/>
          </a:p>
        </p:txBody>
      </p:sp>
    </p:spTree>
    <p:extLst>
      <p:ext uri="{BB962C8B-B14F-4D97-AF65-F5344CB8AC3E}">
        <p14:creationId xmlns:p14="http://schemas.microsoft.com/office/powerpoint/2010/main" val="195139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Rectangle 3080">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8690C1-1ADA-368C-17BC-F7386B070A0A}"/>
              </a:ext>
            </a:extLst>
          </p:cNvPr>
          <p:cNvSpPr>
            <a:spLocks noGrp="1"/>
          </p:cNvSpPr>
          <p:nvPr>
            <p:ph type="title"/>
          </p:nvPr>
        </p:nvSpPr>
        <p:spPr>
          <a:xfrm>
            <a:off x="838201" y="-6437"/>
            <a:ext cx="4210337" cy="1403158"/>
          </a:xfrm>
        </p:spPr>
        <p:txBody>
          <a:bodyPr>
            <a:normAutofit/>
          </a:bodyPr>
          <a:lstStyle/>
          <a:p>
            <a:r>
              <a:rPr lang="en-US" b="1" dirty="0">
                <a:solidFill>
                  <a:schemeClr val="accent2">
                    <a:lumMod val="50000"/>
                  </a:schemeClr>
                </a:solidFill>
              </a:rPr>
              <a:t>1. Introduction</a:t>
            </a:r>
          </a:p>
        </p:txBody>
      </p:sp>
      <p:sp>
        <p:nvSpPr>
          <p:cNvPr id="3" name="Content Placeholder 2">
            <a:extLst>
              <a:ext uri="{FF2B5EF4-FFF2-40B4-BE49-F238E27FC236}">
                <a16:creationId xmlns:a16="http://schemas.microsoft.com/office/drawing/2014/main" id="{F965C1DA-C0FF-A47D-EA9D-6B80D11CDF58}"/>
              </a:ext>
            </a:extLst>
          </p:cNvPr>
          <p:cNvSpPr>
            <a:spLocks noGrp="1"/>
          </p:cNvSpPr>
          <p:nvPr>
            <p:ph idx="1"/>
          </p:nvPr>
        </p:nvSpPr>
        <p:spPr>
          <a:xfrm>
            <a:off x="625227" y="1673151"/>
            <a:ext cx="5672965" cy="4231630"/>
          </a:xfrm>
        </p:spPr>
        <p:txBody>
          <a:bodyPr>
            <a:normAutofit/>
          </a:bodyPr>
          <a:lstStyle/>
          <a:p>
            <a:pPr marL="0" indent="0">
              <a:lnSpc>
                <a:spcPct val="100000"/>
              </a:lnSpc>
              <a:buNone/>
            </a:pPr>
            <a:r>
              <a:rPr lang="en-US" dirty="0">
                <a:solidFill>
                  <a:schemeClr val="accent1">
                    <a:lumMod val="75000"/>
                  </a:schemeClr>
                </a:solidFill>
              </a:rPr>
              <a:t>Traffic lights are crucial for managing traffic flow, and a traffic light control system is the technology responsible for regulating the timing and sequencing of these lights. A basic traffic light control system uses two 555 timer ICs and three LEDs to provide stop, wait, and go signals. The red LED means stop, the yellow LED means wait, and the green LED means go. While this simple circuit can be useful for small-scale applications, larger intersections require more complex traffic light control systems. Understanding the basics of traffic light control systems is important to appreciate the technology behind these ubiquitous and essential parts of our transportation infrastructure.</a:t>
            </a:r>
          </a:p>
        </p:txBody>
      </p:sp>
      <p:grpSp>
        <p:nvGrpSpPr>
          <p:cNvPr id="3083" name="Group 3082">
            <a:extLst>
              <a:ext uri="{FF2B5EF4-FFF2-40B4-BE49-F238E27FC236}">
                <a16:creationId xmlns:a16="http://schemas.microsoft.com/office/drawing/2014/main" id="{BFAB5782-274D-40D3-A323-0A72EE86D0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3084" name="Straight Connector 3083">
              <a:extLst>
                <a:ext uri="{FF2B5EF4-FFF2-40B4-BE49-F238E27FC236}">
                  <a16:creationId xmlns:a16="http://schemas.microsoft.com/office/drawing/2014/main" id="{670D393B-62DA-44D5-BD45-9EF5454AE1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3D4E10B4-F16F-4939-8F66-E089796766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8A0FA9DB-F79C-4562-AC27-7DEFAA5D28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9232463D-DB5B-4B04-981D-C052503E6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88" name="Freeform: Shape 3087">
              <a:extLst>
                <a:ext uri="{FF2B5EF4-FFF2-40B4-BE49-F238E27FC236}">
                  <a16:creationId xmlns:a16="http://schemas.microsoft.com/office/drawing/2014/main" id="{AE3BE4D7-BA83-4B29-9522-7A6E52E63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433816" y="1052459"/>
              <a:ext cx="4127174" cy="4643014"/>
            </a:xfrm>
            <a:custGeom>
              <a:avLst/>
              <a:gdLst>
                <a:gd name="connsiteX0" fmla="*/ 1939325 w 3878650"/>
                <a:gd name="connsiteY0" fmla="*/ 4363426 h 4363426"/>
                <a:gd name="connsiteX1" fmla="*/ 0 w 3878650"/>
                <a:gd name="connsiteY1" fmla="*/ 2424101 h 4363426"/>
                <a:gd name="connsiteX2" fmla="*/ 0 w 3878650"/>
                <a:gd name="connsiteY2" fmla="*/ 1734201 h 4363426"/>
                <a:gd name="connsiteX3" fmla="*/ 0 w 3878650"/>
                <a:gd name="connsiteY3" fmla="*/ 0 h 4363426"/>
                <a:gd name="connsiteX4" fmla="*/ 3878650 w 3878650"/>
                <a:gd name="connsiteY4" fmla="*/ 0 h 4363426"/>
                <a:gd name="connsiteX5" fmla="*/ 3878650 w 3878650"/>
                <a:gd name="connsiteY5" fmla="*/ 330044 h 4363426"/>
                <a:gd name="connsiteX6" fmla="*/ 3878650 w 3878650"/>
                <a:gd name="connsiteY6" fmla="*/ 2424101 h 4363426"/>
                <a:gd name="connsiteX7" fmla="*/ 1939325 w 3878650"/>
                <a:gd name="connsiteY7" fmla="*/ 4363426 h 436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8650" h="4363426">
                  <a:moveTo>
                    <a:pt x="1939325" y="4363426"/>
                  </a:moveTo>
                  <a:cubicBezTo>
                    <a:pt x="868265" y="4363426"/>
                    <a:pt x="0" y="3495161"/>
                    <a:pt x="0" y="2424101"/>
                  </a:cubicBezTo>
                  <a:lnTo>
                    <a:pt x="0" y="1734201"/>
                  </a:lnTo>
                  <a:lnTo>
                    <a:pt x="0" y="0"/>
                  </a:lnTo>
                  <a:lnTo>
                    <a:pt x="3878650" y="0"/>
                  </a:lnTo>
                  <a:lnTo>
                    <a:pt x="3878650" y="330044"/>
                  </a:lnTo>
                  <a:lnTo>
                    <a:pt x="3878650" y="2424101"/>
                  </a:lnTo>
                  <a:cubicBezTo>
                    <a:pt x="3878650" y="3495161"/>
                    <a:pt x="3010385" y="4363426"/>
                    <a:pt x="1939325" y="4363426"/>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3074" name="Picture 2" descr="Introduction - Free people icons">
            <a:extLst>
              <a:ext uri="{FF2B5EF4-FFF2-40B4-BE49-F238E27FC236}">
                <a16:creationId xmlns:a16="http://schemas.microsoft.com/office/drawing/2014/main" id="{3FE27AB1-BA89-0F89-050D-906C9D8E91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19479" y="2111042"/>
            <a:ext cx="3355848" cy="335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1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8CB3-794E-46DF-181A-B48A664AF9AC}"/>
              </a:ext>
            </a:extLst>
          </p:cNvPr>
          <p:cNvSpPr>
            <a:spLocks noGrp="1"/>
          </p:cNvSpPr>
          <p:nvPr>
            <p:ph type="title"/>
          </p:nvPr>
        </p:nvSpPr>
        <p:spPr/>
        <p:txBody>
          <a:bodyPr/>
          <a:lstStyle/>
          <a:p>
            <a:r>
              <a:rPr lang="en-US" sz="4400" b="1" dirty="0">
                <a:solidFill>
                  <a:schemeClr val="accent2">
                    <a:lumMod val="75000"/>
                  </a:schemeClr>
                </a:solidFill>
              </a:rPr>
              <a:t>2. Component &amp; Description</a:t>
            </a:r>
            <a:endParaRPr lang="en-US" b="1" dirty="0">
              <a:solidFill>
                <a:schemeClr val="accent2">
                  <a:lumMod val="75000"/>
                </a:schemeClr>
              </a:solidFill>
            </a:endParaRPr>
          </a:p>
        </p:txBody>
      </p:sp>
      <p:sp>
        <p:nvSpPr>
          <p:cNvPr id="4" name="Content Placeholder 3">
            <a:extLst>
              <a:ext uri="{FF2B5EF4-FFF2-40B4-BE49-F238E27FC236}">
                <a16:creationId xmlns:a16="http://schemas.microsoft.com/office/drawing/2014/main" id="{7106FD6D-C8DC-4EF1-6AD5-CBCA01469232}"/>
              </a:ext>
            </a:extLst>
          </p:cNvPr>
          <p:cNvSpPr>
            <a:spLocks noGrp="1"/>
          </p:cNvSpPr>
          <p:nvPr>
            <p:ph sz="half" idx="1"/>
          </p:nvPr>
        </p:nvSpPr>
        <p:spPr>
          <a:xfrm>
            <a:off x="779238" y="2052886"/>
            <a:ext cx="5181600" cy="3981115"/>
          </a:xfrm>
        </p:spPr>
        <p:txBody>
          <a:bodyPr/>
          <a:lstStyle/>
          <a:p>
            <a:r>
              <a:rPr lang="en-US" b="1" dirty="0" err="1">
                <a:solidFill>
                  <a:schemeClr val="tx1"/>
                </a:solidFill>
              </a:rPr>
              <a:t>i</a:t>
            </a:r>
            <a:r>
              <a:rPr lang="en-US" b="1" dirty="0">
                <a:solidFill>
                  <a:schemeClr val="tx1"/>
                </a:solidFill>
              </a:rPr>
              <a:t>. IC 555</a:t>
            </a:r>
          </a:p>
          <a:p>
            <a:endParaRPr lang="en-US" dirty="0"/>
          </a:p>
        </p:txBody>
      </p:sp>
      <p:sp>
        <p:nvSpPr>
          <p:cNvPr id="5" name="Content Placeholder 4">
            <a:extLst>
              <a:ext uri="{FF2B5EF4-FFF2-40B4-BE49-F238E27FC236}">
                <a16:creationId xmlns:a16="http://schemas.microsoft.com/office/drawing/2014/main" id="{431FCAD2-1CF7-9FC4-70FB-23F5544FB3FA}"/>
              </a:ext>
            </a:extLst>
          </p:cNvPr>
          <p:cNvSpPr>
            <a:spLocks noGrp="1"/>
          </p:cNvSpPr>
          <p:nvPr>
            <p:ph sz="half" idx="2"/>
          </p:nvPr>
        </p:nvSpPr>
        <p:spPr/>
        <p:txBody>
          <a:bodyPr/>
          <a:lstStyle/>
          <a:p>
            <a:r>
              <a:rPr lang="en-US" b="1" dirty="0"/>
              <a:t>ii. LED</a:t>
            </a:r>
          </a:p>
          <a:p>
            <a:pPr lvl="2"/>
            <a:r>
              <a:rPr lang="en-US" dirty="0">
                <a:solidFill>
                  <a:schemeClr val="accent2">
                    <a:lumMod val="75000"/>
                  </a:schemeClr>
                </a:solidFill>
                <a:latin typeface="+mj-lt"/>
              </a:rPr>
              <a:t>RED 1*1</a:t>
            </a:r>
          </a:p>
          <a:p>
            <a:pPr lvl="2"/>
            <a:r>
              <a:rPr lang="en-US" dirty="0">
                <a:solidFill>
                  <a:schemeClr val="accent2">
                    <a:lumMod val="75000"/>
                  </a:schemeClr>
                </a:solidFill>
                <a:latin typeface="+mj-lt"/>
              </a:rPr>
              <a:t>YOLLOW 1*1</a:t>
            </a:r>
          </a:p>
          <a:p>
            <a:pPr lvl="2"/>
            <a:r>
              <a:rPr lang="en-US" dirty="0">
                <a:solidFill>
                  <a:schemeClr val="accent2">
                    <a:lumMod val="75000"/>
                  </a:schemeClr>
                </a:solidFill>
                <a:latin typeface="+mj-lt"/>
              </a:rPr>
              <a:t>GREEN </a:t>
            </a:r>
            <a:r>
              <a:rPr lang="en-US" dirty="0">
                <a:solidFill>
                  <a:schemeClr val="bg1">
                    <a:lumMod val="95000"/>
                  </a:schemeClr>
                </a:solidFill>
                <a:latin typeface="+mj-lt"/>
              </a:rPr>
              <a:t>1*1</a:t>
            </a:r>
          </a:p>
          <a:p>
            <a:pPr marL="457200" lvl="1" indent="0">
              <a:buNone/>
            </a:pPr>
            <a:endParaRPr lang="en-US" dirty="0"/>
          </a:p>
        </p:txBody>
      </p:sp>
      <p:pic>
        <p:nvPicPr>
          <p:cNvPr id="6" name="Picture 2" descr="555 Timer IC: Introduction, Basics &amp; Working with Different Operating Modes">
            <a:extLst>
              <a:ext uri="{FF2B5EF4-FFF2-40B4-BE49-F238E27FC236}">
                <a16:creationId xmlns:a16="http://schemas.microsoft.com/office/drawing/2014/main" id="{D417475A-FD0F-F96E-0E0D-59225C23DD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0" t="3690" r="3003" b="10671"/>
          <a:stretch/>
        </p:blipFill>
        <p:spPr bwMode="auto">
          <a:xfrm>
            <a:off x="970515" y="2632981"/>
            <a:ext cx="2267208" cy="21995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C 555 Timer Calculator with Formulas and Equations">
            <a:extLst>
              <a:ext uri="{FF2B5EF4-FFF2-40B4-BE49-F238E27FC236}">
                <a16:creationId xmlns:a16="http://schemas.microsoft.com/office/drawing/2014/main" id="{155677B6-4BCC-900E-0C4E-01D17B2A1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39" r="3848" b="11699"/>
          <a:stretch/>
        </p:blipFill>
        <p:spPr bwMode="auto">
          <a:xfrm>
            <a:off x="3370038" y="2632981"/>
            <a:ext cx="2465614" cy="22061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498B5A6-9022-CBCB-D66F-DE9D29F05A11}"/>
              </a:ext>
            </a:extLst>
          </p:cNvPr>
          <p:cNvSpPr txBox="1"/>
          <p:nvPr/>
        </p:nvSpPr>
        <p:spPr>
          <a:xfrm>
            <a:off x="693319" y="4993409"/>
            <a:ext cx="6102220" cy="369332"/>
          </a:xfrm>
          <a:prstGeom prst="rect">
            <a:avLst/>
          </a:prstGeom>
          <a:noFill/>
        </p:spPr>
        <p:txBody>
          <a:bodyPr wrap="square">
            <a:spAutoFit/>
          </a:bodyPr>
          <a:lstStyle/>
          <a:p>
            <a:r>
              <a:rPr lang="en-US" dirty="0">
                <a:solidFill>
                  <a:srgbClr val="FF0000"/>
                </a:solidFill>
                <a:latin typeface="+mj-lt"/>
              </a:rPr>
              <a:t>Provide time delay in circuit and also works as oscillator </a:t>
            </a:r>
            <a:endParaRPr lang="en-US" dirty="0">
              <a:solidFill>
                <a:srgbClr val="FF0000"/>
              </a:solidFill>
            </a:endParaRPr>
          </a:p>
        </p:txBody>
      </p:sp>
      <p:pic>
        <p:nvPicPr>
          <p:cNvPr id="10" name="Picture 9">
            <a:extLst>
              <a:ext uri="{FF2B5EF4-FFF2-40B4-BE49-F238E27FC236}">
                <a16:creationId xmlns:a16="http://schemas.microsoft.com/office/drawing/2014/main" id="{558F59C5-C0EC-D297-486E-0E4CCF684D13}"/>
              </a:ext>
            </a:extLst>
          </p:cNvPr>
          <p:cNvPicPr>
            <a:picLocks noChangeAspect="1"/>
          </p:cNvPicPr>
          <p:nvPr/>
        </p:nvPicPr>
        <p:blipFill>
          <a:blip r:embed="rId4"/>
          <a:stretch>
            <a:fillRect/>
          </a:stretch>
        </p:blipFill>
        <p:spPr>
          <a:xfrm>
            <a:off x="7200937" y="3793080"/>
            <a:ext cx="3936895" cy="1749304"/>
          </a:xfrm>
          <a:prstGeom prst="rect">
            <a:avLst/>
          </a:prstGeom>
        </p:spPr>
      </p:pic>
    </p:spTree>
    <p:extLst>
      <p:ext uri="{BB962C8B-B14F-4D97-AF65-F5344CB8AC3E}">
        <p14:creationId xmlns:p14="http://schemas.microsoft.com/office/powerpoint/2010/main" val="290453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06FD6D-C8DC-4EF1-6AD5-CBCA01469232}"/>
              </a:ext>
            </a:extLst>
          </p:cNvPr>
          <p:cNvSpPr>
            <a:spLocks noGrp="1"/>
          </p:cNvSpPr>
          <p:nvPr>
            <p:ph sz="half" idx="4294967295"/>
          </p:nvPr>
        </p:nvSpPr>
        <p:spPr>
          <a:xfrm>
            <a:off x="1464906" y="1093447"/>
            <a:ext cx="5181600" cy="3981450"/>
          </a:xfrm>
        </p:spPr>
        <p:txBody>
          <a:bodyPr/>
          <a:lstStyle/>
          <a:p>
            <a:r>
              <a:rPr lang="en-US" b="1" dirty="0">
                <a:solidFill>
                  <a:schemeClr val="accent1"/>
                </a:solidFill>
              </a:rPr>
              <a:t>iii. </a:t>
            </a:r>
            <a:r>
              <a:rPr lang="en-US" b="1" dirty="0" err="1">
                <a:solidFill>
                  <a:schemeClr val="accent1"/>
                </a:solidFill>
              </a:rPr>
              <a:t>Battary</a:t>
            </a:r>
            <a:endParaRPr lang="en-US" b="1" dirty="0">
              <a:solidFill>
                <a:schemeClr val="accent1"/>
              </a:solidFill>
            </a:endParaRPr>
          </a:p>
          <a:p>
            <a:endParaRPr lang="en-US" dirty="0"/>
          </a:p>
        </p:txBody>
      </p:sp>
      <p:sp>
        <p:nvSpPr>
          <p:cNvPr id="5" name="Content Placeholder 4">
            <a:extLst>
              <a:ext uri="{FF2B5EF4-FFF2-40B4-BE49-F238E27FC236}">
                <a16:creationId xmlns:a16="http://schemas.microsoft.com/office/drawing/2014/main" id="{431FCAD2-1CF7-9FC4-70FB-23F5544FB3FA}"/>
              </a:ext>
            </a:extLst>
          </p:cNvPr>
          <p:cNvSpPr>
            <a:spLocks noGrp="1"/>
          </p:cNvSpPr>
          <p:nvPr>
            <p:ph sz="half" idx="4294967295"/>
          </p:nvPr>
        </p:nvSpPr>
        <p:spPr>
          <a:xfrm>
            <a:off x="6203328" y="724197"/>
            <a:ext cx="5181600" cy="3981450"/>
          </a:xfrm>
        </p:spPr>
        <p:txBody>
          <a:bodyPr/>
          <a:lstStyle/>
          <a:p>
            <a:r>
              <a:rPr lang="en-US" b="1" dirty="0">
                <a:solidFill>
                  <a:schemeClr val="accent1"/>
                </a:solidFill>
              </a:rPr>
              <a:t>Iv Resistor</a:t>
            </a:r>
          </a:p>
          <a:p>
            <a:pPr marL="0" indent="0">
              <a:buNone/>
            </a:pPr>
            <a:r>
              <a:rPr lang="en-US" sz="1400" dirty="0">
                <a:solidFill>
                  <a:schemeClr val="accent2">
                    <a:lumMod val="75000"/>
                  </a:schemeClr>
                </a:solidFill>
                <a:latin typeface="+mj-lt"/>
              </a:rPr>
              <a:t>                     a. 2*220 Ohm </a:t>
            </a:r>
          </a:p>
          <a:p>
            <a:pPr marL="0" indent="0">
              <a:buNone/>
            </a:pPr>
            <a:r>
              <a:rPr lang="en-US" sz="1400" dirty="0">
                <a:solidFill>
                  <a:schemeClr val="accent2">
                    <a:lumMod val="75000"/>
                  </a:schemeClr>
                </a:solidFill>
                <a:latin typeface="+mj-lt"/>
              </a:rPr>
              <a:t>	b. 1*470 Ohm</a:t>
            </a:r>
          </a:p>
          <a:p>
            <a:pPr marL="0" indent="0">
              <a:buNone/>
            </a:pPr>
            <a:r>
              <a:rPr lang="en-US" sz="1400" dirty="0">
                <a:solidFill>
                  <a:schemeClr val="accent2">
                    <a:lumMod val="75000"/>
                  </a:schemeClr>
                </a:solidFill>
                <a:latin typeface="+mj-lt"/>
              </a:rPr>
              <a:t>	c. 2*100k Ohm potentiometer </a:t>
            </a:r>
          </a:p>
          <a:p>
            <a:pPr lvl="2"/>
            <a:r>
              <a:rPr lang="en-US" dirty="0">
                <a:solidFill>
                  <a:schemeClr val="bg1">
                    <a:lumMod val="95000"/>
                  </a:schemeClr>
                </a:solidFill>
                <a:latin typeface="+mj-lt"/>
              </a:rPr>
              <a:t>1*1</a:t>
            </a:r>
          </a:p>
          <a:p>
            <a:pPr marL="457200" lvl="1" indent="0">
              <a:buNone/>
            </a:pPr>
            <a:endParaRPr lang="en-US" dirty="0"/>
          </a:p>
        </p:txBody>
      </p:sp>
      <p:pic>
        <p:nvPicPr>
          <p:cNvPr id="3" name="Picture 8" descr="Electric battery - Wikipedia">
            <a:extLst>
              <a:ext uri="{FF2B5EF4-FFF2-40B4-BE49-F238E27FC236}">
                <a16:creationId xmlns:a16="http://schemas.microsoft.com/office/drawing/2014/main" id="{82448FBE-E578-62C4-C3C2-FA87FB504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764" y="1731078"/>
            <a:ext cx="3535968" cy="25223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D16A7A6-667A-0875-009A-0687CCD7A25A}"/>
              </a:ext>
            </a:extLst>
          </p:cNvPr>
          <p:cNvPicPr>
            <a:picLocks noChangeAspect="1"/>
          </p:cNvPicPr>
          <p:nvPr/>
        </p:nvPicPr>
        <p:blipFill rotWithShape="1">
          <a:blip r:embed="rId3"/>
          <a:srcRect l="2645" t="8839" r="2293" b="6339"/>
          <a:stretch/>
        </p:blipFill>
        <p:spPr>
          <a:xfrm>
            <a:off x="6136289" y="2259679"/>
            <a:ext cx="4049625" cy="1776151"/>
          </a:xfrm>
          <a:prstGeom prst="rect">
            <a:avLst/>
          </a:prstGeom>
        </p:spPr>
      </p:pic>
      <p:pic>
        <p:nvPicPr>
          <p:cNvPr id="11" name="Picture 6" descr="Definition and Function of Potentiometer - Just Electro">
            <a:extLst>
              <a:ext uri="{FF2B5EF4-FFF2-40B4-BE49-F238E27FC236}">
                <a16:creationId xmlns:a16="http://schemas.microsoft.com/office/drawing/2014/main" id="{D79A43D3-63F1-6203-F300-0F0EAA85F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0262" y="4035830"/>
            <a:ext cx="3407601" cy="186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36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4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48">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0" name="Straight Connector 49">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4"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75"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76" name="Rectangle 56">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58">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EE99EA8-2262-4A71-7B62-2A50329EEA51}"/>
              </a:ext>
            </a:extLst>
          </p:cNvPr>
          <p:cNvSpPr txBox="1"/>
          <p:nvPr/>
        </p:nvSpPr>
        <p:spPr>
          <a:xfrm>
            <a:off x="632770" y="269946"/>
            <a:ext cx="3910046" cy="29302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900" b="1" dirty="0" err="1">
                <a:solidFill>
                  <a:srgbClr val="002060"/>
                </a:solidFill>
                <a:latin typeface="+mj-lt"/>
                <a:ea typeface="+mj-ea"/>
                <a:cs typeface="+mj-cs"/>
              </a:rPr>
              <a:t>v.Capacitor</a:t>
            </a:r>
            <a:r>
              <a:rPr lang="en-US" sz="2900" b="1" dirty="0">
                <a:solidFill>
                  <a:srgbClr val="002060"/>
                </a:solidFill>
                <a:latin typeface="+mj-lt"/>
                <a:ea typeface="+mj-ea"/>
                <a:cs typeface="+mj-cs"/>
              </a:rPr>
              <a:t> </a:t>
            </a:r>
          </a:p>
          <a:p>
            <a:pPr>
              <a:lnSpc>
                <a:spcPct val="90000"/>
              </a:lnSpc>
              <a:spcBef>
                <a:spcPct val="0"/>
              </a:spcBef>
              <a:spcAft>
                <a:spcPts val="600"/>
              </a:spcAft>
            </a:pPr>
            <a:r>
              <a:rPr lang="en-US" sz="2900" dirty="0">
                <a:solidFill>
                  <a:srgbClr val="002060"/>
                </a:solidFill>
                <a:latin typeface="+mj-lt"/>
                <a:ea typeface="+mj-ea"/>
                <a:cs typeface="+mj-cs"/>
              </a:rPr>
              <a:t>        store temporarily electrical energy     in an electric field </a:t>
            </a:r>
          </a:p>
          <a:p>
            <a:pPr>
              <a:lnSpc>
                <a:spcPct val="90000"/>
              </a:lnSpc>
              <a:spcBef>
                <a:spcPct val="0"/>
              </a:spcBef>
              <a:spcAft>
                <a:spcPts val="600"/>
              </a:spcAft>
            </a:pPr>
            <a:r>
              <a:rPr lang="en-US" sz="2900" dirty="0">
                <a:solidFill>
                  <a:srgbClr val="002060"/>
                </a:solidFill>
                <a:latin typeface="+mj-lt"/>
                <a:ea typeface="+mj-ea"/>
                <a:cs typeface="+mj-cs"/>
              </a:rPr>
              <a:t>              a. 2*100uF</a:t>
            </a:r>
          </a:p>
        </p:txBody>
      </p:sp>
      <p:grpSp>
        <p:nvGrpSpPr>
          <p:cNvPr id="78" name="Group 60">
            <a:extLst>
              <a:ext uri="{FF2B5EF4-FFF2-40B4-BE49-F238E27FC236}">
                <a16:creationId xmlns:a16="http://schemas.microsoft.com/office/drawing/2014/main" id="{3E247A8E-84A7-4C10-A5E3-19A4C52341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62" name="Straight Connector 61">
              <a:extLst>
                <a:ext uri="{FF2B5EF4-FFF2-40B4-BE49-F238E27FC236}">
                  <a16:creationId xmlns:a16="http://schemas.microsoft.com/office/drawing/2014/main" id="{D01E67E4-6B86-40A6-A391-AAE91E410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40813" y="5761025"/>
              <a:ext cx="0" cy="50781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62">
              <a:extLst>
                <a:ext uri="{FF2B5EF4-FFF2-40B4-BE49-F238E27FC236}">
                  <a16:creationId xmlns:a16="http://schemas.microsoft.com/office/drawing/2014/main" id="{F7785565-8AC8-4BDE-A928-0CF99C2CC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40813" y="579694"/>
              <a:ext cx="0" cy="44506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B800634-C48C-4DEC-ADE0-9DBD3892F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86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4BC3379-DCF9-4AFD-9E5C-96195311AD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951568-25F6-4A2C-AE22-4B101B4B0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0248"/>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1BA811-AEFE-4240-B1B6-A4DA010E4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5645"/>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8" name="Freeform: Shape 67">
              <a:extLst>
                <a:ext uri="{FF2B5EF4-FFF2-40B4-BE49-F238E27FC236}">
                  <a16:creationId xmlns:a16="http://schemas.microsoft.com/office/drawing/2014/main" id="{118F67E6-57B7-459D-817E-C53BA83D0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586979" y="1024758"/>
              <a:ext cx="5514457" cy="4736267"/>
            </a:xfrm>
            <a:custGeom>
              <a:avLst/>
              <a:gdLst>
                <a:gd name="connsiteX0" fmla="*/ 1700213 w 3400426"/>
                <a:gd name="connsiteY0" fmla="*/ 2920565 h 2920565"/>
                <a:gd name="connsiteX1" fmla="*/ 0 w 3400426"/>
                <a:gd name="connsiteY1" fmla="*/ 1220352 h 2920565"/>
                <a:gd name="connsiteX2" fmla="*/ 0 w 3400426"/>
                <a:gd name="connsiteY2" fmla="*/ 615515 h 2920565"/>
                <a:gd name="connsiteX3" fmla="*/ 0 w 3400426"/>
                <a:gd name="connsiteY3" fmla="*/ 0 h 2920565"/>
                <a:gd name="connsiteX4" fmla="*/ 3400426 w 3400426"/>
                <a:gd name="connsiteY4" fmla="*/ 0 h 2920565"/>
                <a:gd name="connsiteX5" fmla="*/ 3400426 w 3400426"/>
                <a:gd name="connsiteY5" fmla="*/ 1220352 h 2920565"/>
                <a:gd name="connsiteX6" fmla="*/ 1700213 w 3400426"/>
                <a:gd name="connsiteY6" fmla="*/ 2920565 h 29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6" h="2920565">
                  <a:moveTo>
                    <a:pt x="1700213" y="2920565"/>
                  </a:moveTo>
                  <a:cubicBezTo>
                    <a:pt x="761211" y="2920565"/>
                    <a:pt x="0" y="2159354"/>
                    <a:pt x="0" y="1220352"/>
                  </a:cubicBezTo>
                  <a:lnTo>
                    <a:pt x="0" y="615515"/>
                  </a:lnTo>
                  <a:lnTo>
                    <a:pt x="0" y="0"/>
                  </a:lnTo>
                  <a:lnTo>
                    <a:pt x="3400426" y="0"/>
                  </a:lnTo>
                  <a:lnTo>
                    <a:pt x="3400426" y="1220352"/>
                  </a:lnTo>
                  <a:cubicBezTo>
                    <a:pt x="3400426" y="2159354"/>
                    <a:pt x="2639215" y="2920565"/>
                    <a:pt x="1700213" y="2920565"/>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3" name="Picture 12">
            <a:extLst>
              <a:ext uri="{FF2B5EF4-FFF2-40B4-BE49-F238E27FC236}">
                <a16:creationId xmlns:a16="http://schemas.microsoft.com/office/drawing/2014/main" id="{E52604C8-C8B5-3C77-A80A-436F943CFCC4}"/>
              </a:ext>
            </a:extLst>
          </p:cNvPr>
          <p:cNvPicPr>
            <a:picLocks noChangeAspect="1"/>
          </p:cNvPicPr>
          <p:nvPr/>
        </p:nvPicPr>
        <p:blipFill>
          <a:blip r:embed="rId2"/>
          <a:stretch>
            <a:fillRect/>
          </a:stretch>
        </p:blipFill>
        <p:spPr>
          <a:xfrm>
            <a:off x="6478891" y="1884876"/>
            <a:ext cx="3723844" cy="3723844"/>
          </a:xfrm>
          <a:prstGeom prst="rect">
            <a:avLst/>
          </a:prstGeom>
        </p:spPr>
      </p:pic>
      <p:sp>
        <p:nvSpPr>
          <p:cNvPr id="8" name="AutoShape 2" descr="Capacitor Icon - Download in Colored Outline Style">
            <a:extLst>
              <a:ext uri="{FF2B5EF4-FFF2-40B4-BE49-F238E27FC236}">
                <a16:creationId xmlns:a16="http://schemas.microsoft.com/office/drawing/2014/main" id="{6A25A3D8-3AC7-E35C-0096-AB6C85BF77D8}"/>
              </a:ext>
            </a:extLst>
          </p:cNvPr>
          <p:cNvSpPr>
            <a:spLocks noChangeAspect="1" noChangeArrowheads="1"/>
          </p:cNvSpPr>
          <p:nvPr/>
        </p:nvSpPr>
        <p:spPr bwMode="auto">
          <a:xfrm>
            <a:off x="4277016" y="3276600"/>
            <a:ext cx="1971384" cy="19713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8" descr="3,821 Capacitor Symbol Images, Stock Photos &amp; Vectors | Shutterstock">
            <a:extLst>
              <a:ext uri="{FF2B5EF4-FFF2-40B4-BE49-F238E27FC236}">
                <a16:creationId xmlns:a16="http://schemas.microsoft.com/office/drawing/2014/main" id="{0D60F1DB-68EE-35CC-437A-ECAF616F74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2" b="6837"/>
          <a:stretch/>
        </p:blipFill>
        <p:spPr bwMode="auto">
          <a:xfrm>
            <a:off x="178309" y="3463723"/>
            <a:ext cx="4739300" cy="280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63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EC4962-C743-5A96-F892-96F0C6EEAA89}"/>
              </a:ext>
            </a:extLst>
          </p:cNvPr>
          <p:cNvSpPr txBox="1"/>
          <p:nvPr/>
        </p:nvSpPr>
        <p:spPr>
          <a:xfrm>
            <a:off x="3043517" y="776939"/>
            <a:ext cx="6104964" cy="646331"/>
          </a:xfrm>
          <a:prstGeom prst="rect">
            <a:avLst/>
          </a:prstGeom>
          <a:noFill/>
        </p:spPr>
        <p:txBody>
          <a:bodyPr wrap="square">
            <a:spAutoFit/>
          </a:bodyPr>
          <a:lstStyle/>
          <a:p>
            <a:pPr algn="ctr"/>
            <a:r>
              <a:rPr lang="en-US" sz="3600" b="1" dirty="0">
                <a:solidFill>
                  <a:schemeClr val="accent1">
                    <a:lumMod val="75000"/>
                  </a:schemeClr>
                </a:solidFill>
              </a:rPr>
              <a:t>3.Block Diagram</a:t>
            </a:r>
          </a:p>
        </p:txBody>
      </p:sp>
      <p:sp>
        <p:nvSpPr>
          <p:cNvPr id="4" name="TextBox 3">
            <a:extLst>
              <a:ext uri="{FF2B5EF4-FFF2-40B4-BE49-F238E27FC236}">
                <a16:creationId xmlns:a16="http://schemas.microsoft.com/office/drawing/2014/main" id="{4B047A0B-8228-FD9B-4517-653CC5A4F9BB}"/>
              </a:ext>
            </a:extLst>
          </p:cNvPr>
          <p:cNvSpPr txBox="1"/>
          <p:nvPr/>
        </p:nvSpPr>
        <p:spPr>
          <a:xfrm>
            <a:off x="1094013" y="2171701"/>
            <a:ext cx="2408465" cy="1631216"/>
          </a:xfrm>
          <a:prstGeom prst="rect">
            <a:avLst/>
          </a:prstGeom>
          <a:solidFill>
            <a:schemeClr val="accent2">
              <a:lumMod val="20000"/>
              <a:lumOff val="80000"/>
            </a:schemeClr>
          </a:solidFill>
          <a:scene3d>
            <a:camera prst="orthographicFront"/>
            <a:lightRig rig="soft" dir="t">
              <a:rot lat="0" lon="0" rev="15600000"/>
            </a:lightRig>
          </a:scene3d>
          <a:sp3d>
            <a:bevelT w="139700" h="139700" prst="divot"/>
          </a:sp3d>
        </p:spPr>
        <p:style>
          <a:lnRef idx="2">
            <a:schemeClr val="accent2"/>
          </a:lnRef>
          <a:fillRef idx="1">
            <a:schemeClr val="lt1"/>
          </a:fillRef>
          <a:effectRef idx="0">
            <a:schemeClr val="accent2"/>
          </a:effectRef>
          <a:fontRef idx="minor">
            <a:schemeClr val="dk1"/>
          </a:fontRef>
        </p:style>
        <p:txBody>
          <a:bodyPr wrap="square" rtlCol="0">
            <a:spAutoFit/>
            <a:sp3d extrusionH="57150" prstMaterial="softEdge">
              <a:bevelT w="25400" h="38100"/>
            </a:sp3d>
          </a:bodyPr>
          <a:lstStyle/>
          <a:p>
            <a:pPr algn="ctr"/>
            <a:endParaRPr lang="en-US" b="1" dirty="0">
              <a:ln/>
              <a:solidFill>
                <a:schemeClr val="accent4"/>
              </a:solidFill>
            </a:endParaRPr>
          </a:p>
          <a:p>
            <a:pPr algn="ctr"/>
            <a:endParaRPr lang="en-US" b="1" dirty="0">
              <a:ln/>
              <a:solidFill>
                <a:schemeClr val="accent4"/>
              </a:solidFill>
            </a:endParaRPr>
          </a:p>
          <a:p>
            <a:pPr algn="ctr"/>
            <a:r>
              <a:rPr lang="en-US" sz="2800" b="1" dirty="0">
                <a:ln/>
                <a:solidFill>
                  <a:schemeClr val="accent4"/>
                </a:solidFill>
              </a:rPr>
              <a:t>IC 555</a:t>
            </a:r>
          </a:p>
          <a:p>
            <a:pPr algn="ctr"/>
            <a:endParaRPr lang="en-US" b="1" dirty="0">
              <a:ln/>
              <a:solidFill>
                <a:schemeClr val="accent4"/>
              </a:solidFill>
            </a:endParaRPr>
          </a:p>
          <a:p>
            <a:pPr algn="ctr"/>
            <a:endParaRPr lang="en-US" b="1" dirty="0">
              <a:ln/>
              <a:solidFill>
                <a:schemeClr val="accent4"/>
              </a:solidFill>
            </a:endParaRPr>
          </a:p>
        </p:txBody>
      </p:sp>
      <p:sp>
        <p:nvSpPr>
          <p:cNvPr id="5" name="TextBox 4">
            <a:extLst>
              <a:ext uri="{FF2B5EF4-FFF2-40B4-BE49-F238E27FC236}">
                <a16:creationId xmlns:a16="http://schemas.microsoft.com/office/drawing/2014/main" id="{0991E675-7668-E80D-F8FD-27D650AD0FB7}"/>
              </a:ext>
            </a:extLst>
          </p:cNvPr>
          <p:cNvSpPr txBox="1"/>
          <p:nvPr/>
        </p:nvSpPr>
        <p:spPr>
          <a:xfrm>
            <a:off x="8594272" y="2163536"/>
            <a:ext cx="2408465" cy="1569660"/>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pPr algn="ctr"/>
            <a:endParaRPr lang="en-US" b="1" dirty="0">
              <a:ln/>
              <a:solidFill>
                <a:schemeClr val="accent4"/>
              </a:solidFill>
            </a:endParaRPr>
          </a:p>
          <a:p>
            <a:pPr algn="ctr"/>
            <a:endParaRPr lang="en-US" b="1" dirty="0">
              <a:ln/>
              <a:solidFill>
                <a:schemeClr val="accent4"/>
              </a:solidFill>
            </a:endParaRPr>
          </a:p>
          <a:p>
            <a:pPr algn="ctr"/>
            <a:r>
              <a:rPr lang="en-US" sz="2400" b="1" dirty="0">
                <a:ln/>
                <a:solidFill>
                  <a:schemeClr val="accent4"/>
                </a:solidFill>
              </a:rPr>
              <a:t>Traffic Light</a:t>
            </a:r>
          </a:p>
          <a:p>
            <a:pPr algn="ctr"/>
            <a:endParaRPr lang="en-US" b="1" dirty="0">
              <a:ln/>
              <a:solidFill>
                <a:schemeClr val="accent4"/>
              </a:solidFill>
            </a:endParaRPr>
          </a:p>
          <a:p>
            <a:pPr algn="ctr"/>
            <a:endParaRPr lang="en-US" b="1" dirty="0">
              <a:ln/>
              <a:solidFill>
                <a:schemeClr val="accent4"/>
              </a:solidFill>
            </a:endParaRPr>
          </a:p>
        </p:txBody>
      </p:sp>
      <p:sp>
        <p:nvSpPr>
          <p:cNvPr id="6" name="TextBox 5">
            <a:extLst>
              <a:ext uri="{FF2B5EF4-FFF2-40B4-BE49-F238E27FC236}">
                <a16:creationId xmlns:a16="http://schemas.microsoft.com/office/drawing/2014/main" id="{CE3C2F76-B23D-ADA0-CCA8-48F9D47AFEFE}"/>
              </a:ext>
            </a:extLst>
          </p:cNvPr>
          <p:cNvSpPr txBox="1"/>
          <p:nvPr/>
        </p:nvSpPr>
        <p:spPr>
          <a:xfrm>
            <a:off x="4891767" y="4422615"/>
            <a:ext cx="2408465" cy="1754326"/>
          </a:xfrm>
          <a:prstGeom prst="rect">
            <a:avLst/>
          </a:prstGeom>
          <a:solidFill>
            <a:schemeClr val="accent2">
              <a:lumMod val="20000"/>
              <a:lumOff val="80000"/>
            </a:schemeClr>
          </a:solidFill>
          <a:ln>
            <a:solidFill>
              <a:schemeClr val="accent1"/>
            </a:solidFill>
          </a:ln>
          <a:scene3d>
            <a:camera prst="orthographicFront"/>
            <a:lightRig rig="threePt" dir="t"/>
          </a:scene3d>
          <a:sp3d>
            <a:bevelT w="152400" h="50800" prst="softRound"/>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n-US" dirty="0"/>
          </a:p>
          <a:p>
            <a:pPr algn="ctr"/>
            <a:endParaRPr lang="en-US" dirty="0"/>
          </a:p>
          <a:p>
            <a:pPr algn="ctr"/>
            <a:r>
              <a:rPr lang="en-US" sz="1800" b="1" dirty="0">
                <a:ln/>
                <a:solidFill>
                  <a:schemeClr val="accent4"/>
                </a:solidFill>
              </a:rPr>
              <a:t>IC </a:t>
            </a:r>
            <a:r>
              <a:rPr lang="en-US" b="1" dirty="0">
                <a:ln/>
                <a:solidFill>
                  <a:schemeClr val="accent4"/>
                </a:solidFill>
              </a:rPr>
              <a:t>555</a:t>
            </a:r>
          </a:p>
          <a:p>
            <a:pPr algn="ctr"/>
            <a:endParaRPr lang="en-US" dirty="0"/>
          </a:p>
          <a:p>
            <a:pPr algn="ctr"/>
            <a:endParaRPr lang="en-US" dirty="0"/>
          </a:p>
          <a:p>
            <a:pPr algn="ctr"/>
            <a:endParaRPr lang="en-US" dirty="0"/>
          </a:p>
        </p:txBody>
      </p:sp>
      <p:cxnSp>
        <p:nvCxnSpPr>
          <p:cNvPr id="7" name="Straight Connector 6">
            <a:extLst>
              <a:ext uri="{FF2B5EF4-FFF2-40B4-BE49-F238E27FC236}">
                <a16:creationId xmlns:a16="http://schemas.microsoft.com/office/drawing/2014/main" id="{D242E9EC-C8EF-FB09-5144-1295D61F030B}"/>
              </a:ext>
            </a:extLst>
          </p:cNvPr>
          <p:cNvCxnSpPr>
            <a:cxnSpLocks/>
            <a:stCxn id="4" idx="3"/>
            <a:endCxn id="5" idx="1"/>
          </p:cNvCxnSpPr>
          <p:nvPr/>
        </p:nvCxnSpPr>
        <p:spPr>
          <a:xfrm flipV="1">
            <a:off x="3502478" y="2948366"/>
            <a:ext cx="5091794" cy="3894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7063F98-5071-AE09-244A-912D6934EDC8}"/>
              </a:ext>
            </a:extLst>
          </p:cNvPr>
          <p:cNvCxnSpPr>
            <a:cxnSpLocks/>
            <a:stCxn id="4" idx="2"/>
          </p:cNvCxnSpPr>
          <p:nvPr/>
        </p:nvCxnSpPr>
        <p:spPr>
          <a:xfrm flipH="1">
            <a:off x="2298245" y="3802917"/>
            <a:ext cx="1" cy="15050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9AAF16-7AA7-1E7A-D6EB-094F6514D5E1}"/>
              </a:ext>
            </a:extLst>
          </p:cNvPr>
          <p:cNvCxnSpPr>
            <a:cxnSpLocks/>
            <a:stCxn id="6" idx="1"/>
          </p:cNvCxnSpPr>
          <p:nvPr/>
        </p:nvCxnSpPr>
        <p:spPr>
          <a:xfrm flipH="1">
            <a:off x="2298245" y="5299778"/>
            <a:ext cx="259352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8C9A03-03E6-1434-1227-3D9F8C4CC7F9}"/>
              </a:ext>
            </a:extLst>
          </p:cNvPr>
          <p:cNvCxnSpPr>
            <a:cxnSpLocks/>
          </p:cNvCxnSpPr>
          <p:nvPr/>
        </p:nvCxnSpPr>
        <p:spPr>
          <a:xfrm flipH="1">
            <a:off x="9893752" y="3640864"/>
            <a:ext cx="1" cy="16589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90148C-645E-6390-62B6-533D2DC60A9B}"/>
              </a:ext>
            </a:extLst>
          </p:cNvPr>
          <p:cNvCxnSpPr>
            <a:cxnSpLocks/>
          </p:cNvCxnSpPr>
          <p:nvPr/>
        </p:nvCxnSpPr>
        <p:spPr>
          <a:xfrm flipH="1">
            <a:off x="7297511" y="5307943"/>
            <a:ext cx="25935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B40B158-84A5-96D6-FBBD-2997105EBA06}"/>
              </a:ext>
            </a:extLst>
          </p:cNvPr>
          <p:cNvSpPr/>
          <p:nvPr/>
        </p:nvSpPr>
        <p:spPr>
          <a:xfrm>
            <a:off x="3281082" y="989704"/>
            <a:ext cx="45719" cy="45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808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F4A3D0-3344-3E21-92F7-2515227801B2}"/>
              </a:ext>
            </a:extLst>
          </p:cNvPr>
          <p:cNvSpPr txBox="1"/>
          <p:nvPr/>
        </p:nvSpPr>
        <p:spPr>
          <a:xfrm>
            <a:off x="4709159" y="837310"/>
            <a:ext cx="6104964" cy="461665"/>
          </a:xfrm>
          <a:prstGeom prst="rect">
            <a:avLst/>
          </a:prstGeom>
          <a:noFill/>
        </p:spPr>
        <p:txBody>
          <a:bodyPr wrap="square">
            <a:spAutoFit/>
          </a:bodyPr>
          <a:lstStyle/>
          <a:p>
            <a:r>
              <a:rPr lang="en-US" sz="2400" b="1" dirty="0">
                <a:solidFill>
                  <a:schemeClr val="accent2">
                    <a:lumMod val="75000"/>
                  </a:schemeClr>
                </a:solidFill>
              </a:rPr>
              <a:t>4.Circuit Diagram</a:t>
            </a:r>
          </a:p>
        </p:txBody>
      </p:sp>
      <p:pic>
        <p:nvPicPr>
          <p:cNvPr id="4" name="Picture 3">
            <a:extLst>
              <a:ext uri="{FF2B5EF4-FFF2-40B4-BE49-F238E27FC236}">
                <a16:creationId xmlns:a16="http://schemas.microsoft.com/office/drawing/2014/main" id="{F484A187-AE3A-E1F1-CC6C-46F048DF442D}"/>
              </a:ext>
            </a:extLst>
          </p:cNvPr>
          <p:cNvPicPr>
            <a:picLocks noChangeAspect="1"/>
          </p:cNvPicPr>
          <p:nvPr/>
        </p:nvPicPr>
        <p:blipFill>
          <a:blip r:embed="rId2"/>
          <a:stretch>
            <a:fillRect/>
          </a:stretch>
        </p:blipFill>
        <p:spPr>
          <a:xfrm>
            <a:off x="1584016" y="1301701"/>
            <a:ext cx="8402223" cy="4918229"/>
          </a:xfrm>
          <a:prstGeom prst="rect">
            <a:avLst/>
          </a:prstGeom>
        </p:spPr>
      </p:pic>
    </p:spTree>
    <p:extLst>
      <p:ext uri="{BB962C8B-B14F-4D97-AF65-F5344CB8AC3E}">
        <p14:creationId xmlns:p14="http://schemas.microsoft.com/office/powerpoint/2010/main" val="3897327789"/>
      </p:ext>
    </p:extLst>
  </p:cSld>
  <p:clrMapOvr>
    <a:masterClrMapping/>
  </p:clrMapOvr>
</p:sld>
</file>

<file path=ppt/theme/theme1.xml><?xml version="1.0" encoding="utf-8"?>
<a:theme xmlns:a="http://schemas.openxmlformats.org/drawingml/2006/main" name="ArchVTI">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166</TotalTime>
  <Words>634</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AvenirNext LT Pro Medium</vt:lpstr>
      <vt:lpstr>Footlight MT Light</vt:lpstr>
      <vt:lpstr>Wingdings</vt:lpstr>
      <vt:lpstr>ArchVTI</vt:lpstr>
      <vt:lpstr>Traffic Light Controller</vt:lpstr>
      <vt:lpstr>Participants:</vt:lpstr>
      <vt:lpstr>PowerPoint Presentation</vt:lpstr>
      <vt:lpstr>1. Introduction</vt:lpstr>
      <vt:lpstr>2. Component &amp;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 Controller</dc:title>
  <dc:creator>Srabone Raxit</dc:creator>
  <cp:lastModifiedBy>Srabone Raxit</cp:lastModifiedBy>
  <cp:revision>3</cp:revision>
  <dcterms:created xsi:type="dcterms:W3CDTF">2023-05-13T18:48:26Z</dcterms:created>
  <dcterms:modified xsi:type="dcterms:W3CDTF">2023-05-31T19:06:22Z</dcterms:modified>
</cp:coreProperties>
</file>