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3ef2a6d5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3ef2a6d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3ef2a6d5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3ef2a6d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3ef2a6d5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3ef2a6d5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3ef2a6d5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3ef2a6d5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3ef2a6d5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3ef2a6d5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ef2a6d5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ef2a6d5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4006424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4006424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3ef2a6d5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3ef2a6d5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3ef2a6d5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3ef2a6d5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3ef2a6d5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3ef2a6d5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3ef2a6d5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3ef2a6d5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4006424d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4006424d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3ef2a6d5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3ef2a6d5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SraddhaBhattacharjee/COEN6311AA_GGWP/wiki/Sprint-3" TargetMode="External"/><Relationship Id="rId4" Type="http://schemas.openxmlformats.org/officeDocument/2006/relationships/hyperlink" Target="https://github.com/SraddhaBhattacharjee/COEN6311AA_GGWP/wiki/Sprint-1" TargetMode="External"/><Relationship Id="rId5" Type="http://schemas.openxmlformats.org/officeDocument/2006/relationships/hyperlink" Target="https://github.com/SraddhaBhattacharjee/COEN6311AA_GGWP/wiki/Sprint-2" TargetMode="External"/><Relationship Id="rId6" Type="http://schemas.openxmlformats.org/officeDocument/2006/relationships/hyperlink" Target="https://github.com/SraddhaBhattacharjee/COEN6311AA_GGWP/wiki/Sprint-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SraddhaBhattacharjee/COEN6311AA_GGWP/wiki/Sprint-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49524" y="1802025"/>
            <a:ext cx="6538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COEN 6311: Travel Agency</a:t>
            </a:r>
            <a:endParaRPr/>
          </a:p>
        </p:txBody>
      </p:sp>
      <p:sp>
        <p:nvSpPr>
          <p:cNvPr id="129" name="Google Shape;129;p13"/>
          <p:cNvSpPr txBox="1"/>
          <p:nvPr>
            <p:ph idx="1" type="subTitle"/>
          </p:nvPr>
        </p:nvSpPr>
        <p:spPr>
          <a:xfrm>
            <a:off x="1858700" y="3413149"/>
            <a:ext cx="6144000" cy="591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Authors: Dinesh Kini, Sraddha Bhattacharjee, Jimi Mehta, Saketh Oppula, Sultan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770675" y="554375"/>
            <a:ext cx="7595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Meeting Logs: </a:t>
            </a:r>
            <a:r>
              <a:rPr lang="en-GB" sz="1100" u="sng">
                <a:solidFill>
                  <a:schemeClr val="hlink"/>
                </a:solidFill>
                <a:latin typeface="Times New Roman"/>
                <a:ea typeface="Times New Roman"/>
                <a:cs typeface="Times New Roman"/>
                <a:sym typeface="Times New Roman"/>
                <a:hlinkClick r:id="rId3"/>
              </a:rPr>
              <a:t>Sprint 3 · SraddhaBhattacharjee/COEN6311AA_GGWP Wiki (github.com)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Sprint 1 : </a:t>
            </a:r>
            <a:r>
              <a:rPr lang="en-GB" sz="1100" u="sng">
                <a:solidFill>
                  <a:schemeClr val="hlink"/>
                </a:solidFill>
                <a:latin typeface="Times New Roman"/>
                <a:ea typeface="Times New Roman"/>
                <a:cs typeface="Times New Roman"/>
                <a:sym typeface="Times New Roman"/>
                <a:hlinkClick r:id="rId4"/>
              </a:rPr>
              <a:t>Sprint 1 · SraddhaBhattacharjee/COEN6311AA_GGWP Wiki (github.com)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Sprint 2: </a:t>
            </a:r>
            <a:r>
              <a:rPr lang="en-GB" sz="1100" u="sng">
                <a:solidFill>
                  <a:schemeClr val="hlink"/>
                </a:solidFill>
                <a:latin typeface="Times New Roman"/>
                <a:ea typeface="Times New Roman"/>
                <a:cs typeface="Times New Roman"/>
                <a:sym typeface="Times New Roman"/>
                <a:hlinkClick r:id="rId5"/>
              </a:rPr>
              <a:t>Sprint 2 · SraddhaBhattacharjee/COEN6311AA_GGWP Wiki (github.com)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Sprint 3 ( documentation in progress): </a:t>
            </a:r>
            <a:r>
              <a:rPr lang="en-GB" sz="1100" u="sng">
                <a:solidFill>
                  <a:schemeClr val="hlink"/>
                </a:solidFill>
                <a:latin typeface="Times New Roman"/>
                <a:ea typeface="Times New Roman"/>
                <a:cs typeface="Times New Roman"/>
                <a:sym typeface="Times New Roman"/>
                <a:hlinkClick r:id="rId6"/>
              </a:rPr>
              <a:t>Sprint 3 · SraddhaBhattacharjee/COEN6311AA_GGWP Wiki (github.com)</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663275" y="305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Roles</a:t>
            </a:r>
            <a:endParaRPr/>
          </a:p>
        </p:txBody>
      </p:sp>
      <p:sp>
        <p:nvSpPr>
          <p:cNvPr id="187" name="Google Shape;187;p23"/>
          <p:cNvSpPr txBox="1"/>
          <p:nvPr>
            <p:ph idx="1" type="body"/>
          </p:nvPr>
        </p:nvSpPr>
        <p:spPr>
          <a:xfrm>
            <a:off x="559375" y="1063425"/>
            <a:ext cx="3842100" cy="33753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GB" sz="1481"/>
              <a:t>Dinesh Kini - Implementation Manager</a:t>
            </a:r>
            <a:endParaRPr b="1" sz="1481"/>
          </a:p>
          <a:p>
            <a:pPr indent="0" lvl="0" marL="0" rtl="0" algn="l">
              <a:spcBef>
                <a:spcPts val="1200"/>
              </a:spcBef>
              <a:spcAft>
                <a:spcPts val="0"/>
              </a:spcAft>
              <a:buNone/>
            </a:pPr>
            <a:r>
              <a:rPr b="1" lang="en-GB" sz="1481"/>
              <a:t>Project Planning and Execution</a:t>
            </a:r>
            <a:r>
              <a:rPr lang="en-GB" sz="1481"/>
              <a:t>: Planning and executing the implementation of a software solution or system. They define project goals, develop a comprehensive project plan, allocate resources, and oversee the successful implementation, ensuring it is completed within budget and timeline constraints.</a:t>
            </a:r>
            <a:endParaRPr sz="1481"/>
          </a:p>
          <a:p>
            <a:pPr indent="0" lvl="0" marL="0" rtl="0" algn="l">
              <a:spcBef>
                <a:spcPts val="1200"/>
              </a:spcBef>
              <a:spcAft>
                <a:spcPts val="0"/>
              </a:spcAft>
              <a:buNone/>
            </a:pPr>
            <a:r>
              <a:rPr b="1" lang="en-GB" sz="1481"/>
              <a:t>Maintain Code Base Repository:</a:t>
            </a:r>
            <a:r>
              <a:rPr lang="en-GB" sz="1481"/>
              <a:t> Periodic maintaining the code base repository, which involves organizing and structuring code files, ensuring proper documentation, and managing version control to track changes and facilitate collaboration among team members.</a:t>
            </a:r>
            <a:endParaRPr sz="1481"/>
          </a:p>
          <a:p>
            <a:pPr indent="0" lvl="0" marL="0" rtl="0" algn="l">
              <a:spcBef>
                <a:spcPts val="1200"/>
              </a:spcBef>
              <a:spcAft>
                <a:spcPts val="0"/>
              </a:spcAft>
              <a:buNone/>
            </a:pPr>
            <a:r>
              <a:rPr b="1" lang="en-GB" sz="1481"/>
              <a:t>Version Control and Deployment:</a:t>
            </a:r>
            <a:r>
              <a:rPr lang="en-GB" sz="1481"/>
              <a:t> Version control systems like Git enable developers to manage code changes, track revisions, and collaborate effectively. Deployment involves the process of releasing software updates or new features to production environments, ensuring smooth transitions and minimizing disruptions for end-users.</a:t>
            </a:r>
            <a:endParaRPr sz="1481"/>
          </a:p>
          <a:p>
            <a:pPr indent="0" lvl="0" marL="0" rtl="0" algn="l">
              <a:spcBef>
                <a:spcPts val="1200"/>
              </a:spcBef>
              <a:spcAft>
                <a:spcPts val="0"/>
              </a:spcAft>
              <a:buNone/>
            </a:pPr>
            <a:r>
              <a:rPr b="1" lang="en-GB" sz="1481"/>
              <a:t>Dev Testing:</a:t>
            </a:r>
            <a:r>
              <a:rPr lang="en-GB" sz="1481"/>
              <a:t> Perform dev testing to validate the functionality and quality of the code. Create and execute test cases, conduct unit testing, and identify and resolve any functional or logical issues before handing off the code for further testing.</a:t>
            </a:r>
            <a:endParaRPr sz="1481"/>
          </a:p>
          <a:p>
            <a:pPr indent="0" lvl="0" marL="0" rtl="0" algn="l">
              <a:spcBef>
                <a:spcPts val="1200"/>
              </a:spcBef>
              <a:spcAft>
                <a:spcPts val="0"/>
              </a:spcAft>
              <a:buNone/>
            </a:pPr>
            <a:r>
              <a:rPr b="1" lang="en-GB" sz="1481"/>
              <a:t>Fixing Defects/Bugs</a:t>
            </a:r>
            <a:r>
              <a:rPr lang="en-GB" sz="1481"/>
              <a:t>, </a:t>
            </a:r>
            <a:r>
              <a:rPr b="1" lang="en-GB" sz="1481"/>
              <a:t> Functional and Technical Issues</a:t>
            </a:r>
            <a:r>
              <a:rPr lang="en-GB" sz="1481"/>
              <a:t>: Identifying and fixing defects and bugs reported during testing. Analyze and troubleshoot functional and technical issues, debug code, and implement necessary fixes to ensure the software operates as intended and meets the desired specifications.</a:t>
            </a:r>
            <a:endParaRPr sz="1481"/>
          </a:p>
          <a:p>
            <a:pPr indent="0" lvl="0" marL="0" rtl="0" algn="l">
              <a:spcBef>
                <a:spcPts val="1200"/>
              </a:spcBef>
              <a:spcAft>
                <a:spcPts val="1200"/>
              </a:spcAft>
              <a:buNone/>
            </a:pPr>
            <a:r>
              <a:t/>
            </a:r>
            <a:endParaRPr/>
          </a:p>
        </p:txBody>
      </p:sp>
      <p:sp>
        <p:nvSpPr>
          <p:cNvPr id="188" name="Google Shape;188;p23"/>
          <p:cNvSpPr txBox="1"/>
          <p:nvPr>
            <p:ph idx="2" type="body"/>
          </p:nvPr>
        </p:nvSpPr>
        <p:spPr>
          <a:xfrm>
            <a:off x="4677675" y="1063425"/>
            <a:ext cx="3647100" cy="3375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GB"/>
              <a:t>Jimi Mehta - Scrum Master</a:t>
            </a:r>
            <a:endParaRPr b="1"/>
          </a:p>
          <a:p>
            <a:pPr indent="0" lvl="0" marL="0" rtl="0" algn="l">
              <a:spcBef>
                <a:spcPts val="1200"/>
              </a:spcBef>
              <a:spcAft>
                <a:spcPts val="0"/>
              </a:spcAft>
              <a:buNone/>
            </a:pPr>
            <a:r>
              <a:rPr b="1" lang="en-GB"/>
              <a:t>Sprint Planning and Management</a:t>
            </a:r>
            <a:r>
              <a:rPr lang="en-GB"/>
              <a:t>: The Scrum Master played a pivotal role in the successful planning, execution, and closure of the three sprints, each consisting of two weeks. The Scrum Master ensured that sprint goals aligned with the project’s objectives, and managed any risks or issues that arose during the sprint. </a:t>
            </a:r>
            <a:endParaRPr/>
          </a:p>
          <a:p>
            <a:pPr indent="0" lvl="0" marL="0" rtl="0" algn="l">
              <a:spcBef>
                <a:spcPts val="1200"/>
              </a:spcBef>
              <a:spcAft>
                <a:spcPts val="0"/>
              </a:spcAft>
              <a:buNone/>
            </a:pPr>
            <a:r>
              <a:rPr b="1" lang="en-GB"/>
              <a:t>Facilitation of Daily Scrum Meetings</a:t>
            </a:r>
            <a:r>
              <a:rPr lang="en-GB"/>
              <a:t>: During the project, the Scrum Master facilitated daily scrum meetings to track the progress of tasks, identify any blockers, and maintain team productivity. These sessions helped the team align with the sprint's goals and fostered communication and collaboration.</a:t>
            </a:r>
            <a:endParaRPr/>
          </a:p>
          <a:p>
            <a:pPr indent="0" lvl="0" marL="0" rtl="0" algn="l">
              <a:spcBef>
                <a:spcPts val="1200"/>
              </a:spcBef>
              <a:spcAft>
                <a:spcPts val="0"/>
              </a:spcAft>
              <a:buNone/>
            </a:pPr>
            <a:r>
              <a:rPr b="1" lang="en-GB"/>
              <a:t>Advocate for Agile Principles</a:t>
            </a:r>
            <a:r>
              <a:rPr lang="en-GB"/>
              <a:t>: The Scrum Master acted as the custodian of Agile principles, ensuring that the team fully understood and adopted these principles during each phase of the project. This advocacy increased the team's agility, improved responsiveness to change, and led to higher quality software output.</a:t>
            </a:r>
            <a:endParaRPr/>
          </a:p>
          <a:p>
            <a:pPr indent="0" lvl="0" marL="0" rtl="0" algn="l">
              <a:spcBef>
                <a:spcPts val="1200"/>
              </a:spcBef>
              <a:spcAft>
                <a:spcPts val="0"/>
              </a:spcAft>
              <a:buNone/>
            </a:pPr>
            <a:r>
              <a:rPr b="1" lang="en-GB"/>
              <a:t>Promotion of Continuous Improvement: </a:t>
            </a:r>
            <a:r>
              <a:rPr lang="en-GB"/>
              <a:t>Post each sprint, the Scrum Master facilitated sprint retrospectives. These sessions were used to reflect on what went well, what didn't, and how the team could improve in the next sprint. This practice fostered a culture of continuous learning and improvement within the team.</a:t>
            </a:r>
            <a:endParaRPr/>
          </a:p>
          <a:p>
            <a:pPr indent="0" lvl="0" marL="0" rtl="0" algn="l">
              <a:spcBef>
                <a:spcPts val="1200"/>
              </a:spcBef>
              <a:spcAft>
                <a:spcPts val="0"/>
              </a:spcAft>
              <a:buNone/>
            </a:pPr>
            <a:r>
              <a:rPr b="1" lang="en-GB"/>
              <a:t>Stakeholder Communication and Reporting: </a:t>
            </a:r>
            <a:r>
              <a:rPr lang="en-GB"/>
              <a:t>The Scrum Master ensured transparent communication with stakeholders, including timely and accurate reporting of sprint progress, changes, and risks. This communication helped manage stakeholder expectations and increased their satisfaction with the project's progression.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438175" y="668675"/>
            <a:ext cx="2639400" cy="3770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GB" sz="900"/>
              <a:t>Sraddha Bhattacharjee - Quality Manager</a:t>
            </a:r>
            <a:endParaRPr b="1" sz="900"/>
          </a:p>
          <a:p>
            <a:pPr indent="0" lvl="0" marL="0" rtl="0" algn="l">
              <a:spcBef>
                <a:spcPts val="1200"/>
              </a:spcBef>
              <a:spcAft>
                <a:spcPts val="0"/>
              </a:spcAft>
              <a:buNone/>
            </a:pPr>
            <a:r>
              <a:rPr b="1" lang="en-GB" sz="900"/>
              <a:t>Monitoring and evaluating quality performance:</a:t>
            </a:r>
            <a:r>
              <a:rPr lang="en-GB" sz="900"/>
              <a:t> The quality manager monitored and evaluated the team’s quality performance by conducting inspections and data analysis. They identified the areas for improvement and implement corrective and preventive actions.</a:t>
            </a:r>
            <a:endParaRPr sz="900"/>
          </a:p>
          <a:p>
            <a:pPr indent="0" lvl="0" marL="0" rtl="0" algn="l">
              <a:spcBef>
                <a:spcPts val="1200"/>
              </a:spcBef>
              <a:spcAft>
                <a:spcPts val="0"/>
              </a:spcAft>
              <a:buNone/>
            </a:pPr>
            <a:r>
              <a:rPr b="1" lang="en-GB" sz="900"/>
              <a:t>Continuous improvement</a:t>
            </a:r>
            <a:r>
              <a:rPr lang="en-GB" sz="900"/>
              <a:t>: Quality manager drove continuous improvement efforts by analyzing data, identifying trends, and implementing strategies to enhance quality and efficiency</a:t>
            </a:r>
            <a:endParaRPr sz="900"/>
          </a:p>
          <a:p>
            <a:pPr indent="0" lvl="0" marL="0" rtl="0" algn="l">
              <a:spcBef>
                <a:spcPts val="1200"/>
              </a:spcBef>
              <a:spcAft>
                <a:spcPts val="0"/>
              </a:spcAft>
              <a:buNone/>
            </a:pPr>
            <a:r>
              <a:rPr b="1" lang="en-GB" sz="900"/>
              <a:t>Leadership and collaboration:</a:t>
            </a:r>
            <a:r>
              <a:rPr lang="en-GB" sz="900"/>
              <a:t> Quality manager lead the team meetings. They acted as a liaison between customer (Professor, TA) and team to drive initiatives and resolve quality-related issues. </a:t>
            </a:r>
            <a:endParaRPr sz="900"/>
          </a:p>
          <a:p>
            <a:pPr indent="0" lvl="0" marL="0" rtl="0" algn="l">
              <a:spcBef>
                <a:spcPts val="1200"/>
              </a:spcBef>
              <a:spcAft>
                <a:spcPts val="0"/>
              </a:spcAft>
              <a:buNone/>
            </a:pPr>
            <a:r>
              <a:rPr b="1" lang="en-GB" sz="900"/>
              <a:t>Creation of User Stories:</a:t>
            </a:r>
            <a:r>
              <a:rPr lang="en-GB" sz="900"/>
              <a:t> Quality manager created user stories and tasks and ensured that each user story was up to the quality envisioned by the team, as per requirement.</a:t>
            </a:r>
            <a:endParaRPr sz="900"/>
          </a:p>
          <a:p>
            <a:pPr indent="0" lvl="0" marL="0" rtl="0" algn="l">
              <a:spcBef>
                <a:spcPts val="1200"/>
              </a:spcBef>
              <a:spcAft>
                <a:spcPts val="1200"/>
              </a:spcAft>
              <a:buNone/>
            </a:pPr>
            <a:r>
              <a:rPr b="1" lang="en-GB" sz="900"/>
              <a:t>Customer satisfaction management</a:t>
            </a:r>
            <a:r>
              <a:rPr lang="en-GB" sz="900"/>
              <a:t>: They monitored customer feedback, complaints, and satisfaction levels to identify areas of improvement.</a:t>
            </a:r>
            <a:endParaRPr sz="1100"/>
          </a:p>
        </p:txBody>
      </p:sp>
      <p:sp>
        <p:nvSpPr>
          <p:cNvPr id="194" name="Google Shape;194;p24"/>
          <p:cNvSpPr txBox="1"/>
          <p:nvPr>
            <p:ph idx="2" type="body"/>
          </p:nvPr>
        </p:nvSpPr>
        <p:spPr>
          <a:xfrm>
            <a:off x="3235925" y="668675"/>
            <a:ext cx="2553600" cy="3770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t>Saketh Oppula - Design Manager</a:t>
            </a:r>
            <a:endParaRPr b="1"/>
          </a:p>
          <a:p>
            <a:pPr indent="0" lvl="0" marL="0" rtl="0" algn="l">
              <a:spcBef>
                <a:spcPts val="1200"/>
              </a:spcBef>
              <a:spcAft>
                <a:spcPts val="0"/>
              </a:spcAft>
              <a:buNone/>
            </a:pPr>
            <a:r>
              <a:rPr b="1" lang="en-GB"/>
              <a:t>Design Strategy</a:t>
            </a:r>
            <a:r>
              <a:rPr lang="en-GB"/>
              <a:t>: Develop and execute the design strategy for software projects, aligning it with the overall product vision and business goals. Collaborate with stakeholders to define design requirements, objectives, and success metrics.</a:t>
            </a:r>
            <a:endParaRPr/>
          </a:p>
          <a:p>
            <a:pPr indent="0" lvl="0" marL="0" rtl="0" algn="l">
              <a:spcBef>
                <a:spcPts val="1200"/>
              </a:spcBef>
              <a:spcAft>
                <a:spcPts val="0"/>
              </a:spcAft>
              <a:buNone/>
            </a:pPr>
            <a:r>
              <a:rPr b="1" lang="en-GB"/>
              <a:t>Team Managemen</a:t>
            </a:r>
            <a:r>
              <a:rPr lang="en-GB"/>
              <a:t>t: Lead and manage a team of designers, providing guidance, mentorship, and support. Assign tasks, set goals, conduct performance evaluations, and foster a collaborative and creative work environment.</a:t>
            </a:r>
            <a:endParaRPr/>
          </a:p>
          <a:p>
            <a:pPr indent="0" lvl="0" marL="0" rtl="0" algn="l">
              <a:spcBef>
                <a:spcPts val="1200"/>
              </a:spcBef>
              <a:spcAft>
                <a:spcPts val="0"/>
              </a:spcAft>
              <a:buNone/>
            </a:pPr>
            <a:r>
              <a:rPr b="1" lang="en-GB"/>
              <a:t>Design Process:</a:t>
            </a:r>
            <a:r>
              <a:rPr lang="en-GB"/>
              <a:t> Define and implement efficient design processes that align with agile and Scrum methodologies. Work closely with the development team to ensure design integration and collaboration throughout the software development lifecycle.</a:t>
            </a:r>
            <a:endParaRPr/>
          </a:p>
          <a:p>
            <a:pPr indent="0" lvl="0" marL="0" rtl="0" algn="l">
              <a:spcBef>
                <a:spcPts val="1200"/>
              </a:spcBef>
              <a:spcAft>
                <a:spcPts val="0"/>
              </a:spcAft>
              <a:buNone/>
            </a:pPr>
            <a:r>
              <a:rPr b="1" lang="en-GB"/>
              <a:t>User-Centric Desig</a:t>
            </a:r>
            <a:r>
              <a:rPr lang="en-GB"/>
              <a:t>n: Advocate for user-centric design principles and ensure that the team conducts user research, usability testing, and iterative design iterations to create intuitive and user-friendly software interfaces.</a:t>
            </a:r>
            <a:endParaRPr/>
          </a:p>
          <a:p>
            <a:pPr indent="0" lvl="0" marL="0" rtl="0" algn="l">
              <a:spcBef>
                <a:spcPts val="1200"/>
              </a:spcBef>
              <a:spcAft>
                <a:spcPts val="1200"/>
              </a:spcAft>
              <a:buNone/>
            </a:pPr>
            <a:r>
              <a:rPr b="1" lang="en-GB"/>
              <a:t> Collaboration and Communication</a:t>
            </a:r>
            <a:r>
              <a:rPr lang="en-GB"/>
              <a:t>: Collaborate with  team members,, to gather requirements, prioritize features, and resolve design-related issues.</a:t>
            </a:r>
            <a:endParaRPr/>
          </a:p>
        </p:txBody>
      </p:sp>
      <p:sp>
        <p:nvSpPr>
          <p:cNvPr id="195" name="Google Shape;195;p24"/>
          <p:cNvSpPr txBox="1"/>
          <p:nvPr>
            <p:ph idx="2" type="body"/>
          </p:nvPr>
        </p:nvSpPr>
        <p:spPr>
          <a:xfrm>
            <a:off x="5947875" y="668675"/>
            <a:ext cx="2553600" cy="3770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a:t>Sultan Singh - Support Manager</a:t>
            </a:r>
            <a:endParaRPr b="1"/>
          </a:p>
          <a:p>
            <a:pPr indent="0" lvl="0" marL="0" rtl="0" algn="l">
              <a:spcBef>
                <a:spcPts val="1200"/>
              </a:spcBef>
              <a:spcAft>
                <a:spcPts val="0"/>
              </a:spcAft>
              <a:buNone/>
            </a:pPr>
            <a:r>
              <a:rPr lang="en-GB"/>
              <a:t> </a:t>
            </a:r>
            <a:r>
              <a:rPr b="1" lang="en-GB"/>
              <a:t>Team Coordination and Resource Management: </a:t>
            </a:r>
            <a:r>
              <a:rPr lang="en-GB"/>
              <a:t>Managing a support team, assigning tasks, and facilitating efficient collaboration. Assigned tasks in  JIRA</a:t>
            </a:r>
            <a:endParaRPr/>
          </a:p>
          <a:p>
            <a:pPr indent="0" lvl="0" marL="0" rtl="0" algn="l">
              <a:spcBef>
                <a:spcPts val="1200"/>
              </a:spcBef>
              <a:spcAft>
                <a:spcPts val="0"/>
              </a:spcAft>
              <a:buNone/>
            </a:pPr>
            <a:r>
              <a:rPr b="1" lang="en-GB"/>
              <a:t>Incident Management and Escalation</a:t>
            </a:r>
            <a:r>
              <a:rPr lang="en-GB"/>
              <a:t>: Promptly addressing critical issues, prioritizing tasks, and coordinating communication between teams and stakeholders.</a:t>
            </a:r>
            <a:endParaRPr/>
          </a:p>
          <a:p>
            <a:pPr indent="0" lvl="0" marL="0" rtl="0" algn="l">
              <a:spcBef>
                <a:spcPts val="1200"/>
              </a:spcBef>
              <a:spcAft>
                <a:spcPts val="0"/>
              </a:spcAft>
              <a:buNone/>
            </a:pPr>
            <a:r>
              <a:rPr b="1" lang="en-GB"/>
              <a:t>Continuous Improvement and Knowledge Management</a:t>
            </a:r>
            <a:r>
              <a:rPr lang="en-GB"/>
              <a:t>: Identifying opportunities for process improvement, maintaining documentation, and enhancing the support experience.</a:t>
            </a:r>
            <a:endParaRPr/>
          </a:p>
          <a:p>
            <a:pPr indent="0" lvl="0" marL="0" rtl="0" algn="l">
              <a:spcBef>
                <a:spcPts val="1200"/>
              </a:spcBef>
              <a:spcAft>
                <a:spcPts val="0"/>
              </a:spcAft>
              <a:buNone/>
            </a:pPr>
            <a:r>
              <a:rPr b="1" lang="en-GB"/>
              <a:t>Product Knowledge and Training</a:t>
            </a:r>
            <a:r>
              <a:rPr lang="en-GB"/>
              <a:t>: Keeping up-to-date with the software product's features and updates, and providing training to support staff to enhance their troubleshooting abilities.</a:t>
            </a:r>
            <a:endParaRPr/>
          </a:p>
          <a:p>
            <a:pPr indent="0" lvl="0" marL="0" rtl="0" algn="l">
              <a:spcBef>
                <a:spcPts val="1200"/>
              </a:spcBef>
              <a:spcAft>
                <a:spcPts val="1200"/>
              </a:spcAft>
              <a:buNone/>
            </a:pPr>
            <a:r>
              <a:rPr b="1" lang="en-GB"/>
              <a:t>Performance Monitoring and Reporting:</a:t>
            </a:r>
            <a:r>
              <a:rPr lang="en-GB"/>
              <a:t> Tracking support team metrics and providing regular reports to management for performance evaluation and improvement purposes.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Lessons Learnt</a:t>
            </a:r>
            <a:endParaRPr/>
          </a:p>
        </p:txBody>
      </p:sp>
      <p:sp>
        <p:nvSpPr>
          <p:cNvPr id="201" name="Google Shape;20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Link : </a:t>
            </a:r>
            <a:r>
              <a:rPr lang="en-GB" sz="1100" u="sng">
                <a:solidFill>
                  <a:schemeClr val="hlink"/>
                </a:solidFill>
                <a:latin typeface="Arial"/>
                <a:ea typeface="Arial"/>
                <a:cs typeface="Arial"/>
                <a:sym typeface="Arial"/>
                <a:hlinkClick r:id="rId3"/>
              </a:rPr>
              <a:t>Sprint 3 · SraddhaBhattacharjee/COEN6311AA_GGWP Wiki (github.com)</a:t>
            </a:r>
            <a:endParaRPr/>
          </a:p>
          <a:p>
            <a:pPr indent="0" lvl="0" marL="0" rtl="0" algn="l">
              <a:spcBef>
                <a:spcPts val="1200"/>
              </a:spcBef>
              <a:spcAft>
                <a:spcPts val="1200"/>
              </a:spcAft>
              <a:buNone/>
            </a:pPr>
            <a:r>
              <a:rPr lang="en-GB"/>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Product Goal</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latin typeface="Times New Roman"/>
                <a:ea typeface="Times New Roman"/>
                <a:cs typeface="Times New Roman"/>
                <a:sym typeface="Times New Roman"/>
              </a:rPr>
              <a:t>Experience seamless travel planning and booking with our user-friendly web application “Travel Agency”, offering a comprehensive selection of flights, hotels, and activities, all at your fingertips.</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17850" y="38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 lets start and dive more into the Project</a:t>
            </a:r>
            <a:endParaRPr/>
          </a:p>
        </p:txBody>
      </p:sp>
      <p:pic>
        <p:nvPicPr>
          <p:cNvPr id="141" name="Google Shape;141;p15"/>
          <p:cNvPicPr preferRelativeResize="0"/>
          <p:nvPr/>
        </p:nvPicPr>
        <p:blipFill>
          <a:blip r:embed="rId3">
            <a:alphaModFix/>
          </a:blip>
          <a:stretch>
            <a:fillRect/>
          </a:stretch>
        </p:blipFill>
        <p:spPr>
          <a:xfrm>
            <a:off x="1824325" y="1093025"/>
            <a:ext cx="5020925" cy="336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Product Demo</a:t>
            </a:r>
            <a:endParaRPr/>
          </a:p>
        </p:txBody>
      </p:sp>
      <p:sp>
        <p:nvSpPr>
          <p:cNvPr id="147" name="Google Shape;147;p16"/>
          <p:cNvSpPr txBox="1"/>
          <p:nvPr>
            <p:ph idx="1" type="body"/>
          </p:nvPr>
        </p:nvSpPr>
        <p:spPr>
          <a:xfrm>
            <a:off x="745075" y="1512650"/>
            <a:ext cx="7579800" cy="29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Website: https://travel-package-management.herokuapp.com</a:t>
            </a:r>
            <a:endParaRPr b="1" sz="1400"/>
          </a:p>
          <a:p>
            <a:pPr indent="0" lvl="0" marL="0" rtl="0" algn="l">
              <a:spcBef>
                <a:spcPts val="1200"/>
              </a:spcBef>
              <a:spcAft>
                <a:spcPts val="0"/>
              </a:spcAft>
              <a:buNone/>
            </a:pPr>
            <a:r>
              <a:rPr b="1" lang="en-GB" sz="1400"/>
              <a:t>Agent Login: aliceagent@gmail.com/ alice123</a:t>
            </a:r>
            <a:endParaRPr b="1" sz="1400"/>
          </a:p>
          <a:p>
            <a:pPr indent="0" lvl="0" marL="0" rtl="0" algn="l">
              <a:spcBef>
                <a:spcPts val="1200"/>
              </a:spcBef>
              <a:spcAft>
                <a:spcPts val="0"/>
              </a:spcAft>
              <a:buNone/>
            </a:pPr>
            <a:r>
              <a:rPr b="1" lang="en-GB" sz="1400"/>
              <a:t>Customer Login: customer@gmail.com/ customer123</a:t>
            </a:r>
            <a:endParaRPr b="1" sz="1400"/>
          </a:p>
          <a:p>
            <a:pPr indent="0" lvl="0" marL="0" rtl="0" algn="l">
              <a:spcBef>
                <a:spcPts val="120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5582025" y="1198575"/>
            <a:ext cx="2742859" cy="2746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Deployment Diagram</a:t>
            </a:r>
            <a:endParaRPr/>
          </a:p>
        </p:txBody>
      </p:sp>
      <p:pic>
        <p:nvPicPr>
          <p:cNvPr id="154" name="Google Shape;154;p17"/>
          <p:cNvPicPr preferRelativeResize="0"/>
          <p:nvPr/>
        </p:nvPicPr>
        <p:blipFill>
          <a:blip r:embed="rId3">
            <a:alphaModFix/>
          </a:blip>
          <a:stretch>
            <a:fillRect/>
          </a:stretch>
        </p:blipFill>
        <p:spPr>
          <a:xfrm>
            <a:off x="469375" y="1800199"/>
            <a:ext cx="8039000" cy="250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56800" y="357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Functional Diagram</a:t>
            </a:r>
            <a:endParaRPr/>
          </a:p>
        </p:txBody>
      </p:sp>
      <p:pic>
        <p:nvPicPr>
          <p:cNvPr id="160" name="Google Shape;160;p18"/>
          <p:cNvPicPr preferRelativeResize="0"/>
          <p:nvPr/>
        </p:nvPicPr>
        <p:blipFill>
          <a:blip r:embed="rId3">
            <a:alphaModFix/>
          </a:blip>
          <a:stretch>
            <a:fillRect/>
          </a:stretch>
        </p:blipFill>
        <p:spPr>
          <a:xfrm>
            <a:off x="1333075" y="1242150"/>
            <a:ext cx="5121451" cy="347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893850" y="986700"/>
            <a:ext cx="7599301" cy="328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2290800" y="508800"/>
            <a:ext cx="4352049" cy="3986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736000" y="429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Process</a:t>
            </a:r>
            <a:endParaRPr/>
          </a:p>
        </p:txBody>
      </p:sp>
      <p:sp>
        <p:nvSpPr>
          <p:cNvPr id="176" name="Google Shape;176;p21"/>
          <p:cNvSpPr txBox="1"/>
          <p:nvPr>
            <p:ph idx="1" type="body"/>
          </p:nvPr>
        </p:nvSpPr>
        <p:spPr>
          <a:xfrm>
            <a:off x="819150" y="1333700"/>
            <a:ext cx="7620000" cy="32211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During </a:t>
            </a:r>
            <a:r>
              <a:rPr b="1" lang="en-GB">
                <a:latin typeface="Times New Roman"/>
                <a:ea typeface="Times New Roman"/>
                <a:cs typeface="Times New Roman"/>
                <a:sym typeface="Times New Roman"/>
              </a:rPr>
              <a:t>Sprint 1</a:t>
            </a:r>
            <a:r>
              <a:rPr lang="en-GB">
                <a:latin typeface="Times New Roman"/>
                <a:ea typeface="Times New Roman"/>
                <a:cs typeface="Times New Roman"/>
                <a:sym typeface="Times New Roman"/>
              </a:rPr>
              <a:t>, our team faced challenges in adopting Agile development practices. Since we are all working, we tried to cap our weekly scrum meeting at 15 minutes. On weekends, we connected for 1-2 hours to resolve queries and </a:t>
            </a:r>
            <a:r>
              <a:rPr lang="en-GB">
                <a:latin typeface="Times New Roman"/>
                <a:ea typeface="Times New Roman"/>
                <a:cs typeface="Times New Roman"/>
                <a:sym typeface="Times New Roman"/>
              </a:rPr>
              <a:t>actively sharing progress updates, collaborate on documentation and design diagrams</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a:latin typeface="Times New Roman"/>
                <a:ea typeface="Times New Roman"/>
                <a:cs typeface="Times New Roman"/>
                <a:sym typeface="Times New Roman"/>
              </a:rPr>
              <a:t>The main challenges we faced were the short nature of the summer semester as well as differing work schedules.</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To navigate the time constraints, we employed two key strategies: promoting clear communication among team members via Zoom and leveraging  Jira as our PM tool. These approaches enabled us to stay informed about each member's tasks, avoid redundant efforts, and effectively integrate different project components. We distributed workload equitably, supported one another in adopting and utilizing various tools, and proactively addressed neglected project areas to ensure balanced progress.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a:latin typeface="Times New Roman"/>
                <a:ea typeface="Times New Roman"/>
                <a:cs typeface="Times New Roman"/>
                <a:sym typeface="Times New Roman"/>
              </a:rPr>
              <a:t>For </a:t>
            </a:r>
            <a:r>
              <a:rPr b="1" lang="en-GB">
                <a:latin typeface="Times New Roman"/>
                <a:ea typeface="Times New Roman"/>
                <a:cs typeface="Times New Roman"/>
                <a:sym typeface="Times New Roman"/>
              </a:rPr>
              <a:t>Sprint 2</a:t>
            </a:r>
            <a:r>
              <a:rPr lang="en-GB">
                <a:latin typeface="Times New Roman"/>
                <a:ea typeface="Times New Roman"/>
                <a:cs typeface="Times New Roman"/>
                <a:sym typeface="Times New Roman"/>
              </a:rPr>
              <a:t>, During Sprint 2, we primarily worked on the project's foundation. We greatly increased the amount of code in order to better implement the product functions, which caused our actual work time to be slightly longer than our anticipated work time. We also focused on creating and perfecting design diagrams, in this sprint.</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a:latin typeface="Times New Roman"/>
                <a:ea typeface="Times New Roman"/>
                <a:cs typeface="Times New Roman"/>
                <a:sym typeface="Times New Roman"/>
              </a:rPr>
              <a:t>For </a:t>
            </a:r>
            <a:r>
              <a:rPr b="1" lang="en-GB">
                <a:latin typeface="Times New Roman"/>
                <a:ea typeface="Times New Roman"/>
                <a:cs typeface="Times New Roman"/>
                <a:sym typeface="Times New Roman"/>
              </a:rPr>
              <a:t>Sprint 3</a:t>
            </a:r>
            <a:r>
              <a:rPr lang="en-GB">
                <a:latin typeface="Times New Roman"/>
                <a:ea typeface="Times New Roman"/>
                <a:cs typeface="Times New Roman"/>
                <a:sym typeface="Times New Roman"/>
              </a:rPr>
              <a:t>, we focused on integrating the Stripe. There was also significant documentation involved in this sprint, as compared to the previous 2 sprints. We also made a </a:t>
            </a:r>
            <a:r>
              <a:rPr lang="en-GB">
                <a:latin typeface="Times New Roman"/>
                <a:ea typeface="Times New Roman"/>
                <a:cs typeface="Times New Roman"/>
                <a:sym typeface="Times New Roman"/>
              </a:rPr>
              <a:t>conscious</a:t>
            </a:r>
            <a:r>
              <a:rPr lang="en-GB">
                <a:latin typeface="Times New Roman"/>
                <a:ea typeface="Times New Roman"/>
                <a:cs typeface="Times New Roman"/>
                <a:sym typeface="Times New Roman"/>
              </a:rPr>
              <a:t> decision to prioritize functionality over user experience, as we were on a time crunch.</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