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7" d="100"/>
          <a:sy n="87" d="100"/>
        </p:scale>
        <p:origin x="-528"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9"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ustomer%20Service\Desktop\employee_data.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Customer%20Service\Desktop\employee_data.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10"/>
    </mc:Choice>
    <mc:Fallback>
      <c:style val="10"/>
    </mc:Fallback>
  </mc:AlternateContent>
  <c:pivotSource>
    <c:name>[employee_data.xlsx]Sheet1!PivotTable1</c:name>
    <c:fmtId val="5"/>
  </c:pivotSource>
  <c:chart>
    <c:title>
      <c:tx>
        <c:rich>
          <a:bodyPr/>
          <a:lstStyle/>
          <a:p>
            <a:pPr>
              <a:defRPr b="1"/>
            </a:pPr>
            <a:r>
              <a:rPr lang="en-IN" sz="1600" b="1" u="none" dirty="0" smtClean="0">
                <a:latin typeface="Arial Black" pitchFamily="34" charset="0"/>
              </a:rPr>
              <a:t>EMPLOYEE</a:t>
            </a:r>
            <a:r>
              <a:rPr lang="en-IN" sz="1600" b="1" u="none" baseline="0" dirty="0" smtClean="0">
                <a:latin typeface="Arial Black" pitchFamily="34" charset="0"/>
              </a:rPr>
              <a:t> PERFORMANCE ANALYSIS </a:t>
            </a:r>
            <a:endParaRPr lang="en-IN" sz="1600" b="1" u="none" dirty="0">
              <a:latin typeface="Arial Black" pitchFamily="34" charset="0"/>
            </a:endParaRPr>
          </a:p>
        </c:rich>
      </c:tx>
      <c:layout>
        <c:manualLayout>
          <c:xMode val="edge"/>
          <c:yMode val="edge"/>
          <c:x val="0.10109496520326278"/>
          <c:y val="1.4153791560650134E-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invertIfNegative val="0"/>
          <c:trendline>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Medium</c:v>
                </c:pt>
              </c:strCache>
            </c:strRef>
          </c:tx>
          <c:invertIfNegative val="0"/>
          <c:trendline>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206210048"/>
        <c:axId val="181688512"/>
      </c:barChart>
      <c:catAx>
        <c:axId val="206210048"/>
        <c:scaling>
          <c:orientation val="minMax"/>
        </c:scaling>
        <c:delete val="0"/>
        <c:axPos val="b"/>
        <c:majorTickMark val="out"/>
        <c:minorTickMark val="none"/>
        <c:tickLblPos val="nextTo"/>
        <c:crossAx val="181688512"/>
        <c:crosses val="autoZero"/>
        <c:auto val="1"/>
        <c:lblAlgn val="ctr"/>
        <c:lblOffset val="100"/>
        <c:noMultiLvlLbl val="0"/>
      </c:catAx>
      <c:valAx>
        <c:axId val="181688512"/>
        <c:scaling>
          <c:orientation val="minMax"/>
        </c:scaling>
        <c:delete val="0"/>
        <c:axPos val="l"/>
        <c:majorGridlines/>
        <c:numFmt formatCode="General" sourceLinked="1"/>
        <c:majorTickMark val="out"/>
        <c:minorTickMark val="none"/>
        <c:tickLblPos val="nextTo"/>
        <c:crossAx val="20621004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[employee_data.xlsx]Sheet1!PivotTable1</c:name>
    <c:fmtId val="68"/>
  </c:pivotSource>
  <c:chart>
    <c:title>
      <c:tx>
        <c:rich>
          <a:bodyPr/>
          <a:lstStyle/>
          <a:p>
            <a:pPr>
              <a:defRPr/>
            </a:pPr>
            <a:r>
              <a:rPr lang="en-US" sz="1600" dirty="0" smtClean="0">
                <a:latin typeface="Arial Black" pitchFamily="34" charset="0"/>
              </a:rPr>
              <a:t>EMPLOYEE</a:t>
            </a:r>
            <a:r>
              <a:rPr lang="en-US" sz="1600" baseline="0" dirty="0" smtClean="0">
                <a:latin typeface="Arial Black" pitchFamily="34" charset="0"/>
              </a:rPr>
              <a:t> PERFORMANCE ANALYSIS</a:t>
            </a:r>
            <a:endParaRPr lang="en-US" sz="1600" dirty="0">
              <a:latin typeface="Arial Black" pitchFamily="34" charset="0"/>
            </a:endParaRPr>
          </a:p>
        </c:rich>
      </c:tx>
      <c:layout>
        <c:manualLayout>
          <c:xMode val="edge"/>
          <c:yMode val="edge"/>
          <c:x val="0.1065435088575389"/>
          <c:y val="2.846471777234742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s>
    <c:plotArea>
      <c:layout/>
      <c:pieChart>
        <c:varyColors val="1"/>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Medium</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066C2D-EA90-4751-809E-86454EBD9DA2}" type="datetimeFigureOut">
              <a:rPr lang="en-IN" smtClean="0"/>
              <a:t>03-09-2024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02B82-4630-4F5E-A223-E73DD1A9EFC4}" type="slidenum">
              <a:rPr lang="en-IN" smtClean="0"/>
              <a:t>‹#›</a:t>
            </a:fld>
            <a:endParaRPr lang="en-IN"/>
          </a:p>
        </p:txBody>
      </p:sp>
    </p:spTree>
    <p:extLst>
      <p:ext uri="{BB962C8B-B14F-4D97-AF65-F5344CB8AC3E}">
        <p14:creationId xmlns:p14="http://schemas.microsoft.com/office/powerpoint/2010/main" val="162725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A302B82-4630-4F5E-A223-E73DD1A9EFC4}" type="slidenum">
              <a:rPr lang="en-IN" smtClean="0"/>
              <a:t>13</a:t>
            </a:fld>
            <a:endParaRPr lang="en-IN"/>
          </a:p>
        </p:txBody>
      </p:sp>
    </p:spTree>
    <p:extLst>
      <p:ext uri="{BB962C8B-B14F-4D97-AF65-F5344CB8AC3E}">
        <p14:creationId xmlns:p14="http://schemas.microsoft.com/office/powerpoint/2010/main" val="12383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935CF07-FA90-4833-B78E-CFF3748C91DF}"/>
              </a:ext>
            </a:extLst>
          </p:cNvPr>
          <p:cNvSpPr>
            <a:spLocks noGrp="1"/>
          </p:cNvSpPr>
          <p:nvPr>
            <p:ph type="subTitle" idx="1"/>
          </p:nvPr>
        </p:nvSpPr>
        <p:spPr>
          <a:xfrm>
            <a:off x="360485" y="433868"/>
            <a:ext cx="11746523" cy="941698"/>
          </a:xfrm>
        </p:spPr>
        <p:txBody>
          <a:bodyPr>
            <a:noAutofit/>
          </a:bodyPr>
          <a:lstStyle/>
          <a:p>
            <a:r>
              <a:rPr lang="en-US" sz="4800" u="sng" dirty="0">
                <a:solidFill>
                  <a:schemeClr val="accent1">
                    <a:lumMod val="75000"/>
                  </a:schemeClr>
                </a:solidFill>
                <a:latin typeface="Stencil" panose="040409050D0802020404" pitchFamily="82" charset="0"/>
              </a:rPr>
              <a:t>EMPLOYEE DATA ANALYSIS USING </a:t>
            </a:r>
            <a:r>
              <a:rPr lang="en-US" sz="4800" u="sng" dirty="0" smtClean="0">
                <a:solidFill>
                  <a:schemeClr val="accent1">
                    <a:lumMod val="75000"/>
                  </a:schemeClr>
                </a:solidFill>
                <a:latin typeface="Stencil" panose="040409050D0802020404" pitchFamily="82" charset="0"/>
              </a:rPr>
              <a:t>excel</a:t>
            </a:r>
            <a:endParaRPr lang="en-IN" sz="4800" u="sng" dirty="0">
              <a:solidFill>
                <a:schemeClr val="accent1">
                  <a:lumMod val="75000"/>
                </a:schemeClr>
              </a:solidFill>
              <a:latin typeface="Stencil" panose="040409050D0802020404" pitchFamily="82" charset="0"/>
            </a:endParaRPr>
          </a:p>
        </p:txBody>
      </p:sp>
      <p:sp>
        <p:nvSpPr>
          <p:cNvPr id="7" name="TextBox 6">
            <a:extLst>
              <a:ext uri="{FF2B5EF4-FFF2-40B4-BE49-F238E27FC236}">
                <a16:creationId xmlns:a16="http://schemas.microsoft.com/office/drawing/2014/main" xmlns="" id="{8B124318-E204-49FC-9AA1-23D8CD18B893}"/>
              </a:ext>
            </a:extLst>
          </p:cNvPr>
          <p:cNvSpPr txBox="1"/>
          <p:nvPr/>
        </p:nvSpPr>
        <p:spPr>
          <a:xfrm>
            <a:off x="2499082" y="2250486"/>
            <a:ext cx="8247531" cy="3323987"/>
          </a:xfrm>
          <a:prstGeom prst="rect">
            <a:avLst/>
          </a:prstGeom>
          <a:noFill/>
        </p:spPr>
        <p:txBody>
          <a:bodyPr wrap="square" rtlCol="0">
            <a:spAutoFit/>
          </a:bodyPr>
          <a:lstStyle/>
          <a:p>
            <a:pPr>
              <a:lnSpc>
                <a:spcPct val="150000"/>
              </a:lnSpc>
            </a:pPr>
            <a:r>
              <a:rPr lang="en-IN" sz="2800" dirty="0">
                <a:latin typeface="Franklin Gothic Demi" panose="020B0703020102020204" pitchFamily="34" charset="0"/>
              </a:rPr>
              <a:t>STUDENT NAME: SRADHA P</a:t>
            </a:r>
          </a:p>
          <a:p>
            <a:pPr>
              <a:lnSpc>
                <a:spcPct val="150000"/>
              </a:lnSpc>
            </a:pPr>
            <a:r>
              <a:rPr lang="en-IN" sz="2800" dirty="0">
                <a:latin typeface="Franklin Gothic Demi" panose="020B0703020102020204" pitchFamily="34" charset="0"/>
              </a:rPr>
              <a:t>REGISTER NO: 312217973</a:t>
            </a:r>
          </a:p>
          <a:p>
            <a:pPr>
              <a:lnSpc>
                <a:spcPct val="150000"/>
              </a:lnSpc>
            </a:pPr>
            <a:r>
              <a:rPr lang="en-IN" sz="2800" dirty="0" smtClean="0">
                <a:latin typeface="Franklin Gothic Demi" panose="020B0703020102020204" pitchFamily="34" charset="0"/>
              </a:rPr>
              <a:t>NM </a:t>
            </a:r>
            <a:r>
              <a:rPr lang="en-IN" sz="2800" dirty="0">
                <a:latin typeface="Franklin Gothic Demi" panose="020B0703020102020204" pitchFamily="34" charset="0"/>
              </a:rPr>
              <a:t>ID</a:t>
            </a:r>
            <a:r>
              <a:rPr lang="en-IN" sz="2800" dirty="0">
                <a:latin typeface="Franklin Gothic Demi" panose="020B0703020102020204" pitchFamily="34" charset="0"/>
              </a:rPr>
              <a:t>: F0DFF7A23D05F9ABB904019B28B97BF5</a:t>
            </a:r>
            <a:endParaRPr lang="en-IN" sz="2800" dirty="0">
              <a:latin typeface="Franklin Gothic Demi" panose="020B0703020102020204" pitchFamily="34" charset="0"/>
            </a:endParaRPr>
          </a:p>
          <a:p>
            <a:pPr>
              <a:lnSpc>
                <a:spcPct val="150000"/>
              </a:lnSpc>
            </a:pPr>
            <a:r>
              <a:rPr lang="en-IN" sz="2800" dirty="0">
                <a:latin typeface="Franklin Gothic Demi" panose="020B0703020102020204" pitchFamily="34" charset="0"/>
              </a:rPr>
              <a:t>DEPARTMENT: B.COM (ACCOUNTING &amp; FINANCE)</a:t>
            </a:r>
          </a:p>
          <a:p>
            <a:pPr>
              <a:lnSpc>
                <a:spcPct val="150000"/>
              </a:lnSpc>
            </a:pPr>
            <a:r>
              <a:rPr lang="en-IN" sz="2800" dirty="0">
                <a:latin typeface="Franklin Gothic Demi" panose="020B0703020102020204" pitchFamily="34" charset="0"/>
              </a:rPr>
              <a:t>COLLEGE: ST. ANNE’S ARTS &amp; SCIENCE COLLEGE</a:t>
            </a:r>
          </a:p>
        </p:txBody>
      </p:sp>
    </p:spTree>
    <p:extLst>
      <p:ext uri="{BB962C8B-B14F-4D97-AF65-F5344CB8AC3E}">
        <p14:creationId xmlns:p14="http://schemas.microsoft.com/office/powerpoint/2010/main" val="2027149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0684" y="545123"/>
            <a:ext cx="9038492" cy="830997"/>
          </a:xfrm>
          <a:prstGeom prst="rect">
            <a:avLst/>
          </a:prstGeom>
          <a:noFill/>
        </p:spPr>
        <p:txBody>
          <a:bodyPr wrap="square" rtlCol="0">
            <a:spAutoFit/>
          </a:bodyPr>
          <a:lstStyle/>
          <a:p>
            <a:r>
              <a:rPr lang="en-US" sz="4800" u="sng" dirty="0" smtClean="0">
                <a:solidFill>
                  <a:schemeClr val="accent1">
                    <a:lumMod val="75000"/>
                  </a:schemeClr>
                </a:solidFill>
                <a:latin typeface="Stencil" pitchFamily="82" charset="0"/>
              </a:rPr>
              <a:t>Modelling and approach</a:t>
            </a:r>
            <a:endParaRPr lang="en-IN" sz="4800" u="sng" dirty="0">
              <a:solidFill>
                <a:schemeClr val="accent1">
                  <a:lumMod val="75000"/>
                </a:schemeClr>
              </a:solidFill>
              <a:latin typeface="Stencil" pitchFamily="82" charset="0"/>
            </a:endParaRPr>
          </a:p>
        </p:txBody>
      </p:sp>
      <p:sp>
        <p:nvSpPr>
          <p:cNvPr id="3" name="TextBox 2"/>
          <p:cNvSpPr txBox="1"/>
          <p:nvPr/>
        </p:nvSpPr>
        <p:spPr>
          <a:xfrm>
            <a:off x="1178168" y="1477108"/>
            <a:ext cx="3516921"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u="sng" dirty="0" smtClean="0">
                <a:latin typeface="Arial Black" pitchFamily="34" charset="0"/>
              </a:rPr>
              <a:t>DATA COLLECTION:</a:t>
            </a:r>
          </a:p>
        </p:txBody>
      </p:sp>
      <p:sp>
        <p:nvSpPr>
          <p:cNvPr id="4" name="TextBox 3"/>
          <p:cNvSpPr txBox="1"/>
          <p:nvPr/>
        </p:nvSpPr>
        <p:spPr>
          <a:xfrm>
            <a:off x="1820007" y="1846440"/>
            <a:ext cx="5152293"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cs typeface="Dubai" pitchFamily="34" charset="-78"/>
              </a:rPr>
              <a:t>Data source: </a:t>
            </a:r>
            <a:r>
              <a:rPr lang="en-US" dirty="0" smtClean="0">
                <a:latin typeface="Dubai" pitchFamily="34" charset="-78"/>
                <a:cs typeface="Dubai" pitchFamily="34" charset="-78"/>
              </a:rPr>
              <a:t>Edunet Foundation Dashboard</a:t>
            </a:r>
            <a:endParaRPr lang="en-IN" dirty="0">
              <a:latin typeface="Arial Rounded MT Bold" pitchFamily="34" charset="0"/>
              <a:cs typeface="Dubai" pitchFamily="34" charset="-78"/>
            </a:endParaRPr>
          </a:p>
        </p:txBody>
      </p:sp>
      <p:sp>
        <p:nvSpPr>
          <p:cNvPr id="5" name="TextBox 4"/>
          <p:cNvSpPr txBox="1"/>
          <p:nvPr/>
        </p:nvSpPr>
        <p:spPr>
          <a:xfrm>
            <a:off x="1820007" y="2154226"/>
            <a:ext cx="3675186"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Basis: </a:t>
            </a:r>
            <a:r>
              <a:rPr lang="en-US" dirty="0" smtClean="0">
                <a:latin typeface="Dubai" pitchFamily="34" charset="-78"/>
                <a:cs typeface="Dubai" pitchFamily="34" charset="-78"/>
              </a:rPr>
              <a:t>Employee dataset</a:t>
            </a:r>
            <a:r>
              <a:rPr lang="en-US" dirty="0" smtClean="0">
                <a:latin typeface="Arial Rounded MT Bold" pitchFamily="34" charset="0"/>
              </a:rPr>
              <a:t> </a:t>
            </a:r>
            <a:endParaRPr lang="en-IN" dirty="0">
              <a:latin typeface="Arial Rounded MT Bold" pitchFamily="34" charset="0"/>
            </a:endParaRPr>
          </a:p>
        </p:txBody>
      </p:sp>
      <p:sp>
        <p:nvSpPr>
          <p:cNvPr id="6" name="TextBox 5"/>
          <p:cNvSpPr txBox="1"/>
          <p:nvPr/>
        </p:nvSpPr>
        <p:spPr>
          <a:xfrm>
            <a:off x="1169375" y="2629450"/>
            <a:ext cx="3613640"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u="sng" dirty="0" smtClean="0">
                <a:latin typeface="Arial Black" pitchFamily="34" charset="0"/>
              </a:rPr>
              <a:t>DATA PREPARATION:</a:t>
            </a:r>
            <a:endParaRPr lang="en-IN" u="sng" dirty="0">
              <a:latin typeface="Arial Black" pitchFamily="34" charset="0"/>
            </a:endParaRPr>
          </a:p>
        </p:txBody>
      </p:sp>
      <p:sp>
        <p:nvSpPr>
          <p:cNvPr id="7" name="TextBox 6"/>
          <p:cNvSpPr txBox="1"/>
          <p:nvPr/>
        </p:nvSpPr>
        <p:spPr>
          <a:xfrm>
            <a:off x="1855174" y="2998782"/>
            <a:ext cx="5679832"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Feature selection: </a:t>
            </a:r>
            <a:r>
              <a:rPr lang="en-US" dirty="0" smtClean="0">
                <a:latin typeface="Dubai" pitchFamily="34" charset="-78"/>
                <a:cs typeface="Dubai" pitchFamily="34" charset="-78"/>
              </a:rPr>
              <a:t>Selected based on Performance.</a:t>
            </a:r>
            <a:endParaRPr lang="en-IN" dirty="0">
              <a:latin typeface="Arial Rounded MT Bold" pitchFamily="34" charset="0"/>
            </a:endParaRPr>
          </a:p>
        </p:txBody>
      </p:sp>
      <p:sp>
        <p:nvSpPr>
          <p:cNvPr id="8" name="TextBox 7"/>
          <p:cNvSpPr txBox="1"/>
          <p:nvPr/>
        </p:nvSpPr>
        <p:spPr>
          <a:xfrm>
            <a:off x="1855174" y="3306485"/>
            <a:ext cx="8581297"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Features: </a:t>
            </a:r>
            <a:r>
              <a:rPr lang="en-US" dirty="0" smtClean="0">
                <a:latin typeface="Dubai" pitchFamily="34" charset="-78"/>
                <a:cs typeface="Dubai" pitchFamily="34" charset="-78"/>
              </a:rPr>
              <a:t>First Name, Department, Gender code, Performance level, Employee type.</a:t>
            </a:r>
            <a:endParaRPr lang="en-IN" dirty="0">
              <a:latin typeface="Arial Rounded MT Bold" pitchFamily="34" charset="0"/>
            </a:endParaRPr>
          </a:p>
        </p:txBody>
      </p:sp>
      <p:sp>
        <p:nvSpPr>
          <p:cNvPr id="9" name="TextBox 8"/>
          <p:cNvSpPr txBox="1"/>
          <p:nvPr/>
        </p:nvSpPr>
        <p:spPr>
          <a:xfrm>
            <a:off x="1169375" y="3702854"/>
            <a:ext cx="3736730"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u="sng" dirty="0" smtClean="0">
                <a:latin typeface="Arial Black" pitchFamily="34" charset="0"/>
              </a:rPr>
              <a:t>DATA CLEANING: </a:t>
            </a:r>
            <a:endParaRPr lang="en-IN" u="sng" dirty="0">
              <a:latin typeface="Arial Black" pitchFamily="34" charset="0"/>
            </a:endParaRPr>
          </a:p>
        </p:txBody>
      </p:sp>
      <p:sp>
        <p:nvSpPr>
          <p:cNvPr id="11" name="TextBox 10"/>
          <p:cNvSpPr txBox="1"/>
          <p:nvPr/>
        </p:nvSpPr>
        <p:spPr>
          <a:xfrm>
            <a:off x="1902422" y="4116340"/>
            <a:ext cx="6497516"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Conditional Formatting: </a:t>
            </a:r>
            <a:r>
              <a:rPr lang="en-US" dirty="0" smtClean="0">
                <a:latin typeface="Dubai" pitchFamily="34" charset="-78"/>
                <a:cs typeface="Dubai" pitchFamily="34" charset="-78"/>
              </a:rPr>
              <a:t>Missing values was identified.</a:t>
            </a:r>
            <a:r>
              <a:rPr lang="en-US" dirty="0" smtClean="0">
                <a:latin typeface="Arial Rounded MT Bold" pitchFamily="34" charset="0"/>
              </a:rPr>
              <a:t> </a:t>
            </a:r>
            <a:endParaRPr lang="en-IN" dirty="0">
              <a:latin typeface="Arial Rounded MT Bold" pitchFamily="34" charset="0"/>
            </a:endParaRPr>
          </a:p>
        </p:txBody>
      </p:sp>
      <p:sp>
        <p:nvSpPr>
          <p:cNvPr id="12" name="TextBox 11"/>
          <p:cNvSpPr txBox="1"/>
          <p:nvPr/>
        </p:nvSpPr>
        <p:spPr>
          <a:xfrm>
            <a:off x="1180357" y="4543304"/>
            <a:ext cx="4404946"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u="sng" dirty="0" smtClean="0">
                <a:latin typeface="Arial Black" pitchFamily="34" charset="0"/>
              </a:rPr>
              <a:t>DATA AGGREGATION:</a:t>
            </a:r>
            <a:endParaRPr lang="en-IN" u="sng" dirty="0">
              <a:latin typeface="Arial Black" pitchFamily="34" charset="0"/>
            </a:endParaRPr>
          </a:p>
        </p:txBody>
      </p:sp>
      <p:sp>
        <p:nvSpPr>
          <p:cNvPr id="13" name="TextBox 12"/>
          <p:cNvSpPr txBox="1"/>
          <p:nvPr/>
        </p:nvSpPr>
        <p:spPr>
          <a:xfrm>
            <a:off x="1902422" y="4961287"/>
            <a:ext cx="9247319"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Excel function: </a:t>
            </a:r>
            <a:r>
              <a:rPr lang="en-US" dirty="0" smtClean="0">
                <a:latin typeface="Dubai" pitchFamily="34" charset="-78"/>
                <a:cs typeface="Dubai" pitchFamily="34" charset="-78"/>
              </a:rPr>
              <a:t>IFS function used for employees on the basis of their performance level.</a:t>
            </a:r>
            <a:endParaRPr lang="en-IN" dirty="0">
              <a:latin typeface="Arial Rounded MT Bold" pitchFamily="34" charset="0"/>
            </a:endParaRPr>
          </a:p>
        </p:txBody>
      </p:sp>
      <p:sp>
        <p:nvSpPr>
          <p:cNvPr id="14" name="TextBox 13"/>
          <p:cNvSpPr txBox="1"/>
          <p:nvPr/>
        </p:nvSpPr>
        <p:spPr>
          <a:xfrm>
            <a:off x="1884836" y="5269073"/>
            <a:ext cx="4477479"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Performance level categories: </a:t>
            </a:r>
            <a:endParaRPr lang="en-IN" dirty="0">
              <a:latin typeface="Arial Rounded MT Bold" pitchFamily="34" charset="0"/>
            </a:endParaRPr>
          </a:p>
        </p:txBody>
      </p:sp>
      <p:sp>
        <p:nvSpPr>
          <p:cNvPr id="15" name="TextBox 14"/>
          <p:cNvSpPr txBox="1"/>
          <p:nvPr/>
        </p:nvSpPr>
        <p:spPr>
          <a:xfrm>
            <a:off x="5596293" y="5330619"/>
            <a:ext cx="1859576" cy="1754326"/>
          </a:xfrm>
          <a:prstGeom prst="rect">
            <a:avLst/>
          </a:prstGeom>
          <a:noFill/>
        </p:spPr>
        <p:txBody>
          <a:bodyPr wrap="square" rtlCol="0">
            <a:spAutoFit/>
          </a:bodyPr>
          <a:lstStyle/>
          <a:p>
            <a:r>
              <a:rPr lang="en-US" b="1" dirty="0" smtClean="0">
                <a:latin typeface="Arial Unicode MS" pitchFamily="34" charset="-128"/>
                <a:ea typeface="Arial Unicode MS" pitchFamily="34" charset="-128"/>
                <a:cs typeface="Arial Unicode MS" pitchFamily="34" charset="-128"/>
              </a:rPr>
              <a:t>5 - </a:t>
            </a:r>
            <a:r>
              <a:rPr lang="en-US" dirty="0" smtClean="0">
                <a:latin typeface="Dubai" pitchFamily="34" charset="-78"/>
                <a:ea typeface="Arial Unicode MS" pitchFamily="34" charset="-128"/>
                <a:cs typeface="Dubai" pitchFamily="34" charset="-78"/>
              </a:rPr>
              <a:t>Very high</a:t>
            </a:r>
          </a:p>
          <a:p>
            <a:r>
              <a:rPr lang="en-US" b="1" dirty="0" smtClean="0">
                <a:latin typeface="Arial Unicode MS" pitchFamily="34" charset="-128"/>
                <a:ea typeface="Arial Unicode MS" pitchFamily="34" charset="-128"/>
                <a:cs typeface="Arial Unicode MS" pitchFamily="34" charset="-128"/>
              </a:rPr>
              <a:t>4 </a:t>
            </a:r>
            <a:r>
              <a:rPr lang="en-US" dirty="0">
                <a:latin typeface="Dubai" pitchFamily="34" charset="-78"/>
                <a:ea typeface="Arial Unicode MS" pitchFamily="34" charset="-128"/>
                <a:cs typeface="Dubai" pitchFamily="34" charset="-78"/>
              </a:rPr>
              <a:t>-</a:t>
            </a:r>
            <a:r>
              <a:rPr lang="en-US" dirty="0" smtClean="0">
                <a:latin typeface="Dubai" pitchFamily="34" charset="-78"/>
                <a:ea typeface="Arial Unicode MS" pitchFamily="34" charset="-128"/>
                <a:cs typeface="Dubai" pitchFamily="34" charset="-78"/>
              </a:rPr>
              <a:t> High</a:t>
            </a:r>
          </a:p>
          <a:p>
            <a:r>
              <a:rPr lang="en-US" b="1" dirty="0" smtClean="0">
                <a:latin typeface="Arial Unicode MS" pitchFamily="34" charset="-128"/>
                <a:ea typeface="Arial Unicode MS" pitchFamily="34" charset="-128"/>
                <a:cs typeface="Arial Unicode MS" pitchFamily="34" charset="-128"/>
              </a:rPr>
              <a:t>3 </a:t>
            </a:r>
            <a:r>
              <a:rPr lang="en-US" dirty="0">
                <a:latin typeface="Dubai" pitchFamily="34" charset="-78"/>
                <a:ea typeface="Arial Unicode MS" pitchFamily="34" charset="-128"/>
                <a:cs typeface="Dubai" pitchFamily="34" charset="-78"/>
              </a:rPr>
              <a:t>-</a:t>
            </a:r>
            <a:r>
              <a:rPr lang="en-US" dirty="0" smtClean="0">
                <a:latin typeface="Dubai" pitchFamily="34" charset="-78"/>
                <a:ea typeface="Arial Unicode MS" pitchFamily="34" charset="-128"/>
                <a:cs typeface="Dubai" pitchFamily="34" charset="-78"/>
              </a:rPr>
              <a:t> Medium</a:t>
            </a:r>
          </a:p>
          <a:p>
            <a:r>
              <a:rPr lang="en-US" b="1" dirty="0">
                <a:latin typeface="Arial Unicode MS" pitchFamily="34" charset="-128"/>
                <a:ea typeface="Arial Unicode MS" pitchFamily="34" charset="-128"/>
                <a:cs typeface="Arial Unicode MS" pitchFamily="34" charset="-128"/>
              </a:rPr>
              <a:t>2</a:t>
            </a:r>
            <a:r>
              <a:rPr lang="en-US" dirty="0" smtClean="0">
                <a:latin typeface="Arial Unicode MS" pitchFamily="34" charset="-128"/>
                <a:ea typeface="Arial Unicode MS" pitchFamily="34" charset="-128"/>
                <a:cs typeface="Arial Unicode MS" pitchFamily="34" charset="-128"/>
              </a:rPr>
              <a:t> &amp; </a:t>
            </a:r>
            <a:r>
              <a:rPr lang="en-US" b="1" dirty="0" smtClean="0">
                <a:latin typeface="Arial Unicode MS" pitchFamily="34" charset="-128"/>
                <a:ea typeface="Arial Unicode MS" pitchFamily="34" charset="-128"/>
                <a:cs typeface="Arial Unicode MS" pitchFamily="34" charset="-128"/>
              </a:rPr>
              <a:t>1 </a:t>
            </a:r>
            <a:r>
              <a:rPr lang="en-US" dirty="0" smtClean="0">
                <a:latin typeface="Dubai" pitchFamily="34" charset="-78"/>
                <a:ea typeface="Arial Unicode MS" pitchFamily="34" charset="-128"/>
                <a:cs typeface="Dubai" pitchFamily="34" charset="-78"/>
              </a:rPr>
              <a:t>- Low</a:t>
            </a:r>
            <a:endParaRPr lang="en-US" b="1" dirty="0" smtClean="0">
              <a:latin typeface="Arial Unicode MS" pitchFamily="34" charset="-128"/>
              <a:ea typeface="Arial Unicode MS" pitchFamily="34" charset="-128"/>
              <a:cs typeface="Arial Unicode MS" pitchFamily="34" charset="-128"/>
            </a:endParaRPr>
          </a:p>
          <a:p>
            <a:endParaRPr lang="en-US" b="1" dirty="0" smtClean="0">
              <a:latin typeface="Arial Unicode MS" pitchFamily="34" charset="-128"/>
              <a:ea typeface="Arial Unicode MS" pitchFamily="34" charset="-128"/>
              <a:cs typeface="Arial Unicode MS" pitchFamily="34" charset="-128"/>
            </a:endParaRPr>
          </a:p>
          <a:p>
            <a:endParaRPr lang="en-IN"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545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6384" y="556176"/>
            <a:ext cx="8352694" cy="830997"/>
          </a:xfrm>
          <a:prstGeom prst="rect">
            <a:avLst/>
          </a:prstGeom>
          <a:noFill/>
        </p:spPr>
        <p:txBody>
          <a:bodyPr wrap="square" rtlCol="0">
            <a:spAutoFit/>
          </a:bodyPr>
          <a:lstStyle/>
          <a:p>
            <a:r>
              <a:rPr lang="en-US" sz="4800" u="sng" dirty="0" smtClean="0">
                <a:solidFill>
                  <a:schemeClr val="accent1">
                    <a:lumMod val="75000"/>
                  </a:schemeClr>
                </a:solidFill>
                <a:latin typeface="Stencil" pitchFamily="82" charset="0"/>
              </a:rPr>
              <a:t>MODELLING AND APPROACH</a:t>
            </a:r>
            <a:endParaRPr lang="en-IN" sz="4800" u="sng" dirty="0">
              <a:solidFill>
                <a:schemeClr val="accent1">
                  <a:lumMod val="75000"/>
                </a:schemeClr>
              </a:solidFill>
              <a:latin typeface="Stencil" pitchFamily="82" charset="0"/>
            </a:endParaRPr>
          </a:p>
        </p:txBody>
      </p:sp>
      <p:sp>
        <p:nvSpPr>
          <p:cNvPr id="3" name="TextBox 2"/>
          <p:cNvSpPr txBox="1"/>
          <p:nvPr/>
        </p:nvSpPr>
        <p:spPr>
          <a:xfrm>
            <a:off x="1441938" y="1714499"/>
            <a:ext cx="3112477"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u="sng" dirty="0" smtClean="0">
                <a:latin typeface="Arial Black" pitchFamily="34" charset="0"/>
              </a:rPr>
              <a:t>DATA </a:t>
            </a:r>
            <a:r>
              <a:rPr lang="en-US" u="sng" dirty="0" smtClean="0">
                <a:latin typeface="Arial Black" pitchFamily="34" charset="0"/>
              </a:rPr>
              <a:t>ANALYSIS</a:t>
            </a:r>
            <a:r>
              <a:rPr lang="en-US" u="sng" dirty="0" smtClean="0">
                <a:latin typeface="Arial Black" pitchFamily="34" charset="0"/>
              </a:rPr>
              <a:t>:</a:t>
            </a:r>
            <a:endParaRPr lang="en-IN" u="sng" dirty="0">
              <a:latin typeface="Arial Black" pitchFamily="34" charset="0"/>
            </a:endParaRPr>
          </a:p>
        </p:txBody>
      </p:sp>
      <p:sp>
        <p:nvSpPr>
          <p:cNvPr id="4" name="TextBox 3"/>
          <p:cNvSpPr txBox="1"/>
          <p:nvPr/>
        </p:nvSpPr>
        <p:spPr>
          <a:xfrm>
            <a:off x="2066193" y="2237932"/>
            <a:ext cx="8132885" cy="646331"/>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Pivot table: </a:t>
            </a:r>
            <a:r>
              <a:rPr lang="en-US" dirty="0" smtClean="0">
                <a:latin typeface="Dubai" pitchFamily="34" charset="-78"/>
                <a:cs typeface="Dubai" pitchFamily="34" charset="-78"/>
              </a:rPr>
              <a:t>Pivot table was generated to summarize data and cross tabulation (performance level by department; Filtered by Gender).</a:t>
            </a:r>
            <a:endParaRPr lang="en-IN" dirty="0">
              <a:latin typeface="Arial Rounded MT Bold" pitchFamily="34" charset="0"/>
            </a:endParaRPr>
          </a:p>
        </p:txBody>
      </p:sp>
      <p:sp>
        <p:nvSpPr>
          <p:cNvPr id="5" name="TextBox 4"/>
          <p:cNvSpPr txBox="1"/>
          <p:nvPr/>
        </p:nvSpPr>
        <p:spPr>
          <a:xfrm>
            <a:off x="2066193" y="3006969"/>
            <a:ext cx="6506308" cy="646331"/>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cs typeface="Dubai" pitchFamily="34" charset="-78"/>
              </a:rPr>
              <a:t>Slicer: </a:t>
            </a:r>
            <a:r>
              <a:rPr lang="en-US" dirty="0" smtClean="0">
                <a:latin typeface="Dubai" pitchFamily="34" charset="-78"/>
                <a:cs typeface="Dubai" pitchFamily="34" charset="-78"/>
              </a:rPr>
              <a:t>To filter/slice the data to scrutinize and sort particular information (Employee type)</a:t>
            </a:r>
            <a:endParaRPr lang="en-IN" dirty="0">
              <a:latin typeface="Arial Rounded MT Bold" pitchFamily="34" charset="0"/>
              <a:cs typeface="Dubai" pitchFamily="34" charset="-78"/>
            </a:endParaRPr>
          </a:p>
        </p:txBody>
      </p:sp>
      <p:sp>
        <p:nvSpPr>
          <p:cNvPr id="6" name="TextBox 5"/>
          <p:cNvSpPr txBox="1"/>
          <p:nvPr/>
        </p:nvSpPr>
        <p:spPr>
          <a:xfrm>
            <a:off x="1512277" y="4027040"/>
            <a:ext cx="3807070"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u="sng" dirty="0" smtClean="0">
                <a:latin typeface="Arial Black" pitchFamily="34" charset="0"/>
              </a:rPr>
              <a:t>VISUALIZATION OF DATA: </a:t>
            </a:r>
            <a:endParaRPr lang="en-IN" u="sng" dirty="0">
              <a:latin typeface="Arial Black" pitchFamily="34" charset="0"/>
            </a:endParaRPr>
          </a:p>
        </p:txBody>
      </p:sp>
      <p:sp>
        <p:nvSpPr>
          <p:cNvPr id="8" name="TextBox 7"/>
          <p:cNvSpPr txBox="1"/>
          <p:nvPr/>
        </p:nvSpPr>
        <p:spPr>
          <a:xfrm>
            <a:off x="2105759" y="4580737"/>
            <a:ext cx="4193930"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Chart: </a:t>
            </a:r>
            <a:r>
              <a:rPr lang="en-US" dirty="0" smtClean="0">
                <a:latin typeface="Dubai" pitchFamily="34" charset="-78"/>
                <a:cs typeface="Dubai" pitchFamily="34" charset="-78"/>
              </a:rPr>
              <a:t>Column chart and Pie chart</a:t>
            </a:r>
            <a:endParaRPr lang="en-IN" dirty="0">
              <a:latin typeface="Arial Rounded MT Bold" pitchFamily="34" charset="0"/>
            </a:endParaRPr>
          </a:p>
        </p:txBody>
      </p:sp>
      <p:sp>
        <p:nvSpPr>
          <p:cNvPr id="9" name="TextBox 8"/>
          <p:cNvSpPr txBox="1"/>
          <p:nvPr/>
        </p:nvSpPr>
        <p:spPr>
          <a:xfrm>
            <a:off x="2118948" y="5020407"/>
            <a:ext cx="4413738"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Chart Element: </a:t>
            </a:r>
            <a:r>
              <a:rPr lang="en-US" dirty="0" smtClean="0">
                <a:latin typeface="Dubai" pitchFamily="34" charset="-78"/>
                <a:cs typeface="Dubai" pitchFamily="34" charset="-78"/>
              </a:rPr>
              <a:t>Chart title was added</a:t>
            </a:r>
            <a:endParaRPr lang="en-IN" dirty="0">
              <a:latin typeface="Arial Rounded MT Bold" pitchFamily="34" charset="0"/>
            </a:endParaRPr>
          </a:p>
        </p:txBody>
      </p:sp>
      <p:sp>
        <p:nvSpPr>
          <p:cNvPr id="10" name="TextBox 9"/>
          <p:cNvSpPr txBox="1"/>
          <p:nvPr/>
        </p:nvSpPr>
        <p:spPr>
          <a:xfrm>
            <a:off x="2118948" y="5416198"/>
            <a:ext cx="5697415"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Rounded MT Bold" pitchFamily="34" charset="0"/>
              </a:rPr>
              <a:t>Trendline: </a:t>
            </a:r>
            <a:r>
              <a:rPr lang="en-US" dirty="0" smtClean="0">
                <a:latin typeface="Dubai" pitchFamily="34" charset="-78"/>
                <a:cs typeface="Dubai" pitchFamily="34" charset="-78"/>
              </a:rPr>
              <a:t>Linear and exponential line was used.</a:t>
            </a:r>
            <a:endParaRPr lang="en-IN" dirty="0">
              <a:latin typeface="Arial Rounded MT Bold" pitchFamily="34" charset="0"/>
            </a:endParaRPr>
          </a:p>
        </p:txBody>
      </p:sp>
    </p:spTree>
    <p:extLst>
      <p:ext uri="{BB962C8B-B14F-4D97-AF65-F5344CB8AC3E}">
        <p14:creationId xmlns:p14="http://schemas.microsoft.com/office/powerpoint/2010/main" val="3794308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2423" y="580292"/>
            <a:ext cx="3314700" cy="830997"/>
          </a:xfrm>
          <a:prstGeom prst="rect">
            <a:avLst/>
          </a:prstGeom>
          <a:noFill/>
        </p:spPr>
        <p:txBody>
          <a:bodyPr wrap="square" rtlCol="0">
            <a:spAutoFit/>
          </a:bodyPr>
          <a:lstStyle/>
          <a:p>
            <a:r>
              <a:rPr lang="en-US" sz="4800" u="sng" dirty="0" smtClean="0">
                <a:solidFill>
                  <a:schemeClr val="accent1">
                    <a:lumMod val="75000"/>
                  </a:schemeClr>
                </a:solidFill>
                <a:latin typeface="Stencil" pitchFamily="82" charset="0"/>
              </a:rPr>
              <a:t>result</a:t>
            </a:r>
            <a:endParaRPr lang="en-IN" sz="4800" u="sng" dirty="0">
              <a:solidFill>
                <a:schemeClr val="accent1">
                  <a:lumMod val="75000"/>
                </a:schemeClr>
              </a:solidFill>
              <a:latin typeface="Stencil" pitchFamily="82" charset="0"/>
            </a:endParaRPr>
          </a:p>
        </p:txBody>
      </p:sp>
      <p:graphicFrame>
        <p:nvGraphicFramePr>
          <p:cNvPr id="4" name="Chart 3"/>
          <p:cNvGraphicFramePr>
            <a:graphicFrameLocks/>
          </p:cNvGraphicFramePr>
          <p:nvPr>
            <p:extLst>
              <p:ext uri="{D42A27DB-BD31-4B8C-83A1-F6EECF244321}">
                <p14:modId xmlns:p14="http://schemas.microsoft.com/office/powerpoint/2010/main" val="28717611"/>
              </p:ext>
            </p:extLst>
          </p:nvPr>
        </p:nvGraphicFramePr>
        <p:xfrm>
          <a:off x="3722075" y="2611316"/>
          <a:ext cx="6538547" cy="372793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802423" y="1560705"/>
            <a:ext cx="2963009" cy="461665"/>
          </a:xfrm>
          <a:prstGeom prst="rect">
            <a:avLst/>
          </a:prstGeom>
          <a:noFill/>
        </p:spPr>
        <p:txBody>
          <a:bodyPr wrap="square" rtlCol="0">
            <a:spAutoFit/>
          </a:bodyPr>
          <a:lstStyle/>
          <a:p>
            <a:r>
              <a:rPr lang="en-US" sz="2400" dirty="0" smtClean="0">
                <a:ln>
                  <a:solidFill>
                    <a:schemeClr val="tx1"/>
                  </a:solidFill>
                </a:ln>
                <a:solidFill>
                  <a:schemeClr val="bg1">
                    <a:lumMod val="95000"/>
                  </a:schemeClr>
                </a:solidFill>
                <a:effectLst>
                  <a:glow rad="101600">
                    <a:schemeClr val="tx1">
                      <a:lumMod val="50000"/>
                      <a:lumOff val="50000"/>
                      <a:alpha val="60000"/>
                    </a:schemeClr>
                  </a:glow>
                  <a:outerShdw blurRad="50800" dist="38100" dir="16200000" rotWithShape="0">
                    <a:prstClr val="black">
                      <a:alpha val="40000"/>
                    </a:prstClr>
                  </a:outerShdw>
                </a:effectLst>
                <a:latin typeface="Eras Bold ITC" pitchFamily="34" charset="0"/>
              </a:rPr>
              <a:t>COLUMN CHART</a:t>
            </a:r>
            <a:endParaRPr lang="en-IN" sz="2400" dirty="0">
              <a:ln>
                <a:solidFill>
                  <a:schemeClr val="tx1"/>
                </a:solidFill>
              </a:ln>
              <a:solidFill>
                <a:schemeClr val="bg1">
                  <a:lumMod val="95000"/>
                </a:schemeClr>
              </a:solidFill>
              <a:effectLst>
                <a:glow rad="101600">
                  <a:schemeClr val="tx1">
                    <a:lumMod val="50000"/>
                    <a:lumOff val="50000"/>
                    <a:alpha val="60000"/>
                  </a:schemeClr>
                </a:glow>
                <a:outerShdw blurRad="50800" dist="38100" dir="16200000" rotWithShape="0">
                  <a:prstClr val="black">
                    <a:alpha val="40000"/>
                  </a:prstClr>
                </a:outerShdw>
              </a:effectLst>
              <a:latin typeface="Eras Bold ITC" pitchFamily="34" charset="0"/>
            </a:endParaRPr>
          </a:p>
        </p:txBody>
      </p:sp>
    </p:spTree>
    <p:extLst>
      <p:ext uri="{BB962C8B-B14F-4D97-AF65-F5344CB8AC3E}">
        <p14:creationId xmlns:p14="http://schemas.microsoft.com/office/powerpoint/2010/main" val="1140292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2761" y="560447"/>
            <a:ext cx="2470639" cy="830997"/>
          </a:xfrm>
          <a:prstGeom prst="rect">
            <a:avLst/>
          </a:prstGeom>
          <a:noFill/>
        </p:spPr>
        <p:txBody>
          <a:bodyPr wrap="square" rtlCol="0">
            <a:spAutoFit/>
          </a:bodyPr>
          <a:lstStyle/>
          <a:p>
            <a:r>
              <a:rPr lang="en-US" sz="4800" u="sng" dirty="0" smtClean="0">
                <a:solidFill>
                  <a:schemeClr val="accent1">
                    <a:lumMod val="75000"/>
                  </a:schemeClr>
                </a:solidFill>
                <a:latin typeface="Stencil" pitchFamily="82" charset="0"/>
              </a:rPr>
              <a:t>RESULT</a:t>
            </a:r>
            <a:endParaRPr lang="en-IN" sz="4800" u="sng" dirty="0">
              <a:solidFill>
                <a:schemeClr val="accent1">
                  <a:lumMod val="75000"/>
                </a:schemeClr>
              </a:solidFill>
              <a:latin typeface="Stencil" pitchFamily="82" charset="0"/>
            </a:endParaRPr>
          </a:p>
        </p:txBody>
      </p:sp>
      <p:graphicFrame>
        <p:nvGraphicFramePr>
          <p:cNvPr id="4" name="Chart 3"/>
          <p:cNvGraphicFramePr>
            <a:graphicFrameLocks/>
          </p:cNvGraphicFramePr>
          <p:nvPr>
            <p:extLst>
              <p:ext uri="{D42A27DB-BD31-4B8C-83A1-F6EECF244321}">
                <p14:modId xmlns:p14="http://schemas.microsoft.com/office/powerpoint/2010/main" val="557222171"/>
              </p:ext>
            </p:extLst>
          </p:nvPr>
        </p:nvGraphicFramePr>
        <p:xfrm>
          <a:off x="2747594" y="2620109"/>
          <a:ext cx="5789737" cy="326194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934307" y="1617785"/>
            <a:ext cx="2022231" cy="461665"/>
          </a:xfrm>
          <a:prstGeom prst="rect">
            <a:avLst/>
          </a:prstGeom>
          <a:noFill/>
        </p:spPr>
        <p:txBody>
          <a:bodyPr wrap="square" rtlCol="0">
            <a:spAutoFit/>
          </a:bodyPr>
          <a:lstStyle/>
          <a:p>
            <a:r>
              <a:rPr lang="en-US" sz="2400" dirty="0" smtClean="0">
                <a:ln>
                  <a:solidFill>
                    <a:schemeClr val="tx1"/>
                  </a:solidFill>
                </a:ln>
                <a:solidFill>
                  <a:schemeClr val="bg1">
                    <a:lumMod val="95000"/>
                  </a:schemeClr>
                </a:solidFill>
                <a:effectLst>
                  <a:glow rad="101600">
                    <a:schemeClr val="tx1">
                      <a:lumMod val="50000"/>
                      <a:lumOff val="50000"/>
                      <a:alpha val="60000"/>
                    </a:schemeClr>
                  </a:glow>
                  <a:outerShdw blurRad="50800" dist="38100" dir="16200000" rotWithShape="0">
                    <a:prstClr val="black">
                      <a:alpha val="40000"/>
                    </a:prstClr>
                  </a:outerShdw>
                </a:effectLst>
                <a:latin typeface="Eras Bold ITC" pitchFamily="34" charset="0"/>
              </a:rPr>
              <a:t>PIE CHART</a:t>
            </a:r>
            <a:endParaRPr lang="en-IN" sz="2400" dirty="0">
              <a:ln>
                <a:solidFill>
                  <a:schemeClr val="tx1"/>
                </a:solidFill>
              </a:ln>
              <a:solidFill>
                <a:schemeClr val="bg1">
                  <a:lumMod val="95000"/>
                </a:schemeClr>
              </a:solidFill>
              <a:effectLst>
                <a:glow rad="101600">
                  <a:schemeClr val="tx1">
                    <a:lumMod val="50000"/>
                    <a:lumOff val="50000"/>
                    <a:alpha val="60000"/>
                  </a:schemeClr>
                </a:glow>
                <a:outerShdw blurRad="50800" dist="38100" dir="16200000" rotWithShape="0">
                  <a:prstClr val="black">
                    <a:alpha val="40000"/>
                  </a:prstClr>
                </a:outerShdw>
              </a:effectLst>
              <a:latin typeface="Eras Bold ITC" pitchFamily="34" charset="0"/>
            </a:endParaRPr>
          </a:p>
        </p:txBody>
      </p:sp>
    </p:spTree>
    <p:extLst>
      <p:ext uri="{BB962C8B-B14F-4D97-AF65-F5344CB8AC3E}">
        <p14:creationId xmlns:p14="http://schemas.microsoft.com/office/powerpoint/2010/main" val="128598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1549" y="597874"/>
            <a:ext cx="4053255" cy="830997"/>
          </a:xfrm>
          <a:prstGeom prst="rect">
            <a:avLst/>
          </a:prstGeom>
          <a:noFill/>
        </p:spPr>
        <p:txBody>
          <a:bodyPr wrap="square" rtlCol="0">
            <a:spAutoFit/>
          </a:bodyPr>
          <a:lstStyle/>
          <a:p>
            <a:r>
              <a:rPr lang="en-US" sz="4800" u="sng" dirty="0" smtClean="0">
                <a:solidFill>
                  <a:schemeClr val="accent1">
                    <a:lumMod val="75000"/>
                  </a:schemeClr>
                </a:solidFill>
                <a:latin typeface="Stencil" pitchFamily="82" charset="0"/>
              </a:rPr>
              <a:t>conclusion</a:t>
            </a:r>
            <a:endParaRPr lang="en-IN" sz="4800" u="sng" dirty="0">
              <a:solidFill>
                <a:schemeClr val="accent1">
                  <a:lumMod val="75000"/>
                </a:schemeClr>
              </a:solidFill>
              <a:latin typeface="Stencil" pitchFamily="82" charset="0"/>
            </a:endParaRPr>
          </a:p>
        </p:txBody>
      </p:sp>
      <p:sp>
        <p:nvSpPr>
          <p:cNvPr id="3" name="TextBox 2"/>
          <p:cNvSpPr txBox="1"/>
          <p:nvPr/>
        </p:nvSpPr>
        <p:spPr>
          <a:xfrm>
            <a:off x="2215663" y="2039814"/>
            <a:ext cx="9671538" cy="2677656"/>
          </a:xfrm>
          <a:prstGeom prst="rect">
            <a:avLst/>
          </a:prstGeom>
          <a:noFill/>
        </p:spPr>
        <p:txBody>
          <a:bodyPr wrap="square" rtlCol="0">
            <a:spAutoFit/>
          </a:bodyPr>
          <a:lstStyle/>
          <a:p>
            <a:r>
              <a:rPr lang="en-US" sz="2400" dirty="0" smtClean="0">
                <a:latin typeface="Dubai" pitchFamily="34" charset="-78"/>
                <a:cs typeface="Dubai" pitchFamily="34" charset="-78"/>
              </a:rPr>
              <a:t>This </a:t>
            </a:r>
            <a:r>
              <a:rPr lang="en-US" sz="2400" dirty="0">
                <a:latin typeface="Dubai" pitchFamily="34" charset="-78"/>
                <a:cs typeface="Dubai" pitchFamily="34" charset="-78"/>
              </a:rPr>
              <a:t>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IN" sz="2400" dirty="0">
              <a:latin typeface="Dubai" pitchFamily="34" charset="-78"/>
              <a:cs typeface="Dubai" pitchFamily="34" charset="-78"/>
            </a:endParaRPr>
          </a:p>
        </p:txBody>
      </p:sp>
    </p:spTree>
    <p:extLst>
      <p:ext uri="{BB962C8B-B14F-4D97-AF65-F5344CB8AC3E}">
        <p14:creationId xmlns:p14="http://schemas.microsoft.com/office/powerpoint/2010/main" val="608408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6661" y="1952493"/>
            <a:ext cx="7754470" cy="1569660"/>
          </a:xfrm>
          <a:prstGeom prst="rect">
            <a:avLst/>
          </a:prstGeom>
          <a:noFill/>
        </p:spPr>
        <p:txBody>
          <a:bodyPr wrap="square" rtlCol="0">
            <a:spAutoFit/>
            <a:scene3d>
              <a:camera prst="obliqueTopLeft"/>
              <a:lightRig rig="threePt" dir="t"/>
            </a:scene3d>
            <a:sp3d/>
          </a:bodyPr>
          <a:lstStyle/>
          <a:p>
            <a:pPr algn="ctr"/>
            <a:r>
              <a:rPr lang="en-IN" sz="9600" b="1" spc="600" dirty="0" smtClean="0">
                <a:solidFill>
                  <a:schemeClr val="accent1">
                    <a:lumMod val="75000"/>
                  </a:schemeClr>
                </a:solidFill>
                <a:effectLst>
                  <a:reflection blurRad="6350" stA="60000" endA="900" endPos="58000" dir="5400000" sy="-100000" algn="bl" rotWithShape="0"/>
                </a:effectLst>
                <a:latin typeface="Stencil" pitchFamily="82" charset="0"/>
              </a:rPr>
              <a:t>Thank you</a:t>
            </a:r>
            <a:endParaRPr lang="en-IN" sz="9600" b="1" spc="600" dirty="0">
              <a:solidFill>
                <a:schemeClr val="accent1">
                  <a:lumMod val="75000"/>
                </a:schemeClr>
              </a:solidFill>
              <a:effectLst>
                <a:reflection blurRad="6350" stA="60000" endA="900" endPos="58000" dir="5400000" sy="-100000" algn="bl" rotWithShape="0"/>
              </a:effectLst>
              <a:latin typeface="Stencil" pitchFamily="82" charset="0"/>
            </a:endParaRPr>
          </a:p>
        </p:txBody>
      </p:sp>
    </p:spTree>
    <p:extLst>
      <p:ext uri="{BB962C8B-B14F-4D97-AF65-F5344CB8AC3E}">
        <p14:creationId xmlns:p14="http://schemas.microsoft.com/office/powerpoint/2010/main" val="1013660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6DA7F-6C51-4961-8BF9-4BA502D67BD9}"/>
              </a:ext>
            </a:extLst>
          </p:cNvPr>
          <p:cNvSpPr>
            <a:spLocks noGrp="1"/>
          </p:cNvSpPr>
          <p:nvPr>
            <p:ph type="title"/>
          </p:nvPr>
        </p:nvSpPr>
        <p:spPr>
          <a:ln>
            <a:noFill/>
          </a:ln>
        </p:spPr>
        <p:txBody>
          <a:bodyPr>
            <a:normAutofit/>
          </a:bodyPr>
          <a:lstStyle/>
          <a:p>
            <a:r>
              <a:rPr lang="en-US" sz="5400" u="sng" dirty="0" smtClean="0">
                <a:solidFill>
                  <a:schemeClr val="accent1">
                    <a:lumMod val="75000"/>
                  </a:schemeClr>
                </a:solidFill>
                <a:latin typeface="Stencil" pitchFamily="82" charset="0"/>
              </a:rPr>
              <a:t>Project title :</a:t>
            </a:r>
            <a:endParaRPr lang="en-IN" sz="5400" u="sng" dirty="0">
              <a:solidFill>
                <a:schemeClr val="accent1">
                  <a:lumMod val="75000"/>
                </a:schemeClr>
              </a:solidFill>
              <a:latin typeface="Stencil" pitchFamily="82" charset="0"/>
            </a:endParaRPr>
          </a:p>
        </p:txBody>
      </p:sp>
      <p:sp>
        <p:nvSpPr>
          <p:cNvPr id="5" name="TextBox 4"/>
          <p:cNvSpPr txBox="1"/>
          <p:nvPr/>
        </p:nvSpPr>
        <p:spPr>
          <a:xfrm>
            <a:off x="1705708" y="2708030"/>
            <a:ext cx="9645161" cy="1938992"/>
          </a:xfrm>
          <a:prstGeom prst="rect">
            <a:avLst/>
          </a:prstGeom>
          <a:noFill/>
          <a:ln>
            <a:noFill/>
          </a:ln>
        </p:spPr>
        <p:txBody>
          <a:bodyPr wrap="square" rtlCol="0">
            <a:spAutoFit/>
          </a:bodyPr>
          <a:lstStyle/>
          <a:p>
            <a:pPr algn="ctr"/>
            <a:r>
              <a:rPr lang="en-IN" sz="6000" dirty="0" smtClean="0">
                <a:solidFill>
                  <a:schemeClr val="bg1">
                    <a:lumMod val="50000"/>
                  </a:schemeClr>
                </a:solidFill>
                <a:latin typeface="Eras Bold ITC" pitchFamily="34" charset="0"/>
                <a:ea typeface="Cambria Math" pitchFamily="18" charset="0"/>
                <a:cs typeface="Dubai Medium" pitchFamily="34" charset="-78"/>
              </a:rPr>
              <a:t>“Employee Performance Analysis using Excel”</a:t>
            </a:r>
            <a:endParaRPr lang="en-IN" sz="6000" dirty="0">
              <a:solidFill>
                <a:schemeClr val="bg1">
                  <a:lumMod val="50000"/>
                </a:schemeClr>
              </a:solidFill>
              <a:latin typeface="Eras Bold ITC" pitchFamily="34" charset="0"/>
              <a:ea typeface="Cambria Math" pitchFamily="18" charset="0"/>
              <a:cs typeface="Dubai Medium" pitchFamily="34" charset="-78"/>
            </a:endParaRPr>
          </a:p>
        </p:txBody>
      </p:sp>
    </p:spTree>
    <p:extLst>
      <p:ext uri="{BB962C8B-B14F-4D97-AF65-F5344CB8AC3E}">
        <p14:creationId xmlns:p14="http://schemas.microsoft.com/office/powerpoint/2010/main" val="4070180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946" y="606525"/>
            <a:ext cx="8963635" cy="905752"/>
          </a:xfrm>
        </p:spPr>
        <p:txBody>
          <a:bodyPr>
            <a:normAutofit/>
          </a:bodyPr>
          <a:lstStyle/>
          <a:p>
            <a:r>
              <a:rPr lang="en-IN" sz="4800" u="sng" dirty="0" smtClean="0">
                <a:solidFill>
                  <a:schemeClr val="accent1">
                    <a:lumMod val="75000"/>
                  </a:schemeClr>
                </a:solidFill>
                <a:latin typeface="Stencil" pitchFamily="82" charset="0"/>
              </a:rPr>
              <a:t>agenda</a:t>
            </a:r>
            <a:endParaRPr lang="en-IN" sz="4800" u="sng" dirty="0">
              <a:solidFill>
                <a:schemeClr val="accent1">
                  <a:lumMod val="75000"/>
                </a:schemeClr>
              </a:solidFill>
              <a:latin typeface="Stencil" pitchFamily="82" charset="0"/>
            </a:endParaRPr>
          </a:p>
        </p:txBody>
      </p:sp>
      <p:sp>
        <p:nvSpPr>
          <p:cNvPr id="4" name="TextBox 3"/>
          <p:cNvSpPr txBox="1"/>
          <p:nvPr/>
        </p:nvSpPr>
        <p:spPr>
          <a:xfrm>
            <a:off x="2866292" y="1802423"/>
            <a:ext cx="7385538" cy="4524315"/>
          </a:xfrm>
          <a:prstGeom prst="rect">
            <a:avLst/>
          </a:prstGeom>
          <a:noFill/>
        </p:spPr>
        <p:txBody>
          <a:bodyPr wrap="square" rtlCol="0">
            <a:spAutoFit/>
          </a:bodyPr>
          <a:lstStyle/>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Problem Statement</a:t>
            </a:r>
          </a:p>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Project Overview</a:t>
            </a:r>
          </a:p>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End Users</a:t>
            </a:r>
          </a:p>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Our Solution and Proposition</a:t>
            </a:r>
          </a:p>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Dataset Description</a:t>
            </a:r>
          </a:p>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Modelling Approach</a:t>
            </a:r>
          </a:p>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Results and Discussion</a:t>
            </a:r>
          </a:p>
          <a:p>
            <a:pPr marL="571500" indent="-571500">
              <a:buClr>
                <a:schemeClr val="accent1">
                  <a:lumMod val="75000"/>
                </a:schemeClr>
              </a:buClr>
              <a:buFont typeface="Wingdings" pitchFamily="2" charset="2"/>
              <a:buChar char="§"/>
            </a:pPr>
            <a:r>
              <a:rPr lang="en-IN" sz="3600" dirty="0" smtClean="0">
                <a:latin typeface="Sitka Banner Semibold" pitchFamily="2" charset="0"/>
                <a:cs typeface="Dubai Medium" pitchFamily="34" charset="-78"/>
              </a:rPr>
              <a:t>Conclusion</a:t>
            </a:r>
            <a:endParaRPr lang="en-IN" sz="3600" dirty="0">
              <a:latin typeface="Sitka Banner Semibold" pitchFamily="2" charset="0"/>
              <a:cs typeface="Dubai Medium" pitchFamily="34" charset="-78"/>
            </a:endParaRPr>
          </a:p>
        </p:txBody>
      </p:sp>
    </p:spTree>
    <p:extLst>
      <p:ext uri="{BB962C8B-B14F-4D97-AF65-F5344CB8AC3E}">
        <p14:creationId xmlns:p14="http://schemas.microsoft.com/office/powerpoint/2010/main" val="1893138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6723" y="527539"/>
            <a:ext cx="6875585" cy="830997"/>
          </a:xfrm>
          <a:prstGeom prst="rect">
            <a:avLst/>
          </a:prstGeom>
          <a:noFill/>
        </p:spPr>
        <p:txBody>
          <a:bodyPr wrap="square" rtlCol="0">
            <a:spAutoFit/>
          </a:bodyPr>
          <a:lstStyle/>
          <a:p>
            <a:r>
              <a:rPr lang="en-IN" sz="4800" u="sng" dirty="0" smtClean="0">
                <a:solidFill>
                  <a:schemeClr val="accent1">
                    <a:lumMod val="75000"/>
                  </a:schemeClr>
                </a:solidFill>
                <a:latin typeface="Stencil" pitchFamily="82" charset="0"/>
              </a:rPr>
              <a:t>PROBLEM STATEMENT</a:t>
            </a:r>
            <a:endParaRPr lang="en-IN" sz="4800" u="sng" dirty="0">
              <a:solidFill>
                <a:schemeClr val="accent1">
                  <a:lumMod val="75000"/>
                </a:schemeClr>
              </a:solidFill>
              <a:latin typeface="Stencil" pitchFamily="82" charset="0"/>
            </a:endParaRPr>
          </a:p>
        </p:txBody>
      </p:sp>
      <p:sp>
        <p:nvSpPr>
          <p:cNvPr id="3" name="TextBox 2"/>
          <p:cNvSpPr txBox="1"/>
          <p:nvPr/>
        </p:nvSpPr>
        <p:spPr>
          <a:xfrm>
            <a:off x="2426676" y="2022230"/>
            <a:ext cx="9003324" cy="2554545"/>
          </a:xfrm>
          <a:prstGeom prst="rect">
            <a:avLst/>
          </a:prstGeom>
          <a:noFill/>
        </p:spPr>
        <p:txBody>
          <a:bodyPr wrap="square" rtlCol="0">
            <a:spAutoFit/>
          </a:bodyPr>
          <a:lstStyle/>
          <a:p>
            <a:r>
              <a:rPr lang="en-US" sz="3200" dirty="0" smtClean="0">
                <a:latin typeface="Dubai" pitchFamily="34" charset="-78"/>
                <a:cs typeface="Dubai" pitchFamily="34" charset="-78"/>
              </a:rPr>
              <a:t>This </a:t>
            </a:r>
            <a:r>
              <a:rPr lang="en-US" sz="3200" dirty="0">
                <a:latin typeface="Dubai" pitchFamily="34" charset="-78"/>
                <a:cs typeface="Dubai" pitchFamily="34" charset="-78"/>
              </a:rPr>
              <a:t>project aims to analyze employee performance based on satisfaction levels using Excel. The goal is to identify patterns and correlations within the data to help improve employee satisfaction and performance across different demographics and business units.</a:t>
            </a:r>
            <a:endParaRPr lang="en-IN" sz="3200" dirty="0">
              <a:latin typeface="Dubai" pitchFamily="34" charset="-78"/>
              <a:cs typeface="Dubai" pitchFamily="34" charset="-78"/>
            </a:endParaRPr>
          </a:p>
        </p:txBody>
      </p:sp>
    </p:spTree>
    <p:extLst>
      <p:ext uri="{BB962C8B-B14F-4D97-AF65-F5344CB8AC3E}">
        <p14:creationId xmlns:p14="http://schemas.microsoft.com/office/powerpoint/2010/main" val="2257763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9139" y="573762"/>
            <a:ext cx="6392007" cy="830997"/>
          </a:xfrm>
          <a:prstGeom prst="rect">
            <a:avLst/>
          </a:prstGeom>
          <a:noFill/>
        </p:spPr>
        <p:txBody>
          <a:bodyPr wrap="square" rtlCol="0">
            <a:spAutoFit/>
          </a:bodyPr>
          <a:lstStyle/>
          <a:p>
            <a:r>
              <a:rPr lang="en-IN" sz="4800" u="sng" dirty="0" smtClean="0">
                <a:solidFill>
                  <a:schemeClr val="accent1">
                    <a:lumMod val="75000"/>
                  </a:schemeClr>
                </a:solidFill>
                <a:latin typeface="Stencil" pitchFamily="82" charset="0"/>
              </a:rPr>
              <a:t>PROJECT OVERVIEW</a:t>
            </a:r>
            <a:endParaRPr lang="en-IN" sz="4800" u="sng" dirty="0">
              <a:solidFill>
                <a:schemeClr val="accent1">
                  <a:lumMod val="75000"/>
                </a:schemeClr>
              </a:solidFill>
              <a:latin typeface="Stencil" pitchFamily="82" charset="0"/>
            </a:endParaRPr>
          </a:p>
        </p:txBody>
      </p:sp>
      <p:sp>
        <p:nvSpPr>
          <p:cNvPr id="3" name="TextBox 2"/>
          <p:cNvSpPr txBox="1"/>
          <p:nvPr/>
        </p:nvSpPr>
        <p:spPr>
          <a:xfrm>
            <a:off x="2039817" y="1844374"/>
            <a:ext cx="8959362" cy="3785652"/>
          </a:xfrm>
          <a:prstGeom prst="rect">
            <a:avLst/>
          </a:prstGeom>
          <a:noFill/>
        </p:spPr>
        <p:txBody>
          <a:bodyPr wrap="square" rtlCol="0">
            <a:spAutoFit/>
          </a:bodyPr>
          <a:lstStyle/>
          <a:p>
            <a:r>
              <a:rPr lang="en-US" sz="2400" dirty="0" smtClean="0">
                <a:latin typeface="Dubai" pitchFamily="34" charset="-78"/>
                <a:cs typeface="Dubai" pitchFamily="34" charset="-78"/>
              </a:rPr>
              <a:t>The </a:t>
            </a:r>
            <a:r>
              <a:rPr lang="en-US" sz="2400" dirty="0">
                <a:latin typeface="Dubai" pitchFamily="34" charset="-78"/>
                <a:cs typeface="Dubai" pitchFamily="34" charset="-78"/>
              </a:rPr>
              <a:t>"Employee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r>
              <a:rPr lang="en-US" sz="2400" dirty="0">
                <a:latin typeface="Sitka Banner Semibold" pitchFamily="2" charset="0"/>
              </a:rPr>
              <a:t>.</a:t>
            </a:r>
            <a:endParaRPr lang="en-IN" sz="2400" dirty="0">
              <a:latin typeface="Sitka Banner Semibold" pitchFamily="2" charset="0"/>
            </a:endParaRPr>
          </a:p>
        </p:txBody>
      </p:sp>
    </p:spTree>
    <p:extLst>
      <p:ext uri="{BB962C8B-B14F-4D97-AF65-F5344CB8AC3E}">
        <p14:creationId xmlns:p14="http://schemas.microsoft.com/office/powerpoint/2010/main" val="859158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2424" y="565022"/>
            <a:ext cx="8932984" cy="830997"/>
          </a:xfrm>
          <a:prstGeom prst="rect">
            <a:avLst/>
          </a:prstGeom>
          <a:noFill/>
        </p:spPr>
        <p:txBody>
          <a:bodyPr wrap="square" rtlCol="0">
            <a:spAutoFit/>
          </a:bodyPr>
          <a:lstStyle/>
          <a:p>
            <a:r>
              <a:rPr lang="en-IN" sz="4800" u="sng" dirty="0" smtClean="0">
                <a:solidFill>
                  <a:schemeClr val="accent1">
                    <a:lumMod val="75000"/>
                  </a:schemeClr>
                </a:solidFill>
                <a:latin typeface="Stencil" pitchFamily="82" charset="0"/>
              </a:rPr>
              <a:t>WHO ARE THE END USERS?</a:t>
            </a:r>
            <a:endParaRPr lang="en-IN" sz="4800" u="sng" dirty="0">
              <a:solidFill>
                <a:schemeClr val="accent1">
                  <a:lumMod val="75000"/>
                </a:schemeClr>
              </a:solidFill>
              <a:latin typeface="Stencil"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084" y="2276109"/>
            <a:ext cx="1987062" cy="19870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39" y="2237643"/>
            <a:ext cx="2048608" cy="2048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415" y="2185256"/>
            <a:ext cx="2077915" cy="2077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0161" y="2211265"/>
            <a:ext cx="2051906" cy="2051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8806" y="2237643"/>
            <a:ext cx="2048608" cy="2048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332640" y="4563153"/>
            <a:ext cx="1962152" cy="369332"/>
          </a:xfrm>
          <a:prstGeom prst="rect">
            <a:avLst/>
          </a:prstGeom>
          <a:solidFill>
            <a:schemeClr val="tx1"/>
          </a:solidFill>
        </p:spPr>
        <p:txBody>
          <a:bodyPr wrap="square" rtlCol="0">
            <a:spAutoFit/>
          </a:bodyPr>
          <a:lstStyle/>
          <a:p>
            <a:r>
              <a:rPr lang="en-IN" dirty="0" smtClean="0">
                <a:solidFill>
                  <a:schemeClr val="bg2">
                    <a:lumMod val="90000"/>
                  </a:schemeClr>
                </a:solidFill>
                <a:latin typeface="+mj-lt"/>
              </a:rPr>
              <a:t>HR MANAGER</a:t>
            </a:r>
            <a:endParaRPr lang="en-IN" dirty="0">
              <a:solidFill>
                <a:schemeClr val="bg2">
                  <a:lumMod val="90000"/>
                </a:schemeClr>
              </a:solidFill>
              <a:latin typeface="+mj-lt"/>
            </a:endParaRPr>
          </a:p>
        </p:txBody>
      </p:sp>
      <p:sp>
        <p:nvSpPr>
          <p:cNvPr id="9" name="TextBox 8"/>
          <p:cNvSpPr txBox="1"/>
          <p:nvPr/>
        </p:nvSpPr>
        <p:spPr>
          <a:xfrm>
            <a:off x="2782768" y="4424653"/>
            <a:ext cx="1960684" cy="646331"/>
          </a:xfrm>
          <a:prstGeom prst="rect">
            <a:avLst/>
          </a:prstGeom>
          <a:solidFill>
            <a:schemeClr val="tx1"/>
          </a:solidFill>
        </p:spPr>
        <p:txBody>
          <a:bodyPr wrap="square" rtlCol="0">
            <a:spAutoFit/>
          </a:bodyPr>
          <a:lstStyle/>
          <a:p>
            <a:pPr algn="ctr"/>
            <a:r>
              <a:rPr lang="en-IN" dirty="0" smtClean="0">
                <a:solidFill>
                  <a:schemeClr val="bg2">
                    <a:lumMod val="90000"/>
                  </a:schemeClr>
                </a:solidFill>
                <a:latin typeface="+mj-lt"/>
              </a:rPr>
              <a:t>DEPARTMENT MANAGER</a:t>
            </a:r>
            <a:endParaRPr lang="en-IN" dirty="0">
              <a:solidFill>
                <a:schemeClr val="bg2">
                  <a:lumMod val="90000"/>
                </a:schemeClr>
              </a:solidFill>
              <a:latin typeface="+mj-lt"/>
            </a:endParaRPr>
          </a:p>
        </p:txBody>
      </p:sp>
      <p:sp>
        <p:nvSpPr>
          <p:cNvPr id="10" name="TextBox 9"/>
          <p:cNvSpPr txBox="1"/>
          <p:nvPr/>
        </p:nvSpPr>
        <p:spPr>
          <a:xfrm>
            <a:off x="5301762" y="4580793"/>
            <a:ext cx="1846384" cy="369332"/>
          </a:xfrm>
          <a:prstGeom prst="rect">
            <a:avLst/>
          </a:prstGeom>
          <a:solidFill>
            <a:schemeClr val="tx1"/>
          </a:solidFill>
        </p:spPr>
        <p:txBody>
          <a:bodyPr wrap="square" rtlCol="0">
            <a:spAutoFit/>
          </a:bodyPr>
          <a:lstStyle/>
          <a:p>
            <a:pPr algn="ctr"/>
            <a:r>
              <a:rPr lang="en-IN" dirty="0" smtClean="0">
                <a:solidFill>
                  <a:schemeClr val="bg2">
                    <a:lumMod val="90000"/>
                  </a:schemeClr>
                </a:solidFill>
                <a:latin typeface="+mj-lt"/>
              </a:rPr>
              <a:t>EXECUTIVES</a:t>
            </a:r>
            <a:endParaRPr lang="en-IN" dirty="0">
              <a:solidFill>
                <a:schemeClr val="bg2">
                  <a:lumMod val="90000"/>
                </a:schemeClr>
              </a:solidFill>
              <a:latin typeface="+mj-lt"/>
            </a:endParaRPr>
          </a:p>
        </p:txBody>
      </p:sp>
      <p:sp>
        <p:nvSpPr>
          <p:cNvPr id="11" name="TextBox 10"/>
          <p:cNvSpPr txBox="1"/>
          <p:nvPr/>
        </p:nvSpPr>
        <p:spPr>
          <a:xfrm>
            <a:off x="7432244" y="4554416"/>
            <a:ext cx="2127739" cy="369332"/>
          </a:xfrm>
          <a:prstGeom prst="rect">
            <a:avLst/>
          </a:prstGeom>
          <a:solidFill>
            <a:schemeClr val="tx1"/>
          </a:solidFill>
        </p:spPr>
        <p:txBody>
          <a:bodyPr wrap="square" rtlCol="0">
            <a:spAutoFit/>
          </a:bodyPr>
          <a:lstStyle/>
          <a:p>
            <a:pPr algn="ctr"/>
            <a:r>
              <a:rPr lang="en-IN" dirty="0" smtClean="0">
                <a:solidFill>
                  <a:schemeClr val="bg2">
                    <a:lumMod val="90000"/>
                  </a:schemeClr>
                </a:solidFill>
                <a:latin typeface="+mj-lt"/>
              </a:rPr>
              <a:t>DATA ANALYST</a:t>
            </a:r>
            <a:endParaRPr lang="en-IN" dirty="0">
              <a:solidFill>
                <a:schemeClr val="bg2">
                  <a:lumMod val="90000"/>
                </a:schemeClr>
              </a:solidFill>
              <a:latin typeface="+mj-lt"/>
            </a:endParaRPr>
          </a:p>
        </p:txBody>
      </p:sp>
      <p:sp>
        <p:nvSpPr>
          <p:cNvPr id="12" name="TextBox 11"/>
          <p:cNvSpPr txBox="1"/>
          <p:nvPr/>
        </p:nvSpPr>
        <p:spPr>
          <a:xfrm>
            <a:off x="10052537" y="4554416"/>
            <a:ext cx="1749669" cy="369332"/>
          </a:xfrm>
          <a:prstGeom prst="rect">
            <a:avLst/>
          </a:prstGeom>
          <a:solidFill>
            <a:schemeClr val="tx1"/>
          </a:solidFill>
        </p:spPr>
        <p:txBody>
          <a:bodyPr wrap="square" rtlCol="0">
            <a:spAutoFit/>
          </a:bodyPr>
          <a:lstStyle/>
          <a:p>
            <a:r>
              <a:rPr lang="en-IN" dirty="0" smtClean="0">
                <a:solidFill>
                  <a:schemeClr val="bg2">
                    <a:lumMod val="90000"/>
                  </a:schemeClr>
                </a:solidFill>
                <a:latin typeface="+mj-lt"/>
              </a:rPr>
              <a:t>EMPLOYEES</a:t>
            </a:r>
            <a:endParaRPr lang="en-IN" dirty="0">
              <a:solidFill>
                <a:schemeClr val="bg2">
                  <a:lumMod val="90000"/>
                </a:schemeClr>
              </a:solidFill>
              <a:latin typeface="+mj-lt"/>
            </a:endParaRPr>
          </a:p>
        </p:txBody>
      </p:sp>
    </p:spTree>
    <p:extLst>
      <p:ext uri="{BB962C8B-B14F-4D97-AF65-F5344CB8AC3E}">
        <p14:creationId xmlns:p14="http://schemas.microsoft.com/office/powerpoint/2010/main" val="1774713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2084" y="641838"/>
            <a:ext cx="10928839" cy="646331"/>
          </a:xfrm>
          <a:prstGeom prst="rect">
            <a:avLst/>
          </a:prstGeom>
          <a:noFill/>
        </p:spPr>
        <p:txBody>
          <a:bodyPr wrap="square" rtlCol="0">
            <a:spAutoFit/>
          </a:bodyPr>
          <a:lstStyle/>
          <a:p>
            <a:r>
              <a:rPr lang="en-IN" sz="3600" u="sng" dirty="0" smtClean="0">
                <a:solidFill>
                  <a:schemeClr val="accent1">
                    <a:lumMod val="75000"/>
                  </a:schemeClr>
                </a:solidFill>
                <a:latin typeface="Stencil" pitchFamily="82" charset="0"/>
              </a:rPr>
              <a:t>Our solution and its value proposition</a:t>
            </a:r>
            <a:endParaRPr lang="en-IN" sz="3600" u="sng" dirty="0">
              <a:solidFill>
                <a:schemeClr val="accent1">
                  <a:lumMod val="75000"/>
                </a:schemeClr>
              </a:solidFill>
              <a:latin typeface="Stencil" pitchFamily="82" charset="0"/>
            </a:endParaRPr>
          </a:p>
        </p:txBody>
      </p:sp>
      <p:sp>
        <p:nvSpPr>
          <p:cNvPr id="3" name="Rectangle 2"/>
          <p:cNvSpPr/>
          <p:nvPr/>
        </p:nvSpPr>
        <p:spPr>
          <a:xfrm>
            <a:off x="2114549" y="2017949"/>
            <a:ext cx="9407770" cy="3631763"/>
          </a:xfrm>
          <a:prstGeom prst="rect">
            <a:avLst/>
          </a:prstGeom>
        </p:spPr>
        <p:txBody>
          <a:bodyPr wrap="square">
            <a:spAutoFit/>
          </a:bodyPr>
          <a:lstStyle/>
          <a:p>
            <a:endParaRPr lang="en-US" sz="2000" dirty="0" smtClean="0"/>
          </a:p>
          <a:p>
            <a:pPr marL="342900" indent="-342900">
              <a:lnSpc>
                <a:spcPct val="150000"/>
              </a:lnSpc>
              <a:buClr>
                <a:schemeClr val="accent1">
                  <a:lumMod val="75000"/>
                </a:schemeClr>
              </a:buClr>
              <a:buFont typeface="Wingdings" pitchFamily="2" charset="2"/>
              <a:buChar char="§"/>
            </a:pPr>
            <a:r>
              <a:rPr lang="en-US" sz="2000" dirty="0" smtClean="0">
                <a:latin typeface="Franklin Gothic Heavy" pitchFamily="34" charset="0"/>
              </a:rPr>
              <a:t>CONDITIONAL FORMATTING: </a:t>
            </a:r>
            <a:r>
              <a:rPr lang="en-US" sz="2000" dirty="0" smtClean="0"/>
              <a:t> </a:t>
            </a:r>
            <a:r>
              <a:rPr lang="en-US" sz="2000" dirty="0" smtClean="0">
                <a:latin typeface="Dubai" pitchFamily="34" charset="-78"/>
                <a:cs typeface="Dubai" pitchFamily="34" charset="-78"/>
              </a:rPr>
              <a:t>Highlighting </a:t>
            </a:r>
            <a:r>
              <a:rPr lang="en-US" sz="2000" dirty="0">
                <a:latin typeface="Dubai" pitchFamily="34" charset="-78"/>
                <a:cs typeface="Dubai" pitchFamily="34" charset="-78"/>
              </a:rPr>
              <a:t>cells that are blanks or have no </a:t>
            </a:r>
            <a:r>
              <a:rPr lang="en-US" sz="2000" dirty="0" smtClean="0">
                <a:latin typeface="Dubai" pitchFamily="34" charset="-78"/>
                <a:cs typeface="Dubai" pitchFamily="34" charset="-78"/>
              </a:rPr>
              <a:t>value.</a:t>
            </a:r>
          </a:p>
          <a:p>
            <a:pPr marL="342900" indent="-342900">
              <a:lnSpc>
                <a:spcPct val="150000"/>
              </a:lnSpc>
              <a:buClr>
                <a:schemeClr val="accent1">
                  <a:lumMod val="75000"/>
                </a:schemeClr>
              </a:buClr>
              <a:buFont typeface="Wingdings" pitchFamily="2" charset="2"/>
              <a:buChar char="§"/>
            </a:pPr>
            <a:r>
              <a:rPr lang="en-US" sz="2000" dirty="0" smtClean="0">
                <a:latin typeface="Franklin Gothic Heavy" pitchFamily="34" charset="0"/>
              </a:rPr>
              <a:t>FILTER:</a:t>
            </a:r>
            <a:r>
              <a:rPr lang="en-US" sz="2000" dirty="0" smtClean="0"/>
              <a:t>  </a:t>
            </a:r>
            <a:r>
              <a:rPr lang="en-US" sz="2000" dirty="0" smtClean="0">
                <a:latin typeface="Dubai" pitchFamily="34" charset="-78"/>
                <a:cs typeface="Dubai" pitchFamily="34" charset="-78"/>
              </a:rPr>
              <a:t>Focusing </a:t>
            </a:r>
            <a:r>
              <a:rPr lang="en-US" sz="2000" dirty="0">
                <a:latin typeface="Dubai" pitchFamily="34" charset="-78"/>
                <a:cs typeface="Dubai" pitchFamily="34" charset="-78"/>
              </a:rPr>
              <a:t>on blank cells and removing </a:t>
            </a:r>
            <a:r>
              <a:rPr lang="en-US" sz="2000" dirty="0" smtClean="0">
                <a:latin typeface="Dubai" pitchFamily="34" charset="-78"/>
                <a:cs typeface="Dubai" pitchFamily="34" charset="-78"/>
              </a:rPr>
              <a:t>them. </a:t>
            </a:r>
          </a:p>
          <a:p>
            <a:pPr marL="342900" indent="-342900">
              <a:lnSpc>
                <a:spcPct val="150000"/>
              </a:lnSpc>
              <a:buClr>
                <a:schemeClr val="accent1">
                  <a:lumMod val="75000"/>
                </a:schemeClr>
              </a:buClr>
              <a:buFont typeface="Wingdings" pitchFamily="2" charset="2"/>
              <a:buChar char="§"/>
            </a:pPr>
            <a:r>
              <a:rPr lang="en-US" sz="2000" dirty="0" smtClean="0">
                <a:latin typeface="Franklin Gothic Heavy" pitchFamily="34" charset="0"/>
              </a:rPr>
              <a:t>FORMULA:  </a:t>
            </a:r>
            <a:r>
              <a:rPr lang="en-US" sz="2000" dirty="0">
                <a:solidFill>
                  <a:prstClr val="black"/>
                </a:solidFill>
                <a:latin typeface="Dubai" pitchFamily="34" charset="-78"/>
                <a:cs typeface="Dubai" pitchFamily="34" charset="-78"/>
              </a:rPr>
              <a:t>For identifying the age category from late 20s to </a:t>
            </a:r>
            <a:r>
              <a:rPr lang="en-US" sz="2000" dirty="0" smtClean="0">
                <a:solidFill>
                  <a:prstClr val="black"/>
                </a:solidFill>
                <a:latin typeface="Dubai" pitchFamily="34" charset="-78"/>
                <a:cs typeface="Dubai" pitchFamily="34" charset="-78"/>
              </a:rPr>
              <a:t>early60s</a:t>
            </a:r>
            <a:r>
              <a:rPr lang="en-US" sz="2000" dirty="0" smtClean="0">
                <a:latin typeface="Dubai" pitchFamily="34" charset="-78"/>
                <a:cs typeface="Dubai" pitchFamily="34" charset="-78"/>
              </a:rPr>
              <a:t>.</a:t>
            </a:r>
          </a:p>
          <a:p>
            <a:pPr marL="342900" indent="-342900">
              <a:lnSpc>
                <a:spcPct val="150000"/>
              </a:lnSpc>
              <a:buClr>
                <a:schemeClr val="accent1">
                  <a:lumMod val="75000"/>
                </a:schemeClr>
              </a:buClr>
              <a:buFont typeface="Wingdings" pitchFamily="2" charset="2"/>
              <a:buChar char="§"/>
            </a:pPr>
            <a:r>
              <a:rPr lang="en-US" sz="2000" dirty="0" smtClean="0">
                <a:latin typeface="Franklin Gothic Heavy" pitchFamily="34" charset="0"/>
              </a:rPr>
              <a:t>PIVOT</a:t>
            </a:r>
            <a:r>
              <a:rPr lang="en-US" sz="2000" dirty="0" smtClean="0"/>
              <a:t> </a:t>
            </a:r>
            <a:r>
              <a:rPr lang="en-US" sz="2000" dirty="0" smtClean="0">
                <a:latin typeface="Franklin Gothic Heavy" pitchFamily="34" charset="0"/>
              </a:rPr>
              <a:t>TABLE: </a:t>
            </a:r>
            <a:r>
              <a:rPr lang="en-US" sz="2000" dirty="0" smtClean="0"/>
              <a:t> </a:t>
            </a:r>
            <a:r>
              <a:rPr lang="en-US" sz="2000" dirty="0" smtClean="0">
                <a:latin typeface="Dubai" pitchFamily="34" charset="-78"/>
                <a:cs typeface="Dubai" pitchFamily="34" charset="-78"/>
              </a:rPr>
              <a:t>Summarizing </a:t>
            </a:r>
            <a:r>
              <a:rPr lang="en-US" sz="2000" dirty="0">
                <a:latin typeface="Dubai" pitchFamily="34" charset="-78"/>
                <a:cs typeface="Dubai" pitchFamily="34" charset="-78"/>
              </a:rPr>
              <a:t>data and analyzing relationship and generating </a:t>
            </a:r>
            <a:r>
              <a:rPr lang="en-US" sz="2000" dirty="0" smtClean="0">
                <a:latin typeface="Dubai" pitchFamily="34" charset="-78"/>
                <a:cs typeface="Dubai" pitchFamily="34" charset="-78"/>
              </a:rPr>
              <a:t>report. </a:t>
            </a:r>
          </a:p>
          <a:p>
            <a:pPr marL="342900" indent="-342900">
              <a:lnSpc>
                <a:spcPct val="150000"/>
              </a:lnSpc>
              <a:buClr>
                <a:schemeClr val="accent1">
                  <a:lumMod val="75000"/>
                </a:schemeClr>
              </a:buClr>
              <a:buFont typeface="Wingdings" pitchFamily="2" charset="2"/>
              <a:buChar char="§"/>
            </a:pPr>
            <a:r>
              <a:rPr lang="en-US" sz="2000" dirty="0" smtClean="0">
                <a:latin typeface="Franklin Gothic Heavy" pitchFamily="34" charset="0"/>
              </a:rPr>
              <a:t>SLICER: </a:t>
            </a:r>
            <a:r>
              <a:rPr lang="en-US" sz="2000" dirty="0" smtClean="0"/>
              <a:t> </a:t>
            </a:r>
            <a:r>
              <a:rPr lang="en-US" sz="2000" dirty="0" smtClean="0">
                <a:latin typeface="Dubai" pitchFamily="34" charset="-78"/>
                <a:cs typeface="Dubai" pitchFamily="34" charset="-78"/>
              </a:rPr>
              <a:t>Filtering </a:t>
            </a:r>
            <a:r>
              <a:rPr lang="en-US" sz="2000" dirty="0">
                <a:latin typeface="Dubai" pitchFamily="34" charset="-78"/>
                <a:cs typeface="Dubai" pitchFamily="34" charset="-78"/>
              </a:rPr>
              <a:t>data for enhancing user experience and highlight clear view of specific </a:t>
            </a:r>
            <a:r>
              <a:rPr lang="en-US" sz="2000" dirty="0" smtClean="0">
                <a:latin typeface="Dubai" pitchFamily="34" charset="-78"/>
                <a:cs typeface="Dubai" pitchFamily="34" charset="-78"/>
              </a:rPr>
              <a:t>data.</a:t>
            </a:r>
          </a:p>
          <a:p>
            <a:pPr marL="342900" indent="-342900">
              <a:lnSpc>
                <a:spcPct val="150000"/>
              </a:lnSpc>
              <a:buClr>
                <a:schemeClr val="accent1">
                  <a:lumMod val="75000"/>
                </a:schemeClr>
              </a:buClr>
              <a:buFont typeface="Wingdings" pitchFamily="2" charset="2"/>
              <a:buChar char="§"/>
            </a:pPr>
            <a:r>
              <a:rPr lang="en-US" sz="2000" dirty="0" smtClean="0">
                <a:latin typeface="Franklin Gothic Heavy" pitchFamily="34" charset="0"/>
              </a:rPr>
              <a:t>GRAPH:</a:t>
            </a:r>
            <a:r>
              <a:rPr lang="en-US" sz="2000" dirty="0" smtClean="0"/>
              <a:t>  </a:t>
            </a:r>
            <a:r>
              <a:rPr lang="en-US" sz="2000" dirty="0" smtClean="0">
                <a:latin typeface="Dubai" pitchFamily="34" charset="-78"/>
                <a:cs typeface="Dubai" pitchFamily="34" charset="-78"/>
              </a:rPr>
              <a:t>For </a:t>
            </a:r>
            <a:r>
              <a:rPr lang="en-US" sz="2000" dirty="0">
                <a:latin typeface="Dubai" pitchFamily="34" charset="-78"/>
                <a:cs typeface="Dubai" pitchFamily="34" charset="-78"/>
              </a:rPr>
              <a:t>data </a:t>
            </a:r>
            <a:r>
              <a:rPr lang="en-US" sz="2000" dirty="0" smtClean="0">
                <a:latin typeface="Dubai" pitchFamily="34" charset="-78"/>
                <a:cs typeface="Dubai" pitchFamily="34" charset="-78"/>
              </a:rPr>
              <a:t>visualization.</a:t>
            </a:r>
            <a:endParaRPr lang="en-IN" sz="2000" dirty="0">
              <a:latin typeface="Dubai" pitchFamily="34" charset="-78"/>
              <a:cs typeface="Dubai" pitchFamily="34" charset="-78"/>
            </a:endParaRPr>
          </a:p>
        </p:txBody>
      </p:sp>
    </p:spTree>
    <p:extLst>
      <p:ext uri="{BB962C8B-B14F-4D97-AF65-F5344CB8AC3E}">
        <p14:creationId xmlns:p14="http://schemas.microsoft.com/office/powerpoint/2010/main" val="2867943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6723" y="580293"/>
            <a:ext cx="8466993" cy="830997"/>
          </a:xfrm>
          <a:prstGeom prst="rect">
            <a:avLst/>
          </a:prstGeom>
          <a:noFill/>
        </p:spPr>
        <p:txBody>
          <a:bodyPr wrap="square" rtlCol="0">
            <a:spAutoFit/>
          </a:bodyPr>
          <a:lstStyle/>
          <a:p>
            <a:r>
              <a:rPr lang="en-US" sz="4800" u="sng" dirty="0" smtClean="0">
                <a:solidFill>
                  <a:schemeClr val="accent1">
                    <a:lumMod val="75000"/>
                  </a:schemeClr>
                </a:solidFill>
                <a:latin typeface="Stencil" pitchFamily="82" charset="0"/>
              </a:rPr>
              <a:t>Dataset description</a:t>
            </a:r>
            <a:endParaRPr lang="en-IN" sz="4800" u="sng" dirty="0">
              <a:solidFill>
                <a:schemeClr val="accent1">
                  <a:lumMod val="75000"/>
                </a:schemeClr>
              </a:solidFill>
              <a:latin typeface="Stencil" pitchFamily="82" charset="0"/>
            </a:endParaRPr>
          </a:p>
        </p:txBody>
      </p:sp>
      <p:sp>
        <p:nvSpPr>
          <p:cNvPr id="6" name="TextBox 5"/>
          <p:cNvSpPr txBox="1"/>
          <p:nvPr/>
        </p:nvSpPr>
        <p:spPr>
          <a:xfrm>
            <a:off x="1679330" y="1696915"/>
            <a:ext cx="8941777"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dirty="0" smtClean="0">
                <a:latin typeface="Arial Black" pitchFamily="34" charset="0"/>
              </a:rPr>
              <a:t>DATASET NAME: </a:t>
            </a:r>
            <a:r>
              <a:rPr lang="en-US" dirty="0" smtClean="0">
                <a:latin typeface="Arial Unicode MS" pitchFamily="34" charset="-128"/>
                <a:ea typeface="Arial Unicode MS" pitchFamily="34" charset="-128"/>
                <a:cs typeface="Arial Unicode MS" pitchFamily="34" charset="-128"/>
              </a:rPr>
              <a:t>Employee Performance Analysis Data.</a:t>
            </a:r>
            <a:endParaRPr lang="en-IN" dirty="0">
              <a:latin typeface="Arial Black" pitchFamily="34" charset="0"/>
            </a:endParaRPr>
          </a:p>
        </p:txBody>
      </p:sp>
      <p:sp>
        <p:nvSpPr>
          <p:cNvPr id="7" name="TextBox 6"/>
          <p:cNvSpPr txBox="1"/>
          <p:nvPr/>
        </p:nvSpPr>
        <p:spPr>
          <a:xfrm>
            <a:off x="1679330" y="2066247"/>
            <a:ext cx="9777046" cy="646331"/>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dirty="0" smtClean="0">
                <a:latin typeface="Arial Black" pitchFamily="34" charset="0"/>
              </a:rPr>
              <a:t>DESCRIPTION: </a:t>
            </a:r>
            <a:r>
              <a:rPr lang="en-US" dirty="0" smtClean="0">
                <a:latin typeface="Arial Unicode MS" pitchFamily="34" charset="-128"/>
                <a:ea typeface="Arial Unicode MS" pitchFamily="34" charset="-128"/>
                <a:cs typeface="Arial Unicode MS" pitchFamily="34" charset="-128"/>
              </a:rPr>
              <a:t>Contains performance metrics for employees, including satisfaction scores, performance ratings and demographic details.</a:t>
            </a:r>
            <a:endParaRPr lang="en-IN" dirty="0">
              <a:latin typeface="Arial Black" pitchFamily="34" charset="0"/>
            </a:endParaRPr>
          </a:p>
        </p:txBody>
      </p:sp>
      <p:sp>
        <p:nvSpPr>
          <p:cNvPr id="9" name="TextBox 8"/>
          <p:cNvSpPr txBox="1"/>
          <p:nvPr/>
        </p:nvSpPr>
        <p:spPr>
          <a:xfrm>
            <a:off x="1679330" y="2673192"/>
            <a:ext cx="4132385"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dirty="0" smtClean="0">
                <a:latin typeface="Arial Black" pitchFamily="34" charset="0"/>
              </a:rPr>
              <a:t>SOURCE: </a:t>
            </a:r>
            <a:r>
              <a:rPr lang="en-US" dirty="0" smtClean="0">
                <a:latin typeface="Arial Unicode MS" pitchFamily="34" charset="-128"/>
                <a:ea typeface="Arial Unicode MS" pitchFamily="34" charset="-128"/>
                <a:cs typeface="Arial Unicode MS" pitchFamily="34" charset="-128"/>
              </a:rPr>
              <a:t>Edunet Foundation. </a:t>
            </a:r>
            <a:endParaRPr lang="en-IN" dirty="0">
              <a:latin typeface="Arial Black" pitchFamily="34" charset="0"/>
            </a:endParaRPr>
          </a:p>
        </p:txBody>
      </p:sp>
      <p:sp>
        <p:nvSpPr>
          <p:cNvPr id="10" name="TextBox 9"/>
          <p:cNvSpPr txBox="1"/>
          <p:nvPr/>
        </p:nvSpPr>
        <p:spPr>
          <a:xfrm>
            <a:off x="1679330" y="3015706"/>
            <a:ext cx="8379070"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dirty="0" smtClean="0">
                <a:latin typeface="Arial Black" pitchFamily="34" charset="0"/>
              </a:rPr>
              <a:t>VARIABLES / COLUMNS:</a:t>
            </a:r>
            <a:endParaRPr lang="en-IN" dirty="0">
              <a:latin typeface="Arial Black" pitchFamily="34" charset="0"/>
            </a:endParaRPr>
          </a:p>
        </p:txBody>
      </p:sp>
      <p:sp>
        <p:nvSpPr>
          <p:cNvPr id="11" name="TextBox 10"/>
          <p:cNvSpPr txBox="1"/>
          <p:nvPr/>
        </p:nvSpPr>
        <p:spPr>
          <a:xfrm>
            <a:off x="2470638" y="3385038"/>
            <a:ext cx="5468816"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Black" pitchFamily="34" charset="0"/>
              </a:rPr>
              <a:t>Name: </a:t>
            </a:r>
            <a:r>
              <a:rPr lang="en-US" dirty="0" smtClean="0">
                <a:latin typeface="Arial Unicode MS" pitchFamily="34" charset="-128"/>
                <a:ea typeface="Arial Unicode MS" pitchFamily="34" charset="-128"/>
                <a:cs typeface="Arial Unicode MS" pitchFamily="34" charset="-128"/>
              </a:rPr>
              <a:t>First Name.</a:t>
            </a:r>
            <a:endParaRPr lang="en-IN" dirty="0">
              <a:latin typeface="Arial Black" pitchFamily="34" charset="0"/>
            </a:endParaRPr>
          </a:p>
        </p:txBody>
      </p:sp>
      <p:sp>
        <p:nvSpPr>
          <p:cNvPr id="12" name="TextBox 11"/>
          <p:cNvSpPr txBox="1"/>
          <p:nvPr/>
        </p:nvSpPr>
        <p:spPr>
          <a:xfrm>
            <a:off x="2461844" y="3701891"/>
            <a:ext cx="4888523"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Black" pitchFamily="34" charset="0"/>
              </a:rPr>
              <a:t>Gender: </a:t>
            </a:r>
            <a:r>
              <a:rPr lang="en-US" dirty="0" smtClean="0">
                <a:latin typeface="Arial Unicode MS" pitchFamily="34" charset="-128"/>
                <a:ea typeface="Arial Unicode MS" pitchFamily="34" charset="-128"/>
                <a:cs typeface="Arial Unicode MS" pitchFamily="34" charset="-128"/>
              </a:rPr>
              <a:t>Male and Female.</a:t>
            </a:r>
            <a:endParaRPr lang="en-IN" dirty="0">
              <a:latin typeface="Arial Black" pitchFamily="34" charset="0"/>
            </a:endParaRPr>
          </a:p>
        </p:txBody>
      </p:sp>
      <p:sp>
        <p:nvSpPr>
          <p:cNvPr id="13" name="TextBox 12"/>
          <p:cNvSpPr txBox="1"/>
          <p:nvPr/>
        </p:nvSpPr>
        <p:spPr>
          <a:xfrm>
            <a:off x="2461843" y="4009676"/>
            <a:ext cx="8880231"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Black" pitchFamily="34" charset="0"/>
              </a:rPr>
              <a:t>Business Unit: </a:t>
            </a:r>
            <a:r>
              <a:rPr lang="en-US" dirty="0" smtClean="0">
                <a:latin typeface="Arial Unicode MS" pitchFamily="34" charset="-128"/>
                <a:ea typeface="Arial Unicode MS" pitchFamily="34" charset="-128"/>
                <a:cs typeface="Arial Unicode MS" pitchFamily="34" charset="-128"/>
              </a:rPr>
              <a:t>BPC, CCDR, EW, MSC, NEL, PL, PYZ, SVG, TNS, WBL.</a:t>
            </a:r>
            <a:endParaRPr lang="en-IN" dirty="0">
              <a:latin typeface="Arial Black" pitchFamily="34" charset="0"/>
            </a:endParaRPr>
          </a:p>
        </p:txBody>
      </p:sp>
      <p:sp>
        <p:nvSpPr>
          <p:cNvPr id="14" name="TextBox 13"/>
          <p:cNvSpPr txBox="1"/>
          <p:nvPr/>
        </p:nvSpPr>
        <p:spPr>
          <a:xfrm>
            <a:off x="2470638" y="4308670"/>
            <a:ext cx="7561384" cy="646331"/>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Black" pitchFamily="34" charset="0"/>
              </a:rPr>
              <a:t>Employee Type: </a:t>
            </a:r>
            <a:r>
              <a:rPr lang="en-US" dirty="0" smtClean="0">
                <a:latin typeface="Arial Unicode MS" pitchFamily="34" charset="-128"/>
                <a:ea typeface="Arial Unicode MS" pitchFamily="34" charset="-128"/>
                <a:cs typeface="Arial Unicode MS" pitchFamily="34" charset="-128"/>
              </a:rPr>
              <a:t>Contract,</a:t>
            </a:r>
            <a:r>
              <a:rPr lang="en-US" dirty="0">
                <a:latin typeface="Arial Black" pitchFamily="34" charset="0"/>
              </a:rPr>
              <a:t> </a:t>
            </a:r>
            <a:r>
              <a:rPr lang="en-US" dirty="0" smtClean="0">
                <a:latin typeface="Arial Unicode MS" pitchFamily="34" charset="-128"/>
                <a:ea typeface="Arial Unicode MS" pitchFamily="34" charset="-128"/>
                <a:cs typeface="Arial Unicode MS" pitchFamily="34" charset="-128"/>
              </a:rPr>
              <a:t>Full time, Part time. </a:t>
            </a:r>
          </a:p>
          <a:p>
            <a:pPr marL="285750" indent="-285750">
              <a:buClr>
                <a:schemeClr val="accent1">
                  <a:lumMod val="75000"/>
                </a:schemeClr>
              </a:buClr>
              <a:buFont typeface="Wingdings" pitchFamily="2" charset="2"/>
              <a:buChar char="§"/>
            </a:pPr>
            <a:endParaRPr lang="en-IN" dirty="0">
              <a:latin typeface="Arial Black" pitchFamily="34" charset="0"/>
            </a:endParaRPr>
          </a:p>
        </p:txBody>
      </p:sp>
      <p:sp>
        <p:nvSpPr>
          <p:cNvPr id="15" name="TextBox 14"/>
          <p:cNvSpPr txBox="1"/>
          <p:nvPr/>
        </p:nvSpPr>
        <p:spPr>
          <a:xfrm>
            <a:off x="2470638" y="4631835"/>
            <a:ext cx="4941277"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Black" pitchFamily="34" charset="0"/>
              </a:rPr>
              <a:t>Data Types: </a:t>
            </a:r>
            <a:r>
              <a:rPr lang="en-US" dirty="0" smtClean="0">
                <a:latin typeface="Arial Unicode MS" pitchFamily="34" charset="-128"/>
                <a:ea typeface="Arial Unicode MS" pitchFamily="34" charset="-128"/>
                <a:cs typeface="Arial Unicode MS" pitchFamily="34" charset="-128"/>
              </a:rPr>
              <a:t>Numeric and Text.</a:t>
            </a:r>
            <a:endParaRPr lang="en-IN" dirty="0">
              <a:latin typeface="Arial Black" pitchFamily="34" charset="0"/>
            </a:endParaRPr>
          </a:p>
        </p:txBody>
      </p:sp>
      <p:sp>
        <p:nvSpPr>
          <p:cNvPr id="16" name="TextBox 15"/>
          <p:cNvSpPr txBox="1"/>
          <p:nvPr/>
        </p:nvSpPr>
        <p:spPr>
          <a:xfrm>
            <a:off x="1714499" y="5001167"/>
            <a:ext cx="4580793"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dirty="0" smtClean="0">
                <a:latin typeface="Arial Black" pitchFamily="34" charset="0"/>
              </a:rPr>
              <a:t>UNITS OF MEASUREMENT: </a:t>
            </a:r>
            <a:endParaRPr lang="en-IN" dirty="0">
              <a:latin typeface="Arial Black" pitchFamily="34" charset="0"/>
            </a:endParaRPr>
          </a:p>
        </p:txBody>
      </p:sp>
      <p:sp>
        <p:nvSpPr>
          <p:cNvPr id="17" name="TextBox 16"/>
          <p:cNvSpPr txBox="1"/>
          <p:nvPr/>
        </p:nvSpPr>
        <p:spPr>
          <a:xfrm>
            <a:off x="2470638" y="5300160"/>
            <a:ext cx="7754816"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Black" pitchFamily="34" charset="0"/>
              </a:rPr>
              <a:t>Performance Rating: </a:t>
            </a:r>
            <a:r>
              <a:rPr lang="en-US" dirty="0" smtClean="0">
                <a:latin typeface="Arial Unicode MS" pitchFamily="34" charset="-128"/>
                <a:ea typeface="Arial Unicode MS" pitchFamily="34" charset="-128"/>
                <a:cs typeface="Arial Unicode MS" pitchFamily="34" charset="-128"/>
              </a:rPr>
              <a:t>Very high, High, Medium, Low.</a:t>
            </a:r>
            <a:endParaRPr lang="en-IN" dirty="0">
              <a:latin typeface="Arial Black" pitchFamily="34" charset="0"/>
            </a:endParaRPr>
          </a:p>
        </p:txBody>
      </p:sp>
      <p:sp>
        <p:nvSpPr>
          <p:cNvPr id="18" name="TextBox 17"/>
          <p:cNvSpPr txBox="1"/>
          <p:nvPr/>
        </p:nvSpPr>
        <p:spPr>
          <a:xfrm>
            <a:off x="2470638" y="5599154"/>
            <a:ext cx="4783016"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
            </a:pPr>
            <a:r>
              <a:rPr lang="en-US" dirty="0" smtClean="0">
                <a:latin typeface="Arial Black" pitchFamily="34" charset="0"/>
              </a:rPr>
              <a:t>Satisfaction Score: </a:t>
            </a:r>
            <a:r>
              <a:rPr lang="en-US" dirty="0" smtClean="0">
                <a:latin typeface="Arial Unicode MS" pitchFamily="34" charset="-128"/>
                <a:ea typeface="Arial Unicode MS" pitchFamily="34" charset="-128"/>
                <a:cs typeface="Arial Unicode MS" pitchFamily="34" charset="-128"/>
              </a:rPr>
              <a:t>Scale of 1-5.</a:t>
            </a:r>
            <a:endParaRPr lang="en-IN" dirty="0">
              <a:latin typeface="Arial Black" pitchFamily="34" charset="0"/>
            </a:endParaRPr>
          </a:p>
        </p:txBody>
      </p:sp>
      <p:sp>
        <p:nvSpPr>
          <p:cNvPr id="19" name="TextBox 18"/>
          <p:cNvSpPr txBox="1"/>
          <p:nvPr/>
        </p:nvSpPr>
        <p:spPr>
          <a:xfrm>
            <a:off x="1723290" y="5968459"/>
            <a:ext cx="3824655" cy="369332"/>
          </a:xfrm>
          <a:prstGeom prst="rect">
            <a:avLst/>
          </a:prstGeom>
          <a:noFill/>
        </p:spPr>
        <p:txBody>
          <a:bodyPr wrap="square" rtlCol="0">
            <a:spAutoFit/>
          </a:bodyPr>
          <a:lstStyle/>
          <a:p>
            <a:pPr marL="285750" indent="-285750">
              <a:buClr>
                <a:schemeClr val="accent1">
                  <a:lumMod val="75000"/>
                </a:schemeClr>
              </a:buClr>
              <a:buFont typeface="Wingdings" pitchFamily="2" charset="2"/>
              <a:buChar char="q"/>
            </a:pPr>
            <a:r>
              <a:rPr lang="en-US" dirty="0" smtClean="0">
                <a:latin typeface="Arial Black" pitchFamily="34" charset="0"/>
              </a:rPr>
              <a:t>SIZE: </a:t>
            </a:r>
            <a:r>
              <a:rPr lang="en-US" dirty="0" smtClean="0">
                <a:latin typeface="Arial Unicode MS" pitchFamily="34" charset="-128"/>
                <a:ea typeface="Arial Unicode MS" pitchFamily="34" charset="-128"/>
                <a:cs typeface="Arial Unicode MS" pitchFamily="34" charset="-128"/>
              </a:rPr>
              <a:t>26 records, 5 fields.</a:t>
            </a:r>
            <a:endParaRPr lang="en-IN" dirty="0">
              <a:latin typeface="Arial Black" pitchFamily="34" charset="0"/>
            </a:endParaRPr>
          </a:p>
        </p:txBody>
      </p:sp>
    </p:spTree>
    <p:extLst>
      <p:ext uri="{BB962C8B-B14F-4D97-AF65-F5344CB8AC3E}">
        <p14:creationId xmlns:p14="http://schemas.microsoft.com/office/powerpoint/2010/main" val="33356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2423" y="564966"/>
            <a:ext cx="9618784" cy="830997"/>
          </a:xfrm>
          <a:prstGeom prst="rect">
            <a:avLst/>
          </a:prstGeom>
          <a:noFill/>
        </p:spPr>
        <p:txBody>
          <a:bodyPr wrap="square" rtlCol="0">
            <a:spAutoFit/>
          </a:bodyPr>
          <a:lstStyle/>
          <a:p>
            <a:r>
              <a:rPr lang="en-US" sz="4800" u="sng" dirty="0" smtClean="0">
                <a:solidFill>
                  <a:schemeClr val="accent1">
                    <a:lumMod val="75000"/>
                  </a:schemeClr>
                </a:solidFill>
                <a:latin typeface="Stencil" pitchFamily="82" charset="0"/>
              </a:rPr>
              <a:t>The “wow” in our solution</a:t>
            </a:r>
            <a:endParaRPr lang="en-IN" sz="4800" u="sng" dirty="0">
              <a:solidFill>
                <a:schemeClr val="accent1">
                  <a:lumMod val="75000"/>
                </a:schemeClr>
              </a:solidFill>
              <a:latin typeface="Stencil" pitchFamily="82" charset="0"/>
            </a:endParaRPr>
          </a:p>
        </p:txBody>
      </p:sp>
      <p:sp>
        <p:nvSpPr>
          <p:cNvPr id="3" name="TextBox 2"/>
          <p:cNvSpPr txBox="1"/>
          <p:nvPr/>
        </p:nvSpPr>
        <p:spPr>
          <a:xfrm>
            <a:off x="3174022" y="3613693"/>
            <a:ext cx="8291146" cy="369332"/>
          </a:xfrm>
          <a:prstGeom prst="rect">
            <a:avLst/>
          </a:prstGeom>
          <a:noFill/>
        </p:spPr>
        <p:txBody>
          <a:bodyPr wrap="square" rtlCol="0">
            <a:spAutoFit/>
          </a:bodyPr>
          <a:lstStyle/>
          <a:p>
            <a:r>
              <a:rPr lang="en-US" dirty="0">
                <a:latin typeface="Dubai" pitchFamily="34" charset="-78"/>
                <a:cs typeface="Dubai" pitchFamily="34" charset="-78"/>
              </a:rPr>
              <a:t>=</a:t>
            </a:r>
            <a:r>
              <a:rPr lang="en-US" dirty="0" smtClean="0">
                <a:latin typeface="Dubai" pitchFamily="34" charset="-78"/>
                <a:cs typeface="Dubai" pitchFamily="34" charset="-78"/>
              </a:rPr>
              <a:t>IF(Z8</a:t>
            </a:r>
            <a:r>
              <a:rPr lang="en-US" dirty="0">
                <a:latin typeface="Dubai" pitchFamily="34" charset="-78"/>
                <a:cs typeface="Dubai" pitchFamily="34" charset="-78"/>
              </a:rPr>
              <a:t>&gt;=5,"Very High",</a:t>
            </a:r>
            <a:r>
              <a:rPr lang="en-US" dirty="0" smtClean="0">
                <a:latin typeface="Dubai" pitchFamily="34" charset="-78"/>
                <a:cs typeface="Dubai" pitchFamily="34" charset="-78"/>
              </a:rPr>
              <a:t>IF(Z8</a:t>
            </a:r>
            <a:r>
              <a:rPr lang="en-US" dirty="0">
                <a:latin typeface="Dubai" pitchFamily="34" charset="-78"/>
                <a:cs typeface="Dubai" pitchFamily="34" charset="-78"/>
              </a:rPr>
              <a:t>&gt;=4,"High",</a:t>
            </a:r>
            <a:r>
              <a:rPr lang="en-US" dirty="0" smtClean="0">
                <a:latin typeface="Dubai" pitchFamily="34" charset="-78"/>
                <a:cs typeface="Dubai" pitchFamily="34" charset="-78"/>
              </a:rPr>
              <a:t>IF(Z8</a:t>
            </a:r>
            <a:r>
              <a:rPr lang="en-US" dirty="0">
                <a:latin typeface="Dubai" pitchFamily="34" charset="-78"/>
                <a:cs typeface="Dubai" pitchFamily="34" charset="-78"/>
              </a:rPr>
              <a:t>&gt;=3,"Medium",</a:t>
            </a:r>
            <a:r>
              <a:rPr lang="en-US" dirty="0" smtClean="0">
                <a:latin typeface="Dubai" pitchFamily="34" charset="-78"/>
                <a:cs typeface="Dubai" pitchFamily="34" charset="-78"/>
              </a:rPr>
              <a:t>IF(Z8</a:t>
            </a:r>
            <a:r>
              <a:rPr lang="en-US" dirty="0">
                <a:latin typeface="Dubai" pitchFamily="34" charset="-78"/>
                <a:cs typeface="Dubai" pitchFamily="34" charset="-78"/>
              </a:rPr>
              <a:t>&lt;=2,"Low"))))</a:t>
            </a:r>
            <a:endParaRPr lang="en-IN" dirty="0">
              <a:latin typeface="Dubai" pitchFamily="34" charset="-78"/>
              <a:cs typeface="Dubai" pitchFamily="34" charset="-78"/>
            </a:endParaRPr>
          </a:p>
        </p:txBody>
      </p:sp>
      <p:sp>
        <p:nvSpPr>
          <p:cNvPr id="4" name="TextBox 3"/>
          <p:cNvSpPr txBox="1"/>
          <p:nvPr/>
        </p:nvSpPr>
        <p:spPr>
          <a:xfrm>
            <a:off x="1600198" y="2152426"/>
            <a:ext cx="2839915" cy="523220"/>
          </a:xfrm>
          <a:prstGeom prst="rect">
            <a:avLst/>
          </a:prstGeom>
          <a:noFill/>
        </p:spPr>
        <p:txBody>
          <a:bodyPr wrap="square" rtlCol="0">
            <a:spAutoFit/>
          </a:bodyPr>
          <a:lstStyle/>
          <a:p>
            <a:r>
              <a:rPr lang="en-US" sz="2800" b="1" dirty="0" smtClean="0">
                <a:ln>
                  <a:solidFill>
                    <a:schemeClr val="tx1"/>
                  </a:solidFill>
                </a:ln>
                <a:solidFill>
                  <a:schemeClr val="bg1">
                    <a:lumMod val="95000"/>
                  </a:schemeClr>
                </a:solidFill>
                <a:effectLst>
                  <a:glow rad="101600">
                    <a:schemeClr val="tx1">
                      <a:lumMod val="50000"/>
                      <a:lumOff val="50000"/>
                      <a:alpha val="60000"/>
                    </a:schemeClr>
                  </a:glow>
                  <a:outerShdw blurRad="50800" dist="38100" dir="16200000" rotWithShape="0">
                    <a:prstClr val="black">
                      <a:alpha val="40000"/>
                    </a:prstClr>
                  </a:outerShdw>
                </a:effectLst>
                <a:latin typeface="Eras Bold ITC" pitchFamily="34" charset="0"/>
              </a:rPr>
              <a:t>FORMULA:</a:t>
            </a:r>
            <a:endParaRPr lang="en-IN" sz="2800" b="1" dirty="0">
              <a:ln>
                <a:solidFill>
                  <a:schemeClr val="tx1"/>
                </a:solidFill>
              </a:ln>
              <a:solidFill>
                <a:schemeClr val="bg1">
                  <a:lumMod val="95000"/>
                </a:schemeClr>
              </a:solidFill>
              <a:effectLst>
                <a:glow rad="101600">
                  <a:schemeClr val="tx1">
                    <a:lumMod val="50000"/>
                    <a:lumOff val="50000"/>
                    <a:alpha val="60000"/>
                  </a:schemeClr>
                </a:glow>
                <a:outerShdw blurRad="50800" dist="38100" dir="16200000" rotWithShape="0">
                  <a:prstClr val="black">
                    <a:alpha val="40000"/>
                  </a:prstClr>
                </a:outerShdw>
              </a:effectLst>
              <a:latin typeface="Eras Bold ITC" pitchFamily="34" charset="0"/>
            </a:endParaRPr>
          </a:p>
        </p:txBody>
      </p:sp>
      <p:sp>
        <p:nvSpPr>
          <p:cNvPr id="5" name="TextBox 4"/>
          <p:cNvSpPr txBox="1"/>
          <p:nvPr/>
        </p:nvSpPr>
        <p:spPr>
          <a:xfrm>
            <a:off x="1323240" y="3086439"/>
            <a:ext cx="3270739" cy="400110"/>
          </a:xfrm>
          <a:prstGeom prst="rect">
            <a:avLst/>
          </a:prstGeom>
          <a:noFill/>
        </p:spPr>
        <p:txBody>
          <a:bodyPr wrap="square" rtlCol="0">
            <a:spAutoFit/>
          </a:bodyPr>
          <a:lstStyle/>
          <a:p>
            <a:r>
              <a:rPr lang="en-US" sz="2000" u="sng" dirty="0" smtClean="0">
                <a:latin typeface="Arial Black" pitchFamily="34" charset="0"/>
              </a:rPr>
              <a:t>Performance Level: </a:t>
            </a:r>
            <a:endParaRPr lang="en-IN" sz="2000" u="sng" dirty="0">
              <a:latin typeface="Arial Black" pitchFamily="34" charset="0"/>
            </a:endParaRPr>
          </a:p>
        </p:txBody>
      </p:sp>
      <p:sp>
        <p:nvSpPr>
          <p:cNvPr id="7" name="TextBox 6"/>
          <p:cNvSpPr txBox="1"/>
          <p:nvPr/>
        </p:nvSpPr>
        <p:spPr>
          <a:xfrm>
            <a:off x="1600198" y="4526089"/>
            <a:ext cx="8119699" cy="400110"/>
          </a:xfrm>
          <a:prstGeom prst="rect">
            <a:avLst/>
          </a:prstGeom>
          <a:noFill/>
        </p:spPr>
        <p:txBody>
          <a:bodyPr wrap="square" rtlCol="0">
            <a:spAutoFit/>
          </a:bodyPr>
          <a:lstStyle/>
          <a:p>
            <a:r>
              <a:rPr lang="en-US" sz="2000" u="sng" dirty="0" smtClean="0">
                <a:latin typeface="Arial Black" pitchFamily="34" charset="0"/>
              </a:rPr>
              <a:t>Insights</a:t>
            </a:r>
            <a:r>
              <a:rPr lang="en-US" sz="2000" dirty="0" smtClean="0">
                <a:latin typeface="Arial Black" pitchFamily="34" charset="0"/>
              </a:rPr>
              <a:t>: </a:t>
            </a:r>
            <a:r>
              <a:rPr lang="en-US" sz="2000" dirty="0" smtClean="0">
                <a:latin typeface="Dubai" pitchFamily="34" charset="-78"/>
                <a:cs typeface="Dubai" pitchFamily="34" charset="-78"/>
              </a:rPr>
              <a:t>Used to evaluate the scores as levels from low to very high.</a:t>
            </a:r>
            <a:endParaRPr lang="en-IN" sz="2000" u="sng" dirty="0">
              <a:latin typeface="Arial Black" pitchFamily="34" charset="0"/>
            </a:endParaRPr>
          </a:p>
        </p:txBody>
      </p:sp>
    </p:spTree>
    <p:extLst>
      <p:ext uri="{BB962C8B-B14F-4D97-AF65-F5344CB8AC3E}">
        <p14:creationId xmlns:p14="http://schemas.microsoft.com/office/powerpoint/2010/main" val="227217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1036</TotalTime>
  <Words>706</Words>
  <Application>Microsoft Office PowerPoint</Application>
  <PresentationFormat>Custom</PresentationFormat>
  <Paragraphs>88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PowerPoint Presentation</vt:lpstr>
      <vt:lpstr>Project title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Prasanth</dc:creator>
  <cp:lastModifiedBy>Deepa Prasanth</cp:lastModifiedBy>
  <cp:revision>59</cp:revision>
  <dcterms:created xsi:type="dcterms:W3CDTF">2024-08-29T15:32:41Z</dcterms:created>
  <dcterms:modified xsi:type="dcterms:W3CDTF">2024-09-02T19:15:42Z</dcterms:modified>
</cp:coreProperties>
</file>