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6143677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6143677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61436778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61436778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143677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143677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61436778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61436778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61436778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61436778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61436778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61436778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61436778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61436778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1436778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1436778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6143677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6143677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6143677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6143677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6143677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6143677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6143677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6143677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6143677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6143677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6143677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6143677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6143677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6143677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6143677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6143677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ratp.fr/explore/dataset/positions-geographiques-des-stations-du-reseau-ratp/information/?disjunctive.stop_na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Paris metro and optimal business location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08" name="Google Shape;108;p22"/>
          <p:cNvSpPr txBox="1"/>
          <p:nvPr/>
        </p:nvSpPr>
        <p:spPr>
          <a:xfrm>
            <a:off x="454500" y="1385650"/>
            <a:ext cx="63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will be using k-mean to cluster different points and get the best centroids for our business 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8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 result</a:t>
            </a:r>
            <a:endParaRPr/>
          </a:p>
        </p:txBody>
      </p:sp>
      <p:pic>
        <p:nvPicPr>
          <p:cNvPr id="114" name="Google Shape;114;p23"/>
          <p:cNvPicPr preferRelativeResize="0"/>
          <p:nvPr/>
        </p:nvPicPr>
        <p:blipFill>
          <a:blip r:embed="rId3">
            <a:alphaModFix/>
          </a:blip>
          <a:stretch>
            <a:fillRect/>
          </a:stretch>
        </p:blipFill>
        <p:spPr>
          <a:xfrm>
            <a:off x="3551201" y="609675"/>
            <a:ext cx="4573950" cy="431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k-mean cluster number</a:t>
            </a:r>
            <a:endParaRPr/>
          </a:p>
        </p:txBody>
      </p:sp>
      <p:pic>
        <p:nvPicPr>
          <p:cNvPr id="120" name="Google Shape;120;p24"/>
          <p:cNvPicPr preferRelativeResize="0"/>
          <p:nvPr/>
        </p:nvPicPr>
        <p:blipFill>
          <a:blip r:embed="rId3">
            <a:alphaModFix/>
          </a:blip>
          <a:stretch>
            <a:fillRect/>
          </a:stretch>
        </p:blipFill>
        <p:spPr>
          <a:xfrm>
            <a:off x="703063" y="1152473"/>
            <a:ext cx="7737871" cy="3798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Plotting clusters</a:t>
            </a:r>
            <a:endParaRPr/>
          </a:p>
        </p:txBody>
      </p:sp>
      <p:pic>
        <p:nvPicPr>
          <p:cNvPr id="126" name="Google Shape;126;p25"/>
          <p:cNvPicPr preferRelativeResize="0"/>
          <p:nvPr/>
        </p:nvPicPr>
        <p:blipFill>
          <a:blip r:embed="rId3">
            <a:alphaModFix/>
          </a:blip>
          <a:stretch>
            <a:fillRect/>
          </a:stretch>
        </p:blipFill>
        <p:spPr>
          <a:xfrm>
            <a:off x="525850" y="1454900"/>
            <a:ext cx="7743839"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locations for business opening / public transport availability</a:t>
            </a:r>
            <a:endParaRPr/>
          </a:p>
        </p:txBody>
      </p:sp>
      <p:pic>
        <p:nvPicPr>
          <p:cNvPr id="132" name="Google Shape;132;p26"/>
          <p:cNvPicPr preferRelativeResize="0"/>
          <p:nvPr/>
        </p:nvPicPr>
        <p:blipFill>
          <a:blip r:embed="rId3">
            <a:alphaModFix/>
          </a:blip>
          <a:stretch>
            <a:fillRect/>
          </a:stretch>
        </p:blipFill>
        <p:spPr>
          <a:xfrm>
            <a:off x="479238" y="1288999"/>
            <a:ext cx="8185524" cy="352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152400" y="152400"/>
            <a:ext cx="7391400" cy="470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152400" y="152400"/>
            <a:ext cx="7286625" cy="287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152400" y="152400"/>
            <a:ext cx="7162800" cy="216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the initial problem</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Clr>
                <a:schemeClr val="dk1"/>
              </a:buClr>
              <a:buSzPts val="1100"/>
              <a:buFont typeface="Arial"/>
              <a:buNone/>
            </a:pPr>
            <a:r>
              <a:rPr lang="en" sz="800">
                <a:solidFill>
                  <a:schemeClr val="dk1"/>
                </a:solidFill>
                <a:highlight>
                  <a:srgbClr val="FFFFFF"/>
                </a:highlight>
              </a:rPr>
              <a:t>1 / For this week, you will required to submit the following:</a:t>
            </a:r>
            <a:endParaRPr sz="800">
              <a:solidFill>
                <a:schemeClr val="dk1"/>
              </a:solidFill>
              <a:highlight>
                <a:srgbClr val="FFFFFF"/>
              </a:highlight>
            </a:endParaRPr>
          </a:p>
          <a:p>
            <a:pPr indent="0" lvl="0" marL="0" rtl="0" algn="just">
              <a:spcBef>
                <a:spcPts val="1100"/>
              </a:spcBef>
              <a:spcAft>
                <a:spcPts val="0"/>
              </a:spcAft>
              <a:buClr>
                <a:schemeClr val="dk1"/>
              </a:buClr>
              <a:buSzPts val="1100"/>
              <a:buFont typeface="Arial"/>
              <a:buNone/>
            </a:pPr>
            <a:r>
              <a:rPr lang="en" sz="800">
                <a:solidFill>
                  <a:schemeClr val="dk1"/>
                </a:solidFill>
                <a:highlight>
                  <a:srgbClr val="FFFFFF"/>
                </a:highlight>
              </a:rPr>
              <a:t>A description of the problem and a discussion of the background. (15 marks) A description of the data and how it will be used to solve the problem. (15 marks)</a:t>
            </a:r>
            <a:endParaRPr sz="800">
              <a:solidFill>
                <a:schemeClr val="dk1"/>
              </a:solidFill>
              <a:highlight>
                <a:srgbClr val="FFFFFF"/>
              </a:highlight>
            </a:endParaRPr>
          </a:p>
          <a:p>
            <a:pPr indent="0" lvl="0" marL="0" rtl="0" algn="just">
              <a:spcBef>
                <a:spcPts val="1100"/>
              </a:spcBef>
              <a:spcAft>
                <a:spcPts val="0"/>
              </a:spcAft>
              <a:buClr>
                <a:schemeClr val="dk1"/>
              </a:buClr>
              <a:buSzPts val="1100"/>
              <a:buFont typeface="Arial"/>
              <a:buNone/>
            </a:pPr>
            <a:r>
              <a:rPr lang="en" sz="800">
                <a:solidFill>
                  <a:schemeClr val="dk1"/>
                </a:solidFill>
                <a:highlight>
                  <a:srgbClr val="FFFFFF"/>
                </a:highlight>
              </a:rPr>
              <a:t>2 / For the second week, the final deliverables of the project will be:</a:t>
            </a:r>
            <a:endParaRPr sz="800">
              <a:solidFill>
                <a:schemeClr val="dk1"/>
              </a:solidFill>
              <a:highlight>
                <a:srgbClr val="FFFFFF"/>
              </a:highlight>
            </a:endParaRPr>
          </a:p>
          <a:p>
            <a:pPr indent="0" lvl="0" marL="0" rtl="0" algn="just">
              <a:spcBef>
                <a:spcPts val="1100"/>
              </a:spcBef>
              <a:spcAft>
                <a:spcPts val="0"/>
              </a:spcAft>
              <a:buClr>
                <a:schemeClr val="dk1"/>
              </a:buClr>
              <a:buSzPts val="1100"/>
              <a:buFont typeface="Arial"/>
              <a:buNone/>
            </a:pPr>
            <a:r>
              <a:rPr lang="en" sz="800">
                <a:solidFill>
                  <a:schemeClr val="dk1"/>
                </a:solidFill>
                <a:highlight>
                  <a:srgbClr val="FFFFFF"/>
                </a:highlight>
              </a:rPr>
              <a:t>A link to your Notebook on your Github repository, showing your code. (15 marks) A full report consisting of all of the following components (15 marks):</a:t>
            </a:r>
            <a:endParaRPr sz="800">
              <a:solidFill>
                <a:schemeClr val="dk1"/>
              </a:solidFill>
              <a:highlight>
                <a:srgbClr val="FFFFFF"/>
              </a:highlight>
            </a:endParaRPr>
          </a:p>
          <a:p>
            <a:pPr indent="0" lvl="0" marL="0" rtl="0" algn="l">
              <a:spcBef>
                <a:spcPts val="0"/>
              </a:spcBef>
              <a:spcAft>
                <a:spcPts val="0"/>
              </a:spcAft>
              <a:buNone/>
            </a:pPr>
            <a:r>
              <a:rPr lang="en" sz="800">
                <a:solidFill>
                  <a:schemeClr val="dk1"/>
                </a:solidFill>
                <a:highlight>
                  <a:srgbClr val="FFFFFF"/>
                </a:highlight>
              </a:rPr>
              <a:t>Introduction where you discuss the business problem and who would be interested in this project.</a:t>
            </a:r>
            <a:endParaRPr sz="800">
              <a:solidFill>
                <a:schemeClr val="dk1"/>
              </a:solidFill>
              <a:highlight>
                <a:srgbClr val="FFFFFF"/>
              </a:highlight>
            </a:endParaRPr>
          </a:p>
          <a:p>
            <a:pPr indent="0" lvl="0" marL="0" rtl="0" algn="l">
              <a:spcBef>
                <a:spcPts val="1200"/>
              </a:spcBef>
              <a:spcAft>
                <a:spcPts val="0"/>
              </a:spcAft>
              <a:buNone/>
            </a:pPr>
            <a:r>
              <a:rPr lang="en" sz="800">
                <a:solidFill>
                  <a:schemeClr val="dk1"/>
                </a:solidFill>
                <a:highlight>
                  <a:srgbClr val="FFFFFF"/>
                </a:highlight>
              </a:rPr>
              <a:t>Data where your describe the data that will be used to solve the problem and the source of the data.</a:t>
            </a:r>
            <a:endParaRPr sz="800">
              <a:solidFill>
                <a:schemeClr val="dk1"/>
              </a:solidFill>
              <a:highlight>
                <a:srgbClr val="FFFFFF"/>
              </a:highlight>
            </a:endParaRPr>
          </a:p>
          <a:p>
            <a:pPr indent="0" lvl="0" marL="0" rtl="0" algn="l">
              <a:spcBef>
                <a:spcPts val="1200"/>
              </a:spcBef>
              <a:spcAft>
                <a:spcPts val="0"/>
              </a:spcAft>
              <a:buNone/>
            </a:pPr>
            <a:r>
              <a:rPr lang="en" sz="800">
                <a:solidFill>
                  <a:schemeClr val="dk1"/>
                </a:solidFill>
                <a:highlight>
                  <a:srgbClr val="FFFFFF"/>
                </a:highlight>
              </a:rPr>
              <a:t>Methodology section which represents the main component of the report where you discuss and describe any exploratory data analysis that you did, any inferential statistical testing that you performed, if any, and what machine learnings were used and why.</a:t>
            </a:r>
            <a:endParaRPr sz="800">
              <a:solidFill>
                <a:schemeClr val="dk1"/>
              </a:solidFill>
              <a:highlight>
                <a:srgbClr val="FFFFFF"/>
              </a:highlight>
            </a:endParaRPr>
          </a:p>
          <a:p>
            <a:pPr indent="0" lvl="0" marL="0" rtl="0" algn="l">
              <a:spcBef>
                <a:spcPts val="1200"/>
              </a:spcBef>
              <a:spcAft>
                <a:spcPts val="0"/>
              </a:spcAft>
              <a:buNone/>
            </a:pPr>
            <a:r>
              <a:rPr lang="en" sz="800">
                <a:solidFill>
                  <a:schemeClr val="dk1"/>
                </a:solidFill>
                <a:highlight>
                  <a:srgbClr val="FFFFFF"/>
                </a:highlight>
              </a:rPr>
              <a:t>Results section where you discuss the results.</a:t>
            </a:r>
            <a:endParaRPr sz="800">
              <a:solidFill>
                <a:schemeClr val="dk1"/>
              </a:solidFill>
              <a:highlight>
                <a:srgbClr val="FFFFFF"/>
              </a:highlight>
            </a:endParaRPr>
          </a:p>
          <a:p>
            <a:pPr indent="0" lvl="0" marL="0" rtl="0" algn="l">
              <a:spcBef>
                <a:spcPts val="1200"/>
              </a:spcBef>
              <a:spcAft>
                <a:spcPts val="0"/>
              </a:spcAft>
              <a:buNone/>
            </a:pPr>
            <a:r>
              <a:rPr lang="en" sz="800">
                <a:solidFill>
                  <a:schemeClr val="dk1"/>
                </a:solidFill>
                <a:highlight>
                  <a:srgbClr val="FFFFFF"/>
                </a:highlight>
              </a:rPr>
              <a:t>Discussion section where you discuss any observations you noted and any recommendations you can make based on the results.</a:t>
            </a:r>
            <a:endParaRPr sz="800">
              <a:solidFill>
                <a:schemeClr val="dk1"/>
              </a:solidFill>
              <a:highlight>
                <a:srgbClr val="FFFFFF"/>
              </a:highlight>
            </a:endParaRPr>
          </a:p>
          <a:p>
            <a:pPr indent="0" lvl="0" marL="0" rtl="0" algn="l">
              <a:spcBef>
                <a:spcPts val="1200"/>
              </a:spcBef>
              <a:spcAft>
                <a:spcPts val="0"/>
              </a:spcAft>
              <a:buNone/>
            </a:pPr>
            <a:r>
              <a:rPr lang="en" sz="800">
                <a:solidFill>
                  <a:schemeClr val="dk1"/>
                </a:solidFill>
                <a:highlight>
                  <a:srgbClr val="FFFFFF"/>
                </a:highlight>
              </a:rPr>
              <a:t>Conclusion section where you conclude the report.</a:t>
            </a:r>
            <a:endParaRPr sz="800">
              <a:solidFill>
                <a:schemeClr val="dk1"/>
              </a:solidFill>
              <a:highlight>
                <a:srgbClr val="FFFFFF"/>
              </a:highlight>
            </a:endParaRPr>
          </a:p>
          <a:p>
            <a:pPr indent="0" lvl="0" marL="0" rtl="0" algn="just">
              <a:spcBef>
                <a:spcPts val="1200"/>
              </a:spcBef>
              <a:spcAft>
                <a:spcPts val="0"/>
              </a:spcAft>
              <a:buClr>
                <a:schemeClr val="dk1"/>
              </a:buClr>
              <a:buSzPts val="1100"/>
              <a:buFont typeface="Arial"/>
              <a:buNone/>
            </a:pPr>
            <a:r>
              <a:rPr lang="en" sz="800">
                <a:solidFill>
                  <a:schemeClr val="dk1"/>
                </a:solidFill>
                <a:highlight>
                  <a:srgbClr val="FFFFFF"/>
                </a:highlight>
              </a:rPr>
              <a:t>3 / Your choice of a presentation or blogpost. (10 marks)</a:t>
            </a:r>
            <a:endParaRPr sz="800">
              <a:solidFill>
                <a:schemeClr val="dk1"/>
              </a:solidFill>
              <a:highlight>
                <a:srgbClr val="FFFFFF"/>
              </a:highlight>
            </a:endParaRPr>
          </a:p>
          <a:p>
            <a:pPr indent="0" lvl="0" marL="0" rtl="0" algn="l">
              <a:spcBef>
                <a:spcPts val="0"/>
              </a:spcBef>
              <a:spcAft>
                <a:spcPts val="1200"/>
              </a:spcAft>
              <a:buNone/>
            </a:pPr>
            <a:r>
              <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100"/>
              </a:spcBef>
              <a:spcAft>
                <a:spcPts val="0"/>
              </a:spcAft>
              <a:buNone/>
            </a:pPr>
            <a:r>
              <a:rPr lang="en" sz="1050">
                <a:solidFill>
                  <a:schemeClr val="dk1"/>
                </a:solidFill>
                <a:highlight>
                  <a:srgbClr val="FFFFFF"/>
                </a:highlight>
              </a:rPr>
              <a:t>Paris and its suburbs are managed by a company called RATP for transports. We will analyse the stations from the RATP open data website and try to understand how it works trough geolocalisation data. The goal is to find geolocalised points that may suit the opening of a business based on public transport availability.</a:t>
            </a:r>
            <a:endParaRPr sz="1050">
              <a:solidFill>
                <a:schemeClr val="dk1"/>
              </a:solidFill>
              <a:highlight>
                <a:srgbClr val="FFFFFF"/>
              </a:highlight>
            </a:endParaRPr>
          </a:p>
          <a:p>
            <a:pPr indent="0" lvl="0" marL="457200" rtl="0" algn="just">
              <a:spcBef>
                <a:spcPts val="1100"/>
              </a:spcBef>
              <a:spcAft>
                <a:spcPts val="0"/>
              </a:spcAft>
              <a:buNone/>
            </a:pPr>
            <a:r>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1/ We will get the food data from foursquare API and see how many food venues there is for each station as an example and plot it in folium</a:t>
            </a:r>
            <a:endParaRPr sz="1050">
              <a:solidFill>
                <a:schemeClr val="dk1"/>
              </a:solidFill>
              <a:highlight>
                <a:srgbClr val="FFFFFF"/>
              </a:highlight>
            </a:endParaRPr>
          </a:p>
          <a:p>
            <a:pPr indent="-295275" lvl="0" marL="457200" marR="279400" rtl="0" algn="l">
              <a:spcBef>
                <a:spcPts val="0"/>
              </a:spcBef>
              <a:spcAft>
                <a:spcPts val="0"/>
              </a:spcAft>
              <a:buClr>
                <a:schemeClr val="dk1"/>
              </a:buClr>
              <a:buSzPts val="1050"/>
              <a:buChar char="●"/>
            </a:pPr>
            <a:r>
              <a:rPr lang="en" sz="1050">
                <a:solidFill>
                  <a:schemeClr val="dk1"/>
                </a:solidFill>
                <a:highlight>
                  <a:srgbClr val="FFFFFF"/>
                </a:highlight>
              </a:rPr>
              <a:t>2/ We will use a clustering algorithm to understand the best positions that are accessible trough public transport ( of RATP ) based on their data</a:t>
            </a:r>
            <a:endParaRPr sz="1050">
              <a:solidFill>
                <a:schemeClr val="dk1"/>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100"/>
              </a:spcBef>
              <a:spcAft>
                <a:spcPts val="0"/>
              </a:spcAft>
              <a:buNone/>
            </a:pPr>
            <a:r>
              <a:rPr lang="en" sz="1050">
                <a:solidFill>
                  <a:schemeClr val="dk1"/>
                </a:solidFill>
                <a:highlight>
                  <a:srgbClr val="FFFFFF"/>
                </a:highlight>
              </a:rPr>
              <a:t>The data is accessible at this link</a:t>
            </a:r>
            <a:endParaRPr sz="1050">
              <a:solidFill>
                <a:schemeClr val="dk1"/>
              </a:solidFill>
              <a:highlight>
                <a:srgbClr val="FFFFFF"/>
              </a:highlight>
            </a:endParaRPr>
          </a:p>
          <a:p>
            <a:pPr indent="0" lvl="0" marL="0" rtl="0" algn="just">
              <a:spcBef>
                <a:spcPts val="1100"/>
              </a:spcBef>
              <a:spcAft>
                <a:spcPts val="0"/>
              </a:spcAft>
              <a:buNone/>
            </a:pPr>
            <a:r>
              <a:rPr lang="en" sz="1050" u="sng">
                <a:solidFill>
                  <a:srgbClr val="0088CC"/>
                </a:solidFill>
                <a:highlight>
                  <a:srgbClr val="FFFFFF"/>
                </a:highlight>
                <a:hlinkClick r:id="rId3">
                  <a:extLst>
                    <a:ext uri="{A12FA001-AC4F-418D-AE19-62706E023703}">
                      <ahyp:hlinkClr val="tx"/>
                    </a:ext>
                  </a:extLst>
                </a:hlinkClick>
              </a:rPr>
              <a:t>https://data.ratp.fr/explore/dataset/positions-geographiques-des-stations-du-reseau-ratp/information/?disjunctive.stop_name</a:t>
            </a:r>
            <a:r>
              <a:rPr lang="en" sz="1050">
                <a:solidFill>
                  <a:schemeClr val="dk1"/>
                </a:solidFill>
                <a:highlight>
                  <a:srgbClr val="FFFFFF"/>
                </a:highlight>
              </a:rPr>
              <a:t> . </a:t>
            </a:r>
            <a:endParaRPr sz="1050">
              <a:solidFill>
                <a:schemeClr val="dk1"/>
              </a:solidFill>
              <a:highlight>
                <a:srgbClr val="FFFFFF"/>
              </a:highlight>
            </a:endParaRPr>
          </a:p>
          <a:p>
            <a:pPr indent="0" lvl="0" marL="0" rtl="0" algn="just">
              <a:spcBef>
                <a:spcPts val="1100"/>
              </a:spcBef>
              <a:spcAft>
                <a:spcPts val="0"/>
              </a:spcAft>
              <a:buClr>
                <a:schemeClr val="dk1"/>
              </a:buClr>
              <a:buSzPts val="1100"/>
              <a:buFont typeface="Arial"/>
              <a:buNone/>
            </a:pPr>
            <a:r>
              <a:rPr lang="en" sz="1050">
                <a:solidFill>
                  <a:schemeClr val="dk1"/>
                </a:solidFill>
                <a:highlight>
                  <a:srgbClr val="FFFFFF"/>
                </a:highlight>
              </a:rPr>
              <a:t>It is from RATP which is representing France main region transport system , it is part of the open data, which is free and accessible.</a:t>
            </a:r>
            <a:endParaRPr sz="1050">
              <a:solidFill>
                <a:schemeClr val="dk1"/>
              </a:solidFill>
              <a:highlight>
                <a:srgbClr val="FFFFFF"/>
              </a:highlight>
            </a:endParaRPr>
          </a:p>
          <a:p>
            <a:pPr indent="0" lvl="0" marL="0" rtl="0" algn="just">
              <a:spcBef>
                <a:spcPts val="1100"/>
              </a:spcBef>
              <a:spcAft>
                <a:spcPts val="0"/>
              </a:spcAft>
              <a:buClr>
                <a:schemeClr val="dk1"/>
              </a:buClr>
              <a:buSzPts val="1100"/>
              <a:buFont typeface="Arial"/>
              <a:buNone/>
            </a:pPr>
            <a:r>
              <a:rPr lang="en" sz="1050">
                <a:solidFill>
                  <a:schemeClr val="dk1"/>
                </a:solidFill>
                <a:highlight>
                  <a:srgbClr val="FFFFFF"/>
                </a:highlight>
              </a:rPr>
              <a:t>The data by itself has a latitude and longitude + name and adress of the stations.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Latitude and longitude will be used to get specific locations and plot it on a map with folium </a:t>
            </a:r>
            <a:endParaRPr sz="1050">
              <a:solidFill>
                <a:schemeClr val="dk1"/>
              </a:solidFill>
              <a:highlight>
                <a:srgbClr val="FFFFFF"/>
              </a:highlight>
            </a:endParaRPr>
          </a:p>
          <a:p>
            <a:pPr indent="0" lvl="0" marL="0" rtl="0" algn="l">
              <a:spcBef>
                <a:spcPts val="1200"/>
              </a:spcBef>
              <a:spcAft>
                <a:spcPts val="0"/>
              </a:spcAft>
              <a:buNone/>
            </a:pPr>
            <a:r>
              <a:rPr lang="en" sz="1050">
                <a:solidFill>
                  <a:schemeClr val="dk1"/>
                </a:solidFill>
                <a:highlight>
                  <a:srgbClr val="FFFFFF"/>
                </a:highlight>
              </a:rPr>
              <a:t>- Latitude and longitude will be used to get information from foursquare API.</a:t>
            </a:r>
            <a:endParaRPr sz="1050">
              <a:solidFill>
                <a:schemeClr val="dk1"/>
              </a:solidFill>
              <a:highlight>
                <a:srgbClr val="FFFFFF"/>
              </a:highlight>
            </a:endParaRPr>
          </a:p>
          <a:p>
            <a:pPr indent="0" lvl="0" marL="0" rtl="0" algn="l">
              <a:spcBef>
                <a:spcPts val="1200"/>
              </a:spcBef>
              <a:spcAft>
                <a:spcPts val="0"/>
              </a:spcAft>
              <a:buNone/>
            </a:pPr>
            <a:r>
              <a:rPr lang="en" sz="1050">
                <a:solidFill>
                  <a:schemeClr val="dk1"/>
                </a:solidFill>
                <a:highlight>
                  <a:srgbClr val="FFFFFF"/>
                </a:highlight>
              </a:rPr>
              <a:t>- Latitude and longitude will be used by the algorithm to find best positions</a:t>
            </a:r>
            <a:endParaRPr sz="1050">
              <a:solidFill>
                <a:schemeClr val="dk1"/>
              </a:solidFill>
              <a:highlight>
                <a:srgbClr val="FFFFFF"/>
              </a:highlight>
            </a:endParaRPr>
          </a:p>
          <a:p>
            <a:pPr indent="0" lvl="0" marL="0" rtl="0" algn="just">
              <a:spcBef>
                <a:spcPts val="1200"/>
              </a:spcBef>
              <a:spcAft>
                <a:spcPts val="0"/>
              </a:spcAft>
              <a:buClr>
                <a:schemeClr val="dk1"/>
              </a:buClr>
              <a:buSzPts val="1100"/>
              <a:buFont typeface="Arial"/>
              <a:buNone/>
            </a:pPr>
            <a:r>
              <a:rPr lang="en" sz="1050">
                <a:solidFill>
                  <a:schemeClr val="dk1"/>
                </a:solidFill>
                <a:highlight>
                  <a:srgbClr val="FFFFFF"/>
                </a:highlight>
              </a:rPr>
              <a:t>In all cases the data needs to be transformed to be used in terms of analysis. The data set will anyway be reduced and filtered to avoid duplicates, it may be simplified as well to be able to fit the number of maximum calls per day we have with the foursquare API.</a:t>
            </a:r>
            <a:endParaRPr sz="10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8" name="Google Shape;78;p17"/>
          <p:cNvSpPr txBox="1"/>
          <p:nvPr/>
        </p:nvSpPr>
        <p:spPr>
          <a:xfrm>
            <a:off x="432325" y="1396725"/>
            <a:ext cx="6384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Many data transformation have been done to be able to use folium and make a map + use the k-mean algorithm in the next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steps :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Data transformation</a:t>
            </a:r>
            <a:endParaRPr/>
          </a:p>
          <a:p>
            <a:pPr indent="-317500" lvl="0" marL="457200" rtl="0" algn="l">
              <a:spcBef>
                <a:spcPts val="0"/>
              </a:spcBef>
              <a:spcAft>
                <a:spcPts val="0"/>
              </a:spcAft>
              <a:buSzPts val="1400"/>
              <a:buChar char="●"/>
            </a:pPr>
            <a:r>
              <a:rPr lang="en"/>
              <a:t>Exploration</a:t>
            </a:r>
            <a:endParaRPr/>
          </a:p>
          <a:p>
            <a:pPr indent="-317500" lvl="0" marL="457200" rtl="0" algn="l">
              <a:spcBef>
                <a:spcPts val="0"/>
              </a:spcBef>
              <a:spcAft>
                <a:spcPts val="0"/>
              </a:spcAft>
              <a:buSzPts val="1400"/>
              <a:buChar char="●"/>
            </a:pPr>
            <a:r>
              <a:rPr lang="en"/>
              <a:t>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a:t>
            </a:r>
            <a:endParaRPr/>
          </a:p>
        </p:txBody>
      </p:sp>
      <p:pic>
        <p:nvPicPr>
          <p:cNvPr id="84" name="Google Shape;84;p18"/>
          <p:cNvPicPr preferRelativeResize="0"/>
          <p:nvPr/>
        </p:nvPicPr>
        <p:blipFill>
          <a:blip r:embed="rId3">
            <a:alphaModFix/>
          </a:blip>
          <a:stretch>
            <a:fillRect/>
          </a:stretch>
        </p:blipFill>
        <p:spPr>
          <a:xfrm>
            <a:off x="0" y="1636392"/>
            <a:ext cx="9144001" cy="18707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Showing station locations</a:t>
            </a:r>
            <a:endParaRPr/>
          </a:p>
        </p:txBody>
      </p:sp>
      <p:pic>
        <p:nvPicPr>
          <p:cNvPr id="90" name="Google Shape;90;p19"/>
          <p:cNvPicPr preferRelativeResize="0"/>
          <p:nvPr/>
        </p:nvPicPr>
        <p:blipFill>
          <a:blip r:embed="rId3">
            <a:alphaModFix/>
          </a:blip>
          <a:stretch>
            <a:fillRect/>
          </a:stretch>
        </p:blipFill>
        <p:spPr>
          <a:xfrm>
            <a:off x="1841898" y="929025"/>
            <a:ext cx="5304551" cy="4125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foursquare to get number of venues</a:t>
            </a:r>
            <a:endParaRPr/>
          </a:p>
        </p:txBody>
      </p:sp>
      <p:pic>
        <p:nvPicPr>
          <p:cNvPr id="96" name="Google Shape;96;p20"/>
          <p:cNvPicPr preferRelativeResize="0"/>
          <p:nvPr/>
        </p:nvPicPr>
        <p:blipFill>
          <a:blip r:embed="rId3">
            <a:alphaModFix/>
          </a:blip>
          <a:stretch>
            <a:fillRect/>
          </a:stretch>
        </p:blipFill>
        <p:spPr>
          <a:xfrm>
            <a:off x="0" y="1797709"/>
            <a:ext cx="9143998" cy="1548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Plotting the number of food venues by station location</a:t>
            </a:r>
            <a:endParaRPr/>
          </a:p>
        </p:txBody>
      </p:sp>
      <p:pic>
        <p:nvPicPr>
          <p:cNvPr id="102" name="Google Shape;102;p21"/>
          <p:cNvPicPr preferRelativeResize="0"/>
          <p:nvPr/>
        </p:nvPicPr>
        <p:blipFill>
          <a:blip r:embed="rId3">
            <a:alphaModFix/>
          </a:blip>
          <a:stretch>
            <a:fillRect/>
          </a:stretch>
        </p:blipFill>
        <p:spPr>
          <a:xfrm>
            <a:off x="975475" y="1152475"/>
            <a:ext cx="7533493" cy="361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