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7" r:id="rId2"/>
    <p:sldId id="288" r:id="rId3"/>
    <p:sldId id="289" r:id="rId4"/>
    <p:sldId id="307" r:id="rId5"/>
    <p:sldId id="309" r:id="rId6"/>
    <p:sldId id="314" r:id="rId7"/>
    <p:sldId id="298" r:id="rId8"/>
    <p:sldId id="300" r:id="rId9"/>
    <p:sldId id="301" r:id="rId10"/>
    <p:sldId id="302" r:id="rId11"/>
    <p:sldId id="315" r:id="rId12"/>
    <p:sldId id="304" r:id="rId13"/>
    <p:sldId id="263" r:id="rId14"/>
    <p:sldId id="299" r:id="rId15"/>
    <p:sldId id="294" r:id="rId16"/>
    <p:sldId id="295" r:id="rId17"/>
    <p:sldId id="290" r:id="rId18"/>
    <p:sldId id="291" r:id="rId19"/>
    <p:sldId id="293" r:id="rId20"/>
    <p:sldId id="330" r:id="rId21"/>
    <p:sldId id="306" r:id="rId22"/>
    <p:sldId id="329" r:id="rId23"/>
    <p:sldId id="331" r:id="rId24"/>
    <p:sldId id="332" r:id="rId25"/>
    <p:sldId id="336" r:id="rId26"/>
    <p:sldId id="334" r:id="rId27"/>
    <p:sldId id="33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eta Singhal" initials="NS" lastIdx="1" clrIdx="0">
    <p:extLst>
      <p:ext uri="{19B8F6BF-5375-455C-9EA6-DF929625EA0E}">
        <p15:presenceInfo xmlns:p15="http://schemas.microsoft.com/office/powerpoint/2012/main" userId="371226ea34aa5c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91" d="100"/>
          <a:sy n="91" d="100"/>
        </p:scale>
        <p:origin x="1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solar-electric.com/learning-center/mppt-solar-charge-controllers.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17109-6E39-407B-8399-E74C30291166}"/>
              </a:ext>
            </a:extLst>
          </p:cNvPr>
          <p:cNvSpPr txBox="1"/>
          <p:nvPr/>
        </p:nvSpPr>
        <p:spPr>
          <a:xfrm>
            <a:off x="1536142" y="1552172"/>
            <a:ext cx="9309345" cy="1200329"/>
          </a:xfrm>
          <a:prstGeom prst="rect">
            <a:avLst/>
          </a:prstGeom>
          <a:noFill/>
        </p:spPr>
        <p:txBody>
          <a:bodyPr wrap="square">
            <a:spAutoFit/>
          </a:bodyPr>
          <a:lstStyle/>
          <a:p>
            <a:pPr algn="ctr"/>
            <a:r>
              <a:rPr lang="en-US" sz="3600" dirty="0">
                <a:latin typeface="Garamond (Headings)"/>
              </a:rPr>
              <a:t>“Android Based Solar Grass Cutter with MPPT System and Sprinkle System”</a:t>
            </a:r>
            <a:endParaRPr lang="en-IN" sz="3600" dirty="0">
              <a:latin typeface="Garamond (Headings)"/>
            </a:endParaRPr>
          </a:p>
        </p:txBody>
      </p:sp>
      <p:sp>
        <p:nvSpPr>
          <p:cNvPr id="7" name="TextBox 6">
            <a:extLst>
              <a:ext uri="{FF2B5EF4-FFF2-40B4-BE49-F238E27FC236}">
                <a16:creationId xmlns:a16="http://schemas.microsoft.com/office/drawing/2014/main" id="{53DA006F-18C5-4CF4-9D0A-418808027E53}"/>
              </a:ext>
            </a:extLst>
          </p:cNvPr>
          <p:cNvSpPr txBox="1"/>
          <p:nvPr/>
        </p:nvSpPr>
        <p:spPr>
          <a:xfrm>
            <a:off x="1152901" y="3879565"/>
            <a:ext cx="3990599" cy="1477328"/>
          </a:xfrm>
          <a:prstGeom prst="rect">
            <a:avLst/>
          </a:prstGeom>
          <a:noFill/>
        </p:spPr>
        <p:txBody>
          <a:bodyPr wrap="square">
            <a:spAutoFit/>
          </a:bodyPr>
          <a:lstStyle/>
          <a:p>
            <a:r>
              <a:rPr lang="en-US" b="1" dirty="0"/>
              <a:t>Prepared By – Group PEC 3.14</a:t>
            </a:r>
          </a:p>
          <a:p>
            <a:pPr marL="342900" indent="-342900">
              <a:buAutoNum type="arabicParenR"/>
            </a:pPr>
            <a:r>
              <a:rPr lang="en-US" dirty="0" err="1"/>
              <a:t>Shivanshu</a:t>
            </a:r>
            <a:r>
              <a:rPr lang="en-US" dirty="0"/>
              <a:t> Singhal (1900270310170)</a:t>
            </a:r>
          </a:p>
          <a:p>
            <a:pPr marL="342900" indent="-342900">
              <a:buAutoNum type="arabicParenR"/>
            </a:pPr>
            <a:r>
              <a:rPr lang="en-US" dirty="0"/>
              <a:t>Shubham Kr. Singh (1900270310175)</a:t>
            </a:r>
          </a:p>
          <a:p>
            <a:pPr marL="342900" indent="-342900">
              <a:buAutoNum type="arabicParenR"/>
            </a:pPr>
            <a:r>
              <a:rPr lang="en-US" dirty="0"/>
              <a:t>Saurabh Singh (1900270310156)</a:t>
            </a:r>
          </a:p>
          <a:p>
            <a:pPr marL="342900" indent="-342900">
              <a:buAutoNum type="arabicParenR"/>
            </a:pPr>
            <a:r>
              <a:rPr lang="en-US" dirty="0" err="1"/>
              <a:t>Sarvik</a:t>
            </a:r>
            <a:r>
              <a:rPr lang="en-US" dirty="0"/>
              <a:t> Singh (1900270310153)</a:t>
            </a:r>
            <a:endParaRPr lang="en-IN" dirty="0"/>
          </a:p>
        </p:txBody>
      </p:sp>
      <p:sp>
        <p:nvSpPr>
          <p:cNvPr id="13" name="TextBox 12">
            <a:extLst>
              <a:ext uri="{FF2B5EF4-FFF2-40B4-BE49-F238E27FC236}">
                <a16:creationId xmlns:a16="http://schemas.microsoft.com/office/drawing/2014/main" id="{E2786ACC-E059-488D-A432-221748E4C62F}"/>
              </a:ext>
            </a:extLst>
          </p:cNvPr>
          <p:cNvSpPr txBox="1"/>
          <p:nvPr/>
        </p:nvSpPr>
        <p:spPr>
          <a:xfrm>
            <a:off x="3799273" y="5476049"/>
            <a:ext cx="6498454" cy="707886"/>
          </a:xfrm>
          <a:prstGeom prst="rect">
            <a:avLst/>
          </a:prstGeom>
          <a:noFill/>
        </p:spPr>
        <p:txBody>
          <a:bodyPr wrap="square">
            <a:spAutoFit/>
          </a:bodyPr>
          <a:lstStyle/>
          <a:p>
            <a:pPr marL="0" indent="0">
              <a:buNone/>
            </a:pPr>
            <a:r>
              <a:rPr lang="en-US" sz="2000" dirty="0"/>
              <a:t>Ajay Kumar Garg Engineering College, Ghaziabad</a:t>
            </a:r>
          </a:p>
          <a:p>
            <a:pPr marL="0" indent="0">
              <a:buNone/>
            </a:pPr>
            <a:r>
              <a:rPr lang="en-IN" sz="2000" i="0" dirty="0">
                <a:effectLst/>
                <a:latin typeface="Garamond (Body)"/>
              </a:rPr>
              <a:t>Dr</a:t>
            </a:r>
            <a:r>
              <a:rPr lang="en-IN" sz="2000" dirty="0">
                <a:latin typeface="Garamond (Body)"/>
              </a:rPr>
              <a:t> </a:t>
            </a:r>
            <a:r>
              <a:rPr lang="en-IN" sz="2000" i="0" dirty="0">
                <a:effectLst/>
                <a:latin typeface="Garamond (Body)"/>
              </a:rPr>
              <a:t>A.P.J. Abdul Kalam Technical University, Lucknow</a:t>
            </a:r>
            <a:endParaRPr lang="en-IN" sz="2000" dirty="0">
              <a:latin typeface="Garamond (Body)"/>
            </a:endParaRPr>
          </a:p>
        </p:txBody>
      </p:sp>
      <p:pic>
        <p:nvPicPr>
          <p:cNvPr id="1026" name="Picture 2" descr="Ajay Kumar Garg Engineering College - Wikipedia">
            <a:extLst>
              <a:ext uri="{FF2B5EF4-FFF2-40B4-BE49-F238E27FC236}">
                <a16:creationId xmlns:a16="http://schemas.microsoft.com/office/drawing/2014/main" id="{08517594-8569-42B9-9EB8-0E179F330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2875520"/>
            <a:ext cx="1905000" cy="168675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FA15784-4247-4196-9D0C-6B25B228F44D}"/>
              </a:ext>
            </a:extLst>
          </p:cNvPr>
          <p:cNvSpPr txBox="1"/>
          <p:nvPr/>
        </p:nvSpPr>
        <p:spPr>
          <a:xfrm>
            <a:off x="7698419" y="2823176"/>
            <a:ext cx="3796682" cy="1261884"/>
          </a:xfrm>
          <a:prstGeom prst="rect">
            <a:avLst/>
          </a:prstGeom>
          <a:noFill/>
        </p:spPr>
        <p:txBody>
          <a:bodyPr wrap="square">
            <a:spAutoFit/>
          </a:bodyPr>
          <a:lstStyle/>
          <a:p>
            <a:pPr marL="0" indent="0">
              <a:buNone/>
            </a:pPr>
            <a:r>
              <a:rPr lang="en-US" b="1" u="sng" dirty="0"/>
              <a:t>Project</a:t>
            </a:r>
            <a:r>
              <a:rPr lang="en-US" sz="2000" b="1" u="sng" dirty="0"/>
              <a:t> Coordinator </a:t>
            </a:r>
          </a:p>
          <a:p>
            <a:pPr marL="0" indent="0">
              <a:buNone/>
            </a:pPr>
            <a:r>
              <a:rPr lang="en-US" sz="2000" dirty="0"/>
              <a:t>Dr. Nimish Srivastava</a:t>
            </a:r>
          </a:p>
          <a:p>
            <a:pPr marL="0" indent="0">
              <a:buNone/>
            </a:pPr>
            <a:r>
              <a:rPr lang="en-US" dirty="0"/>
              <a:t>(Department of Electronics and Communication Engineering)</a:t>
            </a:r>
          </a:p>
        </p:txBody>
      </p:sp>
      <p:sp>
        <p:nvSpPr>
          <p:cNvPr id="4" name="TextBox 3">
            <a:extLst>
              <a:ext uri="{FF2B5EF4-FFF2-40B4-BE49-F238E27FC236}">
                <a16:creationId xmlns:a16="http://schemas.microsoft.com/office/drawing/2014/main" id="{9C2378E0-D018-6D2A-699D-79FA0D7C052C}"/>
              </a:ext>
            </a:extLst>
          </p:cNvPr>
          <p:cNvSpPr txBox="1"/>
          <p:nvPr/>
        </p:nvSpPr>
        <p:spPr>
          <a:xfrm>
            <a:off x="7698420" y="4257190"/>
            <a:ext cx="3796681" cy="1200329"/>
          </a:xfrm>
          <a:prstGeom prst="rect">
            <a:avLst/>
          </a:prstGeom>
          <a:noFill/>
        </p:spPr>
        <p:txBody>
          <a:bodyPr wrap="square">
            <a:spAutoFit/>
          </a:bodyPr>
          <a:lstStyle/>
          <a:p>
            <a:pPr marL="0" indent="0">
              <a:buNone/>
            </a:pPr>
            <a:r>
              <a:rPr lang="en-US" sz="1800" b="1" u="sng" dirty="0"/>
              <a:t>Submitted to:</a:t>
            </a:r>
          </a:p>
          <a:p>
            <a:pPr marL="0" indent="0">
              <a:buNone/>
            </a:pPr>
            <a:r>
              <a:rPr lang="en-US" b="1" dirty="0" err="1"/>
              <a:t>Gp</a:t>
            </a:r>
            <a:r>
              <a:rPr lang="en-US" b="1" dirty="0"/>
              <a:t>. Capt. (Dr) PK Chopra(R), VSM</a:t>
            </a:r>
          </a:p>
          <a:p>
            <a:pPr marL="0" indent="0">
              <a:buNone/>
            </a:pPr>
            <a:r>
              <a:rPr lang="en-US" sz="1800" dirty="0"/>
              <a:t>HOD ECE &amp; EI </a:t>
            </a:r>
          </a:p>
          <a:p>
            <a:pPr marL="0" indent="0">
              <a:buNone/>
            </a:pPr>
            <a:endParaRPr lang="en-IN" sz="1800" dirty="0">
              <a:latin typeface="Garamond (Body)"/>
            </a:endParaRPr>
          </a:p>
        </p:txBody>
      </p:sp>
      <p:sp>
        <p:nvSpPr>
          <p:cNvPr id="6" name="TextBox 5">
            <a:extLst>
              <a:ext uri="{FF2B5EF4-FFF2-40B4-BE49-F238E27FC236}">
                <a16:creationId xmlns:a16="http://schemas.microsoft.com/office/drawing/2014/main" id="{7B9DB8E2-2EA1-2F3E-B160-F1DE3F15A777}"/>
              </a:ext>
            </a:extLst>
          </p:cNvPr>
          <p:cNvSpPr txBox="1"/>
          <p:nvPr/>
        </p:nvSpPr>
        <p:spPr>
          <a:xfrm>
            <a:off x="972016" y="782822"/>
            <a:ext cx="10206971" cy="646331"/>
          </a:xfrm>
          <a:prstGeom prst="rect">
            <a:avLst/>
          </a:prstGeom>
          <a:noFill/>
        </p:spPr>
        <p:txBody>
          <a:bodyPr wrap="square">
            <a:spAutoFit/>
          </a:bodyPr>
          <a:lstStyle/>
          <a:p>
            <a:pPr marL="0" indent="0" algn="ctr">
              <a:buNone/>
            </a:pPr>
            <a:r>
              <a:rPr lang="en-US" sz="3600" b="1" dirty="0"/>
              <a:t>Final Year Project/Major Project</a:t>
            </a:r>
            <a:endParaRPr lang="en-IN" sz="3600" b="1" dirty="0">
              <a:latin typeface="Garamond (Body)"/>
            </a:endParaRPr>
          </a:p>
        </p:txBody>
      </p:sp>
      <p:sp>
        <p:nvSpPr>
          <p:cNvPr id="9" name="TextBox 8">
            <a:extLst>
              <a:ext uri="{FF2B5EF4-FFF2-40B4-BE49-F238E27FC236}">
                <a16:creationId xmlns:a16="http://schemas.microsoft.com/office/drawing/2014/main" id="{6B45E1FB-5673-39B2-C9E7-506480D09FAA}"/>
              </a:ext>
            </a:extLst>
          </p:cNvPr>
          <p:cNvSpPr txBox="1"/>
          <p:nvPr/>
        </p:nvSpPr>
        <p:spPr>
          <a:xfrm>
            <a:off x="1152902" y="2658018"/>
            <a:ext cx="4324534" cy="1785104"/>
          </a:xfrm>
          <a:prstGeom prst="rect">
            <a:avLst/>
          </a:prstGeom>
          <a:noFill/>
        </p:spPr>
        <p:txBody>
          <a:bodyPr wrap="square">
            <a:spAutoFit/>
          </a:bodyPr>
          <a:lstStyle/>
          <a:p>
            <a:pPr marL="0" indent="0">
              <a:buNone/>
            </a:pPr>
            <a:r>
              <a:rPr lang="en-US" b="1" u="sng" dirty="0"/>
              <a:t>Project Guide: </a:t>
            </a:r>
          </a:p>
          <a:p>
            <a:pPr marL="0" indent="0">
              <a:buNone/>
            </a:pPr>
            <a:r>
              <a:rPr lang="en-US" dirty="0"/>
              <a:t>Asst. Prof Neeraj Sharma</a:t>
            </a:r>
          </a:p>
          <a:p>
            <a:r>
              <a:rPr lang="en-US" dirty="0"/>
              <a:t>(Department of Electronics and Communication Engineering)</a:t>
            </a:r>
          </a:p>
          <a:p>
            <a:pPr marL="0" indent="0">
              <a:buNone/>
            </a:pPr>
            <a:r>
              <a:rPr lang="en-US" sz="2000" dirty="0"/>
              <a:t> </a:t>
            </a:r>
          </a:p>
          <a:p>
            <a:pPr marL="0" indent="0">
              <a:buNone/>
            </a:pPr>
            <a:endParaRPr lang="en-US" sz="1800" dirty="0"/>
          </a:p>
        </p:txBody>
      </p:sp>
    </p:spTree>
    <p:extLst>
      <p:ext uri="{BB962C8B-B14F-4D97-AF65-F5344CB8AC3E}">
        <p14:creationId xmlns:p14="http://schemas.microsoft.com/office/powerpoint/2010/main" val="584079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8905" y="770709"/>
            <a:ext cx="4207520" cy="6417141"/>
          </a:xfrm>
          <a:prstGeom prst="rect">
            <a:avLst/>
          </a:prstGeom>
        </p:spPr>
        <p:txBody>
          <a:bodyPr wrap="square">
            <a:spAutoFit/>
          </a:bodyPr>
          <a:lstStyle/>
          <a:p>
            <a:pPr marL="457200" indent="-457200">
              <a:buAutoNum type="arabicPeriod"/>
            </a:pPr>
            <a:r>
              <a:rPr lang="en-US" sz="2400" b="1" u="sng" dirty="0">
                <a:solidFill>
                  <a:schemeClr val="accent1"/>
                </a:solidFill>
              </a:rPr>
              <a:t>Solar Panel</a:t>
            </a:r>
          </a:p>
          <a:p>
            <a:endParaRPr lang="en-US" sz="1400" u="sng" dirty="0">
              <a:solidFill>
                <a:schemeClr val="accent1"/>
              </a:solidFill>
            </a:endParaRPr>
          </a:p>
          <a:p>
            <a:pPr algn="just"/>
            <a:r>
              <a:rPr lang="en-US" sz="2000" dirty="0"/>
              <a:t>When sunlight strikes a solar cell, electrons in the silicon are ejected, which results in the formation of “holes”—the vacancies left behind by the escaping electrons. If this happens in the electric field, the field will move electrons to the n-type layer and holes to the p-type layer.</a:t>
            </a:r>
          </a:p>
          <a:p>
            <a:pPr algn="just"/>
            <a:endParaRPr lang="en-US" sz="2000" dirty="0"/>
          </a:p>
          <a:p>
            <a:pPr marL="457200" indent="-457200" algn="just">
              <a:buAutoNum type="arabicPeriod" startAt="2"/>
            </a:pPr>
            <a:r>
              <a:rPr lang="en-US" sz="2400" b="1" u="sng" dirty="0">
                <a:solidFill>
                  <a:schemeClr val="accent1"/>
                </a:solidFill>
              </a:rPr>
              <a:t>Batteries</a:t>
            </a:r>
          </a:p>
          <a:p>
            <a:pPr algn="just"/>
            <a:endParaRPr lang="en-US" sz="1400" b="1" u="sng" dirty="0">
              <a:solidFill>
                <a:schemeClr val="accent1"/>
              </a:solidFill>
            </a:endParaRPr>
          </a:p>
          <a:p>
            <a:pPr algn="just"/>
            <a:r>
              <a:rPr lang="en-US" sz="1900" dirty="0"/>
              <a:t>The batteries are used as a storage device for solar energy which can be further converted into electrical energy. Batteries can be in the interior of the lawn mower or on the outside.</a:t>
            </a:r>
          </a:p>
          <a:p>
            <a:pPr algn="just"/>
            <a:endParaRPr lang="en-US" sz="2000" dirty="0"/>
          </a:p>
          <a:p>
            <a:endParaRPr lang="en-US" sz="2000" b="1" u="sng" dirty="0">
              <a:solidFill>
                <a:schemeClr val="accent1"/>
              </a:solidFill>
            </a:endParaRPr>
          </a:p>
          <a:p>
            <a:endParaRPr lang="en-US" sz="2000" b="1" u="sng" dirty="0">
              <a:solidFill>
                <a:schemeClr val="accent1"/>
              </a:solidFill>
            </a:endParaRPr>
          </a:p>
        </p:txBody>
      </p:sp>
      <p:pic>
        <p:nvPicPr>
          <p:cNvPr id="2052" name="Picture 4" descr="Bypass Diodes in Solar Panels and Arr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1" y="561138"/>
            <a:ext cx="6006352" cy="369996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a:extLst>
              <a:ext uri="{FF2B5EF4-FFF2-40B4-BE49-F238E27FC236}">
                <a16:creationId xmlns:a16="http://schemas.microsoft.com/office/drawing/2014/main" id="{CB95FACA-AC6F-68DB-2F76-EC6161932B92}"/>
              </a:ext>
            </a:extLst>
          </p:cNvPr>
          <p:cNvSpPr>
            <a:spLocks noChangeAspect="1" noChangeArrowheads="1"/>
          </p:cNvSpPr>
          <p:nvPr/>
        </p:nvSpPr>
        <p:spPr bwMode="auto">
          <a:xfrm>
            <a:off x="5943600" y="3276600"/>
            <a:ext cx="25101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a:extLst>
              <a:ext uri="{FF2B5EF4-FFF2-40B4-BE49-F238E27FC236}">
                <a16:creationId xmlns:a16="http://schemas.microsoft.com/office/drawing/2014/main" id="{83234C8A-9F05-85E1-96DE-591F8E70CB6D}"/>
              </a:ext>
            </a:extLst>
          </p:cNvPr>
          <p:cNvSpPr>
            <a:spLocks noChangeAspect="1" noChangeArrowheads="1"/>
          </p:cNvSpPr>
          <p:nvPr/>
        </p:nvSpPr>
        <p:spPr bwMode="auto">
          <a:xfrm>
            <a:off x="5970494" y="4762911"/>
            <a:ext cx="1900518" cy="12434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C:\Users\YUVA\Desktop\k\SCLbatteryclose.jpg">
            <a:extLst>
              <a:ext uri="{FF2B5EF4-FFF2-40B4-BE49-F238E27FC236}">
                <a16:creationId xmlns:a16="http://schemas.microsoft.com/office/drawing/2014/main" id="{E78B8531-5BFA-45D8-9451-7F10198B4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812" y="4261104"/>
            <a:ext cx="4432835" cy="203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18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662" y="533792"/>
            <a:ext cx="10234112" cy="3462486"/>
          </a:xfrm>
          <a:prstGeom prst="rect">
            <a:avLst/>
          </a:prstGeom>
        </p:spPr>
        <p:txBody>
          <a:bodyPr wrap="square">
            <a:spAutoFit/>
          </a:bodyPr>
          <a:lstStyle/>
          <a:p>
            <a:pPr algn="just"/>
            <a:r>
              <a:rPr lang="en-US" sz="2400" b="1" dirty="0">
                <a:solidFill>
                  <a:schemeClr val="accent1"/>
                </a:solidFill>
              </a:rPr>
              <a:t>3.	</a:t>
            </a:r>
            <a:r>
              <a:rPr lang="en-US" sz="2400" b="1" u="sng" dirty="0">
                <a:solidFill>
                  <a:schemeClr val="accent1"/>
                </a:solidFill>
              </a:rPr>
              <a:t>ESP8266-01 (</a:t>
            </a:r>
            <a:r>
              <a:rPr lang="en-US" sz="2400" b="1" u="sng" dirty="0" err="1">
                <a:solidFill>
                  <a:schemeClr val="accent1"/>
                </a:solidFill>
              </a:rPr>
              <a:t>WiFi</a:t>
            </a:r>
            <a:r>
              <a:rPr lang="en-US" sz="2400" b="1" u="sng" dirty="0">
                <a:solidFill>
                  <a:schemeClr val="accent1"/>
                </a:solidFill>
              </a:rPr>
              <a:t> Module)</a:t>
            </a:r>
          </a:p>
          <a:p>
            <a:r>
              <a:rPr lang="en-US" altLang="en-US" sz="1900" dirty="0">
                <a:latin typeface="+mj-lt"/>
                <a:cs typeface="Times New Roman" panose="02020603050405020304" pitchFamily="18" charset="0"/>
              </a:rPr>
              <a:t>ESP8266 is Wi-Fi enabled system on chip (SoC) module developed by </a:t>
            </a:r>
            <a:r>
              <a:rPr lang="en-US" altLang="en-US" sz="1900" dirty="0" err="1">
                <a:latin typeface="+mj-lt"/>
                <a:cs typeface="Times New Roman" panose="02020603050405020304" pitchFamily="18" charset="0"/>
              </a:rPr>
              <a:t>Espressif</a:t>
            </a:r>
            <a:r>
              <a:rPr lang="en-US" altLang="en-US" sz="1900" dirty="0">
                <a:latin typeface="+mj-lt"/>
                <a:cs typeface="Times New Roman" panose="02020603050405020304" pitchFamily="18" charset="0"/>
              </a:rPr>
              <a:t> system. ESP8266 module is low cost standalone wireless transceiver that can be used for end-point IoT developments.</a:t>
            </a:r>
          </a:p>
          <a:p>
            <a:r>
              <a:rPr lang="en-US" altLang="en-US" sz="1900" dirty="0">
                <a:latin typeface="+mj-lt"/>
                <a:cs typeface="Times New Roman" panose="02020603050405020304" pitchFamily="18" charset="0"/>
              </a:rPr>
              <a:t>Some Capabilities:</a:t>
            </a:r>
          </a:p>
          <a:p>
            <a:pPr marL="457200" indent="-457200">
              <a:buFont typeface="+mj-lt"/>
              <a:buAutoNum type="arabicPeriod"/>
            </a:pPr>
            <a:r>
              <a:rPr lang="en-US" altLang="en-US" sz="1900" dirty="0">
                <a:latin typeface="+mj-lt"/>
                <a:cs typeface="Times New Roman" panose="02020603050405020304" pitchFamily="18" charset="0"/>
              </a:rPr>
              <a:t>2.4 GHz Wi-Fi (802.11 b/g/n, supporting WPA/WPA2),</a:t>
            </a:r>
          </a:p>
          <a:p>
            <a:pPr marL="457200" indent="-457200">
              <a:buFont typeface="+mj-lt"/>
              <a:buAutoNum type="arabicPeriod"/>
            </a:pPr>
            <a:r>
              <a:rPr lang="en-US" altLang="en-US" sz="1900" dirty="0">
                <a:latin typeface="+mj-lt"/>
                <a:cs typeface="Times New Roman" panose="02020603050405020304" pitchFamily="18" charset="0"/>
              </a:rPr>
              <a:t>general-purpose input/output (16 GPIO),</a:t>
            </a:r>
          </a:p>
          <a:p>
            <a:pPr marL="457200" indent="-457200">
              <a:buFont typeface="+mj-lt"/>
              <a:buAutoNum type="arabicPeriod"/>
            </a:pPr>
            <a:r>
              <a:rPr lang="en-US" altLang="en-US" sz="1900" dirty="0">
                <a:latin typeface="+mj-lt"/>
                <a:cs typeface="Times New Roman" panose="02020603050405020304" pitchFamily="18" charset="0"/>
              </a:rPr>
              <a:t>Inter-Integrated Circuit (I²C) serial communication protocol,</a:t>
            </a:r>
          </a:p>
          <a:p>
            <a:pPr marL="457200" indent="-457200">
              <a:buFont typeface="+mj-lt"/>
              <a:buAutoNum type="arabicPeriod"/>
            </a:pPr>
            <a:r>
              <a:rPr lang="en-US" altLang="en-US" sz="1900" dirty="0">
                <a:latin typeface="+mj-lt"/>
                <a:cs typeface="Times New Roman" panose="02020603050405020304" pitchFamily="18" charset="0"/>
              </a:rPr>
              <a:t>analog-to-digital conversion (10-bit ADC)</a:t>
            </a:r>
          </a:p>
          <a:p>
            <a:pPr marL="457200" indent="-457200">
              <a:buFont typeface="+mj-lt"/>
              <a:buAutoNum type="arabicPeriod"/>
            </a:pPr>
            <a:r>
              <a:rPr lang="en-US" altLang="en-US" sz="1900" dirty="0">
                <a:latin typeface="+mj-lt"/>
                <a:cs typeface="Times New Roman" panose="02020603050405020304" pitchFamily="18" charset="0"/>
              </a:rPr>
              <a:t>UART (can be enabled on GPIO2), and</a:t>
            </a:r>
          </a:p>
          <a:p>
            <a:pPr marL="457200" indent="-457200">
              <a:buFont typeface="+mj-lt"/>
              <a:buAutoNum type="arabicPeriod"/>
            </a:pPr>
            <a:r>
              <a:rPr lang="en-US" altLang="en-US" sz="1900" dirty="0">
                <a:latin typeface="+mj-lt"/>
                <a:cs typeface="Times New Roman" panose="02020603050405020304" pitchFamily="18" charset="0"/>
              </a:rPr>
              <a:t>pulse-width modulation (PWM).</a:t>
            </a:r>
          </a:p>
          <a:p>
            <a:endParaRPr lang="en-US" sz="2400" b="1" u="sng" dirty="0"/>
          </a:p>
        </p:txBody>
      </p:sp>
      <p:pic>
        <p:nvPicPr>
          <p:cNvPr id="3" name="Picture 2" descr="esp8266 pins">
            <a:extLst>
              <a:ext uri="{FF2B5EF4-FFF2-40B4-BE49-F238E27FC236}">
                <a16:creationId xmlns:a16="http://schemas.microsoft.com/office/drawing/2014/main" id="{772D9DBC-0550-D9A4-FFC7-4C6745DC7B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7" b="1228"/>
          <a:stretch/>
        </p:blipFill>
        <p:spPr bwMode="auto">
          <a:xfrm>
            <a:off x="6248400" y="2929862"/>
            <a:ext cx="4892939" cy="27969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9953F0B-5169-A830-6107-E30B82D9C11E}"/>
              </a:ext>
            </a:extLst>
          </p:cNvPr>
          <p:cNvSpPr txBox="1"/>
          <p:nvPr/>
        </p:nvSpPr>
        <p:spPr>
          <a:xfrm>
            <a:off x="1050663" y="3789474"/>
            <a:ext cx="4892939" cy="2431435"/>
          </a:xfrm>
          <a:prstGeom prst="rect">
            <a:avLst/>
          </a:prstGeom>
          <a:noFill/>
        </p:spPr>
        <p:txBody>
          <a:bodyPr wrap="square">
            <a:spAutoFit/>
          </a:bodyPr>
          <a:lstStyle/>
          <a:p>
            <a:r>
              <a:rPr lang="en-IN" sz="1900" b="1" dirty="0"/>
              <a:t>PIN Description</a:t>
            </a:r>
          </a:p>
          <a:p>
            <a:r>
              <a:rPr lang="en-IN" sz="1900" dirty="0"/>
              <a:t>3V3: - 3.3 V Power Pin.</a:t>
            </a:r>
          </a:p>
          <a:p>
            <a:r>
              <a:rPr lang="en-IN" sz="1900" dirty="0"/>
              <a:t>GND: - Ground Pin.</a:t>
            </a:r>
          </a:p>
          <a:p>
            <a:r>
              <a:rPr lang="en-IN" sz="1900" dirty="0"/>
              <a:t>RST: - Active Low Reset Pin.</a:t>
            </a:r>
          </a:p>
          <a:p>
            <a:r>
              <a:rPr lang="en-IN" sz="1900" dirty="0"/>
              <a:t>EN: - Active High Enable Pin.</a:t>
            </a:r>
          </a:p>
          <a:p>
            <a:r>
              <a:rPr lang="en-IN" sz="1900" dirty="0"/>
              <a:t>TX: - Serial Transmit Pin of UART.</a:t>
            </a:r>
          </a:p>
          <a:p>
            <a:r>
              <a:rPr lang="en-IN" sz="1900" dirty="0"/>
              <a:t>RX: - Serial Receive Pin of UART.</a:t>
            </a:r>
          </a:p>
          <a:p>
            <a:r>
              <a:rPr lang="en-IN" sz="1900" dirty="0"/>
              <a:t>GPIO0 &amp; GPIO2: - General Purpose I/O Pins.</a:t>
            </a:r>
          </a:p>
        </p:txBody>
      </p:sp>
      <p:sp>
        <p:nvSpPr>
          <p:cNvPr id="8" name="TextBox 7">
            <a:extLst>
              <a:ext uri="{FF2B5EF4-FFF2-40B4-BE49-F238E27FC236}">
                <a16:creationId xmlns:a16="http://schemas.microsoft.com/office/drawing/2014/main" id="{0D927717-EF6F-DECE-EF0C-B2CAAA84A62B}"/>
              </a:ext>
            </a:extLst>
          </p:cNvPr>
          <p:cNvSpPr txBox="1"/>
          <p:nvPr/>
        </p:nvSpPr>
        <p:spPr>
          <a:xfrm>
            <a:off x="8249920" y="5726851"/>
            <a:ext cx="1402080" cy="369332"/>
          </a:xfrm>
          <a:prstGeom prst="rect">
            <a:avLst/>
          </a:prstGeom>
          <a:noFill/>
        </p:spPr>
        <p:txBody>
          <a:bodyPr wrap="square">
            <a:spAutoFit/>
          </a:bodyPr>
          <a:lstStyle/>
          <a:p>
            <a:r>
              <a:rPr lang="en-US" dirty="0"/>
              <a:t>E</a:t>
            </a:r>
            <a:r>
              <a:rPr lang="en-IN" dirty="0"/>
              <a:t>SP8266-01</a:t>
            </a:r>
          </a:p>
        </p:txBody>
      </p:sp>
    </p:spTree>
    <p:extLst>
      <p:ext uri="{BB962C8B-B14F-4D97-AF65-F5344CB8AC3E}">
        <p14:creationId xmlns:p14="http://schemas.microsoft.com/office/powerpoint/2010/main" val="352405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6825" y="575053"/>
            <a:ext cx="5154708" cy="5386090"/>
          </a:xfrm>
          <a:prstGeom prst="rect">
            <a:avLst/>
          </a:prstGeom>
        </p:spPr>
        <p:txBody>
          <a:bodyPr wrap="square">
            <a:spAutoFit/>
          </a:bodyPr>
          <a:lstStyle/>
          <a:p>
            <a:pPr algn="just"/>
            <a:r>
              <a:rPr lang="en-US" sz="2400" b="1" dirty="0">
                <a:solidFill>
                  <a:schemeClr val="accent1"/>
                </a:solidFill>
              </a:rPr>
              <a:t>4.</a:t>
            </a:r>
            <a:r>
              <a:rPr lang="en-US" sz="2400" dirty="0">
                <a:solidFill>
                  <a:schemeClr val="accent1"/>
                </a:solidFill>
              </a:rPr>
              <a:t>	</a:t>
            </a:r>
            <a:r>
              <a:rPr lang="en-US" sz="2400" b="1" u="sng" dirty="0">
                <a:solidFill>
                  <a:schemeClr val="accent1"/>
                </a:solidFill>
              </a:rPr>
              <a:t>ARDUINO UNO</a:t>
            </a:r>
          </a:p>
          <a:p>
            <a:pPr algn="just"/>
            <a:endParaRPr lang="en-US" sz="2000" dirty="0">
              <a:latin typeface="+mj-lt"/>
              <a:cs typeface="Times New Roman" panose="02020603050405020304" pitchFamily="18" charset="0"/>
            </a:endParaRPr>
          </a:p>
          <a:p>
            <a:pPr marL="342900" indent="-342900" algn="just">
              <a:buFont typeface="Arial" panose="020B0604020202020204" pitchFamily="34" charset="0"/>
              <a:buChar char="•"/>
            </a:pPr>
            <a:r>
              <a:rPr lang="en-US" sz="2000" dirty="0">
                <a:latin typeface="+mj-lt"/>
                <a:cs typeface="Times New Roman" panose="02020603050405020304" pitchFamily="18" charset="0"/>
              </a:rPr>
              <a:t>Arduino is a prototype platform (open-source) based on an easy-to-use hardware and software</a:t>
            </a:r>
            <a:r>
              <a:rPr lang="en-US" sz="2000" dirty="0">
                <a:latin typeface="+mj-lt"/>
              </a:rPr>
              <a:t>. </a:t>
            </a:r>
          </a:p>
          <a:p>
            <a:pPr marL="342900" indent="-342900" algn="just">
              <a:buFont typeface="Arial" panose="020B0604020202020204" pitchFamily="34" charset="0"/>
              <a:buChar char="•"/>
            </a:pPr>
            <a:r>
              <a:rPr lang="en-US" sz="2000" dirty="0">
                <a:latin typeface="+mj-lt"/>
              </a:rPr>
              <a:t>Arduino UNO is a microcontroller board based on the ATmega328P. It has 14 digital input/output pins (of which 6 can be used as PWM outputs), 6 analog inputs, a 16 MHz ceramic resonator, a USB connection, a power jack, an ICSP header and a reset button. </a:t>
            </a:r>
          </a:p>
          <a:p>
            <a:pPr marL="342900" indent="-342900" algn="just">
              <a:buFont typeface="Arial" panose="020B0604020202020204" pitchFamily="34" charset="0"/>
              <a:buChar char="•"/>
            </a:pPr>
            <a:r>
              <a:rPr lang="en-US" sz="2000" dirty="0">
                <a:latin typeface="+mj-lt"/>
                <a:cs typeface="Times New Roman" panose="02020603050405020304" pitchFamily="18" charset="0"/>
              </a:rPr>
              <a:t>It consists of a circuit board, which can be programed (referred to as a microcontroller) and a ready-made software called Arduino IDE (Integrated Development Environment), which is used to write and upload the computer code to the physical board.</a:t>
            </a:r>
            <a:endParaRPr lang="en-US" sz="2000" b="1" u="sng" dirty="0">
              <a:solidFill>
                <a:schemeClr val="accent1"/>
              </a:solidFill>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534" y="575053"/>
            <a:ext cx="5486396" cy="2853947"/>
          </a:xfrm>
          <a:prstGeom prst="rect">
            <a:avLst/>
          </a:prstGeom>
          <a:ln>
            <a:noFill/>
          </a:ln>
          <a:effectLst>
            <a:softEdge rad="112500"/>
          </a:effectLst>
        </p:spPr>
      </p:pic>
      <p:pic>
        <p:nvPicPr>
          <p:cNvPr id="4" name="Content Placeholder 5">
            <a:extLst>
              <a:ext uri="{FF2B5EF4-FFF2-40B4-BE49-F238E27FC236}">
                <a16:creationId xmlns:a16="http://schemas.microsoft.com/office/drawing/2014/main" id="{56CB08E6-2B54-8B6E-AF0D-9A949D5CE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953" y="3778623"/>
            <a:ext cx="4615515" cy="25043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546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DA8605-001C-46E0-A538-EA4BA898B1FA}"/>
              </a:ext>
            </a:extLst>
          </p:cNvPr>
          <p:cNvSpPr txBox="1"/>
          <p:nvPr/>
        </p:nvSpPr>
        <p:spPr>
          <a:xfrm>
            <a:off x="455368" y="936140"/>
            <a:ext cx="10744940" cy="769441"/>
          </a:xfrm>
          <a:prstGeom prst="rect">
            <a:avLst/>
          </a:prstGeom>
          <a:noFill/>
        </p:spPr>
        <p:txBody>
          <a:bodyPr wrap="square">
            <a:spAutoFit/>
          </a:bodyPr>
          <a:lstStyle/>
          <a:p>
            <a:pPr algn="ctr"/>
            <a:r>
              <a:rPr lang="en-IN" sz="4400" dirty="0"/>
              <a:t>ARDUINO PIN DIAGRAM</a:t>
            </a:r>
          </a:p>
        </p:txBody>
      </p:sp>
      <p:pic>
        <p:nvPicPr>
          <p:cNvPr id="5" name="Picture 4">
            <a:extLst>
              <a:ext uri="{FF2B5EF4-FFF2-40B4-BE49-F238E27FC236}">
                <a16:creationId xmlns:a16="http://schemas.microsoft.com/office/drawing/2014/main" id="{5A4D0F55-8598-4CE4-BB16-356623DBE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217" y="1901030"/>
            <a:ext cx="7281241" cy="40895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258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2BDB71-E76A-CF1E-C93F-3D548C84F850}"/>
              </a:ext>
            </a:extLst>
          </p:cNvPr>
          <p:cNvSpPr>
            <a:spLocks noGrp="1"/>
          </p:cNvSpPr>
          <p:nvPr>
            <p:ph type="title"/>
          </p:nvPr>
        </p:nvSpPr>
        <p:spPr/>
        <p:txBody>
          <a:bodyPr/>
          <a:lstStyle/>
          <a:p>
            <a:r>
              <a:rPr lang="en-US" dirty="0"/>
              <a:t>Hardware and Software Used</a:t>
            </a:r>
            <a:endParaRPr lang="en-IN" dirty="0"/>
          </a:p>
        </p:txBody>
      </p:sp>
      <p:sp>
        <p:nvSpPr>
          <p:cNvPr id="7" name="Content Placeholder 6">
            <a:extLst>
              <a:ext uri="{FF2B5EF4-FFF2-40B4-BE49-F238E27FC236}">
                <a16:creationId xmlns:a16="http://schemas.microsoft.com/office/drawing/2014/main" id="{4750D9AE-D06A-12BB-2D4B-015C6D072677}"/>
              </a:ext>
            </a:extLst>
          </p:cNvPr>
          <p:cNvSpPr>
            <a:spLocks noGrp="1"/>
          </p:cNvSpPr>
          <p:nvPr>
            <p:ph sz="half" idx="1"/>
          </p:nvPr>
        </p:nvSpPr>
        <p:spPr>
          <a:xfrm>
            <a:off x="1298448" y="2560320"/>
            <a:ext cx="5141541" cy="4036424"/>
          </a:xfrm>
        </p:spPr>
        <p:txBody>
          <a:bodyPr>
            <a:normAutofit fontScale="55000" lnSpcReduction="20000"/>
          </a:bodyPr>
          <a:lstStyle/>
          <a:p>
            <a:r>
              <a:rPr lang="en-US" sz="4500" b="1" u="sng" dirty="0"/>
              <a:t>Hardware</a:t>
            </a:r>
          </a:p>
          <a:p>
            <a:pPr marL="457200" indent="-457200">
              <a:buFont typeface="+mj-lt"/>
              <a:buAutoNum type="arabicPeriod"/>
            </a:pPr>
            <a:r>
              <a:rPr lang="en-IN" sz="3600" dirty="0"/>
              <a:t>Arduino Uno</a:t>
            </a:r>
          </a:p>
          <a:p>
            <a:pPr marL="457200" indent="-457200">
              <a:buFont typeface="+mj-lt"/>
              <a:buAutoNum type="arabicPeriod"/>
            </a:pPr>
            <a:r>
              <a:rPr lang="en-IN" sz="3600" dirty="0"/>
              <a:t>Solar Array</a:t>
            </a:r>
          </a:p>
          <a:p>
            <a:pPr marL="457200" indent="-457200">
              <a:buFont typeface="+mj-lt"/>
              <a:buAutoNum type="arabicPeriod"/>
            </a:pPr>
            <a:r>
              <a:rPr lang="en-IN" sz="3600" dirty="0"/>
              <a:t>Servo Motors</a:t>
            </a:r>
          </a:p>
          <a:p>
            <a:pPr marL="457200" indent="-457200">
              <a:buFont typeface="+mj-lt"/>
              <a:buAutoNum type="arabicPeriod"/>
            </a:pPr>
            <a:r>
              <a:rPr lang="en-IN" sz="3600" spc="5" dirty="0">
                <a:solidFill>
                  <a:srgbClr val="404040"/>
                </a:solidFill>
                <a:latin typeface="+mj-lt"/>
                <a:cs typeface="Arial"/>
              </a:rPr>
              <a:t>DC</a:t>
            </a:r>
            <a:r>
              <a:rPr lang="en-IN" sz="3600" spc="-20" dirty="0">
                <a:solidFill>
                  <a:srgbClr val="404040"/>
                </a:solidFill>
                <a:latin typeface="+mj-lt"/>
                <a:cs typeface="Arial"/>
              </a:rPr>
              <a:t> </a:t>
            </a:r>
            <a:r>
              <a:rPr lang="en-IN" sz="3600" dirty="0">
                <a:solidFill>
                  <a:srgbClr val="404040"/>
                </a:solidFill>
                <a:latin typeface="+mj-lt"/>
                <a:cs typeface="Arial"/>
              </a:rPr>
              <a:t>motor</a:t>
            </a:r>
          </a:p>
          <a:p>
            <a:pPr marL="457200" indent="-457200">
              <a:buFont typeface="+mj-lt"/>
              <a:buAutoNum type="arabicPeriod"/>
            </a:pPr>
            <a:r>
              <a:rPr lang="en-IN" sz="3600" dirty="0">
                <a:solidFill>
                  <a:srgbClr val="404040"/>
                </a:solidFill>
                <a:latin typeface="+mj-lt"/>
                <a:cs typeface="Arial"/>
              </a:rPr>
              <a:t>Blades</a:t>
            </a:r>
          </a:p>
          <a:p>
            <a:pPr marL="457200" indent="-457200">
              <a:buFont typeface="+mj-lt"/>
              <a:buAutoNum type="arabicPeriod"/>
            </a:pPr>
            <a:r>
              <a:rPr lang="en-IN" sz="3600" dirty="0">
                <a:solidFill>
                  <a:srgbClr val="404040"/>
                </a:solidFill>
                <a:latin typeface="+mj-lt"/>
                <a:cs typeface="Arial"/>
              </a:rPr>
              <a:t>Battery</a:t>
            </a:r>
          </a:p>
          <a:p>
            <a:pPr marL="457200" indent="-457200">
              <a:lnSpc>
                <a:spcPct val="100000"/>
              </a:lnSpc>
              <a:spcBef>
                <a:spcPts val="994"/>
              </a:spcBef>
              <a:buFont typeface="+mj-lt"/>
              <a:buAutoNum type="arabicPeriod"/>
              <a:tabLst>
                <a:tab pos="425450" algn="l"/>
              </a:tabLst>
            </a:pPr>
            <a:r>
              <a:rPr lang="en-IN" sz="3600" dirty="0">
                <a:solidFill>
                  <a:srgbClr val="404040"/>
                </a:solidFill>
                <a:latin typeface="+mj-lt"/>
                <a:cs typeface="Arial"/>
              </a:rPr>
              <a:t>Comparator</a:t>
            </a:r>
            <a:endParaRPr lang="en-IN" sz="3600" dirty="0">
              <a:latin typeface="+mj-lt"/>
              <a:cs typeface="Arial"/>
            </a:endParaRPr>
          </a:p>
          <a:p>
            <a:pPr marL="342900" indent="-342900">
              <a:lnSpc>
                <a:spcPct val="100000"/>
              </a:lnSpc>
              <a:spcBef>
                <a:spcPts val="1010"/>
              </a:spcBef>
              <a:buFont typeface="+mj-lt"/>
              <a:buAutoNum type="arabicPeriod"/>
              <a:tabLst>
                <a:tab pos="421005" algn="l"/>
              </a:tabLst>
            </a:pPr>
            <a:r>
              <a:rPr lang="en-IN" sz="3600" spc="270" dirty="0">
                <a:solidFill>
                  <a:srgbClr val="ACD333"/>
                </a:solidFill>
                <a:latin typeface="+mj-lt"/>
                <a:cs typeface="Arial"/>
              </a:rPr>
              <a:t>	</a:t>
            </a:r>
            <a:r>
              <a:rPr lang="en-IN" sz="3600" spc="-20" dirty="0">
                <a:solidFill>
                  <a:srgbClr val="404040"/>
                </a:solidFill>
                <a:latin typeface="+mj-lt"/>
                <a:cs typeface="Arial"/>
              </a:rPr>
              <a:t>Temperature</a:t>
            </a:r>
            <a:r>
              <a:rPr lang="en-IN" sz="3600" spc="-105" dirty="0">
                <a:solidFill>
                  <a:srgbClr val="404040"/>
                </a:solidFill>
                <a:latin typeface="+mj-lt"/>
                <a:cs typeface="Arial"/>
              </a:rPr>
              <a:t> </a:t>
            </a:r>
            <a:r>
              <a:rPr lang="en-IN" sz="3600" dirty="0">
                <a:solidFill>
                  <a:srgbClr val="404040"/>
                </a:solidFill>
                <a:latin typeface="+mj-lt"/>
                <a:cs typeface="Arial"/>
              </a:rPr>
              <a:t>sensor</a:t>
            </a:r>
            <a:endParaRPr lang="en-IN" sz="3600" dirty="0">
              <a:latin typeface="+mj-lt"/>
              <a:cs typeface="Arial"/>
            </a:endParaRPr>
          </a:p>
          <a:p>
            <a:pPr marL="457200" indent="-457200">
              <a:buFont typeface="+mj-lt"/>
              <a:buAutoNum type="arabicPeriod"/>
            </a:pPr>
            <a:endParaRPr lang="en-IN" dirty="0">
              <a:latin typeface="+mj-lt"/>
            </a:endParaRPr>
          </a:p>
        </p:txBody>
      </p:sp>
      <p:sp>
        <p:nvSpPr>
          <p:cNvPr id="8" name="Content Placeholder 7">
            <a:extLst>
              <a:ext uri="{FF2B5EF4-FFF2-40B4-BE49-F238E27FC236}">
                <a16:creationId xmlns:a16="http://schemas.microsoft.com/office/drawing/2014/main" id="{CEC6B1CD-8B87-67D7-F85D-F65559DD4041}"/>
              </a:ext>
            </a:extLst>
          </p:cNvPr>
          <p:cNvSpPr>
            <a:spLocks noGrp="1"/>
          </p:cNvSpPr>
          <p:nvPr>
            <p:ph sz="half" idx="2"/>
          </p:nvPr>
        </p:nvSpPr>
        <p:spPr>
          <a:xfrm>
            <a:off x="6095999" y="2560320"/>
            <a:ext cx="5294811" cy="4728754"/>
          </a:xfrm>
        </p:spPr>
        <p:txBody>
          <a:bodyPr>
            <a:normAutofit fontScale="55000" lnSpcReduction="20000"/>
          </a:bodyPr>
          <a:lstStyle/>
          <a:p>
            <a:r>
              <a:rPr lang="en-US" sz="4400" b="1" u="sng" dirty="0"/>
              <a:t>Software</a:t>
            </a:r>
            <a:endParaRPr lang="en-US" sz="5100" b="1" u="sng" dirty="0"/>
          </a:p>
          <a:p>
            <a:pPr marL="457200" indent="-457200">
              <a:buFont typeface="+mj-lt"/>
              <a:buAutoNum type="arabicPeriod"/>
            </a:pPr>
            <a:r>
              <a:rPr lang="en-IN" sz="3600" dirty="0"/>
              <a:t>Arduino IDE</a:t>
            </a:r>
          </a:p>
          <a:p>
            <a:pPr marL="457200" indent="-457200">
              <a:buFont typeface="+mj-lt"/>
              <a:buAutoNum type="arabicPeriod"/>
            </a:pPr>
            <a:r>
              <a:rPr lang="en-IN" sz="3600" dirty="0"/>
              <a:t>Embedded C</a:t>
            </a:r>
          </a:p>
          <a:p>
            <a:pPr marL="457200" indent="-457200">
              <a:buFont typeface="+mj-lt"/>
              <a:buAutoNum type="arabicPeriod"/>
            </a:pPr>
            <a:endParaRPr lang="en-IN" dirty="0"/>
          </a:p>
        </p:txBody>
      </p:sp>
    </p:spTree>
    <p:extLst>
      <p:ext uri="{BB962C8B-B14F-4D97-AF65-F5344CB8AC3E}">
        <p14:creationId xmlns:p14="http://schemas.microsoft.com/office/powerpoint/2010/main" val="312971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50F3-B4A0-A18B-C9CD-AFC876B6B20C}"/>
              </a:ext>
            </a:extLst>
          </p:cNvPr>
          <p:cNvSpPr>
            <a:spLocks noGrp="1"/>
          </p:cNvSpPr>
          <p:nvPr>
            <p:ph type="title"/>
          </p:nvPr>
        </p:nvSpPr>
        <p:spPr/>
        <p:txBody>
          <a:bodyPr/>
          <a:lstStyle/>
          <a:p>
            <a:r>
              <a:rPr lang="en-US" dirty="0"/>
              <a:t>Application and Future Scope</a:t>
            </a:r>
            <a:endParaRPr lang="en-IN" dirty="0"/>
          </a:p>
        </p:txBody>
      </p:sp>
      <p:sp>
        <p:nvSpPr>
          <p:cNvPr id="3" name="Content Placeholder 2">
            <a:extLst>
              <a:ext uri="{FF2B5EF4-FFF2-40B4-BE49-F238E27FC236}">
                <a16:creationId xmlns:a16="http://schemas.microsoft.com/office/drawing/2014/main" id="{5858523F-0D8F-5898-79A9-8453E29AC197}"/>
              </a:ext>
            </a:extLst>
          </p:cNvPr>
          <p:cNvSpPr>
            <a:spLocks noGrp="1"/>
          </p:cNvSpPr>
          <p:nvPr>
            <p:ph idx="1"/>
          </p:nvPr>
        </p:nvSpPr>
        <p:spPr>
          <a:xfrm>
            <a:off x="1295402" y="2556932"/>
            <a:ext cx="9601196" cy="3318936"/>
          </a:xfrm>
        </p:spPr>
        <p:txBody>
          <a:bodyPr>
            <a:normAutofit lnSpcReduction="10000"/>
          </a:bodyPr>
          <a:lstStyle/>
          <a:p>
            <a:pPr marL="0" indent="0">
              <a:buNone/>
            </a:pPr>
            <a:r>
              <a:rPr lang="en-US" u="sng" dirty="0"/>
              <a:t>The project has a wider range of application such as in:</a:t>
            </a:r>
          </a:p>
          <a:p>
            <a:r>
              <a:rPr lang="en-US" dirty="0"/>
              <a:t>In agriculture</a:t>
            </a:r>
          </a:p>
          <a:p>
            <a:r>
              <a:rPr lang="en-US" dirty="0"/>
              <a:t>In gardens, Big lawns</a:t>
            </a:r>
          </a:p>
          <a:p>
            <a:r>
              <a:rPr lang="en-US" dirty="0"/>
              <a:t>In hospital</a:t>
            </a:r>
          </a:p>
          <a:p>
            <a:r>
              <a:rPr lang="en-US" dirty="0"/>
              <a:t>In colleges</a:t>
            </a:r>
          </a:p>
          <a:p>
            <a:r>
              <a:rPr lang="en-US" dirty="0"/>
              <a:t>In nurseries</a:t>
            </a:r>
          </a:p>
          <a:p>
            <a:r>
              <a:rPr lang="en-US" dirty="0"/>
              <a:t>Playground like: cricket ground, football ground etc.</a:t>
            </a:r>
            <a:endParaRPr lang="en-US" u="sng" dirty="0"/>
          </a:p>
        </p:txBody>
      </p:sp>
    </p:spTree>
    <p:extLst>
      <p:ext uri="{BB962C8B-B14F-4D97-AF65-F5344CB8AC3E}">
        <p14:creationId xmlns:p14="http://schemas.microsoft.com/office/powerpoint/2010/main" val="293311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4903-6416-6A56-94CC-4248FCD17586}"/>
              </a:ext>
            </a:extLst>
          </p:cNvPr>
          <p:cNvSpPr>
            <a:spLocks noGrp="1"/>
          </p:cNvSpPr>
          <p:nvPr>
            <p:ph type="title"/>
          </p:nvPr>
        </p:nvSpPr>
        <p:spPr/>
        <p:txBody>
          <a:bodyPr/>
          <a:lstStyle/>
          <a:p>
            <a:r>
              <a:rPr lang="en-US" dirty="0"/>
              <a:t>Application and Future Scope</a:t>
            </a:r>
            <a:endParaRPr lang="en-IN" dirty="0"/>
          </a:p>
        </p:txBody>
      </p:sp>
      <p:sp>
        <p:nvSpPr>
          <p:cNvPr id="3" name="Content Placeholder 2">
            <a:extLst>
              <a:ext uri="{FF2B5EF4-FFF2-40B4-BE49-F238E27FC236}">
                <a16:creationId xmlns:a16="http://schemas.microsoft.com/office/drawing/2014/main" id="{049C654B-8FCE-2AA3-794B-0E3E1A299EAF}"/>
              </a:ext>
            </a:extLst>
          </p:cNvPr>
          <p:cNvSpPr>
            <a:spLocks noGrp="1"/>
          </p:cNvSpPr>
          <p:nvPr>
            <p:ph idx="1"/>
          </p:nvPr>
        </p:nvSpPr>
        <p:spPr/>
        <p:txBody>
          <a:bodyPr>
            <a:normAutofit fontScale="85000" lnSpcReduction="20000"/>
          </a:bodyPr>
          <a:lstStyle/>
          <a:p>
            <a:pPr marL="0" indent="0">
              <a:buNone/>
            </a:pPr>
            <a:r>
              <a:rPr lang="en-US" sz="2600" u="sng" dirty="0"/>
              <a:t>This can be further improved by incorporating the following modifications to obtain better results:</a:t>
            </a:r>
            <a:endParaRPr lang="en-US" sz="2600" dirty="0"/>
          </a:p>
          <a:p>
            <a:r>
              <a:rPr lang="en-US" dirty="0"/>
              <a:t>The mechanism which we used i.e. scotch yoke mechanism does not given excepted efficiency. This efficiency can be increased by using some other mechanism. </a:t>
            </a:r>
          </a:p>
          <a:p>
            <a:r>
              <a:rPr lang="en-US" dirty="0"/>
              <a:t>Speed of motor is reduced because we have used heavy material and this material can be replaced by using light weight material </a:t>
            </a:r>
          </a:p>
          <a:p>
            <a:r>
              <a:rPr lang="en-US" dirty="0"/>
              <a:t>Design of blades should be done based on types of grass is used to cut. </a:t>
            </a:r>
          </a:p>
          <a:p>
            <a:r>
              <a:rPr lang="en-US" dirty="0"/>
              <a:t>The project which we have done surly reaches the average families because the grass can be trimmed with minimum cost and with minimum time. Finally, this project may give an inspiration to the people who can modify and can obtain better results.</a:t>
            </a:r>
            <a:endParaRPr lang="en-IN" dirty="0"/>
          </a:p>
        </p:txBody>
      </p:sp>
    </p:spTree>
    <p:extLst>
      <p:ext uri="{BB962C8B-B14F-4D97-AF65-F5344CB8AC3E}">
        <p14:creationId xmlns:p14="http://schemas.microsoft.com/office/powerpoint/2010/main" val="107267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F8B5-50FF-2B31-FEE2-DA5B9869BAF0}"/>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5D5BC81E-DC37-03DA-590D-7B4586F3FBF8}"/>
              </a:ext>
            </a:extLst>
          </p:cNvPr>
          <p:cNvSpPr>
            <a:spLocks noGrp="1"/>
          </p:cNvSpPr>
          <p:nvPr>
            <p:ph idx="1"/>
          </p:nvPr>
        </p:nvSpPr>
        <p:spPr/>
        <p:txBody>
          <a:bodyPr>
            <a:normAutofit fontScale="70000" lnSpcReduction="20000"/>
          </a:bodyPr>
          <a:lstStyle/>
          <a:p>
            <a:pPr marL="12700">
              <a:lnSpc>
                <a:spcPct val="100000"/>
              </a:lnSpc>
              <a:spcBef>
                <a:spcPts val="1090"/>
              </a:spcBef>
              <a:tabLst>
                <a:tab pos="354965" algn="l"/>
              </a:tabLst>
            </a:pPr>
            <a:r>
              <a:rPr lang="en-US" dirty="0">
                <a:latin typeface="Garamond (Body)"/>
                <a:cs typeface="Arial"/>
              </a:rPr>
              <a:t>Compact size and portable</a:t>
            </a:r>
          </a:p>
          <a:p>
            <a:pPr marL="12700">
              <a:lnSpc>
                <a:spcPct val="100000"/>
              </a:lnSpc>
              <a:spcBef>
                <a:spcPts val="1090"/>
              </a:spcBef>
              <a:tabLst>
                <a:tab pos="354965" algn="l"/>
              </a:tabLst>
            </a:pPr>
            <a:r>
              <a:rPr lang="en-US" dirty="0">
                <a:latin typeface="Garamond (Body)"/>
                <a:cs typeface="Arial"/>
              </a:rPr>
              <a:t>No fuel cost</a:t>
            </a:r>
          </a:p>
          <a:p>
            <a:pPr marL="12700">
              <a:lnSpc>
                <a:spcPct val="100000"/>
              </a:lnSpc>
              <a:spcBef>
                <a:spcPts val="1090"/>
              </a:spcBef>
              <a:tabLst>
                <a:tab pos="354965" algn="l"/>
              </a:tabLst>
            </a:pPr>
            <a:r>
              <a:rPr lang="en-US" dirty="0">
                <a:latin typeface="Garamond (Body)"/>
                <a:cs typeface="Arial"/>
              </a:rPr>
              <a:t>No pollution</a:t>
            </a:r>
          </a:p>
          <a:p>
            <a:pPr marL="12700">
              <a:lnSpc>
                <a:spcPct val="100000"/>
              </a:lnSpc>
              <a:spcBef>
                <a:spcPts val="1090"/>
              </a:spcBef>
              <a:tabLst>
                <a:tab pos="354965" algn="l"/>
              </a:tabLst>
            </a:pPr>
            <a:r>
              <a:rPr lang="en-US" dirty="0">
                <a:latin typeface="Garamond (Body)"/>
                <a:cs typeface="Arial"/>
              </a:rPr>
              <a:t>Easy to move from one place to another</a:t>
            </a:r>
          </a:p>
          <a:p>
            <a:pPr marL="12700">
              <a:lnSpc>
                <a:spcPct val="100000"/>
              </a:lnSpc>
              <a:spcBef>
                <a:spcPts val="1090"/>
              </a:spcBef>
              <a:tabLst>
                <a:tab pos="354965" algn="l"/>
              </a:tabLst>
            </a:pPr>
            <a:r>
              <a:rPr lang="en-US" dirty="0">
                <a:latin typeface="Garamond (Body)"/>
                <a:cs typeface="Arial"/>
              </a:rPr>
              <a:t>Less wear and tear</a:t>
            </a:r>
          </a:p>
          <a:p>
            <a:pPr marL="12700">
              <a:lnSpc>
                <a:spcPct val="100000"/>
              </a:lnSpc>
              <a:spcBef>
                <a:spcPts val="1090"/>
              </a:spcBef>
              <a:tabLst>
                <a:tab pos="354965" algn="l"/>
              </a:tabLst>
            </a:pPr>
            <a:r>
              <a:rPr lang="en-US" dirty="0">
                <a:latin typeface="Garamond (Body)"/>
                <a:cs typeface="Arial"/>
              </a:rPr>
              <a:t>Non-skilled person can also operate</a:t>
            </a:r>
          </a:p>
          <a:p>
            <a:pPr marL="12700">
              <a:lnSpc>
                <a:spcPct val="100000"/>
              </a:lnSpc>
              <a:spcBef>
                <a:spcPts val="1090"/>
              </a:spcBef>
              <a:tabLst>
                <a:tab pos="354965" algn="l"/>
              </a:tabLst>
            </a:pPr>
            <a:r>
              <a:rPr lang="en-US" dirty="0">
                <a:latin typeface="Garamond (Body)"/>
                <a:cs typeface="Arial"/>
              </a:rPr>
              <a:t>The energy consumption is also handled effectively using our Solar Tracker</a:t>
            </a:r>
          </a:p>
          <a:p>
            <a:pPr marL="12700">
              <a:lnSpc>
                <a:spcPct val="100000"/>
              </a:lnSpc>
              <a:spcBef>
                <a:spcPts val="1090"/>
              </a:spcBef>
              <a:tabLst>
                <a:tab pos="354965" algn="l"/>
              </a:tabLst>
            </a:pPr>
            <a:r>
              <a:rPr lang="en-US" dirty="0">
                <a:latin typeface="Garamond (Body)"/>
                <a:cs typeface="Arial"/>
              </a:rPr>
              <a:t>Sprinkler system settles the soil eroded from high rpm of blade.</a:t>
            </a:r>
          </a:p>
        </p:txBody>
      </p:sp>
    </p:spTree>
    <p:extLst>
      <p:ext uri="{BB962C8B-B14F-4D97-AF65-F5344CB8AC3E}">
        <p14:creationId xmlns:p14="http://schemas.microsoft.com/office/powerpoint/2010/main" val="2122745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CCA2-49C1-9B4B-7014-E2ABEA6F8C84}"/>
              </a:ext>
            </a:extLst>
          </p:cNvPr>
          <p:cNvSpPr>
            <a:spLocks noGrp="1"/>
          </p:cNvSpPr>
          <p:nvPr>
            <p:ph type="title"/>
          </p:nvPr>
        </p:nvSpPr>
        <p:spPr/>
        <p:txBody>
          <a:bodyPr/>
          <a:lstStyle/>
          <a:p>
            <a:r>
              <a:rPr lang="en-US" dirty="0"/>
              <a:t>Disadvantages </a:t>
            </a:r>
            <a:endParaRPr lang="en-IN" dirty="0"/>
          </a:p>
        </p:txBody>
      </p:sp>
      <p:sp>
        <p:nvSpPr>
          <p:cNvPr id="3" name="Content Placeholder 2">
            <a:extLst>
              <a:ext uri="{FF2B5EF4-FFF2-40B4-BE49-F238E27FC236}">
                <a16:creationId xmlns:a16="http://schemas.microsoft.com/office/drawing/2014/main" id="{AFC99814-EDF3-FFAB-CDD4-3DAADD2473AB}"/>
              </a:ext>
            </a:extLst>
          </p:cNvPr>
          <p:cNvSpPr>
            <a:spLocks noGrp="1"/>
          </p:cNvSpPr>
          <p:nvPr>
            <p:ph idx="1"/>
          </p:nvPr>
        </p:nvSpPr>
        <p:spPr/>
        <p:txBody>
          <a:bodyPr>
            <a:normAutofit fontScale="92500" lnSpcReduction="20000"/>
          </a:bodyPr>
          <a:lstStyle/>
          <a:p>
            <a:r>
              <a:rPr lang="en-US" dirty="0"/>
              <a:t>Blade failure</a:t>
            </a:r>
          </a:p>
          <a:p>
            <a:r>
              <a:rPr lang="en-US" dirty="0"/>
              <a:t>High Initial Costs for material</a:t>
            </a:r>
          </a:p>
          <a:p>
            <a:r>
              <a:rPr lang="en-US" dirty="0"/>
              <a:t>Depending on geographical location the size of the solar panels vary for the same power generation. </a:t>
            </a:r>
          </a:p>
          <a:p>
            <a:r>
              <a:rPr lang="en-US" dirty="0"/>
              <a:t>Manually operated</a:t>
            </a:r>
          </a:p>
          <a:p>
            <a:r>
              <a:rPr lang="en-US" dirty="0"/>
              <a:t>Difficult to operate in rainy seasons</a:t>
            </a:r>
          </a:p>
          <a:p>
            <a:r>
              <a:rPr lang="en-US" dirty="0"/>
              <a:t>Lower production in winter months and Cloudy days.</a:t>
            </a:r>
          </a:p>
          <a:p>
            <a:r>
              <a:rPr lang="en-US" dirty="0"/>
              <a:t>Could not differentiate between grass and small plants.</a:t>
            </a:r>
          </a:p>
        </p:txBody>
      </p:sp>
    </p:spTree>
    <p:extLst>
      <p:ext uri="{BB962C8B-B14F-4D97-AF65-F5344CB8AC3E}">
        <p14:creationId xmlns:p14="http://schemas.microsoft.com/office/powerpoint/2010/main" val="2969571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Images – Browse 197,023 Stock Photos, Vectors, and Video | Adobe  Stock">
            <a:extLst>
              <a:ext uri="{FF2B5EF4-FFF2-40B4-BE49-F238E27FC236}">
                <a16:creationId xmlns:a16="http://schemas.microsoft.com/office/drawing/2014/main" id="{81852F99-834B-59A7-E6E9-7E91BB544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221" b="11221"/>
          <a:stretch>
            <a:fillRect/>
          </a:stretch>
        </p:blipFill>
        <p:spPr bwMode="auto">
          <a:xfrm>
            <a:off x="1043014" y="1761065"/>
            <a:ext cx="10105972" cy="3335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8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601C-1718-D2BB-7515-AED935B1C0E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E0001F3-6409-F145-CD76-4259459D5B61}"/>
              </a:ext>
            </a:extLst>
          </p:cNvPr>
          <p:cNvSpPr>
            <a:spLocks noGrp="1"/>
          </p:cNvSpPr>
          <p:nvPr>
            <p:ph idx="1"/>
          </p:nvPr>
        </p:nvSpPr>
        <p:spPr/>
        <p:txBody>
          <a:bodyPr>
            <a:normAutofit fontScale="85000" lnSpcReduction="10000"/>
          </a:bodyPr>
          <a:lstStyle/>
          <a:p>
            <a:pPr marL="0" indent="0">
              <a:buNone/>
            </a:pPr>
            <a:r>
              <a:rPr lang="en-US" b="1" u="sng" dirty="0">
                <a:latin typeface="Garamond (Body)"/>
              </a:rPr>
              <a:t>Our Problem Statement for the Project :</a:t>
            </a:r>
          </a:p>
          <a:p>
            <a:pPr marL="12700">
              <a:lnSpc>
                <a:spcPct val="100000"/>
              </a:lnSpc>
              <a:spcBef>
                <a:spcPts val="995"/>
              </a:spcBef>
              <a:tabLst>
                <a:tab pos="354965" algn="l"/>
              </a:tabLst>
            </a:pPr>
            <a:r>
              <a:rPr lang="en-US" sz="2400" spc="270" dirty="0">
                <a:solidFill>
                  <a:srgbClr val="ACD333"/>
                </a:solidFill>
                <a:latin typeface="Garamond (Body)"/>
                <a:cs typeface="Arial"/>
              </a:rPr>
              <a:t>	</a:t>
            </a:r>
            <a:r>
              <a:rPr lang="en-US" sz="2400" dirty="0">
                <a:solidFill>
                  <a:srgbClr val="404040"/>
                </a:solidFill>
                <a:cs typeface="Arial"/>
              </a:rPr>
              <a:t>Classical grass cutters with heavy engines create noise pollution</a:t>
            </a:r>
            <a:r>
              <a:rPr lang="en-US" sz="2400" spc="-150" dirty="0">
                <a:solidFill>
                  <a:srgbClr val="404040"/>
                </a:solidFill>
                <a:cs typeface="Arial"/>
              </a:rPr>
              <a:t> </a:t>
            </a:r>
            <a:r>
              <a:rPr lang="en-US" sz="2400" dirty="0">
                <a:solidFill>
                  <a:srgbClr val="404040"/>
                </a:solidFill>
                <a:cs typeface="Arial"/>
              </a:rPr>
              <a:t>and</a:t>
            </a:r>
            <a:r>
              <a:rPr lang="en-US" sz="2400" dirty="0">
                <a:cs typeface="Arial"/>
              </a:rPr>
              <a:t> </a:t>
            </a:r>
            <a:r>
              <a:rPr lang="en-US" sz="2400" dirty="0">
                <a:solidFill>
                  <a:srgbClr val="404040"/>
                </a:solidFill>
                <a:cs typeface="Arial"/>
              </a:rPr>
              <a:t>local air pollution due to the combustion in the</a:t>
            </a:r>
            <a:r>
              <a:rPr lang="en-US" sz="2400" spc="-150" dirty="0">
                <a:solidFill>
                  <a:srgbClr val="404040"/>
                </a:solidFill>
                <a:cs typeface="Arial"/>
              </a:rPr>
              <a:t> </a:t>
            </a:r>
            <a:r>
              <a:rPr lang="en-US" sz="2400" dirty="0">
                <a:solidFill>
                  <a:srgbClr val="404040"/>
                </a:solidFill>
                <a:cs typeface="Arial"/>
              </a:rPr>
              <a:t>engine.</a:t>
            </a:r>
          </a:p>
          <a:p>
            <a:pPr marL="12700">
              <a:lnSpc>
                <a:spcPct val="100000"/>
              </a:lnSpc>
              <a:spcBef>
                <a:spcPts val="994"/>
              </a:spcBef>
              <a:tabLst>
                <a:tab pos="354965" algn="l"/>
              </a:tabLst>
            </a:pPr>
            <a:r>
              <a:rPr lang="en-US" sz="2400" spc="-5" dirty="0">
                <a:solidFill>
                  <a:srgbClr val="404040"/>
                </a:solidFill>
                <a:cs typeface="Arial"/>
              </a:rPr>
              <a:t>If </a:t>
            </a:r>
            <a:r>
              <a:rPr lang="en-US" sz="2400" dirty="0">
                <a:solidFill>
                  <a:srgbClr val="404040"/>
                </a:solidFill>
                <a:cs typeface="Arial"/>
              </a:rPr>
              <a:t>the electric grass cutter is corded, moving could prove to</a:t>
            </a:r>
            <a:r>
              <a:rPr lang="en-US" sz="2400" spc="-229" dirty="0">
                <a:solidFill>
                  <a:srgbClr val="404040"/>
                </a:solidFill>
                <a:cs typeface="Arial"/>
              </a:rPr>
              <a:t> </a:t>
            </a:r>
            <a:r>
              <a:rPr lang="en-US" sz="2400" dirty="0">
                <a:solidFill>
                  <a:srgbClr val="404040"/>
                </a:solidFill>
                <a:cs typeface="Arial"/>
              </a:rPr>
              <a:t>be problematic and</a:t>
            </a:r>
            <a:r>
              <a:rPr lang="en-US" sz="2400" spc="-60" dirty="0">
                <a:solidFill>
                  <a:srgbClr val="404040"/>
                </a:solidFill>
                <a:cs typeface="Arial"/>
              </a:rPr>
              <a:t> </a:t>
            </a:r>
            <a:r>
              <a:rPr lang="en-US" sz="2400" dirty="0">
                <a:solidFill>
                  <a:srgbClr val="404040"/>
                </a:solidFill>
                <a:cs typeface="Arial"/>
              </a:rPr>
              <a:t>dangerous.</a:t>
            </a:r>
          </a:p>
          <a:p>
            <a:pPr marL="12700">
              <a:spcBef>
                <a:spcPts val="995"/>
              </a:spcBef>
              <a:tabLst>
                <a:tab pos="354965" algn="l"/>
              </a:tabLst>
            </a:pPr>
            <a:r>
              <a:rPr lang="en-US" sz="2400" dirty="0">
                <a:solidFill>
                  <a:srgbClr val="404040"/>
                </a:solidFill>
                <a:cs typeface="Arial"/>
              </a:rPr>
              <a:t>Moving the grass cutters with a standard motor is inconvenient, and</a:t>
            </a:r>
            <a:r>
              <a:rPr lang="en-US" sz="2400" spc="-240" dirty="0">
                <a:solidFill>
                  <a:srgbClr val="404040"/>
                </a:solidFill>
                <a:cs typeface="Arial"/>
              </a:rPr>
              <a:t> </a:t>
            </a:r>
            <a:r>
              <a:rPr lang="en-US" sz="2400" dirty="0">
                <a:solidFill>
                  <a:srgbClr val="404040"/>
                </a:solidFill>
                <a:cs typeface="Arial"/>
              </a:rPr>
              <a:t>no one takes pleasure in</a:t>
            </a:r>
            <a:r>
              <a:rPr lang="en-US" sz="2400" spc="-80" dirty="0">
                <a:solidFill>
                  <a:srgbClr val="404040"/>
                </a:solidFill>
                <a:cs typeface="Arial"/>
              </a:rPr>
              <a:t> </a:t>
            </a:r>
            <a:r>
              <a:rPr lang="en-US" sz="2400" spc="-5" dirty="0">
                <a:solidFill>
                  <a:srgbClr val="404040"/>
                </a:solidFill>
                <a:cs typeface="Arial"/>
              </a:rPr>
              <a:t>it.</a:t>
            </a:r>
          </a:p>
          <a:p>
            <a:pPr marL="12700">
              <a:spcBef>
                <a:spcPts val="995"/>
              </a:spcBef>
              <a:tabLst>
                <a:tab pos="354965" algn="l"/>
              </a:tabLst>
            </a:pPr>
            <a:r>
              <a:rPr lang="en-US" sz="2400" dirty="0">
                <a:solidFill>
                  <a:srgbClr val="404040"/>
                </a:solidFill>
                <a:cs typeface="Arial"/>
              </a:rPr>
              <a:t>Motor powered engines require periodic maintenance such as</a:t>
            </a:r>
            <a:r>
              <a:rPr lang="en-US" sz="2400" spc="-180" dirty="0">
                <a:solidFill>
                  <a:srgbClr val="404040"/>
                </a:solidFill>
                <a:cs typeface="Arial"/>
              </a:rPr>
              <a:t> </a:t>
            </a:r>
            <a:r>
              <a:rPr lang="en-US" sz="2400" dirty="0">
                <a:solidFill>
                  <a:srgbClr val="404040"/>
                </a:solidFill>
                <a:cs typeface="Arial"/>
              </a:rPr>
              <a:t>changing the engine oils</a:t>
            </a:r>
            <a:r>
              <a:rPr lang="en-US" sz="2400" spc="-40" dirty="0">
                <a:solidFill>
                  <a:srgbClr val="404040"/>
                </a:solidFill>
                <a:cs typeface="Arial"/>
              </a:rPr>
              <a:t> </a:t>
            </a:r>
            <a:r>
              <a:rPr lang="en-US" sz="2400" dirty="0">
                <a:solidFill>
                  <a:srgbClr val="404040"/>
                </a:solidFill>
                <a:cs typeface="Arial"/>
              </a:rPr>
              <a:t>etc.</a:t>
            </a:r>
          </a:p>
          <a:p>
            <a:pPr marL="12700">
              <a:spcBef>
                <a:spcPts val="995"/>
              </a:spcBef>
              <a:tabLst>
                <a:tab pos="354965" algn="l"/>
              </a:tabLst>
            </a:pPr>
            <a:r>
              <a:rPr lang="en-US" sz="2400" dirty="0">
                <a:solidFill>
                  <a:srgbClr val="404040"/>
                </a:solidFill>
                <a:cs typeface="Arial"/>
              </a:rPr>
              <a:t>Solar ways grass cutters are environment</a:t>
            </a:r>
            <a:r>
              <a:rPr lang="en-US" sz="2400" spc="-155" dirty="0">
                <a:solidFill>
                  <a:srgbClr val="404040"/>
                </a:solidFill>
                <a:cs typeface="Arial"/>
              </a:rPr>
              <a:t> </a:t>
            </a:r>
            <a:r>
              <a:rPr lang="en-US" sz="2400" dirty="0">
                <a:solidFill>
                  <a:srgbClr val="404040"/>
                </a:solidFill>
                <a:cs typeface="Arial"/>
              </a:rPr>
              <a:t>friendly.</a:t>
            </a:r>
            <a:endParaRPr lang="en-IN" dirty="0"/>
          </a:p>
        </p:txBody>
      </p:sp>
    </p:spTree>
    <p:extLst>
      <p:ext uri="{BB962C8B-B14F-4D97-AF65-F5344CB8AC3E}">
        <p14:creationId xmlns:p14="http://schemas.microsoft.com/office/powerpoint/2010/main" val="4153052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17109-6E39-407B-8399-E74C30291166}"/>
              </a:ext>
            </a:extLst>
          </p:cNvPr>
          <p:cNvSpPr txBox="1"/>
          <p:nvPr/>
        </p:nvSpPr>
        <p:spPr>
          <a:xfrm>
            <a:off x="1441326" y="1009272"/>
            <a:ext cx="9309345" cy="1754326"/>
          </a:xfrm>
          <a:prstGeom prst="rect">
            <a:avLst/>
          </a:prstGeom>
          <a:noFill/>
        </p:spPr>
        <p:txBody>
          <a:bodyPr wrap="square">
            <a:spAutoFit/>
          </a:bodyPr>
          <a:lstStyle/>
          <a:p>
            <a:pPr algn="ctr"/>
            <a:r>
              <a:rPr lang="en-US" sz="3600" dirty="0">
                <a:latin typeface="Garamond (Headings)"/>
              </a:rPr>
              <a:t>on</a:t>
            </a:r>
          </a:p>
          <a:p>
            <a:pPr algn="ctr"/>
            <a:r>
              <a:rPr lang="en-US" sz="3600" dirty="0">
                <a:latin typeface="Garamond (Headings)"/>
              </a:rPr>
              <a:t>“Android Based Solar Grass Cutter with MPPT System and Sprinkle System”</a:t>
            </a:r>
            <a:endParaRPr lang="en-IN" sz="3600" dirty="0">
              <a:latin typeface="Garamond (Headings)"/>
            </a:endParaRPr>
          </a:p>
        </p:txBody>
      </p:sp>
      <p:sp>
        <p:nvSpPr>
          <p:cNvPr id="7" name="TextBox 6">
            <a:extLst>
              <a:ext uri="{FF2B5EF4-FFF2-40B4-BE49-F238E27FC236}">
                <a16:creationId xmlns:a16="http://schemas.microsoft.com/office/drawing/2014/main" id="{53DA006F-18C5-4CF4-9D0A-418808027E53}"/>
              </a:ext>
            </a:extLst>
          </p:cNvPr>
          <p:cNvSpPr txBox="1"/>
          <p:nvPr/>
        </p:nvSpPr>
        <p:spPr>
          <a:xfrm>
            <a:off x="1152901" y="3879565"/>
            <a:ext cx="3990599" cy="1477328"/>
          </a:xfrm>
          <a:prstGeom prst="rect">
            <a:avLst/>
          </a:prstGeom>
          <a:noFill/>
        </p:spPr>
        <p:txBody>
          <a:bodyPr wrap="square">
            <a:spAutoFit/>
          </a:bodyPr>
          <a:lstStyle/>
          <a:p>
            <a:r>
              <a:rPr lang="en-US" b="1" dirty="0"/>
              <a:t>Prepared By – Group PEC 3.14</a:t>
            </a:r>
          </a:p>
          <a:p>
            <a:pPr marL="342900" indent="-342900">
              <a:buAutoNum type="arabicParenR"/>
            </a:pPr>
            <a:r>
              <a:rPr lang="en-US" dirty="0" err="1"/>
              <a:t>Shivanshu</a:t>
            </a:r>
            <a:r>
              <a:rPr lang="en-US" dirty="0"/>
              <a:t> Singhal (1900270310170)</a:t>
            </a:r>
          </a:p>
          <a:p>
            <a:pPr marL="342900" indent="-342900">
              <a:buAutoNum type="arabicParenR"/>
            </a:pPr>
            <a:r>
              <a:rPr lang="en-US" dirty="0"/>
              <a:t>Shubham Kr. Singh (1900270310175)</a:t>
            </a:r>
          </a:p>
          <a:p>
            <a:pPr marL="342900" indent="-342900">
              <a:buAutoNum type="arabicParenR"/>
            </a:pPr>
            <a:r>
              <a:rPr lang="en-US" dirty="0"/>
              <a:t>Saurabh Singh (1900270310156)</a:t>
            </a:r>
          </a:p>
          <a:p>
            <a:pPr marL="342900" indent="-342900">
              <a:buAutoNum type="arabicParenR"/>
            </a:pPr>
            <a:r>
              <a:rPr lang="en-US" dirty="0" err="1"/>
              <a:t>Sarvik</a:t>
            </a:r>
            <a:r>
              <a:rPr lang="en-US" dirty="0"/>
              <a:t> Singh (1900270310153)</a:t>
            </a:r>
            <a:endParaRPr lang="en-IN" dirty="0"/>
          </a:p>
        </p:txBody>
      </p:sp>
      <p:sp>
        <p:nvSpPr>
          <p:cNvPr id="13" name="TextBox 12">
            <a:extLst>
              <a:ext uri="{FF2B5EF4-FFF2-40B4-BE49-F238E27FC236}">
                <a16:creationId xmlns:a16="http://schemas.microsoft.com/office/drawing/2014/main" id="{E2786ACC-E059-488D-A432-221748E4C62F}"/>
              </a:ext>
            </a:extLst>
          </p:cNvPr>
          <p:cNvSpPr txBox="1"/>
          <p:nvPr/>
        </p:nvSpPr>
        <p:spPr>
          <a:xfrm>
            <a:off x="3799273" y="5476049"/>
            <a:ext cx="6498454" cy="707886"/>
          </a:xfrm>
          <a:prstGeom prst="rect">
            <a:avLst/>
          </a:prstGeom>
          <a:noFill/>
        </p:spPr>
        <p:txBody>
          <a:bodyPr wrap="square">
            <a:spAutoFit/>
          </a:bodyPr>
          <a:lstStyle/>
          <a:p>
            <a:pPr marL="0" indent="0">
              <a:buNone/>
            </a:pPr>
            <a:r>
              <a:rPr lang="en-US" sz="2000" dirty="0"/>
              <a:t>Ajay Kumar Garg Engineering College, Ghaziabad</a:t>
            </a:r>
          </a:p>
          <a:p>
            <a:pPr marL="0" indent="0">
              <a:buNone/>
            </a:pPr>
            <a:r>
              <a:rPr lang="en-IN" sz="2000" i="0" dirty="0">
                <a:effectLst/>
                <a:latin typeface="Garamond (Body)"/>
              </a:rPr>
              <a:t>Dr</a:t>
            </a:r>
            <a:r>
              <a:rPr lang="en-IN" sz="2000" dirty="0">
                <a:latin typeface="Garamond (Body)"/>
              </a:rPr>
              <a:t> </a:t>
            </a:r>
            <a:r>
              <a:rPr lang="en-IN" sz="2000" i="0" dirty="0">
                <a:effectLst/>
                <a:latin typeface="Garamond (Body)"/>
              </a:rPr>
              <a:t>A.P.J. Abdul Kalam Technical University, Lucknow</a:t>
            </a:r>
            <a:endParaRPr lang="en-IN" sz="2000" dirty="0">
              <a:latin typeface="Garamond (Body)"/>
            </a:endParaRPr>
          </a:p>
        </p:txBody>
      </p:sp>
      <p:pic>
        <p:nvPicPr>
          <p:cNvPr id="1026" name="Picture 2" descr="Ajay Kumar Garg Engineering College - Wikipedia">
            <a:extLst>
              <a:ext uri="{FF2B5EF4-FFF2-40B4-BE49-F238E27FC236}">
                <a16:creationId xmlns:a16="http://schemas.microsoft.com/office/drawing/2014/main" id="{08517594-8569-42B9-9EB8-0E179F330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2875520"/>
            <a:ext cx="1905000" cy="168675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FA15784-4247-4196-9D0C-6B25B228F44D}"/>
              </a:ext>
            </a:extLst>
          </p:cNvPr>
          <p:cNvSpPr txBox="1"/>
          <p:nvPr/>
        </p:nvSpPr>
        <p:spPr>
          <a:xfrm>
            <a:off x="7698419" y="2823176"/>
            <a:ext cx="3796682" cy="1261884"/>
          </a:xfrm>
          <a:prstGeom prst="rect">
            <a:avLst/>
          </a:prstGeom>
          <a:noFill/>
        </p:spPr>
        <p:txBody>
          <a:bodyPr wrap="square">
            <a:spAutoFit/>
          </a:bodyPr>
          <a:lstStyle/>
          <a:p>
            <a:pPr marL="0" indent="0">
              <a:buNone/>
            </a:pPr>
            <a:r>
              <a:rPr lang="en-US" b="1" u="sng" dirty="0"/>
              <a:t>Project</a:t>
            </a:r>
            <a:r>
              <a:rPr lang="en-US" sz="2000" b="1" u="sng" dirty="0"/>
              <a:t> Coordinator </a:t>
            </a:r>
          </a:p>
          <a:p>
            <a:pPr marL="0" indent="0">
              <a:buNone/>
            </a:pPr>
            <a:r>
              <a:rPr lang="en-US" sz="2000" dirty="0"/>
              <a:t>Dr. Nimish Srivastava</a:t>
            </a:r>
          </a:p>
          <a:p>
            <a:pPr marL="0" indent="0">
              <a:buNone/>
            </a:pPr>
            <a:r>
              <a:rPr lang="en-US" dirty="0"/>
              <a:t>(Department of Electronics and Communication Engineering)</a:t>
            </a:r>
          </a:p>
        </p:txBody>
      </p:sp>
      <p:sp>
        <p:nvSpPr>
          <p:cNvPr id="4" name="TextBox 3">
            <a:extLst>
              <a:ext uri="{FF2B5EF4-FFF2-40B4-BE49-F238E27FC236}">
                <a16:creationId xmlns:a16="http://schemas.microsoft.com/office/drawing/2014/main" id="{9C2378E0-D018-6D2A-699D-79FA0D7C052C}"/>
              </a:ext>
            </a:extLst>
          </p:cNvPr>
          <p:cNvSpPr txBox="1"/>
          <p:nvPr/>
        </p:nvSpPr>
        <p:spPr>
          <a:xfrm>
            <a:off x="7698420" y="4257190"/>
            <a:ext cx="3796681" cy="1200329"/>
          </a:xfrm>
          <a:prstGeom prst="rect">
            <a:avLst/>
          </a:prstGeom>
          <a:noFill/>
        </p:spPr>
        <p:txBody>
          <a:bodyPr wrap="square">
            <a:spAutoFit/>
          </a:bodyPr>
          <a:lstStyle/>
          <a:p>
            <a:pPr marL="0" indent="0">
              <a:buNone/>
            </a:pPr>
            <a:r>
              <a:rPr lang="en-US" sz="1800" b="1" u="sng" dirty="0"/>
              <a:t>Submitted to:</a:t>
            </a:r>
          </a:p>
          <a:p>
            <a:pPr marL="0" indent="0">
              <a:buNone/>
            </a:pPr>
            <a:r>
              <a:rPr lang="en-US" b="1" dirty="0" err="1"/>
              <a:t>Gp</a:t>
            </a:r>
            <a:r>
              <a:rPr lang="en-US" b="1" dirty="0"/>
              <a:t>. Capt. (Dr) PK Chopra(R), VSM</a:t>
            </a:r>
          </a:p>
          <a:p>
            <a:pPr marL="0" indent="0">
              <a:buNone/>
            </a:pPr>
            <a:r>
              <a:rPr lang="en-US" sz="1800" dirty="0"/>
              <a:t>HOD ECE &amp; EI </a:t>
            </a:r>
          </a:p>
          <a:p>
            <a:pPr marL="0" indent="0">
              <a:buNone/>
            </a:pPr>
            <a:endParaRPr lang="en-IN" sz="1800" dirty="0">
              <a:latin typeface="Garamond (Body)"/>
            </a:endParaRPr>
          </a:p>
        </p:txBody>
      </p:sp>
      <p:sp>
        <p:nvSpPr>
          <p:cNvPr id="6" name="TextBox 5">
            <a:extLst>
              <a:ext uri="{FF2B5EF4-FFF2-40B4-BE49-F238E27FC236}">
                <a16:creationId xmlns:a16="http://schemas.microsoft.com/office/drawing/2014/main" id="{7B9DB8E2-2EA1-2F3E-B160-F1DE3F15A777}"/>
              </a:ext>
            </a:extLst>
          </p:cNvPr>
          <p:cNvSpPr txBox="1"/>
          <p:nvPr/>
        </p:nvSpPr>
        <p:spPr>
          <a:xfrm>
            <a:off x="992514" y="630346"/>
            <a:ext cx="10206971" cy="646331"/>
          </a:xfrm>
          <a:prstGeom prst="rect">
            <a:avLst/>
          </a:prstGeom>
          <a:noFill/>
        </p:spPr>
        <p:txBody>
          <a:bodyPr wrap="square">
            <a:spAutoFit/>
          </a:bodyPr>
          <a:lstStyle/>
          <a:p>
            <a:pPr marL="0" indent="0" algn="ctr">
              <a:buNone/>
            </a:pPr>
            <a:r>
              <a:rPr lang="en-US" sz="3600" b="1" dirty="0">
                <a:latin typeface="Garamond (Body)"/>
              </a:rPr>
              <a:t>2</a:t>
            </a:r>
            <a:r>
              <a:rPr lang="en-US" sz="3600" b="1" baseline="30000" dirty="0">
                <a:latin typeface="Garamond (Body)"/>
              </a:rPr>
              <a:t>nd</a:t>
            </a:r>
            <a:r>
              <a:rPr lang="en-US" sz="3600" b="1" dirty="0">
                <a:latin typeface="Garamond (Body)"/>
              </a:rPr>
              <a:t> Presentation </a:t>
            </a:r>
          </a:p>
        </p:txBody>
      </p:sp>
      <p:sp>
        <p:nvSpPr>
          <p:cNvPr id="9" name="TextBox 8">
            <a:extLst>
              <a:ext uri="{FF2B5EF4-FFF2-40B4-BE49-F238E27FC236}">
                <a16:creationId xmlns:a16="http://schemas.microsoft.com/office/drawing/2014/main" id="{6B45E1FB-5673-39B2-C9E7-506480D09FAA}"/>
              </a:ext>
            </a:extLst>
          </p:cNvPr>
          <p:cNvSpPr txBox="1"/>
          <p:nvPr/>
        </p:nvSpPr>
        <p:spPr>
          <a:xfrm>
            <a:off x="1152902" y="2658018"/>
            <a:ext cx="4324534" cy="1785104"/>
          </a:xfrm>
          <a:prstGeom prst="rect">
            <a:avLst/>
          </a:prstGeom>
          <a:noFill/>
        </p:spPr>
        <p:txBody>
          <a:bodyPr wrap="square">
            <a:spAutoFit/>
          </a:bodyPr>
          <a:lstStyle/>
          <a:p>
            <a:pPr marL="0" indent="0">
              <a:buNone/>
            </a:pPr>
            <a:r>
              <a:rPr lang="en-US" b="1" u="sng" dirty="0"/>
              <a:t>Project Guide: </a:t>
            </a:r>
          </a:p>
          <a:p>
            <a:pPr marL="0" indent="0">
              <a:buNone/>
            </a:pPr>
            <a:r>
              <a:rPr lang="en-US" dirty="0"/>
              <a:t>Asst. Prof Neeraj Sharma</a:t>
            </a:r>
          </a:p>
          <a:p>
            <a:r>
              <a:rPr lang="en-US" dirty="0"/>
              <a:t>(Department of Electronics and Communication Engineering)</a:t>
            </a:r>
          </a:p>
          <a:p>
            <a:pPr marL="0" indent="0">
              <a:buNone/>
            </a:pPr>
            <a:r>
              <a:rPr lang="en-US" sz="2000" dirty="0"/>
              <a:t> </a:t>
            </a:r>
          </a:p>
          <a:p>
            <a:pPr marL="0" indent="0">
              <a:buNone/>
            </a:pPr>
            <a:endParaRPr lang="en-US" sz="1800" dirty="0"/>
          </a:p>
        </p:txBody>
      </p:sp>
    </p:spTree>
    <p:extLst>
      <p:ext uri="{BB962C8B-B14F-4D97-AF65-F5344CB8AC3E}">
        <p14:creationId xmlns:p14="http://schemas.microsoft.com/office/powerpoint/2010/main" val="1901943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3C01-CAD5-5476-A714-3C82F30E2B7F}"/>
              </a:ext>
            </a:extLst>
          </p:cNvPr>
          <p:cNvSpPr>
            <a:spLocks noGrp="1"/>
          </p:cNvSpPr>
          <p:nvPr>
            <p:ph type="title"/>
          </p:nvPr>
        </p:nvSpPr>
        <p:spPr/>
        <p:txBody>
          <a:bodyPr/>
          <a:lstStyle/>
          <a:p>
            <a:r>
              <a:rPr lang="en-US" dirty="0"/>
              <a:t>Working</a:t>
            </a:r>
            <a:endParaRPr lang="en-IN" dirty="0"/>
          </a:p>
        </p:txBody>
      </p:sp>
      <p:sp>
        <p:nvSpPr>
          <p:cNvPr id="3" name="Content Placeholder 2">
            <a:extLst>
              <a:ext uri="{FF2B5EF4-FFF2-40B4-BE49-F238E27FC236}">
                <a16:creationId xmlns:a16="http://schemas.microsoft.com/office/drawing/2014/main" id="{B12A9B4C-5723-FDEC-7340-31D7D23953F3}"/>
              </a:ext>
            </a:extLst>
          </p:cNvPr>
          <p:cNvSpPr>
            <a:spLocks noGrp="1"/>
          </p:cNvSpPr>
          <p:nvPr>
            <p:ph sz="half" idx="1"/>
          </p:nvPr>
        </p:nvSpPr>
        <p:spPr/>
        <p:txBody>
          <a:bodyPr>
            <a:normAutofit fontScale="85000" lnSpcReduction="20000"/>
          </a:bodyPr>
          <a:lstStyle/>
          <a:p>
            <a:pPr marL="285750" indent="-285750" algn="just">
              <a:buFont typeface="Arial" panose="020B0604020202020204" pitchFamily="34" charset="0"/>
              <a:buChar char="•"/>
            </a:pPr>
            <a:r>
              <a:rPr lang="en-IN" dirty="0"/>
              <a:t>The microcontroller operates the vehicle movement dc motors as well as the grass cutter at the same time as monitoring the sprinkler system. </a:t>
            </a:r>
          </a:p>
          <a:p>
            <a:pPr algn="just">
              <a:buFont typeface="Arial" panose="020B0604020202020204" pitchFamily="34" charset="0"/>
              <a:buChar char="•"/>
            </a:pPr>
            <a:r>
              <a:rPr lang="en-IN" dirty="0"/>
              <a:t>The system also uses a gyro sensor in order to achieve perfect 180 degree turns in order to achieve complete lawn/garden coverage. </a:t>
            </a:r>
          </a:p>
          <a:p>
            <a:r>
              <a:rPr lang="en-US" dirty="0"/>
              <a:t>The battery is charged through the solar panels that drives the motor blades and wheels of the lawn mower.</a:t>
            </a:r>
          </a:p>
          <a:p>
            <a:pPr marL="0" indent="0">
              <a:buNone/>
            </a:pPr>
            <a:endParaRPr lang="en-IN" dirty="0"/>
          </a:p>
        </p:txBody>
      </p:sp>
      <p:pic>
        <p:nvPicPr>
          <p:cNvPr id="6" name="Content Placeholder 5">
            <a:extLst>
              <a:ext uri="{FF2B5EF4-FFF2-40B4-BE49-F238E27FC236}">
                <a16:creationId xmlns:a16="http://schemas.microsoft.com/office/drawing/2014/main" id="{33C4A5B9-47CC-4741-E9F8-0A37BFF89FD1}"/>
              </a:ext>
            </a:extLst>
          </p:cNvPr>
          <p:cNvPicPr>
            <a:picLocks noGrp="1" noChangeAspect="1"/>
          </p:cNvPicPr>
          <p:nvPr>
            <p:ph sz="half" idx="2"/>
          </p:nvPr>
        </p:nvPicPr>
        <p:blipFill>
          <a:blip r:embed="rId2"/>
          <a:stretch>
            <a:fillRect/>
          </a:stretch>
        </p:blipFill>
        <p:spPr>
          <a:xfrm>
            <a:off x="6304233" y="2560638"/>
            <a:ext cx="4473034" cy="3309937"/>
          </a:xfrm>
        </p:spPr>
      </p:pic>
    </p:spTree>
    <p:extLst>
      <p:ext uri="{BB962C8B-B14F-4D97-AF65-F5344CB8AC3E}">
        <p14:creationId xmlns:p14="http://schemas.microsoft.com/office/powerpoint/2010/main" val="261859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2BDB71-E76A-CF1E-C93F-3D548C84F850}"/>
              </a:ext>
            </a:extLst>
          </p:cNvPr>
          <p:cNvSpPr>
            <a:spLocks noGrp="1"/>
          </p:cNvSpPr>
          <p:nvPr>
            <p:ph type="title"/>
          </p:nvPr>
        </p:nvSpPr>
        <p:spPr/>
        <p:txBody>
          <a:bodyPr/>
          <a:lstStyle/>
          <a:p>
            <a:r>
              <a:rPr lang="en-US" dirty="0"/>
              <a:t>Work Done</a:t>
            </a:r>
            <a:endParaRPr lang="en-IN" dirty="0"/>
          </a:p>
        </p:txBody>
      </p:sp>
      <p:sp>
        <p:nvSpPr>
          <p:cNvPr id="3" name="Content Placeholder 2">
            <a:extLst>
              <a:ext uri="{FF2B5EF4-FFF2-40B4-BE49-F238E27FC236}">
                <a16:creationId xmlns:a16="http://schemas.microsoft.com/office/drawing/2014/main" id="{14136FA7-B019-565C-9EF7-B2455A26D665}"/>
              </a:ext>
            </a:extLst>
          </p:cNvPr>
          <p:cNvSpPr>
            <a:spLocks noGrp="1"/>
          </p:cNvSpPr>
          <p:nvPr>
            <p:ph sz="half" idx="1"/>
          </p:nvPr>
        </p:nvSpPr>
        <p:spPr>
          <a:xfrm>
            <a:off x="1298447" y="2560320"/>
            <a:ext cx="7149267" cy="3421030"/>
          </a:xfrm>
        </p:spPr>
        <p:txBody>
          <a:bodyPr>
            <a:normAutofit fontScale="92500" lnSpcReduction="10000"/>
          </a:bodyPr>
          <a:lstStyle/>
          <a:p>
            <a:r>
              <a:rPr lang="en-US" sz="2000" dirty="0"/>
              <a:t>First of all , we design the structure for our solar grass cutter and for that we used MDF (medium density fiber) as a material.</a:t>
            </a:r>
          </a:p>
          <a:p>
            <a:r>
              <a:rPr lang="en-US" sz="2000" dirty="0"/>
              <a:t>And the dimension of our Robotic </a:t>
            </a:r>
            <a:r>
              <a:rPr lang="en-US" sz="2000" dirty="0" err="1"/>
              <a:t>Chasis</a:t>
            </a:r>
            <a:r>
              <a:rPr lang="en-US" sz="2000" dirty="0"/>
              <a:t> is length 39cm, breadth 29 cm, and height of solar panel from the board is 25 cm.</a:t>
            </a:r>
          </a:p>
          <a:p>
            <a:r>
              <a:rPr lang="en-IN" sz="2000" dirty="0"/>
              <a:t>Then we mounted the solar panel of dimension 15 x 15cm with frame and 18 x 18 cm without frame above the </a:t>
            </a:r>
            <a:r>
              <a:rPr lang="en-IN" sz="2000" dirty="0" err="1"/>
              <a:t>chasis</a:t>
            </a:r>
            <a:r>
              <a:rPr lang="en-IN" sz="2000" dirty="0"/>
              <a:t>.</a:t>
            </a:r>
          </a:p>
          <a:p>
            <a:r>
              <a:rPr lang="en-US" sz="2000" dirty="0"/>
              <a:t>After that we attached 4 wheels of diameter 6.34cm</a:t>
            </a:r>
            <a:r>
              <a:rPr lang="en-IN" sz="2000" dirty="0"/>
              <a:t> and we used L clamp to attach wheels with the MDF board and these L clamp is also used to attach the motor with the wheels</a:t>
            </a:r>
          </a:p>
          <a:p>
            <a:r>
              <a:rPr lang="en-IN" sz="2000" dirty="0"/>
              <a:t>We used the solar panel of mono silicon crystalline material. </a:t>
            </a:r>
          </a:p>
          <a:p>
            <a:endParaRPr lang="en-IN" sz="1800" dirty="0"/>
          </a:p>
        </p:txBody>
      </p:sp>
      <p:pic>
        <p:nvPicPr>
          <p:cNvPr id="10" name="Content Placeholder 9">
            <a:extLst>
              <a:ext uri="{FF2B5EF4-FFF2-40B4-BE49-F238E27FC236}">
                <a16:creationId xmlns:a16="http://schemas.microsoft.com/office/drawing/2014/main" id="{C404B72B-1BF7-D7B8-E753-8AD90E98FCBA}"/>
              </a:ext>
            </a:extLst>
          </p:cNvPr>
          <p:cNvPicPr>
            <a:picLocks noGrp="1" noChangeAspect="1"/>
          </p:cNvPicPr>
          <p:nvPr>
            <p:ph sz="half" idx="2"/>
          </p:nvPr>
        </p:nvPicPr>
        <p:blipFill>
          <a:blip r:embed="rId2"/>
          <a:stretch>
            <a:fillRect/>
          </a:stretch>
        </p:blipFill>
        <p:spPr>
          <a:xfrm>
            <a:off x="8707438" y="2852258"/>
            <a:ext cx="2584144" cy="27432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52208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2BDB71-E76A-CF1E-C93F-3D548C84F850}"/>
              </a:ext>
            </a:extLst>
          </p:cNvPr>
          <p:cNvSpPr>
            <a:spLocks noGrp="1"/>
          </p:cNvSpPr>
          <p:nvPr>
            <p:ph type="title"/>
          </p:nvPr>
        </p:nvSpPr>
        <p:spPr/>
        <p:txBody>
          <a:bodyPr/>
          <a:lstStyle/>
          <a:p>
            <a:r>
              <a:rPr lang="en-US" dirty="0"/>
              <a:t>Work Done</a:t>
            </a:r>
            <a:endParaRPr lang="en-IN" dirty="0"/>
          </a:p>
        </p:txBody>
      </p:sp>
      <p:sp>
        <p:nvSpPr>
          <p:cNvPr id="3" name="Content Placeholder 2">
            <a:extLst>
              <a:ext uri="{FF2B5EF4-FFF2-40B4-BE49-F238E27FC236}">
                <a16:creationId xmlns:a16="http://schemas.microsoft.com/office/drawing/2014/main" id="{14136FA7-B019-565C-9EF7-B2455A26D665}"/>
              </a:ext>
            </a:extLst>
          </p:cNvPr>
          <p:cNvSpPr>
            <a:spLocks noGrp="1"/>
          </p:cNvSpPr>
          <p:nvPr>
            <p:ph sz="half" idx="1"/>
          </p:nvPr>
        </p:nvSpPr>
        <p:spPr>
          <a:xfrm>
            <a:off x="1298447" y="2560320"/>
            <a:ext cx="7149267" cy="3764978"/>
          </a:xfrm>
        </p:spPr>
        <p:txBody>
          <a:bodyPr>
            <a:normAutofit/>
          </a:bodyPr>
          <a:lstStyle/>
          <a:p>
            <a:r>
              <a:rPr lang="en-IN" sz="2000" dirty="0"/>
              <a:t>We used an PN diode (14007) that connects between solar panel and battery, we use PN diode because we want the current to flow only in one direction(solar to battery).</a:t>
            </a:r>
          </a:p>
          <a:p>
            <a:r>
              <a:rPr lang="en-IN" sz="2000" dirty="0"/>
              <a:t>And we use a 12 volts battery (provide 2.5A).</a:t>
            </a:r>
          </a:p>
          <a:p>
            <a:r>
              <a:rPr lang="en-IN" sz="2000" dirty="0"/>
              <a:t>To distribute power we used a 0 PCB (printed circuit board).</a:t>
            </a:r>
          </a:p>
          <a:p>
            <a:r>
              <a:rPr lang="en-IN" sz="2000" dirty="0"/>
              <a:t>On PCB board we mounted a electrolytic capacitor(1000mf) so that our signal is smooth and noise free and it can filter </a:t>
            </a:r>
            <a:r>
              <a:rPr lang="en-IN" sz="2000" dirty="0" err="1"/>
              <a:t>upto</a:t>
            </a:r>
            <a:r>
              <a:rPr lang="en-IN" sz="2000" dirty="0"/>
              <a:t> 25v.</a:t>
            </a:r>
          </a:p>
          <a:p>
            <a:r>
              <a:rPr lang="en-IN" sz="2000" dirty="0"/>
              <a:t>And we also used voltage regulator (LM7805), it convert 12V power that came from battery into 5V because all the sensors and our microcontroller will work on 5V.</a:t>
            </a:r>
          </a:p>
          <a:p>
            <a:endParaRPr lang="en-IN" dirty="0"/>
          </a:p>
          <a:p>
            <a:endParaRPr lang="en-IN" dirty="0"/>
          </a:p>
        </p:txBody>
      </p:sp>
      <p:pic>
        <p:nvPicPr>
          <p:cNvPr id="7" name="Content Placeholder 6">
            <a:extLst>
              <a:ext uri="{FF2B5EF4-FFF2-40B4-BE49-F238E27FC236}">
                <a16:creationId xmlns:a16="http://schemas.microsoft.com/office/drawing/2014/main" id="{1194BB18-624C-E524-FB95-B72D00ED2090}"/>
              </a:ext>
            </a:extLst>
          </p:cNvPr>
          <p:cNvPicPr>
            <a:picLocks noGrp="1" noChangeAspect="1"/>
          </p:cNvPicPr>
          <p:nvPr>
            <p:ph sz="half" idx="2"/>
          </p:nvPr>
        </p:nvPicPr>
        <p:blipFill>
          <a:blip r:embed="rId2"/>
          <a:stretch>
            <a:fillRect/>
          </a:stretch>
        </p:blipFill>
        <p:spPr>
          <a:xfrm>
            <a:off x="8749717" y="2565932"/>
            <a:ext cx="2733010" cy="31134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9859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2BDB71-E76A-CF1E-C93F-3D548C84F850}"/>
              </a:ext>
            </a:extLst>
          </p:cNvPr>
          <p:cNvSpPr>
            <a:spLocks noGrp="1"/>
          </p:cNvSpPr>
          <p:nvPr>
            <p:ph type="title"/>
          </p:nvPr>
        </p:nvSpPr>
        <p:spPr/>
        <p:txBody>
          <a:bodyPr/>
          <a:lstStyle/>
          <a:p>
            <a:r>
              <a:rPr lang="en-US" dirty="0"/>
              <a:t>Work Done</a:t>
            </a:r>
            <a:endParaRPr lang="en-IN" dirty="0"/>
          </a:p>
        </p:txBody>
      </p:sp>
      <p:sp>
        <p:nvSpPr>
          <p:cNvPr id="3" name="Content Placeholder 2">
            <a:extLst>
              <a:ext uri="{FF2B5EF4-FFF2-40B4-BE49-F238E27FC236}">
                <a16:creationId xmlns:a16="http://schemas.microsoft.com/office/drawing/2014/main" id="{14136FA7-B019-565C-9EF7-B2455A26D665}"/>
              </a:ext>
            </a:extLst>
          </p:cNvPr>
          <p:cNvSpPr>
            <a:spLocks noGrp="1"/>
          </p:cNvSpPr>
          <p:nvPr>
            <p:ph sz="half" idx="1"/>
          </p:nvPr>
        </p:nvSpPr>
        <p:spPr>
          <a:xfrm>
            <a:off x="1298447" y="2560320"/>
            <a:ext cx="9657575" cy="3764978"/>
          </a:xfrm>
        </p:spPr>
        <p:txBody>
          <a:bodyPr>
            <a:normAutofit/>
          </a:bodyPr>
          <a:lstStyle/>
          <a:p>
            <a:r>
              <a:rPr lang="en-IN" sz="2000" dirty="0"/>
              <a:t>There is a resistor of 330 ohm to operate a LED of  2.5-3.0 V.</a:t>
            </a:r>
          </a:p>
          <a:p>
            <a:r>
              <a:rPr lang="en-IN" sz="2000" dirty="0"/>
              <a:t>We used a microcontroller which is brain of our project, we can drive this microcontroller by touch and voice commands using coding.</a:t>
            </a:r>
          </a:p>
          <a:p>
            <a:r>
              <a:rPr lang="en-IN" sz="2000" dirty="0"/>
              <a:t>We also used a motor driver module (L29 3D module) so that our solar panel and mower can rotate both in clock wise and anti clock wise direction. This motor driver is controlled by controller.</a:t>
            </a:r>
          </a:p>
          <a:p>
            <a:r>
              <a:rPr lang="en-IN" sz="2000" dirty="0"/>
              <a:t>To operate sprinkler system we design a setup which consist of a relay, a </a:t>
            </a:r>
            <a:r>
              <a:rPr lang="en-IN" sz="2000" dirty="0" err="1"/>
              <a:t>npn</a:t>
            </a:r>
            <a:r>
              <a:rPr lang="en-IN" sz="2000" dirty="0"/>
              <a:t> transistor(BC 547), and a resistor of 1kilo ohm.</a:t>
            </a:r>
          </a:p>
          <a:p>
            <a:r>
              <a:rPr lang="en-IN" sz="2000" dirty="0"/>
              <a:t>And we used 2 DC gear motor (operating on 12 V) on the wheels, which rotates at 60 Rpm and 1 DC gear motor on solar panel , which rotates at 10 Rpm.</a:t>
            </a:r>
          </a:p>
          <a:p>
            <a:endParaRPr lang="en-IN" dirty="0"/>
          </a:p>
        </p:txBody>
      </p:sp>
    </p:spTree>
    <p:extLst>
      <p:ext uri="{BB962C8B-B14F-4D97-AF65-F5344CB8AC3E}">
        <p14:creationId xmlns:p14="http://schemas.microsoft.com/office/powerpoint/2010/main" val="2395133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2BDB71-E76A-CF1E-C93F-3D548C84F850}"/>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14136FA7-B019-565C-9EF7-B2455A26D665}"/>
              </a:ext>
            </a:extLst>
          </p:cNvPr>
          <p:cNvSpPr>
            <a:spLocks noGrp="1"/>
          </p:cNvSpPr>
          <p:nvPr>
            <p:ph sz="half" idx="1"/>
          </p:nvPr>
        </p:nvSpPr>
        <p:spPr>
          <a:xfrm>
            <a:off x="1298448" y="2560320"/>
            <a:ext cx="5328856" cy="3764978"/>
          </a:xfrm>
        </p:spPr>
        <p:txBody>
          <a:bodyPr>
            <a:normAutofit/>
          </a:bodyPr>
          <a:lstStyle/>
          <a:p>
            <a:pPr marL="12700">
              <a:spcBef>
                <a:spcPts val="1090"/>
              </a:spcBef>
              <a:tabLst>
                <a:tab pos="354965" algn="l"/>
              </a:tabLst>
            </a:pPr>
            <a:r>
              <a:rPr lang="en-US" sz="2000" dirty="0">
                <a:latin typeface="Garamond (Body)"/>
                <a:cs typeface="Arial"/>
              </a:rPr>
              <a:t>We designed structure for our grass cutter.</a:t>
            </a:r>
          </a:p>
          <a:p>
            <a:pPr marL="12700">
              <a:spcBef>
                <a:spcPts val="1090"/>
              </a:spcBef>
              <a:tabLst>
                <a:tab pos="354965" algn="l"/>
              </a:tabLst>
            </a:pPr>
            <a:r>
              <a:rPr lang="en-US" sz="2000" dirty="0">
                <a:latin typeface="Garamond (Body)"/>
                <a:cs typeface="Arial"/>
              </a:rPr>
              <a:t>And mounted all the components on the MDF board such as solar panel,  Battery, microcontroller etc.</a:t>
            </a:r>
          </a:p>
          <a:p>
            <a:pPr marL="12700">
              <a:spcBef>
                <a:spcPts val="1090"/>
              </a:spcBef>
              <a:tabLst>
                <a:tab pos="354965" algn="l"/>
              </a:tabLst>
            </a:pPr>
            <a:r>
              <a:rPr lang="en-US" sz="2000" dirty="0">
                <a:latin typeface="Garamond (Body)"/>
                <a:cs typeface="Arial"/>
              </a:rPr>
              <a:t>All the connections are done.</a:t>
            </a:r>
          </a:p>
          <a:p>
            <a:endParaRPr lang="en-IN" dirty="0"/>
          </a:p>
        </p:txBody>
      </p:sp>
      <p:pic>
        <p:nvPicPr>
          <p:cNvPr id="2" name="Picture 1">
            <a:extLst>
              <a:ext uri="{FF2B5EF4-FFF2-40B4-BE49-F238E27FC236}">
                <a16:creationId xmlns:a16="http://schemas.microsoft.com/office/drawing/2014/main" id="{EF38D857-4053-341C-60A5-3BAC44467E3F}"/>
              </a:ext>
            </a:extLst>
          </p:cNvPr>
          <p:cNvPicPr>
            <a:picLocks noChangeAspect="1"/>
          </p:cNvPicPr>
          <p:nvPr/>
        </p:nvPicPr>
        <p:blipFill>
          <a:blip r:embed="rId2"/>
          <a:stretch>
            <a:fillRect/>
          </a:stretch>
        </p:blipFill>
        <p:spPr>
          <a:xfrm>
            <a:off x="7035404" y="2560320"/>
            <a:ext cx="3858148" cy="34982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7327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2BDB71-E76A-CF1E-C93F-3D548C84F850}"/>
              </a:ext>
            </a:extLst>
          </p:cNvPr>
          <p:cNvSpPr>
            <a:spLocks noGrp="1"/>
          </p:cNvSpPr>
          <p:nvPr>
            <p:ph type="title"/>
          </p:nvPr>
        </p:nvSpPr>
        <p:spPr>
          <a:xfrm>
            <a:off x="1295402" y="1032466"/>
            <a:ext cx="9601196" cy="1303867"/>
          </a:xfrm>
        </p:spPr>
        <p:txBody>
          <a:bodyPr/>
          <a:lstStyle/>
          <a:p>
            <a:r>
              <a:rPr lang="en-IN" dirty="0"/>
              <a:t>Future Work</a:t>
            </a:r>
          </a:p>
        </p:txBody>
      </p:sp>
      <p:sp>
        <p:nvSpPr>
          <p:cNvPr id="3" name="Content Placeholder 2">
            <a:extLst>
              <a:ext uri="{FF2B5EF4-FFF2-40B4-BE49-F238E27FC236}">
                <a16:creationId xmlns:a16="http://schemas.microsoft.com/office/drawing/2014/main" id="{14136FA7-B019-565C-9EF7-B2455A26D665}"/>
              </a:ext>
            </a:extLst>
          </p:cNvPr>
          <p:cNvSpPr>
            <a:spLocks noGrp="1"/>
          </p:cNvSpPr>
          <p:nvPr>
            <p:ph sz="half" idx="1"/>
          </p:nvPr>
        </p:nvSpPr>
        <p:spPr>
          <a:xfrm>
            <a:off x="1298447" y="2560319"/>
            <a:ext cx="9657575" cy="3051915"/>
          </a:xfrm>
        </p:spPr>
        <p:txBody>
          <a:bodyPr>
            <a:normAutofit/>
          </a:bodyPr>
          <a:lstStyle/>
          <a:p>
            <a:r>
              <a:rPr lang="en-IN" sz="2000" dirty="0"/>
              <a:t>Our microcontroller is yet to be coded, we will code our microcontroller using Arduino uno in C++ language.</a:t>
            </a:r>
          </a:p>
          <a:p>
            <a:r>
              <a:rPr lang="en-IN" sz="2000" dirty="0"/>
              <a:t>LDR( Light Dependent Resistor) sensors will be fixed on the sides of solar panel to provide MPPT(maximum power point tracking).</a:t>
            </a:r>
          </a:p>
          <a:p>
            <a:r>
              <a:rPr lang="en-IN" sz="2000" dirty="0"/>
              <a:t>Sprinkler system will be mounted on the grass cutter.</a:t>
            </a:r>
          </a:p>
          <a:p>
            <a:r>
              <a:rPr lang="en-IN" dirty="0"/>
              <a:t> </a:t>
            </a:r>
            <a:r>
              <a:rPr lang="en-IN" sz="2000" dirty="0"/>
              <a:t>The grass cutter blades will be design and attach.</a:t>
            </a:r>
          </a:p>
          <a:p>
            <a:r>
              <a:rPr lang="en-IN" sz="2000" dirty="0"/>
              <a:t>Bluetooth Module (HC 05) to communicate with the grass cutter is yet to attached.</a:t>
            </a:r>
          </a:p>
          <a:p>
            <a:endParaRPr lang="en-IN" sz="2000" dirty="0"/>
          </a:p>
          <a:p>
            <a:endParaRPr lang="en-IN" dirty="0"/>
          </a:p>
        </p:txBody>
      </p:sp>
    </p:spTree>
    <p:extLst>
      <p:ext uri="{BB962C8B-B14F-4D97-AF65-F5344CB8AC3E}">
        <p14:creationId xmlns:p14="http://schemas.microsoft.com/office/powerpoint/2010/main" val="372410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Images – Browse 197,023 Stock Photos, Vectors, and Video | Adobe  Stock">
            <a:extLst>
              <a:ext uri="{FF2B5EF4-FFF2-40B4-BE49-F238E27FC236}">
                <a16:creationId xmlns:a16="http://schemas.microsoft.com/office/drawing/2014/main" id="{81852F99-834B-59A7-E6E9-7E91BB544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221" b="11221"/>
          <a:stretch>
            <a:fillRect/>
          </a:stretch>
        </p:blipFill>
        <p:spPr bwMode="auto">
          <a:xfrm>
            <a:off x="1043014" y="1761065"/>
            <a:ext cx="10105972" cy="3335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64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6CF7-1598-A21B-4722-FBD5CDE44C32}"/>
              </a:ext>
            </a:extLst>
          </p:cNvPr>
          <p:cNvSpPr>
            <a:spLocks noGrp="1"/>
          </p:cNvSpPr>
          <p:nvPr>
            <p:ph type="title"/>
          </p:nvPr>
        </p:nvSpPr>
        <p:spPr/>
        <p:txBody>
          <a:bodyPr/>
          <a:lstStyle/>
          <a:p>
            <a:r>
              <a:rPr lang="en-US" dirty="0"/>
              <a:t>Hypothetical Solutions</a:t>
            </a:r>
            <a:endParaRPr lang="en-IN" dirty="0"/>
          </a:p>
        </p:txBody>
      </p:sp>
      <p:sp>
        <p:nvSpPr>
          <p:cNvPr id="3" name="Content Placeholder 2">
            <a:extLst>
              <a:ext uri="{FF2B5EF4-FFF2-40B4-BE49-F238E27FC236}">
                <a16:creationId xmlns:a16="http://schemas.microsoft.com/office/drawing/2014/main" id="{99B685DF-4F2C-5C38-9955-812DB81AF75E}"/>
              </a:ext>
            </a:extLst>
          </p:cNvPr>
          <p:cNvSpPr>
            <a:spLocks noGrp="1"/>
          </p:cNvSpPr>
          <p:nvPr>
            <p:ph idx="1"/>
          </p:nvPr>
        </p:nvSpPr>
        <p:spPr/>
        <p:txBody>
          <a:bodyPr>
            <a:normAutofit fontScale="85000" lnSpcReduction="10000"/>
          </a:bodyPr>
          <a:lstStyle/>
          <a:p>
            <a:r>
              <a:rPr lang="en-US" sz="2400" dirty="0"/>
              <a:t>We are designing this </a:t>
            </a:r>
            <a:r>
              <a:rPr lang="en-US" sz="2400" kern="50" dirty="0">
                <a:solidFill>
                  <a:srgbClr val="0D0D0D"/>
                </a:solidFill>
                <a:effectLst/>
              </a:rPr>
              <a:t>smart grass cutter system that puts forth a completely automated/user controlled lawn mower mechanism. </a:t>
            </a:r>
          </a:p>
          <a:p>
            <a:r>
              <a:rPr lang="en-US" sz="2400" kern="50" dirty="0">
                <a:solidFill>
                  <a:srgbClr val="0D0D0D"/>
                </a:solidFill>
                <a:effectLst/>
              </a:rPr>
              <a:t>The robotic vehicle is equipped with a grass cutter blade that allows for grass cutting at high RPM. The system has a smart functionality that allows it to cover the complete area of a lawn or garden by moving in a zigzag manner in order to cover the entire area. </a:t>
            </a:r>
            <a:endParaRPr lang="en-US" sz="2400" dirty="0"/>
          </a:p>
          <a:p>
            <a:r>
              <a:rPr lang="en-US" sz="2400" dirty="0"/>
              <a:t>We are integrating a novel solar tracking system, where the solar panel is </a:t>
            </a:r>
            <a:r>
              <a:rPr lang="en-US" sz="2400" b="1" dirty="0"/>
              <a:t>coupled to servo motor </a:t>
            </a:r>
            <a:r>
              <a:rPr lang="en-US" sz="2400" dirty="0"/>
              <a:t>which tracks the sun so that the solar panel remains </a:t>
            </a:r>
            <a:r>
              <a:rPr lang="en-US" sz="2400" b="1" dirty="0"/>
              <a:t>inclined towards the sun</a:t>
            </a:r>
            <a:r>
              <a:rPr lang="en-US" sz="2400" dirty="0"/>
              <a:t>, most of the time of the day.</a:t>
            </a:r>
          </a:p>
          <a:p>
            <a:r>
              <a:rPr lang="en-IN" dirty="0"/>
              <a:t>We are also imparting a water sprinkler system in order to water the lawn and settle the soil which erodes due to high rpm of blades.</a:t>
            </a:r>
          </a:p>
        </p:txBody>
      </p:sp>
    </p:spTree>
    <p:extLst>
      <p:ext uri="{BB962C8B-B14F-4D97-AF65-F5344CB8AC3E}">
        <p14:creationId xmlns:p14="http://schemas.microsoft.com/office/powerpoint/2010/main" val="279830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8AE800-0743-45C9-2901-9D4E96FF86AF}"/>
              </a:ext>
            </a:extLst>
          </p:cNvPr>
          <p:cNvSpPr txBox="1"/>
          <p:nvPr/>
        </p:nvSpPr>
        <p:spPr>
          <a:xfrm>
            <a:off x="887505" y="906068"/>
            <a:ext cx="10416988" cy="769441"/>
          </a:xfrm>
          <a:prstGeom prst="rect">
            <a:avLst/>
          </a:prstGeom>
          <a:noFill/>
        </p:spPr>
        <p:txBody>
          <a:bodyPr wrap="square">
            <a:spAutoFit/>
          </a:bodyPr>
          <a:lstStyle/>
          <a:p>
            <a:pPr algn="ctr"/>
            <a:r>
              <a:rPr lang="en-US" sz="4400" dirty="0"/>
              <a:t>Comparative Analysis</a:t>
            </a:r>
            <a:endParaRPr lang="en-IN" sz="4400" dirty="0"/>
          </a:p>
        </p:txBody>
      </p:sp>
      <p:sp>
        <p:nvSpPr>
          <p:cNvPr id="7" name="TextBox 6">
            <a:extLst>
              <a:ext uri="{FF2B5EF4-FFF2-40B4-BE49-F238E27FC236}">
                <a16:creationId xmlns:a16="http://schemas.microsoft.com/office/drawing/2014/main" id="{8DE51A64-667D-B9DB-D97A-66BB887EFF7D}"/>
              </a:ext>
            </a:extLst>
          </p:cNvPr>
          <p:cNvSpPr txBox="1"/>
          <p:nvPr/>
        </p:nvSpPr>
        <p:spPr>
          <a:xfrm>
            <a:off x="887505" y="1829398"/>
            <a:ext cx="3550024" cy="461665"/>
          </a:xfrm>
          <a:prstGeom prst="rect">
            <a:avLst/>
          </a:prstGeom>
          <a:noFill/>
        </p:spPr>
        <p:txBody>
          <a:bodyPr wrap="square">
            <a:spAutoFit/>
          </a:bodyPr>
          <a:lstStyle/>
          <a:p>
            <a:r>
              <a:rPr lang="en-US" sz="2400" b="1" dirty="0"/>
              <a:t>Traditional Model</a:t>
            </a:r>
          </a:p>
        </p:txBody>
      </p:sp>
      <p:sp>
        <p:nvSpPr>
          <p:cNvPr id="9" name="TextBox 8">
            <a:extLst>
              <a:ext uri="{FF2B5EF4-FFF2-40B4-BE49-F238E27FC236}">
                <a16:creationId xmlns:a16="http://schemas.microsoft.com/office/drawing/2014/main" id="{69BEF363-7D5D-0A9E-B4FE-C240CDA68C63}"/>
              </a:ext>
            </a:extLst>
          </p:cNvPr>
          <p:cNvSpPr txBox="1"/>
          <p:nvPr/>
        </p:nvSpPr>
        <p:spPr>
          <a:xfrm>
            <a:off x="887505" y="2291062"/>
            <a:ext cx="4805081" cy="3785652"/>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2000" b="1" dirty="0"/>
              <a:t>Noise Level: </a:t>
            </a:r>
            <a:r>
              <a:rPr lang="en-US" sz="2000" dirty="0"/>
              <a:t>Produces around 90 decibels and a chainsaw about </a:t>
            </a:r>
            <a:r>
              <a:rPr lang="en-US" sz="2000" b="1" dirty="0"/>
              <a:t>110 decibels</a:t>
            </a:r>
            <a:r>
              <a:rPr lang="en-US" sz="2000" dirty="0"/>
              <a:t>. Hence performing grass-trimming operation in a group can cause both temporary and permanent noise-induced hearing loss.</a:t>
            </a:r>
          </a:p>
          <a:p>
            <a:pPr>
              <a:buClr>
                <a:schemeClr val="accent1"/>
              </a:buClr>
            </a:pPr>
            <a:endParaRPr lang="en-US" sz="2000" dirty="0"/>
          </a:p>
          <a:p>
            <a:pPr marL="285750" indent="-285750">
              <a:buClr>
                <a:schemeClr val="accent1"/>
              </a:buClr>
              <a:buFont typeface="Arial" panose="020B0604020202020204" pitchFamily="34" charset="0"/>
              <a:buChar char="•"/>
            </a:pPr>
            <a:r>
              <a:rPr lang="en-US" sz="2000" b="1" dirty="0"/>
              <a:t>Air Pollution: </a:t>
            </a:r>
            <a:r>
              <a:rPr lang="en-US" sz="2000" dirty="0"/>
              <a:t>Two-stroke engines are terribly inefficient in terms of fuel burning, with about </a:t>
            </a:r>
            <a:r>
              <a:rPr lang="en-US" sz="2000" b="1" dirty="0"/>
              <a:t>30% </a:t>
            </a:r>
            <a:r>
              <a:rPr lang="en-US" sz="2000" dirty="0"/>
              <a:t>of engine fuel failing to undergo complete combustion. This produces </a:t>
            </a:r>
            <a:r>
              <a:rPr lang="en-US" sz="2000" b="1" dirty="0"/>
              <a:t>carbon monoxide, nitrous oxide, and hydrocarbons</a:t>
            </a:r>
            <a:r>
              <a:rPr lang="en-US" sz="2000" dirty="0"/>
              <a:t>.</a:t>
            </a:r>
          </a:p>
        </p:txBody>
      </p:sp>
      <p:sp>
        <p:nvSpPr>
          <p:cNvPr id="11" name="TextBox 10">
            <a:extLst>
              <a:ext uri="{FF2B5EF4-FFF2-40B4-BE49-F238E27FC236}">
                <a16:creationId xmlns:a16="http://schemas.microsoft.com/office/drawing/2014/main" id="{38540CDD-1CE7-2E9A-9CA4-E3288743FFD7}"/>
              </a:ext>
            </a:extLst>
          </p:cNvPr>
          <p:cNvSpPr txBox="1"/>
          <p:nvPr/>
        </p:nvSpPr>
        <p:spPr>
          <a:xfrm>
            <a:off x="6095999" y="1829397"/>
            <a:ext cx="3783105" cy="461665"/>
          </a:xfrm>
          <a:prstGeom prst="rect">
            <a:avLst/>
          </a:prstGeom>
          <a:noFill/>
        </p:spPr>
        <p:txBody>
          <a:bodyPr wrap="square">
            <a:spAutoFit/>
          </a:bodyPr>
          <a:lstStyle/>
          <a:p>
            <a:r>
              <a:rPr lang="en-US" sz="2400" b="1" dirty="0"/>
              <a:t>New Model</a:t>
            </a:r>
          </a:p>
        </p:txBody>
      </p:sp>
      <p:sp>
        <p:nvSpPr>
          <p:cNvPr id="13" name="TextBox 12">
            <a:extLst>
              <a:ext uri="{FF2B5EF4-FFF2-40B4-BE49-F238E27FC236}">
                <a16:creationId xmlns:a16="http://schemas.microsoft.com/office/drawing/2014/main" id="{CB0BC7F2-AE77-61C3-49DB-A00A45B00D81}"/>
              </a:ext>
            </a:extLst>
          </p:cNvPr>
          <p:cNvSpPr txBox="1"/>
          <p:nvPr/>
        </p:nvSpPr>
        <p:spPr>
          <a:xfrm>
            <a:off x="6095999" y="2291062"/>
            <a:ext cx="4805082" cy="2862322"/>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2000" b="1" dirty="0"/>
              <a:t>Noise Level: </a:t>
            </a:r>
            <a:r>
              <a:rPr lang="en-US" sz="2000" dirty="0"/>
              <a:t>Electric lawn mowers and lawn equipment run at around </a:t>
            </a:r>
            <a:r>
              <a:rPr lang="en-US" sz="2000" b="1" dirty="0"/>
              <a:t>75 decibels</a:t>
            </a:r>
            <a:r>
              <a:rPr lang="en-US" sz="2000" dirty="0"/>
              <a:t>.</a:t>
            </a:r>
            <a:r>
              <a:rPr lang="en-US" sz="2000" b="1" dirty="0"/>
              <a:t> </a:t>
            </a:r>
            <a:r>
              <a:rPr lang="en-US" sz="2000" dirty="0"/>
              <a:t>Electric lawn mower will </a:t>
            </a:r>
            <a:r>
              <a:rPr lang="en-US" sz="2000" b="1" dirty="0"/>
              <a:t>reduce</a:t>
            </a:r>
            <a:r>
              <a:rPr lang="en-US" sz="2000" dirty="0"/>
              <a:t> noise pollution (and annoyance) by </a:t>
            </a:r>
            <a:r>
              <a:rPr lang="en-US" sz="2000" b="1" dirty="0"/>
              <a:t>50-75%</a:t>
            </a:r>
            <a:r>
              <a:rPr lang="en-US" sz="2000" dirty="0"/>
              <a:t>.</a:t>
            </a:r>
          </a:p>
          <a:p>
            <a:pPr>
              <a:buClr>
                <a:schemeClr val="accent1"/>
              </a:buClr>
            </a:pPr>
            <a:endParaRPr lang="en-US" sz="2000" dirty="0"/>
          </a:p>
          <a:p>
            <a:pPr marL="285750" indent="-285750">
              <a:buClr>
                <a:schemeClr val="accent1"/>
              </a:buClr>
              <a:buFont typeface="Arial" panose="020B0604020202020204" pitchFamily="34" charset="0"/>
              <a:buChar char="•"/>
            </a:pPr>
            <a:endParaRPr lang="en-US" sz="2000" dirty="0"/>
          </a:p>
          <a:p>
            <a:pPr marL="285750" indent="-285750">
              <a:buClr>
                <a:schemeClr val="accent1"/>
              </a:buClr>
              <a:buFont typeface="Arial" panose="020B0604020202020204" pitchFamily="34" charset="0"/>
              <a:buChar char="•"/>
            </a:pPr>
            <a:r>
              <a:rPr lang="en-US" sz="2000" b="1" dirty="0"/>
              <a:t>Air Pollution: </a:t>
            </a:r>
            <a:r>
              <a:rPr lang="en-US" sz="2000" dirty="0"/>
              <a:t>Since they work on cleaner energy of </a:t>
            </a:r>
            <a:r>
              <a:rPr lang="en-US" sz="2000" b="1" dirty="0"/>
              <a:t>solar cells </a:t>
            </a:r>
            <a:r>
              <a:rPr lang="en-US" sz="2000" dirty="0"/>
              <a:t>and hence are not accountable for any/</a:t>
            </a:r>
            <a:r>
              <a:rPr lang="en-US" sz="2000" b="1" dirty="0"/>
              <a:t>no air pollution</a:t>
            </a:r>
            <a:r>
              <a:rPr lang="en-US" sz="2000" dirty="0"/>
              <a:t>.</a:t>
            </a:r>
          </a:p>
        </p:txBody>
      </p:sp>
    </p:spTree>
    <p:extLst>
      <p:ext uri="{BB962C8B-B14F-4D97-AF65-F5344CB8AC3E}">
        <p14:creationId xmlns:p14="http://schemas.microsoft.com/office/powerpoint/2010/main" val="660518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8AE800-0743-45C9-2901-9D4E96FF86AF}"/>
              </a:ext>
            </a:extLst>
          </p:cNvPr>
          <p:cNvSpPr txBox="1"/>
          <p:nvPr/>
        </p:nvSpPr>
        <p:spPr>
          <a:xfrm>
            <a:off x="887505" y="906068"/>
            <a:ext cx="10416990" cy="769441"/>
          </a:xfrm>
          <a:prstGeom prst="rect">
            <a:avLst/>
          </a:prstGeom>
          <a:noFill/>
        </p:spPr>
        <p:txBody>
          <a:bodyPr wrap="square">
            <a:spAutoFit/>
          </a:bodyPr>
          <a:lstStyle/>
          <a:p>
            <a:pPr algn="ctr"/>
            <a:r>
              <a:rPr lang="en-US" sz="4400" dirty="0"/>
              <a:t>Comparative Analysis</a:t>
            </a:r>
            <a:endParaRPr lang="en-IN" sz="4400" dirty="0"/>
          </a:p>
        </p:txBody>
      </p:sp>
      <p:sp>
        <p:nvSpPr>
          <p:cNvPr id="7" name="TextBox 6">
            <a:extLst>
              <a:ext uri="{FF2B5EF4-FFF2-40B4-BE49-F238E27FC236}">
                <a16:creationId xmlns:a16="http://schemas.microsoft.com/office/drawing/2014/main" id="{8DE51A64-667D-B9DB-D97A-66BB887EFF7D}"/>
              </a:ext>
            </a:extLst>
          </p:cNvPr>
          <p:cNvSpPr txBox="1"/>
          <p:nvPr/>
        </p:nvSpPr>
        <p:spPr>
          <a:xfrm>
            <a:off x="887505" y="1997838"/>
            <a:ext cx="3550024" cy="461665"/>
          </a:xfrm>
          <a:prstGeom prst="rect">
            <a:avLst/>
          </a:prstGeom>
          <a:noFill/>
        </p:spPr>
        <p:txBody>
          <a:bodyPr wrap="square">
            <a:spAutoFit/>
          </a:bodyPr>
          <a:lstStyle/>
          <a:p>
            <a:r>
              <a:rPr lang="en-US" sz="2400" b="1" dirty="0"/>
              <a:t>Traditional Model</a:t>
            </a:r>
          </a:p>
        </p:txBody>
      </p:sp>
      <p:sp>
        <p:nvSpPr>
          <p:cNvPr id="9" name="TextBox 8">
            <a:extLst>
              <a:ext uri="{FF2B5EF4-FFF2-40B4-BE49-F238E27FC236}">
                <a16:creationId xmlns:a16="http://schemas.microsoft.com/office/drawing/2014/main" id="{69BEF363-7D5D-0A9E-B4FE-C240CDA68C63}"/>
              </a:ext>
            </a:extLst>
          </p:cNvPr>
          <p:cNvSpPr txBox="1"/>
          <p:nvPr/>
        </p:nvSpPr>
        <p:spPr>
          <a:xfrm>
            <a:off x="887505" y="2781833"/>
            <a:ext cx="4805081" cy="3170099"/>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2000" dirty="0"/>
              <a:t>Periodic maintenance and service is required.</a:t>
            </a:r>
          </a:p>
          <a:p>
            <a:pPr marL="285750" indent="-285750">
              <a:buClr>
                <a:schemeClr val="accent1"/>
              </a:buClr>
              <a:buFont typeface="Arial" panose="020B0604020202020204" pitchFamily="34" charset="0"/>
              <a:buChar char="•"/>
            </a:pPr>
            <a:r>
              <a:rPr lang="en-US" sz="2000" dirty="0"/>
              <a:t>These are required to move mechanically by the user.</a:t>
            </a:r>
          </a:p>
          <a:p>
            <a:pPr marL="285750" indent="-285750">
              <a:buClr>
                <a:schemeClr val="accent1"/>
              </a:buClr>
              <a:buFont typeface="Arial" panose="020B0604020202020204" pitchFamily="34" charset="0"/>
              <a:buChar char="•"/>
            </a:pPr>
            <a:r>
              <a:rPr lang="en-US" sz="2000" dirty="0"/>
              <a:t>The user needs to come in contact of harmful gases and chemical. And have to manually work in any weather conditions.</a:t>
            </a:r>
          </a:p>
          <a:p>
            <a:pPr marL="285750" indent="-285750">
              <a:buClr>
                <a:schemeClr val="accent1"/>
              </a:buClr>
              <a:buFont typeface="Arial" panose="020B0604020202020204" pitchFamily="34" charset="0"/>
              <a:buChar char="•"/>
            </a:pPr>
            <a:r>
              <a:rPr lang="en-US" sz="2000" dirty="0"/>
              <a:t>Only one mover can be controlled one at a time.</a:t>
            </a:r>
          </a:p>
          <a:p>
            <a:pPr>
              <a:buClr>
                <a:schemeClr val="accent1"/>
              </a:buClr>
            </a:pPr>
            <a:endParaRPr lang="en-US" sz="2000" dirty="0"/>
          </a:p>
        </p:txBody>
      </p:sp>
      <p:sp>
        <p:nvSpPr>
          <p:cNvPr id="11" name="TextBox 10">
            <a:extLst>
              <a:ext uri="{FF2B5EF4-FFF2-40B4-BE49-F238E27FC236}">
                <a16:creationId xmlns:a16="http://schemas.microsoft.com/office/drawing/2014/main" id="{38540CDD-1CE7-2E9A-9CA4-E3288743FFD7}"/>
              </a:ext>
            </a:extLst>
          </p:cNvPr>
          <p:cNvSpPr txBox="1"/>
          <p:nvPr/>
        </p:nvSpPr>
        <p:spPr>
          <a:xfrm>
            <a:off x="6095999" y="1997838"/>
            <a:ext cx="3783105" cy="461665"/>
          </a:xfrm>
          <a:prstGeom prst="rect">
            <a:avLst/>
          </a:prstGeom>
          <a:noFill/>
        </p:spPr>
        <p:txBody>
          <a:bodyPr wrap="square">
            <a:spAutoFit/>
          </a:bodyPr>
          <a:lstStyle/>
          <a:p>
            <a:r>
              <a:rPr lang="en-US" sz="2400" b="1" dirty="0"/>
              <a:t>New Model</a:t>
            </a:r>
          </a:p>
        </p:txBody>
      </p:sp>
      <p:sp>
        <p:nvSpPr>
          <p:cNvPr id="13" name="TextBox 12">
            <a:extLst>
              <a:ext uri="{FF2B5EF4-FFF2-40B4-BE49-F238E27FC236}">
                <a16:creationId xmlns:a16="http://schemas.microsoft.com/office/drawing/2014/main" id="{CB0BC7F2-AE77-61C3-49DB-A00A45B00D81}"/>
              </a:ext>
            </a:extLst>
          </p:cNvPr>
          <p:cNvSpPr txBox="1"/>
          <p:nvPr/>
        </p:nvSpPr>
        <p:spPr>
          <a:xfrm>
            <a:off x="6095999" y="2781833"/>
            <a:ext cx="4805082" cy="2862322"/>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2000" dirty="0"/>
              <a:t>No or zero maintenance is required and better life.</a:t>
            </a:r>
          </a:p>
          <a:p>
            <a:pPr marL="285750" indent="-285750">
              <a:buClr>
                <a:schemeClr val="accent1"/>
              </a:buClr>
              <a:buFont typeface="Arial" panose="020B0604020202020204" pitchFamily="34" charset="0"/>
              <a:buChar char="•"/>
            </a:pPr>
            <a:r>
              <a:rPr lang="en-US" sz="2000" dirty="0"/>
              <a:t>These are controlled automatically either by gestures, mobile, remote or voice.</a:t>
            </a:r>
          </a:p>
          <a:p>
            <a:pPr marL="285750" indent="-285750">
              <a:buClr>
                <a:schemeClr val="accent1"/>
              </a:buClr>
              <a:buFont typeface="Arial" panose="020B0604020202020204" pitchFamily="34" charset="0"/>
              <a:buChar char="•"/>
            </a:pPr>
            <a:r>
              <a:rPr lang="en-US" sz="2000" dirty="0"/>
              <a:t>The user can control the mover remotely from any place and do not have any health hazards.</a:t>
            </a:r>
          </a:p>
          <a:p>
            <a:pPr marL="285750" indent="-285750">
              <a:buClr>
                <a:schemeClr val="accent1"/>
              </a:buClr>
              <a:buFont typeface="Arial" panose="020B0604020202020204" pitchFamily="34" charset="0"/>
              <a:buChar char="•"/>
            </a:pPr>
            <a:r>
              <a:rPr lang="en-US" sz="2000" dirty="0"/>
              <a:t>Multiple mover can be controlled simultaneously using IoT.</a:t>
            </a:r>
          </a:p>
        </p:txBody>
      </p:sp>
    </p:spTree>
    <p:extLst>
      <p:ext uri="{BB962C8B-B14F-4D97-AF65-F5344CB8AC3E}">
        <p14:creationId xmlns:p14="http://schemas.microsoft.com/office/powerpoint/2010/main" val="131348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E6A1-FD96-21F7-5AAA-D83190B886A6}"/>
              </a:ext>
            </a:extLst>
          </p:cNvPr>
          <p:cNvSpPr>
            <a:spLocks noGrp="1"/>
          </p:cNvSpPr>
          <p:nvPr>
            <p:ph type="title"/>
          </p:nvPr>
        </p:nvSpPr>
        <p:spPr/>
        <p:txBody>
          <a:bodyPr/>
          <a:lstStyle/>
          <a:p>
            <a:r>
              <a:rPr lang="en-US" dirty="0"/>
              <a:t>Working </a:t>
            </a:r>
            <a:endParaRPr lang="en-IN" dirty="0"/>
          </a:p>
        </p:txBody>
      </p:sp>
      <p:sp>
        <p:nvSpPr>
          <p:cNvPr id="3" name="Content Placeholder 2">
            <a:extLst>
              <a:ext uri="{FF2B5EF4-FFF2-40B4-BE49-F238E27FC236}">
                <a16:creationId xmlns:a16="http://schemas.microsoft.com/office/drawing/2014/main" id="{1065DA46-F27D-82D3-40B9-A603750259BF}"/>
              </a:ext>
            </a:extLst>
          </p:cNvPr>
          <p:cNvSpPr>
            <a:spLocks noGrp="1"/>
          </p:cNvSpPr>
          <p:nvPr>
            <p:ph idx="1"/>
          </p:nvPr>
        </p:nvSpPr>
        <p:spPr>
          <a:xfrm>
            <a:off x="1295401" y="2556932"/>
            <a:ext cx="9601196" cy="3512174"/>
          </a:xfrm>
        </p:spPr>
        <p:txBody>
          <a:bodyPr>
            <a:noAutofit/>
          </a:bodyPr>
          <a:lstStyle/>
          <a:p>
            <a:pPr marL="285750" indent="-285750" algn="just">
              <a:buFont typeface="Arial" panose="020B0604020202020204" pitchFamily="34" charset="0"/>
              <a:buChar char="•"/>
            </a:pPr>
            <a:r>
              <a:rPr lang="en-IN" sz="2000" dirty="0"/>
              <a:t>The smart grass cutter system puts forth a completely automated lawn mower mechanism.</a:t>
            </a:r>
          </a:p>
          <a:p>
            <a:pPr marL="285750" indent="-285750" algn="just">
              <a:buFont typeface="Arial" panose="020B0604020202020204" pitchFamily="34" charset="0"/>
              <a:buChar char="•"/>
            </a:pPr>
            <a:r>
              <a:rPr lang="en-IN" sz="2000" dirty="0"/>
              <a:t> The robotic vehicle is equipped with a grass cutter blade that allows for grass cutting at high RPM. </a:t>
            </a:r>
          </a:p>
          <a:p>
            <a:pPr marL="285750" indent="-285750" algn="just">
              <a:buFont typeface="Arial" panose="020B0604020202020204" pitchFamily="34" charset="0"/>
              <a:buChar char="•"/>
            </a:pPr>
            <a:r>
              <a:rPr lang="en-IN" sz="2000" dirty="0"/>
              <a:t>This efficient system uses a microcontroller based circuit in order to achieve this functionality. It is a battery operated system that uses 2 batteries. </a:t>
            </a:r>
          </a:p>
          <a:p>
            <a:pPr marL="285750" indent="-285750" algn="just">
              <a:buFont typeface="Arial" panose="020B0604020202020204" pitchFamily="34" charset="0"/>
              <a:buChar char="•"/>
            </a:pPr>
            <a:r>
              <a:rPr lang="en-IN" sz="2000" dirty="0"/>
              <a:t>One battery is used to run the vehicle movement DC motors and the other one is used to power the grass cutter motor. </a:t>
            </a:r>
          </a:p>
          <a:p>
            <a:pPr marL="285750" indent="-285750" algn="just">
              <a:buFont typeface="Arial" panose="020B0604020202020204" pitchFamily="34" charset="0"/>
              <a:buChar char="•"/>
            </a:pPr>
            <a:r>
              <a:rPr lang="en-IN" sz="2000" dirty="0"/>
              <a:t>Also the system uses a solar panel to demonstrate the charging of vehicle movement battery.</a:t>
            </a:r>
          </a:p>
          <a:p>
            <a:pPr algn="just">
              <a:buFont typeface="Arial" panose="020B0604020202020204" pitchFamily="34" charset="0"/>
              <a:buChar char="•"/>
            </a:pPr>
            <a:r>
              <a:rPr lang="en-US" sz="2000" dirty="0"/>
              <a:t>The Arduino Uno reads the instruction given through the Bluetooth Module.</a:t>
            </a:r>
          </a:p>
          <a:p>
            <a:pPr marL="285750" indent="-28575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271758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3204-A058-EBD5-1E5E-8E8535C9FCE7}"/>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FF49B738-E2D7-9756-9003-D3C06DD729B9}"/>
              </a:ext>
            </a:extLst>
          </p:cNvPr>
          <p:cNvSpPr>
            <a:spLocks noGrp="1"/>
          </p:cNvSpPr>
          <p:nvPr>
            <p:ph sz="half" idx="1"/>
          </p:nvPr>
        </p:nvSpPr>
        <p:spPr>
          <a:xfrm>
            <a:off x="1298447" y="2560320"/>
            <a:ext cx="5694024" cy="3315548"/>
          </a:xfrm>
        </p:spPr>
        <p:txBody>
          <a:bodyPr>
            <a:normAutofit fontScale="85000" lnSpcReduction="10000"/>
          </a:bodyPr>
          <a:lstStyle/>
          <a:p>
            <a:pPr marL="457200" indent="-457200">
              <a:buFont typeface="+mj-lt"/>
              <a:buAutoNum type="arabicPeriod"/>
            </a:pPr>
            <a:r>
              <a:rPr lang="en-US" b="1" i="0" u="sng" dirty="0">
                <a:solidFill>
                  <a:schemeClr val="tx1"/>
                </a:solidFill>
                <a:effectLst/>
                <a:latin typeface="+mj-lt"/>
                <a:hlinkClick r:id="rId2">
                  <a:extLst>
                    <a:ext uri="{A12FA001-AC4F-418D-AE19-62706E023703}">
                      <ahyp:hlinkClr xmlns:ahyp="http://schemas.microsoft.com/office/drawing/2018/hyperlinkcolor" val="tx"/>
                    </a:ext>
                  </a:extLst>
                </a:hlinkClick>
              </a:rPr>
              <a:t>What is Maximum Power Point Tracking (MPPT) :</a:t>
            </a:r>
          </a:p>
          <a:p>
            <a:r>
              <a:rPr lang="en-US" dirty="0">
                <a:solidFill>
                  <a:srgbClr val="202124"/>
                </a:solidFill>
                <a:latin typeface="+mj-lt"/>
              </a:rPr>
              <a:t>MPPT simply means that our solar panels will always face/track sun so as to have maximum efficiency.</a:t>
            </a:r>
          </a:p>
          <a:p>
            <a:pPr algn="l">
              <a:buFont typeface="Arial" panose="020B0604020202020204" pitchFamily="34" charset="0"/>
              <a:buChar char="•"/>
            </a:pPr>
            <a:r>
              <a:rPr lang="en-US" b="0" i="0" dirty="0">
                <a:solidFill>
                  <a:srgbClr val="202124"/>
                </a:solidFill>
                <a:effectLst/>
                <a:latin typeface="+mj-lt"/>
              </a:rPr>
              <a:t>Principle of Sun Tracking Solar Panel: Two light dependent resistors are arranged on the edges of the solar panel. Light dependent resistors produce low resistance when light falls on them. </a:t>
            </a:r>
            <a:r>
              <a:rPr lang="en-US" i="0" dirty="0">
                <a:solidFill>
                  <a:srgbClr val="202124"/>
                </a:solidFill>
                <a:effectLst/>
                <a:latin typeface="+mj-lt"/>
              </a:rPr>
              <a:t>The servo motor connected to the panel rotates the panel in the direction of Sun.</a:t>
            </a:r>
            <a:endParaRPr lang="en-IN" dirty="0"/>
          </a:p>
        </p:txBody>
      </p:sp>
      <p:pic>
        <p:nvPicPr>
          <p:cNvPr id="6" name="Picture 8" descr="Rooftop Solar Panels Won't Get Enough Sun if You Don't Put Them at the  Right Angle - CNET">
            <a:extLst>
              <a:ext uri="{FF2B5EF4-FFF2-40B4-BE49-F238E27FC236}">
                <a16:creationId xmlns:a16="http://schemas.microsoft.com/office/drawing/2014/main" id="{B5A92604-2927-BDE0-3D8E-144C38A2593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80620" y="2680960"/>
            <a:ext cx="4581775" cy="311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3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582" y="836023"/>
            <a:ext cx="4807131" cy="5509200"/>
          </a:xfrm>
          <a:prstGeom prst="rect">
            <a:avLst/>
          </a:prstGeom>
        </p:spPr>
        <p:txBody>
          <a:bodyPr wrap="square">
            <a:spAutoFit/>
          </a:bodyPr>
          <a:lstStyle/>
          <a:p>
            <a:r>
              <a:rPr lang="en-US" sz="2400" dirty="0">
                <a:solidFill>
                  <a:schemeClr val="accent1"/>
                </a:solidFill>
              </a:rPr>
              <a:t>2. Communication System</a:t>
            </a:r>
          </a:p>
          <a:p>
            <a:endParaRPr lang="en-US" sz="2000" dirty="0"/>
          </a:p>
          <a:p>
            <a:pPr marL="342900" indent="-342900">
              <a:buFont typeface="Arial" panose="020B0604020202020204" pitchFamily="34" charset="0"/>
              <a:buChar char="•"/>
            </a:pPr>
            <a:r>
              <a:rPr lang="en-US" sz="2000" dirty="0"/>
              <a:t>We can control our solar grass cutter with the help of android, voice, message, and touch gesture using Bluetooth HC05 module and Wi-Fi module.</a:t>
            </a:r>
          </a:p>
          <a:p>
            <a:pPr marL="342900" indent="-342900">
              <a:buFont typeface="Arial" panose="020B0604020202020204" pitchFamily="34" charset="0"/>
              <a:buChar char="•"/>
            </a:pPr>
            <a:endParaRPr lang="en-US" sz="2000" dirty="0"/>
          </a:p>
          <a:p>
            <a:r>
              <a:rPr lang="en-US" sz="2400" dirty="0">
                <a:solidFill>
                  <a:schemeClr val="accent1"/>
                </a:solidFill>
              </a:rPr>
              <a:t>3. Controls System</a:t>
            </a:r>
          </a:p>
          <a:p>
            <a:endParaRPr lang="en-US" sz="2400" dirty="0">
              <a:solidFill>
                <a:schemeClr val="accent1"/>
              </a:solidFill>
            </a:endParaRPr>
          </a:p>
          <a:p>
            <a:pPr marL="342900" indent="-342900">
              <a:buFont typeface="Arial" panose="020B0604020202020204" pitchFamily="34" charset="0"/>
              <a:buChar char="•"/>
            </a:pPr>
            <a:r>
              <a:rPr lang="en-US" sz="2000" dirty="0"/>
              <a:t>The microcontroller Arduino-Uno based on </a:t>
            </a:r>
            <a:r>
              <a:rPr lang="en-US" sz="2000" dirty="0" err="1"/>
              <a:t>ATmega</a:t>
            </a:r>
            <a:r>
              <a:rPr lang="en-US" sz="2000" dirty="0"/>
              <a:t> 328 microprocessor is basically brain of our project.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make it fully automatic we can use ultrasonics sensors to detect the obstacles in it’s path and perform it’s action without any human interruptions.</a:t>
            </a:r>
          </a:p>
        </p:txBody>
      </p:sp>
      <p:pic>
        <p:nvPicPr>
          <p:cNvPr id="1028" name="Picture 4" descr="Android Controlled Solar Grass Cutter - Electros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5093" y="1214845"/>
            <a:ext cx="5725908" cy="414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59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36024"/>
            <a:ext cx="9601196" cy="1449976"/>
          </a:xfrm>
        </p:spPr>
        <p:txBody>
          <a:bodyPr/>
          <a:lstStyle/>
          <a:p>
            <a:r>
              <a:rPr lang="en-US" dirty="0"/>
              <a:t>Components Used</a:t>
            </a:r>
          </a:p>
        </p:txBody>
      </p:sp>
      <p:sp>
        <p:nvSpPr>
          <p:cNvPr id="3" name="Content Placeholder 2"/>
          <p:cNvSpPr>
            <a:spLocks noGrp="1"/>
          </p:cNvSpPr>
          <p:nvPr>
            <p:ph idx="1"/>
          </p:nvPr>
        </p:nvSpPr>
        <p:spPr>
          <a:xfrm>
            <a:off x="1295401" y="2442754"/>
            <a:ext cx="9601196" cy="3683726"/>
          </a:xfrm>
        </p:spPr>
        <p:txBody>
          <a:bodyPr>
            <a:normAutofit/>
          </a:bodyPr>
          <a:lstStyle/>
          <a:p>
            <a:pPr marL="0" indent="0">
              <a:buNone/>
            </a:pPr>
            <a:r>
              <a:rPr lang="en-US" sz="2000" dirty="0"/>
              <a:t>    The major components of Automated Solar Grass Cutter model are</a:t>
            </a:r>
            <a:r>
              <a:rPr lang="en-US" dirty="0"/>
              <a:t> </a:t>
            </a:r>
          </a:p>
          <a:p>
            <a:r>
              <a:rPr lang="en-US" sz="2000" dirty="0"/>
              <a:t>Solar Panel</a:t>
            </a:r>
          </a:p>
          <a:p>
            <a:r>
              <a:rPr lang="en-US" sz="2000" dirty="0"/>
              <a:t>Batteries</a:t>
            </a:r>
          </a:p>
          <a:p>
            <a:r>
              <a:rPr lang="en-US" sz="2000" dirty="0"/>
              <a:t>Microcontroller</a:t>
            </a:r>
          </a:p>
          <a:p>
            <a:r>
              <a:rPr lang="en-US" sz="2000" dirty="0"/>
              <a:t>Sensors</a:t>
            </a:r>
          </a:p>
          <a:p>
            <a:r>
              <a:rPr lang="en-US" sz="2000" dirty="0"/>
              <a:t>Motor driver </a:t>
            </a:r>
          </a:p>
          <a:p>
            <a:r>
              <a:rPr lang="en-US" sz="2000" dirty="0"/>
              <a:t>DC motors and blade</a:t>
            </a:r>
          </a:p>
          <a:p>
            <a:r>
              <a:rPr lang="en-US" sz="2000" dirty="0"/>
              <a:t>Sprinkler</a:t>
            </a:r>
          </a:p>
        </p:txBody>
      </p:sp>
      <p:pic>
        <p:nvPicPr>
          <p:cNvPr id="3076" name="Picture 4" descr="The Basics of Sprinkler Thermal Characteristics | NFPA">
            <a:extLst>
              <a:ext uri="{FF2B5EF4-FFF2-40B4-BE49-F238E27FC236}">
                <a16:creationId xmlns:a16="http://schemas.microsoft.com/office/drawing/2014/main" id="{9B88C778-830A-77F5-1A2D-20139B1423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93" t="1412" r="22825"/>
          <a:stretch/>
        </p:blipFill>
        <p:spPr bwMode="auto">
          <a:xfrm rot="10800000">
            <a:off x="7808258" y="3140530"/>
            <a:ext cx="2501153" cy="22881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26C7A6-5DCF-F34E-41B3-AB53DDC31A95}"/>
              </a:ext>
            </a:extLst>
          </p:cNvPr>
          <p:cNvSpPr txBox="1"/>
          <p:nvPr/>
        </p:nvSpPr>
        <p:spPr>
          <a:xfrm>
            <a:off x="8175810" y="5521370"/>
            <a:ext cx="1766047" cy="369332"/>
          </a:xfrm>
          <a:prstGeom prst="rect">
            <a:avLst/>
          </a:prstGeom>
          <a:noFill/>
        </p:spPr>
        <p:txBody>
          <a:bodyPr wrap="square">
            <a:spAutoFit/>
          </a:bodyPr>
          <a:lstStyle/>
          <a:p>
            <a:r>
              <a:rPr lang="en-US" sz="1800" dirty="0"/>
              <a:t>Sprinkler System</a:t>
            </a:r>
          </a:p>
        </p:txBody>
      </p:sp>
    </p:spTree>
    <p:extLst>
      <p:ext uri="{BB962C8B-B14F-4D97-AF65-F5344CB8AC3E}">
        <p14:creationId xmlns:p14="http://schemas.microsoft.com/office/powerpoint/2010/main" val="8807124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2678</TotalTime>
  <Words>2256</Words>
  <Application>Microsoft Office PowerPoint</Application>
  <PresentationFormat>Widescreen</PresentationFormat>
  <Paragraphs>210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Garamond</vt:lpstr>
      <vt:lpstr>Garamond (Body)</vt:lpstr>
      <vt:lpstr>Garamond (Headings)</vt:lpstr>
      <vt:lpstr>Organic</vt:lpstr>
      <vt:lpstr>PowerPoint Presentation</vt:lpstr>
      <vt:lpstr>Problem Statement</vt:lpstr>
      <vt:lpstr>Hypothetical Solutions</vt:lpstr>
      <vt:lpstr>PowerPoint Presentation</vt:lpstr>
      <vt:lpstr>PowerPoint Presentation</vt:lpstr>
      <vt:lpstr>Working </vt:lpstr>
      <vt:lpstr>Technologies Used</vt:lpstr>
      <vt:lpstr>PowerPoint Presentation</vt:lpstr>
      <vt:lpstr>Components Used</vt:lpstr>
      <vt:lpstr>PowerPoint Presentation</vt:lpstr>
      <vt:lpstr>PowerPoint Presentation</vt:lpstr>
      <vt:lpstr>PowerPoint Presentation</vt:lpstr>
      <vt:lpstr>PowerPoint Presentation</vt:lpstr>
      <vt:lpstr>Hardware and Software Used</vt:lpstr>
      <vt:lpstr>Application and Future Scope</vt:lpstr>
      <vt:lpstr>Application and Future Scope</vt:lpstr>
      <vt:lpstr>Advantages</vt:lpstr>
      <vt:lpstr>Disadvantages </vt:lpstr>
      <vt:lpstr>PowerPoint Presentation</vt:lpstr>
      <vt:lpstr>PowerPoint Presentation</vt:lpstr>
      <vt:lpstr>Working</vt:lpstr>
      <vt:lpstr>Work Done</vt:lpstr>
      <vt:lpstr>Work Done</vt:lpstr>
      <vt:lpstr>Work Done</vt:lpstr>
      <vt:lpstr>Result</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dc:title>
  <dc:creator>Neeta Singhal</dc:creator>
  <cp:lastModifiedBy>Shubham Rajput</cp:lastModifiedBy>
  <cp:revision>80</cp:revision>
  <dcterms:created xsi:type="dcterms:W3CDTF">2020-10-13T14:05:56Z</dcterms:created>
  <dcterms:modified xsi:type="dcterms:W3CDTF">2022-12-07T01:26:18Z</dcterms:modified>
</cp:coreProperties>
</file>