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DM Sans" pitchFamily="2" charset="0"/>
      <p:regular r:id="rId12"/>
    </p:embeddedFont>
    <p:embeddedFont>
      <p:font typeface="DM Sans Italics" panose="020B0604020202020204" charset="0"/>
      <p:regular r:id="rId13"/>
    </p:embeddedFont>
    <p:embeddedFont>
      <p:font typeface="Now" panose="020B0604020202020204" charset="0"/>
      <p:regular r:id="rId14"/>
    </p:embeddedFont>
    <p:embeddedFont>
      <p:font typeface="Now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3" d="100"/>
          <a:sy n="53" d="100"/>
        </p:scale>
        <p:origin x="1003"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hyperlink" Target="https://github.com/Srangwala02/sentimentAnalysis.git" TargetMode="External"/><Relationship Id="rId3" Type="http://schemas.openxmlformats.org/officeDocument/2006/relationships/image" Target="../media/image2.png"/><Relationship Id="rId7" Type="http://schemas.openxmlformats.org/officeDocument/2006/relationships/image" Target="../media/image21.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7.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8.sv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8.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9.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1748409">
            <a:off x="-1871927" y="7973496"/>
            <a:ext cx="6755091" cy="6130246"/>
          </a:xfrm>
          <a:custGeom>
            <a:avLst/>
            <a:gdLst/>
            <a:ahLst/>
            <a:cxnLst/>
            <a:rect l="l" t="t" r="r" b="b"/>
            <a:pathLst>
              <a:path w="6755091" h="6130246">
                <a:moveTo>
                  <a:pt x="0" y="0"/>
                </a:moveTo>
                <a:lnTo>
                  <a:pt x="6755092" y="0"/>
                </a:lnTo>
                <a:lnTo>
                  <a:pt x="6755092" y="6130246"/>
                </a:lnTo>
                <a:lnTo>
                  <a:pt x="0" y="6130246"/>
                </a:lnTo>
                <a:lnTo>
                  <a:pt x="0" y="0"/>
                </a:lnTo>
                <a:close/>
              </a:path>
            </a:pathLst>
          </a:custGeom>
          <a:blipFill>
            <a:blip r:embed="rId3"/>
            <a:stretch>
              <a:fillRect/>
            </a:stretch>
          </a:blipFill>
        </p:spPr>
      </p:sp>
      <p:sp>
        <p:nvSpPr>
          <p:cNvPr id="4" name="Freeform 4"/>
          <p:cNvSpPr/>
          <p:nvPr/>
        </p:nvSpPr>
        <p:spPr>
          <a:xfrm rot="2223819">
            <a:off x="10214960" y="-5715833"/>
            <a:ext cx="12596877" cy="11431666"/>
          </a:xfrm>
          <a:custGeom>
            <a:avLst/>
            <a:gdLst/>
            <a:ahLst/>
            <a:cxnLst/>
            <a:rect l="l" t="t" r="r" b="b"/>
            <a:pathLst>
              <a:path w="12596877" h="11431666">
                <a:moveTo>
                  <a:pt x="0" y="0"/>
                </a:moveTo>
                <a:lnTo>
                  <a:pt x="12596877" y="0"/>
                </a:lnTo>
                <a:lnTo>
                  <a:pt x="12596877" y="11431666"/>
                </a:lnTo>
                <a:lnTo>
                  <a:pt x="0" y="11431666"/>
                </a:lnTo>
                <a:lnTo>
                  <a:pt x="0" y="0"/>
                </a:lnTo>
                <a:close/>
              </a:path>
            </a:pathLst>
          </a:custGeom>
          <a:blipFill>
            <a:blip r:embed="rId3"/>
            <a:stretch>
              <a:fillRect/>
            </a:stretch>
          </a:blipFill>
        </p:spPr>
      </p:sp>
      <p:sp>
        <p:nvSpPr>
          <p:cNvPr id="5" name="Freeform 5"/>
          <p:cNvSpPr/>
          <p:nvPr/>
        </p:nvSpPr>
        <p:spPr>
          <a:xfrm>
            <a:off x="-1028700" y="-1435399"/>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a:stretch>
          </a:blipFill>
        </p:spPr>
      </p:sp>
      <p:sp>
        <p:nvSpPr>
          <p:cNvPr id="6" name="Freeform 6"/>
          <p:cNvSpPr/>
          <p:nvPr/>
        </p:nvSpPr>
        <p:spPr>
          <a:xfrm rot="-8194833">
            <a:off x="14482979" y="8370874"/>
            <a:ext cx="5020066" cy="5020066"/>
          </a:xfrm>
          <a:custGeom>
            <a:avLst/>
            <a:gdLst/>
            <a:ahLst/>
            <a:cxnLst/>
            <a:rect l="l" t="t" r="r" b="b"/>
            <a:pathLst>
              <a:path w="5020066" h="5020066">
                <a:moveTo>
                  <a:pt x="0" y="0"/>
                </a:moveTo>
                <a:lnTo>
                  <a:pt x="5020067" y="0"/>
                </a:lnTo>
                <a:lnTo>
                  <a:pt x="5020067" y="5020066"/>
                </a:lnTo>
                <a:lnTo>
                  <a:pt x="0" y="5020066"/>
                </a:lnTo>
                <a:lnTo>
                  <a:pt x="0" y="0"/>
                </a:lnTo>
                <a:close/>
              </a:path>
            </a:pathLst>
          </a:custGeom>
          <a:blipFill>
            <a:blip r:embed="rId4">
              <a:alphaModFix amt="67000"/>
              <a:extLst>
                <a:ext uri="{96DAC541-7B7A-43D3-8B79-37D633B846F1}">
                  <asvg:svgBlip xmlns:asvg="http://schemas.microsoft.com/office/drawing/2016/SVG/main" r:embed="rId5"/>
                </a:ext>
              </a:extLst>
            </a:blip>
            <a:stretch>
              <a:fillRect/>
            </a:stretch>
          </a:blipFill>
        </p:spPr>
      </p:sp>
      <p:sp>
        <p:nvSpPr>
          <p:cNvPr id="7" name="TextBox 7"/>
          <p:cNvSpPr txBox="1"/>
          <p:nvPr/>
        </p:nvSpPr>
        <p:spPr>
          <a:xfrm>
            <a:off x="782584" y="2349456"/>
            <a:ext cx="8547187" cy="1059129"/>
          </a:xfrm>
          <a:prstGeom prst="rect">
            <a:avLst/>
          </a:prstGeom>
        </p:spPr>
        <p:txBody>
          <a:bodyPr lIns="0" tIns="0" rIns="0" bIns="0" rtlCol="0" anchor="t">
            <a:spAutoFit/>
          </a:bodyPr>
          <a:lstStyle/>
          <a:p>
            <a:pPr algn="l">
              <a:lnSpc>
                <a:spcPts val="8562"/>
              </a:lnSpc>
            </a:pPr>
            <a:r>
              <a:rPr lang="en-US" sz="6159">
                <a:solidFill>
                  <a:srgbClr val="048AFF"/>
                </a:solidFill>
                <a:latin typeface="Now Bold"/>
              </a:rPr>
              <a:t>INTEL PRODUCTS  </a:t>
            </a:r>
          </a:p>
        </p:txBody>
      </p:sp>
      <p:sp>
        <p:nvSpPr>
          <p:cNvPr id="8" name="TextBox 8"/>
          <p:cNvSpPr txBox="1"/>
          <p:nvPr/>
        </p:nvSpPr>
        <p:spPr>
          <a:xfrm>
            <a:off x="730834" y="3492079"/>
            <a:ext cx="12112790" cy="1188948"/>
          </a:xfrm>
          <a:prstGeom prst="rect">
            <a:avLst/>
          </a:prstGeom>
        </p:spPr>
        <p:txBody>
          <a:bodyPr lIns="0" tIns="0" rIns="0" bIns="0" rtlCol="0" anchor="t">
            <a:spAutoFit/>
          </a:bodyPr>
          <a:lstStyle/>
          <a:p>
            <a:pPr algn="l">
              <a:lnSpc>
                <a:spcPts val="9535"/>
              </a:lnSpc>
            </a:pPr>
            <a:r>
              <a:rPr lang="en-US" sz="6960">
                <a:solidFill>
                  <a:srgbClr val="B100E8"/>
                </a:solidFill>
                <a:latin typeface="Now Bold"/>
              </a:rPr>
              <a:t>SENTIMENT ANALYSIS</a:t>
            </a:r>
          </a:p>
        </p:txBody>
      </p:sp>
      <p:sp>
        <p:nvSpPr>
          <p:cNvPr id="9" name="TextBox 9"/>
          <p:cNvSpPr txBox="1"/>
          <p:nvPr/>
        </p:nvSpPr>
        <p:spPr>
          <a:xfrm>
            <a:off x="2382698" y="6419221"/>
            <a:ext cx="7827699" cy="585547"/>
          </a:xfrm>
          <a:prstGeom prst="rect">
            <a:avLst/>
          </a:prstGeom>
        </p:spPr>
        <p:txBody>
          <a:bodyPr lIns="0" tIns="0" rIns="0" bIns="0" rtlCol="0" anchor="t">
            <a:spAutoFit/>
          </a:bodyPr>
          <a:lstStyle/>
          <a:p>
            <a:pPr marL="0" lvl="0" indent="0" algn="l">
              <a:lnSpc>
                <a:spcPts val="4690"/>
              </a:lnSpc>
              <a:spcBef>
                <a:spcPct val="0"/>
              </a:spcBef>
            </a:pPr>
            <a:r>
              <a:rPr lang="en-US" sz="3813">
                <a:solidFill>
                  <a:srgbClr val="FFFAEB"/>
                </a:solidFill>
                <a:latin typeface="DM Sans Italics"/>
              </a:rPr>
              <a:t>Presented by: Sakshi Rangwala </a:t>
            </a:r>
          </a:p>
        </p:txBody>
      </p:sp>
      <p:sp>
        <p:nvSpPr>
          <p:cNvPr id="10" name="TextBox 10"/>
          <p:cNvSpPr txBox="1"/>
          <p:nvPr/>
        </p:nvSpPr>
        <p:spPr>
          <a:xfrm>
            <a:off x="721018" y="4766752"/>
            <a:ext cx="12122606" cy="1059163"/>
          </a:xfrm>
          <a:prstGeom prst="rect">
            <a:avLst/>
          </a:prstGeom>
        </p:spPr>
        <p:txBody>
          <a:bodyPr lIns="0" tIns="0" rIns="0" bIns="0" rtlCol="0" anchor="t">
            <a:spAutoFit/>
          </a:bodyPr>
          <a:lstStyle/>
          <a:p>
            <a:pPr algn="l">
              <a:lnSpc>
                <a:spcPts val="8560"/>
              </a:lnSpc>
            </a:pPr>
            <a:r>
              <a:rPr lang="en-US" sz="6158">
                <a:solidFill>
                  <a:srgbClr val="048AFF"/>
                </a:solidFill>
                <a:latin typeface="Now Bold"/>
              </a:rPr>
              <a:t>FROM ONLINE REVIEWS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38888" b="-38888"/>
            </a:stretch>
          </a:blipFill>
        </p:spPr>
        <p:txBody>
          <a:bodyPr/>
          <a:lstStyle/>
          <a:p>
            <a:endParaRPr lang="en-IN" dirty="0"/>
          </a:p>
        </p:txBody>
      </p:sp>
      <p:sp>
        <p:nvSpPr>
          <p:cNvPr id="3" name="Freeform 3"/>
          <p:cNvSpPr/>
          <p:nvPr/>
        </p:nvSpPr>
        <p:spPr>
          <a:xfrm rot="-6001244">
            <a:off x="10917706" y="7049713"/>
            <a:ext cx="14283863" cy="12962606"/>
          </a:xfrm>
          <a:custGeom>
            <a:avLst/>
            <a:gdLst/>
            <a:ahLst/>
            <a:cxnLst/>
            <a:rect l="l" t="t" r="r" b="b"/>
            <a:pathLst>
              <a:path w="14283863" h="12962606">
                <a:moveTo>
                  <a:pt x="0" y="0"/>
                </a:moveTo>
                <a:lnTo>
                  <a:pt x="14283863" y="0"/>
                </a:lnTo>
                <a:lnTo>
                  <a:pt x="14283863" y="12962606"/>
                </a:lnTo>
                <a:lnTo>
                  <a:pt x="0" y="12962606"/>
                </a:lnTo>
                <a:lnTo>
                  <a:pt x="0" y="0"/>
                </a:lnTo>
                <a:close/>
              </a:path>
            </a:pathLst>
          </a:custGeom>
          <a:blipFill>
            <a:blip r:embed="rId3"/>
            <a:stretch>
              <a:fillRect/>
            </a:stretch>
          </a:blipFill>
        </p:spPr>
      </p:sp>
      <p:sp>
        <p:nvSpPr>
          <p:cNvPr id="4" name="Freeform 4"/>
          <p:cNvSpPr/>
          <p:nvPr/>
        </p:nvSpPr>
        <p:spPr>
          <a:xfrm rot="1084654">
            <a:off x="-6628924" y="-8283079"/>
            <a:ext cx="12596877" cy="11431666"/>
          </a:xfrm>
          <a:custGeom>
            <a:avLst/>
            <a:gdLst/>
            <a:ahLst/>
            <a:cxnLst/>
            <a:rect l="l" t="t" r="r" b="b"/>
            <a:pathLst>
              <a:path w="12596877" h="11431666">
                <a:moveTo>
                  <a:pt x="0" y="0"/>
                </a:moveTo>
                <a:lnTo>
                  <a:pt x="12596877" y="0"/>
                </a:lnTo>
                <a:lnTo>
                  <a:pt x="12596877" y="11431667"/>
                </a:lnTo>
                <a:lnTo>
                  <a:pt x="0" y="11431667"/>
                </a:lnTo>
                <a:lnTo>
                  <a:pt x="0" y="0"/>
                </a:lnTo>
                <a:close/>
              </a:path>
            </a:pathLst>
          </a:custGeom>
          <a:blipFill>
            <a:blip r:embed="rId3"/>
            <a:stretch>
              <a:fillRect/>
            </a:stretch>
          </a:blipFill>
        </p:spPr>
      </p:sp>
      <p:sp>
        <p:nvSpPr>
          <p:cNvPr id="5" name="Freeform 5"/>
          <p:cNvSpPr/>
          <p:nvPr/>
        </p:nvSpPr>
        <p:spPr>
          <a:xfrm>
            <a:off x="14545481" y="-693771"/>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a:stretch>
          </a:blipFill>
        </p:spPr>
      </p:sp>
      <p:sp>
        <p:nvSpPr>
          <p:cNvPr id="6" name="Freeform 6"/>
          <p:cNvSpPr/>
          <p:nvPr/>
        </p:nvSpPr>
        <p:spPr>
          <a:xfrm>
            <a:off x="4703499" y="5714202"/>
            <a:ext cx="765639" cy="765639"/>
          </a:xfrm>
          <a:custGeom>
            <a:avLst/>
            <a:gdLst/>
            <a:ahLst/>
            <a:cxnLst/>
            <a:rect l="l" t="t" r="r" b="b"/>
            <a:pathLst>
              <a:path w="765639" h="765639">
                <a:moveTo>
                  <a:pt x="0" y="0"/>
                </a:moveTo>
                <a:lnTo>
                  <a:pt x="765639" y="0"/>
                </a:lnTo>
                <a:lnTo>
                  <a:pt x="765639" y="765639"/>
                </a:lnTo>
                <a:lnTo>
                  <a:pt x="0" y="76563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7"/>
          <p:cNvSpPr txBox="1"/>
          <p:nvPr/>
        </p:nvSpPr>
        <p:spPr>
          <a:xfrm>
            <a:off x="3839261" y="3981244"/>
            <a:ext cx="6437528" cy="496572"/>
          </a:xfrm>
          <a:prstGeom prst="rect">
            <a:avLst/>
          </a:prstGeom>
        </p:spPr>
        <p:txBody>
          <a:bodyPr lIns="0" tIns="0" rIns="0" bIns="0" rtlCol="0" anchor="t">
            <a:spAutoFit/>
          </a:bodyPr>
          <a:lstStyle/>
          <a:p>
            <a:pPr algn="ctr">
              <a:lnSpc>
                <a:spcPts val="4007"/>
              </a:lnSpc>
            </a:pPr>
            <a:r>
              <a:rPr lang="en-US" sz="2925">
                <a:solidFill>
                  <a:srgbClr val="B100E8"/>
                </a:solidFill>
                <a:latin typeface="Now Bold"/>
              </a:rPr>
              <a:t>For watching this presentation</a:t>
            </a:r>
          </a:p>
        </p:txBody>
      </p:sp>
      <p:sp>
        <p:nvSpPr>
          <p:cNvPr id="8" name="TextBox 8"/>
          <p:cNvSpPr txBox="1"/>
          <p:nvPr/>
        </p:nvSpPr>
        <p:spPr>
          <a:xfrm>
            <a:off x="1372756" y="2672921"/>
            <a:ext cx="11370537" cy="1374998"/>
          </a:xfrm>
          <a:prstGeom prst="rect">
            <a:avLst/>
          </a:prstGeom>
        </p:spPr>
        <p:txBody>
          <a:bodyPr lIns="0" tIns="0" rIns="0" bIns="0" rtlCol="0" anchor="t">
            <a:spAutoFit/>
          </a:bodyPr>
          <a:lstStyle/>
          <a:p>
            <a:pPr algn="ctr">
              <a:lnSpc>
                <a:spcPts val="11242"/>
              </a:lnSpc>
            </a:pPr>
            <a:r>
              <a:rPr lang="en-US" sz="8087">
                <a:solidFill>
                  <a:srgbClr val="048AFF"/>
                </a:solidFill>
                <a:latin typeface="Now Bold"/>
              </a:rPr>
              <a:t>THANK YOU</a:t>
            </a:r>
          </a:p>
        </p:txBody>
      </p:sp>
      <p:sp>
        <p:nvSpPr>
          <p:cNvPr id="9" name="TextBox 9"/>
          <p:cNvSpPr txBox="1"/>
          <p:nvPr/>
        </p:nvSpPr>
        <p:spPr>
          <a:xfrm>
            <a:off x="5678131" y="5897084"/>
            <a:ext cx="5221384" cy="390350"/>
          </a:xfrm>
          <a:prstGeom prst="rect">
            <a:avLst/>
          </a:prstGeom>
        </p:spPr>
        <p:txBody>
          <a:bodyPr lIns="0" tIns="0" rIns="0" bIns="0" rtlCol="0" anchor="t">
            <a:spAutoFit/>
          </a:bodyPr>
          <a:lstStyle/>
          <a:p>
            <a:pPr marL="0" lvl="0" indent="0" algn="l">
              <a:lnSpc>
                <a:spcPts val="3131"/>
              </a:lnSpc>
              <a:spcBef>
                <a:spcPct val="0"/>
              </a:spcBef>
            </a:pPr>
            <a:r>
              <a:rPr lang="en-US" sz="2545">
                <a:solidFill>
                  <a:srgbClr val="FFFAEB"/>
                </a:solidFill>
                <a:latin typeface="DM Sans Italics"/>
              </a:rPr>
              <a:t>202312006@daiict.ac.in</a:t>
            </a:r>
          </a:p>
        </p:txBody>
      </p:sp>
      <p:sp>
        <p:nvSpPr>
          <p:cNvPr id="10" name="TextBox 10"/>
          <p:cNvSpPr txBox="1"/>
          <p:nvPr/>
        </p:nvSpPr>
        <p:spPr>
          <a:xfrm>
            <a:off x="5678131" y="6849797"/>
            <a:ext cx="8495069" cy="391389"/>
          </a:xfrm>
          <a:prstGeom prst="rect">
            <a:avLst/>
          </a:prstGeom>
        </p:spPr>
        <p:txBody>
          <a:bodyPr wrap="square" lIns="0" tIns="0" rIns="0" bIns="0" rtlCol="0" anchor="t">
            <a:spAutoFit/>
          </a:bodyPr>
          <a:lstStyle/>
          <a:p>
            <a:pPr marL="0" lvl="0" indent="0" algn="l">
              <a:lnSpc>
                <a:spcPts val="3131"/>
              </a:lnSpc>
              <a:spcBef>
                <a:spcPct val="0"/>
              </a:spcBef>
            </a:pPr>
            <a:r>
              <a:rPr lang="en-US" sz="2545" dirty="0">
                <a:solidFill>
                  <a:srgbClr val="FFFAEB"/>
                </a:solidFill>
                <a:latin typeface="DM Sans Italics"/>
                <a:hlinkClick r:id="rId8"/>
              </a:rPr>
              <a:t>https://github.com/Srangwala02/sentimentAnalysis.git</a:t>
            </a:r>
            <a:r>
              <a:rPr lang="en-US" sz="2545" dirty="0">
                <a:solidFill>
                  <a:srgbClr val="FFFAEB"/>
                </a:solidFill>
                <a:latin typeface="DM Sans Italics"/>
              </a:rPr>
              <a:t> </a:t>
            </a:r>
          </a:p>
        </p:txBody>
      </p:sp>
      <p:grpSp>
        <p:nvGrpSpPr>
          <p:cNvPr id="11" name="Group 11"/>
          <p:cNvGrpSpPr/>
          <p:nvPr/>
        </p:nvGrpSpPr>
        <p:grpSpPr>
          <a:xfrm>
            <a:off x="4703499" y="6666915"/>
            <a:ext cx="765639" cy="765639"/>
            <a:chOff x="0" y="0"/>
            <a:chExt cx="1020852" cy="1020852"/>
          </a:xfrm>
        </p:grpSpPr>
        <p:grpSp>
          <p:nvGrpSpPr>
            <p:cNvPr id="12" name="Group 12"/>
            <p:cNvGrpSpPr/>
            <p:nvPr/>
          </p:nvGrpSpPr>
          <p:grpSpPr>
            <a:xfrm>
              <a:off x="0" y="0"/>
              <a:ext cx="1020852" cy="102085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100E8"/>
              </a:solidFill>
            </p:spPr>
          </p:sp>
          <p:sp>
            <p:nvSpPr>
              <p:cNvPr id="14" name="TextBox 14"/>
              <p:cNvSpPr txBox="1"/>
              <p:nvPr/>
            </p:nvSpPr>
            <p:spPr>
              <a:xfrm>
                <a:off x="76200" y="66675"/>
                <a:ext cx="660400" cy="669925"/>
              </a:xfrm>
              <a:prstGeom prst="rect">
                <a:avLst/>
              </a:prstGeom>
            </p:spPr>
            <p:txBody>
              <a:bodyPr lIns="50800" tIns="50800" rIns="50800" bIns="50800" rtlCol="0" anchor="ctr"/>
              <a:lstStyle/>
              <a:p>
                <a:pPr algn="ctr">
                  <a:lnSpc>
                    <a:spcPts val="3131"/>
                  </a:lnSpc>
                </a:pPr>
                <a:endParaRPr/>
              </a:p>
            </p:txBody>
          </p:sp>
        </p:grpSp>
        <p:sp>
          <p:nvSpPr>
            <p:cNvPr id="15" name="Freeform 15"/>
            <p:cNvSpPr/>
            <p:nvPr/>
          </p:nvSpPr>
          <p:spPr>
            <a:xfrm>
              <a:off x="48296" y="26027"/>
              <a:ext cx="924259" cy="924259"/>
            </a:xfrm>
            <a:custGeom>
              <a:avLst/>
              <a:gdLst/>
              <a:ahLst/>
              <a:cxnLst/>
              <a:rect l="l" t="t" r="r" b="b"/>
              <a:pathLst>
                <a:path w="924259" h="924259">
                  <a:moveTo>
                    <a:pt x="0" y="0"/>
                  </a:moveTo>
                  <a:lnTo>
                    <a:pt x="924260" y="0"/>
                  </a:lnTo>
                  <a:lnTo>
                    <a:pt x="924260" y="924259"/>
                  </a:lnTo>
                  <a:lnTo>
                    <a:pt x="0" y="924259"/>
                  </a:lnTo>
                  <a:lnTo>
                    <a:pt x="0" y="0"/>
                  </a:lnTo>
                  <a:close/>
                </a:path>
              </a:pathLst>
            </a:custGeom>
            <a:blipFill>
              <a:blip r:embed="rId9"/>
              <a:stretch>
                <a:fillRect/>
              </a:stretch>
            </a:blipFill>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2223819">
            <a:off x="-4572963" y="4006074"/>
            <a:ext cx="9665112" cy="8771089"/>
          </a:xfrm>
          <a:custGeom>
            <a:avLst/>
            <a:gdLst/>
            <a:ahLst/>
            <a:cxnLst/>
            <a:rect l="l" t="t" r="r" b="b"/>
            <a:pathLst>
              <a:path w="9665112" h="8771089">
                <a:moveTo>
                  <a:pt x="0" y="0"/>
                </a:moveTo>
                <a:lnTo>
                  <a:pt x="9665112" y="0"/>
                </a:lnTo>
                <a:lnTo>
                  <a:pt x="9665112" y="8771089"/>
                </a:lnTo>
                <a:lnTo>
                  <a:pt x="0" y="8771089"/>
                </a:lnTo>
                <a:lnTo>
                  <a:pt x="0" y="0"/>
                </a:lnTo>
                <a:close/>
              </a:path>
            </a:pathLst>
          </a:custGeom>
          <a:blipFill>
            <a:blip r:embed="rId3"/>
            <a:stretch>
              <a:fillRect/>
            </a:stretch>
          </a:blipFill>
        </p:spPr>
      </p:sp>
      <p:grpSp>
        <p:nvGrpSpPr>
          <p:cNvPr id="4" name="Group 4"/>
          <p:cNvGrpSpPr/>
          <p:nvPr/>
        </p:nvGrpSpPr>
        <p:grpSpPr>
          <a:xfrm>
            <a:off x="5971740" y="1439657"/>
            <a:ext cx="6344521" cy="6601087"/>
            <a:chOff x="0" y="0"/>
            <a:chExt cx="1670985" cy="1738558"/>
          </a:xfrm>
        </p:grpSpPr>
        <p:sp>
          <p:nvSpPr>
            <p:cNvPr id="5" name="Freeform 5"/>
            <p:cNvSpPr/>
            <p:nvPr/>
          </p:nvSpPr>
          <p:spPr>
            <a:xfrm>
              <a:off x="0" y="0"/>
              <a:ext cx="1670985" cy="1738558"/>
            </a:xfrm>
            <a:custGeom>
              <a:avLst/>
              <a:gdLst/>
              <a:ahLst/>
              <a:cxnLst/>
              <a:rect l="l" t="t" r="r" b="b"/>
              <a:pathLst>
                <a:path w="1670985" h="1738558">
                  <a:moveTo>
                    <a:pt x="0" y="0"/>
                  </a:moveTo>
                  <a:lnTo>
                    <a:pt x="1670985" y="0"/>
                  </a:lnTo>
                  <a:lnTo>
                    <a:pt x="1670985" y="1738558"/>
                  </a:lnTo>
                  <a:lnTo>
                    <a:pt x="0" y="1738558"/>
                  </a:lnTo>
                  <a:close/>
                </a:path>
              </a:pathLst>
            </a:custGeom>
            <a:solidFill>
              <a:srgbClr val="000000">
                <a:alpha val="0"/>
              </a:srgbClr>
            </a:solidFill>
            <a:ln w="38100" cap="sq">
              <a:solidFill>
                <a:srgbClr val="048AFF"/>
              </a:solidFill>
              <a:prstDash val="solid"/>
              <a:miter/>
            </a:ln>
          </p:spPr>
        </p:sp>
        <p:sp>
          <p:nvSpPr>
            <p:cNvPr id="6" name="TextBox 6"/>
            <p:cNvSpPr txBox="1"/>
            <p:nvPr/>
          </p:nvSpPr>
          <p:spPr>
            <a:xfrm>
              <a:off x="0" y="-9525"/>
              <a:ext cx="1670985" cy="1748083"/>
            </a:xfrm>
            <a:prstGeom prst="rect">
              <a:avLst/>
            </a:prstGeom>
          </p:spPr>
          <p:txBody>
            <a:bodyPr lIns="50800" tIns="50800" rIns="50800" bIns="50800" rtlCol="0" anchor="ctr"/>
            <a:lstStyle/>
            <a:p>
              <a:pPr algn="ctr">
                <a:lnSpc>
                  <a:spcPts val="3131"/>
                </a:lnSpc>
              </a:pPr>
              <a:endParaRPr/>
            </a:p>
          </p:txBody>
        </p:sp>
      </p:grpSp>
      <p:sp>
        <p:nvSpPr>
          <p:cNvPr id="7" name="Freeform 7"/>
          <p:cNvSpPr/>
          <p:nvPr/>
        </p:nvSpPr>
        <p:spPr>
          <a:xfrm>
            <a:off x="15132358" y="7708556"/>
            <a:ext cx="1769644" cy="1711728"/>
          </a:xfrm>
          <a:custGeom>
            <a:avLst/>
            <a:gdLst/>
            <a:ahLst/>
            <a:cxnLst/>
            <a:rect l="l" t="t" r="r" b="b"/>
            <a:pathLst>
              <a:path w="1769644" h="1711728">
                <a:moveTo>
                  <a:pt x="0" y="0"/>
                </a:moveTo>
                <a:lnTo>
                  <a:pt x="1769644" y="0"/>
                </a:lnTo>
                <a:lnTo>
                  <a:pt x="1769644" y="1711729"/>
                </a:lnTo>
                <a:lnTo>
                  <a:pt x="0" y="17117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6085397" y="3166703"/>
            <a:ext cx="6263225" cy="4303721"/>
          </a:xfrm>
          <a:prstGeom prst="rect">
            <a:avLst/>
          </a:prstGeom>
        </p:spPr>
        <p:txBody>
          <a:bodyPr lIns="0" tIns="0" rIns="0" bIns="0" rtlCol="0" anchor="t">
            <a:spAutoFit/>
          </a:bodyPr>
          <a:lstStyle/>
          <a:p>
            <a:pPr marL="682143" lvl="1" indent="-341072" algn="l">
              <a:lnSpc>
                <a:spcPts val="4928"/>
              </a:lnSpc>
              <a:buFont typeface="Arial"/>
              <a:buChar char="•"/>
            </a:pPr>
            <a:r>
              <a:rPr lang="en-US" sz="3159">
                <a:solidFill>
                  <a:srgbClr val="FFFAEB"/>
                </a:solidFill>
                <a:latin typeface="DM Sans Italics"/>
              </a:rPr>
              <a:t>Data Scrapping</a:t>
            </a:r>
          </a:p>
          <a:p>
            <a:pPr marL="682143" lvl="1" indent="-341072" algn="l">
              <a:lnSpc>
                <a:spcPts val="4928"/>
              </a:lnSpc>
              <a:buFont typeface="Arial"/>
              <a:buChar char="•"/>
            </a:pPr>
            <a:r>
              <a:rPr lang="en-US" sz="3159">
                <a:solidFill>
                  <a:srgbClr val="FFFAEB"/>
                </a:solidFill>
                <a:latin typeface="DM Sans Italics"/>
              </a:rPr>
              <a:t>Data Cleaning</a:t>
            </a:r>
          </a:p>
          <a:p>
            <a:pPr marL="682143" lvl="1" indent="-341072" algn="l">
              <a:lnSpc>
                <a:spcPts val="4928"/>
              </a:lnSpc>
              <a:buFont typeface="Arial"/>
              <a:buChar char="•"/>
            </a:pPr>
            <a:r>
              <a:rPr lang="en-US" sz="3159">
                <a:solidFill>
                  <a:srgbClr val="FFFAEB"/>
                </a:solidFill>
                <a:latin typeface="DM Sans Italics"/>
              </a:rPr>
              <a:t>Sentiment Analysis</a:t>
            </a:r>
          </a:p>
          <a:p>
            <a:pPr marL="682143" lvl="1" indent="-341072" algn="l">
              <a:lnSpc>
                <a:spcPts val="4928"/>
              </a:lnSpc>
              <a:buFont typeface="Arial"/>
              <a:buChar char="•"/>
            </a:pPr>
            <a:r>
              <a:rPr lang="en-US" sz="3159">
                <a:solidFill>
                  <a:srgbClr val="FFFAEB"/>
                </a:solidFill>
                <a:latin typeface="DM Sans Italics"/>
              </a:rPr>
              <a:t>Why VADER is best suited ?</a:t>
            </a:r>
          </a:p>
          <a:p>
            <a:pPr marL="682143" lvl="1" indent="-341072" algn="l">
              <a:lnSpc>
                <a:spcPts val="4928"/>
              </a:lnSpc>
              <a:buFont typeface="Arial"/>
              <a:buChar char="•"/>
            </a:pPr>
            <a:r>
              <a:rPr lang="en-US" sz="3159">
                <a:solidFill>
                  <a:srgbClr val="FFFAEB"/>
                </a:solidFill>
                <a:latin typeface="DM Sans Italics"/>
              </a:rPr>
              <a:t>Polarity and Intensity score</a:t>
            </a:r>
          </a:p>
          <a:p>
            <a:pPr marL="682143" lvl="1" indent="-341072" algn="l">
              <a:lnSpc>
                <a:spcPts val="4928"/>
              </a:lnSpc>
              <a:buFont typeface="Arial"/>
              <a:buChar char="•"/>
            </a:pPr>
            <a:r>
              <a:rPr lang="en-US" sz="3159">
                <a:solidFill>
                  <a:srgbClr val="FFFAEB"/>
                </a:solidFill>
                <a:latin typeface="DM Sans Italics"/>
              </a:rPr>
              <a:t>Data Analytics</a:t>
            </a:r>
          </a:p>
          <a:p>
            <a:pPr marL="682143" lvl="1" indent="-341072" algn="l">
              <a:lnSpc>
                <a:spcPts val="4928"/>
              </a:lnSpc>
              <a:buFont typeface="Arial"/>
              <a:buChar char="•"/>
            </a:pPr>
            <a:r>
              <a:rPr lang="en-US" sz="3159">
                <a:solidFill>
                  <a:srgbClr val="FFFAEB"/>
                </a:solidFill>
                <a:latin typeface="DM Sans Italics"/>
              </a:rPr>
              <a:t>Outcomes</a:t>
            </a:r>
          </a:p>
        </p:txBody>
      </p:sp>
      <p:sp>
        <p:nvSpPr>
          <p:cNvPr id="9" name="TextBox 9"/>
          <p:cNvSpPr txBox="1"/>
          <p:nvPr/>
        </p:nvSpPr>
        <p:spPr>
          <a:xfrm>
            <a:off x="6728644" y="1804155"/>
            <a:ext cx="4830711" cy="765635"/>
          </a:xfrm>
          <a:prstGeom prst="rect">
            <a:avLst/>
          </a:prstGeom>
        </p:spPr>
        <p:txBody>
          <a:bodyPr lIns="0" tIns="0" rIns="0" bIns="0" rtlCol="0" anchor="t">
            <a:spAutoFit/>
          </a:bodyPr>
          <a:lstStyle/>
          <a:p>
            <a:pPr algn="ctr">
              <a:lnSpc>
                <a:spcPts val="6374"/>
              </a:lnSpc>
            </a:pPr>
            <a:r>
              <a:rPr lang="en-US" sz="4586" spc="311">
                <a:solidFill>
                  <a:srgbClr val="048AFF"/>
                </a:solidFill>
                <a:latin typeface="Now Bold"/>
              </a:rPr>
              <a:t>Overview</a:t>
            </a:r>
          </a:p>
        </p:txBody>
      </p:sp>
      <p:grpSp>
        <p:nvGrpSpPr>
          <p:cNvPr id="10" name="Group 10"/>
          <p:cNvGrpSpPr/>
          <p:nvPr/>
        </p:nvGrpSpPr>
        <p:grpSpPr>
          <a:xfrm>
            <a:off x="16017180" y="-1431186"/>
            <a:ext cx="3656258" cy="3656258"/>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48AFF">
                    <a:alpha val="100000"/>
                  </a:srgbClr>
                </a:gs>
                <a:gs pos="100000">
                  <a:srgbClr val="B100E8">
                    <a:alpha val="100000"/>
                  </a:srgbClr>
                </a:gs>
              </a:gsLst>
              <a:path path="circle">
                <a:fillToRect r="100000" b="100000"/>
              </a:path>
              <a:tileRect l="-100000" t="-100000"/>
            </a:gradFill>
          </p:spPr>
        </p:sp>
        <p:sp>
          <p:nvSpPr>
            <p:cNvPr id="12" name="TextBox 12"/>
            <p:cNvSpPr txBox="1"/>
            <p:nvPr/>
          </p:nvSpPr>
          <p:spPr>
            <a:xfrm>
              <a:off x="76200" y="66675"/>
              <a:ext cx="660400" cy="669925"/>
            </a:xfrm>
            <a:prstGeom prst="rect">
              <a:avLst/>
            </a:prstGeom>
          </p:spPr>
          <p:txBody>
            <a:bodyPr lIns="50800" tIns="50800" rIns="50800" bIns="50800" rtlCol="0" anchor="ctr"/>
            <a:lstStyle/>
            <a:p>
              <a:pPr algn="ctr">
                <a:lnSpc>
                  <a:spcPts val="3131"/>
                </a:lnSpc>
              </a:pPr>
              <a:endParaRPr/>
            </a:p>
          </p:txBody>
        </p:sp>
      </p:grpSp>
      <p:sp>
        <p:nvSpPr>
          <p:cNvPr id="13" name="AutoShape 13"/>
          <p:cNvSpPr/>
          <p:nvPr/>
        </p:nvSpPr>
        <p:spPr>
          <a:xfrm>
            <a:off x="6085397" y="2796124"/>
            <a:ext cx="6076393" cy="0"/>
          </a:xfrm>
          <a:prstGeom prst="line">
            <a:avLst/>
          </a:prstGeom>
          <a:ln w="38100" cap="flat">
            <a:solidFill>
              <a:srgbClr val="048AFF"/>
            </a:solidFill>
            <a:prstDash val="solid"/>
            <a:headEnd type="none" w="sm" len="sm"/>
            <a:tailEnd type="none" w="sm" len="sm"/>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38888" b="-38888"/>
            </a:stretch>
          </a:blipFill>
        </p:spPr>
      </p:sp>
      <p:sp>
        <p:nvSpPr>
          <p:cNvPr id="3" name="Freeform 3"/>
          <p:cNvSpPr/>
          <p:nvPr/>
        </p:nvSpPr>
        <p:spPr>
          <a:xfrm>
            <a:off x="-8344763" y="4270557"/>
            <a:ext cx="17894953" cy="17894953"/>
          </a:xfrm>
          <a:custGeom>
            <a:avLst/>
            <a:gdLst/>
            <a:ahLst/>
            <a:cxnLst/>
            <a:rect l="l" t="t" r="r" b="b"/>
            <a:pathLst>
              <a:path w="17894953" h="17894953">
                <a:moveTo>
                  <a:pt x="0" y="0"/>
                </a:moveTo>
                <a:lnTo>
                  <a:pt x="17894952" y="0"/>
                </a:lnTo>
                <a:lnTo>
                  <a:pt x="17894952" y="17894953"/>
                </a:lnTo>
                <a:lnTo>
                  <a:pt x="0" y="1789495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824620" y="-1132633"/>
            <a:ext cx="3308580" cy="3304444"/>
          </a:xfrm>
          <a:custGeom>
            <a:avLst/>
            <a:gdLst/>
            <a:ahLst/>
            <a:cxnLst/>
            <a:rect l="l" t="t" r="r" b="b"/>
            <a:pathLst>
              <a:path w="3308580" h="3304444">
                <a:moveTo>
                  <a:pt x="0" y="0"/>
                </a:moveTo>
                <a:lnTo>
                  <a:pt x="3308580" y="0"/>
                </a:lnTo>
                <a:lnTo>
                  <a:pt x="3308580" y="3304444"/>
                </a:lnTo>
                <a:lnTo>
                  <a:pt x="0" y="3304444"/>
                </a:lnTo>
                <a:lnTo>
                  <a:pt x="0" y="0"/>
                </a:lnTo>
                <a:close/>
              </a:path>
            </a:pathLst>
          </a:custGeom>
          <a:blipFill>
            <a:blip r:embed="rId5"/>
            <a:stretch>
              <a:fillRect/>
            </a:stretch>
          </a:blipFill>
        </p:spPr>
      </p:sp>
      <p:sp>
        <p:nvSpPr>
          <p:cNvPr id="5" name="Freeform 5"/>
          <p:cNvSpPr/>
          <p:nvPr/>
        </p:nvSpPr>
        <p:spPr>
          <a:xfrm>
            <a:off x="16484652" y="7860560"/>
            <a:ext cx="3308580" cy="3304444"/>
          </a:xfrm>
          <a:custGeom>
            <a:avLst/>
            <a:gdLst/>
            <a:ahLst/>
            <a:cxnLst/>
            <a:rect l="l" t="t" r="r" b="b"/>
            <a:pathLst>
              <a:path w="3308580" h="3304444">
                <a:moveTo>
                  <a:pt x="0" y="0"/>
                </a:moveTo>
                <a:lnTo>
                  <a:pt x="3308580" y="0"/>
                </a:lnTo>
                <a:lnTo>
                  <a:pt x="3308580" y="3304445"/>
                </a:lnTo>
                <a:lnTo>
                  <a:pt x="0" y="3304445"/>
                </a:lnTo>
                <a:lnTo>
                  <a:pt x="0" y="0"/>
                </a:lnTo>
                <a:close/>
              </a:path>
            </a:pathLst>
          </a:custGeom>
          <a:blipFill>
            <a:blip r:embed="rId5"/>
            <a:stretch>
              <a:fillRect/>
            </a:stretch>
          </a:blipFill>
        </p:spPr>
      </p:sp>
      <p:graphicFrame>
        <p:nvGraphicFramePr>
          <p:cNvPr id="6" name="Table 6"/>
          <p:cNvGraphicFramePr>
            <a:graphicFrameLocks noGrp="1"/>
          </p:cNvGraphicFramePr>
          <p:nvPr>
            <p:extLst>
              <p:ext uri="{D42A27DB-BD31-4B8C-83A1-F6EECF244321}">
                <p14:modId xmlns:p14="http://schemas.microsoft.com/office/powerpoint/2010/main" val="3559777003"/>
              </p:ext>
            </p:extLst>
          </p:nvPr>
        </p:nvGraphicFramePr>
        <p:xfrm>
          <a:off x="6319417" y="793038"/>
          <a:ext cx="10146184" cy="8700694"/>
        </p:xfrm>
        <a:graphic>
          <a:graphicData uri="http://schemas.openxmlformats.org/drawingml/2006/table">
            <a:tbl>
              <a:tblPr/>
              <a:tblGrid>
                <a:gridCol w="1327738">
                  <a:extLst>
                    <a:ext uri="{9D8B030D-6E8A-4147-A177-3AD203B41FA5}">
                      <a16:colId xmlns:a16="http://schemas.microsoft.com/office/drawing/2014/main" val="20000"/>
                    </a:ext>
                  </a:extLst>
                </a:gridCol>
                <a:gridCol w="8818446">
                  <a:extLst>
                    <a:ext uri="{9D8B030D-6E8A-4147-A177-3AD203B41FA5}">
                      <a16:colId xmlns:a16="http://schemas.microsoft.com/office/drawing/2014/main" val="20001"/>
                    </a:ext>
                  </a:extLst>
                </a:gridCol>
              </a:tblGrid>
              <a:tr h="1299515">
                <a:tc>
                  <a:txBody>
                    <a:bodyPr/>
                    <a:lstStyle/>
                    <a:p>
                      <a:pPr algn="ctr">
                        <a:lnSpc>
                          <a:spcPts val="3919"/>
                        </a:lnSpc>
                        <a:defRPr/>
                      </a:pPr>
                      <a:r>
                        <a:rPr lang="en-US" sz="2799">
                          <a:solidFill>
                            <a:srgbClr val="F8F8F8"/>
                          </a:solidFill>
                          <a:latin typeface="Now"/>
                        </a:rPr>
                        <a:t>1</a:t>
                      </a:r>
                      <a:endParaRPr lang="en-US" sz="1100"/>
                    </a:p>
                  </a:txBody>
                  <a:tcPr marL="190500" marR="190500" marT="190500" marB="190500" anchor="ctr">
                    <a:lnL w="9525" cap="flat" cmpd="sng" algn="ctr">
                      <a:solidFill>
                        <a:srgbClr val="F8F8F8"/>
                      </a:solidFill>
                      <a:prstDash val="solid"/>
                      <a:round/>
                      <a:headEnd type="none" w="med" len="med"/>
                      <a:tailEnd type="none" w="med" len="med"/>
                    </a:lnL>
                    <a:lnR w="0"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tcPr>
                </a:tc>
                <a:tc>
                  <a:txBody>
                    <a:bodyPr/>
                    <a:lstStyle/>
                    <a:p>
                      <a:pPr algn="l">
                        <a:lnSpc>
                          <a:spcPts val="3919"/>
                        </a:lnSpc>
                        <a:defRPr/>
                      </a:pPr>
                      <a:r>
                        <a:rPr lang="en-US" sz="2799">
                          <a:solidFill>
                            <a:srgbClr val="F8F8F8"/>
                          </a:solidFill>
                          <a:latin typeface="DM Sans"/>
                        </a:rPr>
                        <a:t>Product URLs are stored in urls.txt file.</a:t>
                      </a:r>
                      <a:endParaRPr lang="en-US" sz="1100"/>
                    </a:p>
                  </a:txBody>
                  <a:tcPr marL="190500" marR="190500" marT="190500" marB="190500" anchor="ctr">
                    <a:lnL w="0"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tcPr>
                </a:tc>
                <a:extLst>
                  <a:ext uri="{0D108BD9-81ED-4DB2-BD59-A6C34878D82A}">
                    <a16:rowId xmlns:a16="http://schemas.microsoft.com/office/drawing/2014/main" val="10000"/>
                  </a:ext>
                </a:extLst>
              </a:tr>
              <a:tr h="1420780">
                <a:tc>
                  <a:txBody>
                    <a:bodyPr/>
                    <a:lstStyle/>
                    <a:p>
                      <a:pPr algn="ctr">
                        <a:lnSpc>
                          <a:spcPts val="3919"/>
                        </a:lnSpc>
                        <a:defRPr/>
                      </a:pPr>
                      <a:r>
                        <a:rPr lang="en-US" sz="2799">
                          <a:solidFill>
                            <a:srgbClr val="F8F8F8"/>
                          </a:solidFill>
                          <a:latin typeface="DM Sans"/>
                        </a:rPr>
                        <a:t>2</a:t>
                      </a:r>
                      <a:endParaRPr lang="en-US" sz="1100"/>
                    </a:p>
                  </a:txBody>
                  <a:tcPr marL="190500" marR="190500" marT="190500" marB="190500" anchor="ctr">
                    <a:lnL w="9525" cap="flat" cmpd="sng" algn="ctr">
                      <a:solidFill>
                        <a:srgbClr val="F8F8F8"/>
                      </a:solidFill>
                      <a:prstDash val="solid"/>
                      <a:round/>
                      <a:headEnd type="none" w="med" len="med"/>
                      <a:tailEnd type="none" w="med" len="med"/>
                    </a:lnL>
                    <a:lnR w="0"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tcPr>
                </a:tc>
                <a:tc>
                  <a:txBody>
                    <a:bodyPr/>
                    <a:lstStyle/>
                    <a:p>
                      <a:pPr algn="l">
                        <a:lnSpc>
                          <a:spcPts val="3919"/>
                        </a:lnSpc>
                        <a:defRPr/>
                      </a:pPr>
                      <a:r>
                        <a:rPr lang="en-US" sz="2799" dirty="0">
                          <a:solidFill>
                            <a:srgbClr val="F8F8F8"/>
                          </a:solidFill>
                          <a:latin typeface="DM Sans"/>
                        </a:rPr>
                        <a:t>Requests module is used for loading html page.</a:t>
                      </a:r>
                      <a:endParaRPr lang="en-US" sz="1100" dirty="0"/>
                    </a:p>
                  </a:txBody>
                  <a:tcPr marL="190500" marR="190500" marT="190500" marB="190500" anchor="ctr">
                    <a:lnL w="0"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tcPr>
                </a:tc>
                <a:extLst>
                  <a:ext uri="{0D108BD9-81ED-4DB2-BD59-A6C34878D82A}">
                    <a16:rowId xmlns:a16="http://schemas.microsoft.com/office/drawing/2014/main" val="10001"/>
                  </a:ext>
                </a:extLst>
              </a:tr>
              <a:tr h="1916623">
                <a:tc>
                  <a:txBody>
                    <a:bodyPr/>
                    <a:lstStyle/>
                    <a:p>
                      <a:pPr algn="ctr">
                        <a:lnSpc>
                          <a:spcPts val="3919"/>
                        </a:lnSpc>
                        <a:defRPr/>
                      </a:pPr>
                      <a:r>
                        <a:rPr lang="en-US" sz="2799" dirty="0">
                          <a:solidFill>
                            <a:srgbClr val="F8F8F8"/>
                          </a:solidFill>
                          <a:latin typeface="DM Sans"/>
                        </a:rPr>
                        <a:t>3</a:t>
                      </a:r>
                      <a:endParaRPr lang="en-US" sz="1100" dirty="0"/>
                    </a:p>
                  </a:txBody>
                  <a:tcPr marL="190500" marR="190500" marT="190500" marB="190500" anchor="ctr">
                    <a:lnL w="9525" cap="flat" cmpd="sng" algn="ctr">
                      <a:solidFill>
                        <a:srgbClr val="F8F8F8"/>
                      </a:solidFill>
                      <a:prstDash val="solid"/>
                      <a:round/>
                      <a:headEnd type="none" w="med" len="med"/>
                      <a:tailEnd type="none" w="med" len="med"/>
                    </a:lnL>
                    <a:lnR w="0"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tcPr>
                </a:tc>
                <a:tc>
                  <a:txBody>
                    <a:bodyPr/>
                    <a:lstStyle/>
                    <a:p>
                      <a:pPr algn="l">
                        <a:lnSpc>
                          <a:spcPts val="3919"/>
                        </a:lnSpc>
                        <a:defRPr/>
                      </a:pPr>
                      <a:r>
                        <a:rPr lang="en-US" sz="2799">
                          <a:solidFill>
                            <a:srgbClr val="F8F8F8"/>
                          </a:solidFill>
                          <a:latin typeface="DM Sans"/>
                        </a:rPr>
                        <a:t>Iterate over the URLs and load each page. Wait for the page to load and check availability. Extract reviews using BeautifulSoup.</a:t>
                      </a:r>
                      <a:endParaRPr lang="en-US" sz="1100"/>
                    </a:p>
                  </a:txBody>
                  <a:tcPr marL="190500" marR="190500" marT="190500" marB="190500" anchor="ctr">
                    <a:lnL w="0"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tcPr>
                </a:tc>
                <a:extLst>
                  <a:ext uri="{0D108BD9-81ED-4DB2-BD59-A6C34878D82A}">
                    <a16:rowId xmlns:a16="http://schemas.microsoft.com/office/drawing/2014/main" val="10002"/>
                  </a:ext>
                </a:extLst>
              </a:tr>
              <a:tr h="1299515">
                <a:tc>
                  <a:txBody>
                    <a:bodyPr/>
                    <a:lstStyle/>
                    <a:p>
                      <a:pPr algn="ctr">
                        <a:lnSpc>
                          <a:spcPts val="3919"/>
                        </a:lnSpc>
                        <a:defRPr/>
                      </a:pPr>
                      <a:r>
                        <a:rPr lang="en-US" sz="2799">
                          <a:solidFill>
                            <a:srgbClr val="F8F8F8"/>
                          </a:solidFill>
                          <a:latin typeface="DM Sans"/>
                        </a:rPr>
                        <a:t>4</a:t>
                      </a:r>
                      <a:endParaRPr lang="en-US" sz="1100"/>
                    </a:p>
                  </a:txBody>
                  <a:tcPr marL="190500" marR="190500" marT="190500" marB="190500" anchor="ctr">
                    <a:lnL w="9525" cap="flat" cmpd="sng" algn="ctr">
                      <a:solidFill>
                        <a:srgbClr val="F8F8F8"/>
                      </a:solidFill>
                      <a:prstDash val="solid"/>
                      <a:round/>
                      <a:headEnd type="none" w="med" len="med"/>
                      <a:tailEnd type="none" w="med" len="med"/>
                    </a:lnL>
                    <a:lnR w="0"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tcPr>
                </a:tc>
                <a:tc>
                  <a:txBody>
                    <a:bodyPr/>
                    <a:lstStyle/>
                    <a:p>
                      <a:pPr algn="l">
                        <a:lnSpc>
                          <a:spcPts val="3919"/>
                        </a:lnSpc>
                        <a:defRPr/>
                      </a:pPr>
                      <a:r>
                        <a:rPr lang="en-US" sz="2799">
                          <a:solidFill>
                            <a:srgbClr val="F8F8F8"/>
                          </a:solidFill>
                          <a:latin typeface="DM Sans"/>
                        </a:rPr>
                        <a:t>Stop execution if the page is not found.</a:t>
                      </a:r>
                      <a:endParaRPr lang="en-US" sz="1100"/>
                    </a:p>
                  </a:txBody>
                  <a:tcPr marL="190500" marR="190500" marT="190500" marB="190500" anchor="ctr">
                    <a:lnL w="0"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tcPr>
                </a:tc>
                <a:extLst>
                  <a:ext uri="{0D108BD9-81ED-4DB2-BD59-A6C34878D82A}">
                    <a16:rowId xmlns:a16="http://schemas.microsoft.com/office/drawing/2014/main" val="10003"/>
                  </a:ext>
                </a:extLst>
              </a:tr>
              <a:tr h="1396517">
                <a:tc>
                  <a:txBody>
                    <a:bodyPr/>
                    <a:lstStyle/>
                    <a:p>
                      <a:pPr algn="ctr">
                        <a:lnSpc>
                          <a:spcPts val="3919"/>
                        </a:lnSpc>
                        <a:defRPr/>
                      </a:pPr>
                      <a:r>
                        <a:rPr lang="en-US" sz="2799">
                          <a:solidFill>
                            <a:srgbClr val="F8F8F8"/>
                          </a:solidFill>
                          <a:latin typeface="DM Sans"/>
                        </a:rPr>
                        <a:t>5</a:t>
                      </a:r>
                      <a:endParaRPr lang="en-US" sz="1100"/>
                    </a:p>
                  </a:txBody>
                  <a:tcPr marL="190500" marR="190500" marT="190500" marB="190500" anchor="ctr">
                    <a:lnL w="9525" cap="flat" cmpd="sng" algn="ctr">
                      <a:solidFill>
                        <a:srgbClr val="F8F8F8"/>
                      </a:solidFill>
                      <a:prstDash val="solid"/>
                      <a:round/>
                      <a:headEnd type="none" w="med" len="med"/>
                      <a:tailEnd type="none" w="med" len="med"/>
                    </a:lnL>
                    <a:lnR w="0"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tcPr>
                </a:tc>
                <a:tc>
                  <a:txBody>
                    <a:bodyPr/>
                    <a:lstStyle/>
                    <a:p>
                      <a:pPr algn="l">
                        <a:lnSpc>
                          <a:spcPts val="3919"/>
                        </a:lnSpc>
                        <a:defRPr/>
                      </a:pPr>
                      <a:r>
                        <a:rPr lang="en-US" sz="2799">
                          <a:solidFill>
                            <a:srgbClr val="F8F8F8"/>
                          </a:solidFill>
                          <a:latin typeface="DM Sans"/>
                        </a:rPr>
                        <a:t>Print error messages and stop execution on failure.</a:t>
                      </a:r>
                      <a:endParaRPr lang="en-US" sz="1100"/>
                    </a:p>
                  </a:txBody>
                  <a:tcPr marL="190500" marR="190500" marT="190500" marB="190500" anchor="ctr">
                    <a:lnL w="0"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tcPr>
                </a:tc>
                <a:extLst>
                  <a:ext uri="{0D108BD9-81ED-4DB2-BD59-A6C34878D82A}">
                    <a16:rowId xmlns:a16="http://schemas.microsoft.com/office/drawing/2014/main" val="10004"/>
                  </a:ext>
                </a:extLst>
              </a:tr>
              <a:tr h="1367744">
                <a:tc>
                  <a:txBody>
                    <a:bodyPr/>
                    <a:lstStyle/>
                    <a:p>
                      <a:pPr algn="ctr">
                        <a:lnSpc>
                          <a:spcPts val="3919"/>
                        </a:lnSpc>
                        <a:defRPr/>
                      </a:pPr>
                      <a:r>
                        <a:rPr lang="en-US" sz="2799">
                          <a:solidFill>
                            <a:srgbClr val="F8F8F8"/>
                          </a:solidFill>
                          <a:latin typeface="DM Sans"/>
                        </a:rPr>
                        <a:t>6</a:t>
                      </a:r>
                      <a:endParaRPr lang="en-US" sz="1100"/>
                    </a:p>
                  </a:txBody>
                  <a:tcPr marL="190500" marR="190500" marT="190500" marB="190500" anchor="ctr">
                    <a:lnL w="9525" cap="flat" cmpd="sng" algn="ctr">
                      <a:solidFill>
                        <a:srgbClr val="F8F8F8"/>
                      </a:solidFill>
                      <a:prstDash val="solid"/>
                      <a:round/>
                      <a:headEnd type="none" w="med" len="med"/>
                      <a:tailEnd type="none" w="med" len="med"/>
                    </a:lnL>
                    <a:lnR w="0"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tcPr>
                </a:tc>
                <a:tc>
                  <a:txBody>
                    <a:bodyPr/>
                    <a:lstStyle/>
                    <a:p>
                      <a:pPr algn="l">
                        <a:lnSpc>
                          <a:spcPts val="3919"/>
                        </a:lnSpc>
                        <a:defRPr/>
                      </a:pPr>
                      <a:r>
                        <a:rPr lang="en-US" sz="2799" dirty="0">
                          <a:solidFill>
                            <a:srgbClr val="F8F8F8"/>
                          </a:solidFill>
                          <a:latin typeface="DM Sans"/>
                        </a:rPr>
                        <a:t>Save reviews to a CSV file.</a:t>
                      </a:r>
                      <a:endParaRPr lang="en-US" sz="1100" dirty="0"/>
                    </a:p>
                  </a:txBody>
                  <a:tcPr marL="190500" marR="190500" marT="190500" marB="190500" anchor="ctr">
                    <a:lnL w="0"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7" name="AutoShape 7"/>
          <p:cNvSpPr/>
          <p:nvPr/>
        </p:nvSpPr>
        <p:spPr>
          <a:xfrm>
            <a:off x="6319417" y="793038"/>
            <a:ext cx="0" cy="8700694"/>
          </a:xfrm>
          <a:prstGeom prst="line">
            <a:avLst/>
          </a:prstGeom>
          <a:ln w="38100" cap="flat">
            <a:solidFill>
              <a:srgbClr val="FFFFFF"/>
            </a:solidFill>
            <a:prstDash val="solid"/>
            <a:headEnd type="none" w="sm" len="sm"/>
            <a:tailEnd type="none" w="sm" len="sm"/>
          </a:ln>
        </p:spPr>
      </p:sp>
      <p:sp>
        <p:nvSpPr>
          <p:cNvPr id="8" name="AutoShape 8"/>
          <p:cNvSpPr/>
          <p:nvPr/>
        </p:nvSpPr>
        <p:spPr>
          <a:xfrm>
            <a:off x="16484652" y="788282"/>
            <a:ext cx="0" cy="8700694"/>
          </a:xfrm>
          <a:prstGeom prst="line">
            <a:avLst/>
          </a:prstGeom>
          <a:ln w="38100" cap="flat">
            <a:solidFill>
              <a:srgbClr val="FFFFFF"/>
            </a:solidFill>
            <a:prstDash val="solid"/>
            <a:headEnd type="none" w="sm" len="sm"/>
            <a:tailEnd type="none" w="sm" len="sm"/>
          </a:ln>
        </p:spPr>
      </p:sp>
      <p:sp>
        <p:nvSpPr>
          <p:cNvPr id="9" name="AutoShape 9"/>
          <p:cNvSpPr/>
          <p:nvPr/>
        </p:nvSpPr>
        <p:spPr>
          <a:xfrm flipH="1">
            <a:off x="6319417" y="9512782"/>
            <a:ext cx="10165234" cy="0"/>
          </a:xfrm>
          <a:prstGeom prst="line">
            <a:avLst/>
          </a:prstGeom>
          <a:ln w="38100" cap="flat">
            <a:solidFill>
              <a:srgbClr val="FFFFFF"/>
            </a:solidFill>
            <a:prstDash val="solid"/>
            <a:headEnd type="none" w="sm" len="sm"/>
            <a:tailEnd type="none" w="sm" len="sm"/>
          </a:ln>
        </p:spPr>
      </p:sp>
      <p:sp>
        <p:nvSpPr>
          <p:cNvPr id="10" name="AutoShape 10"/>
          <p:cNvSpPr/>
          <p:nvPr/>
        </p:nvSpPr>
        <p:spPr>
          <a:xfrm flipH="1">
            <a:off x="6300367" y="812088"/>
            <a:ext cx="10165234" cy="0"/>
          </a:xfrm>
          <a:prstGeom prst="line">
            <a:avLst/>
          </a:prstGeom>
          <a:ln w="38100" cap="flat">
            <a:solidFill>
              <a:srgbClr val="FFFFFF"/>
            </a:solidFill>
            <a:prstDash val="solid"/>
            <a:headEnd type="none" w="sm" len="sm"/>
            <a:tailEnd type="none" w="sm" len="sm"/>
          </a:ln>
        </p:spPr>
      </p:sp>
      <p:sp>
        <p:nvSpPr>
          <p:cNvPr id="11" name="TextBox 11"/>
          <p:cNvSpPr txBox="1"/>
          <p:nvPr/>
        </p:nvSpPr>
        <p:spPr>
          <a:xfrm>
            <a:off x="829670" y="4165782"/>
            <a:ext cx="5189556" cy="1840918"/>
          </a:xfrm>
          <a:prstGeom prst="rect">
            <a:avLst/>
          </a:prstGeom>
        </p:spPr>
        <p:txBody>
          <a:bodyPr lIns="0" tIns="0" rIns="0" bIns="0" rtlCol="0" anchor="t">
            <a:spAutoFit/>
          </a:bodyPr>
          <a:lstStyle/>
          <a:p>
            <a:pPr algn="l">
              <a:lnSpc>
                <a:spcPts val="7312"/>
              </a:lnSpc>
            </a:pPr>
            <a:r>
              <a:rPr lang="en-US" sz="5260">
                <a:solidFill>
                  <a:srgbClr val="048AFF"/>
                </a:solidFill>
                <a:latin typeface="Now Bold"/>
              </a:rPr>
              <a:t>Data Scrapping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829473" y="3342536"/>
            <a:ext cx="1875852" cy="1875852"/>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48AFF">
                    <a:alpha val="100000"/>
                  </a:srgbClr>
                </a:gs>
                <a:gs pos="100000">
                  <a:srgbClr val="B100E8">
                    <a:alpha val="100000"/>
                  </a:srgbClr>
                </a:gs>
              </a:gsLst>
              <a:path path="circle">
                <a:fillToRect r="100000" b="100000"/>
              </a:path>
              <a:tileRect l="-100000" t="-100000"/>
            </a:gradFill>
          </p:spPr>
        </p:sp>
        <p:sp>
          <p:nvSpPr>
            <p:cNvPr id="5" name="TextBox 5"/>
            <p:cNvSpPr txBox="1"/>
            <p:nvPr/>
          </p:nvSpPr>
          <p:spPr>
            <a:xfrm>
              <a:off x="76200" y="66675"/>
              <a:ext cx="660400" cy="669925"/>
            </a:xfrm>
            <a:prstGeom prst="rect">
              <a:avLst/>
            </a:prstGeom>
          </p:spPr>
          <p:txBody>
            <a:bodyPr lIns="50800" tIns="50800" rIns="50800" bIns="50800" rtlCol="0" anchor="ctr"/>
            <a:lstStyle/>
            <a:p>
              <a:pPr algn="ctr">
                <a:lnSpc>
                  <a:spcPts val="3131"/>
                </a:lnSpc>
              </a:pPr>
              <a:endParaRPr/>
            </a:p>
          </p:txBody>
        </p:sp>
      </p:grpSp>
      <p:sp>
        <p:nvSpPr>
          <p:cNvPr id="6" name="AutoShape 6"/>
          <p:cNvSpPr/>
          <p:nvPr/>
        </p:nvSpPr>
        <p:spPr>
          <a:xfrm flipH="1">
            <a:off x="2705324" y="4280462"/>
            <a:ext cx="13528049" cy="0"/>
          </a:xfrm>
          <a:prstGeom prst="line">
            <a:avLst/>
          </a:prstGeom>
          <a:ln w="66675" cap="rnd">
            <a:solidFill>
              <a:srgbClr val="3652DD"/>
            </a:solidFill>
            <a:prstDash val="sysDot"/>
            <a:headEnd type="none" w="sm" len="sm"/>
            <a:tailEnd type="none" w="sm" len="sm"/>
          </a:ln>
        </p:spPr>
      </p:sp>
      <p:grpSp>
        <p:nvGrpSpPr>
          <p:cNvPr id="7" name="Group 7"/>
          <p:cNvGrpSpPr/>
          <p:nvPr/>
        </p:nvGrpSpPr>
        <p:grpSpPr>
          <a:xfrm>
            <a:off x="3796453" y="3342536"/>
            <a:ext cx="1875852" cy="1875852"/>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48AFF">
                    <a:alpha val="100000"/>
                  </a:srgbClr>
                </a:gs>
                <a:gs pos="100000">
                  <a:srgbClr val="B100E8">
                    <a:alpha val="100000"/>
                  </a:srgbClr>
                </a:gs>
              </a:gsLst>
              <a:path path="circle">
                <a:fillToRect r="100000" b="100000"/>
              </a:path>
              <a:tileRect l="-100000" t="-100000"/>
            </a:gradFill>
          </p:spPr>
        </p:sp>
        <p:sp>
          <p:nvSpPr>
            <p:cNvPr id="9" name="TextBox 9"/>
            <p:cNvSpPr txBox="1"/>
            <p:nvPr/>
          </p:nvSpPr>
          <p:spPr>
            <a:xfrm>
              <a:off x="76200" y="66675"/>
              <a:ext cx="660400" cy="669925"/>
            </a:xfrm>
            <a:prstGeom prst="rect">
              <a:avLst/>
            </a:prstGeom>
          </p:spPr>
          <p:txBody>
            <a:bodyPr lIns="50800" tIns="50800" rIns="50800" bIns="50800" rtlCol="0" anchor="ctr"/>
            <a:lstStyle/>
            <a:p>
              <a:pPr algn="ctr">
                <a:lnSpc>
                  <a:spcPts val="3131"/>
                </a:lnSpc>
              </a:pPr>
              <a:endParaRPr/>
            </a:p>
          </p:txBody>
        </p:sp>
      </p:grpSp>
      <p:grpSp>
        <p:nvGrpSpPr>
          <p:cNvPr id="10" name="Group 10"/>
          <p:cNvGrpSpPr/>
          <p:nvPr/>
        </p:nvGrpSpPr>
        <p:grpSpPr>
          <a:xfrm>
            <a:off x="6763670" y="3342536"/>
            <a:ext cx="1875852" cy="1875852"/>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48AFF">
                    <a:alpha val="100000"/>
                  </a:srgbClr>
                </a:gs>
                <a:gs pos="100000">
                  <a:srgbClr val="B100E8">
                    <a:alpha val="100000"/>
                  </a:srgbClr>
                </a:gs>
              </a:gsLst>
              <a:path path="circle">
                <a:fillToRect r="100000" b="100000"/>
              </a:path>
              <a:tileRect l="-100000" t="-100000"/>
            </a:gradFill>
          </p:spPr>
        </p:sp>
        <p:sp>
          <p:nvSpPr>
            <p:cNvPr id="12" name="TextBox 12"/>
            <p:cNvSpPr txBox="1"/>
            <p:nvPr/>
          </p:nvSpPr>
          <p:spPr>
            <a:xfrm>
              <a:off x="76200" y="66675"/>
              <a:ext cx="660400" cy="669925"/>
            </a:xfrm>
            <a:prstGeom prst="rect">
              <a:avLst/>
            </a:prstGeom>
          </p:spPr>
          <p:txBody>
            <a:bodyPr lIns="50800" tIns="50800" rIns="50800" bIns="50800" rtlCol="0" anchor="ctr"/>
            <a:lstStyle/>
            <a:p>
              <a:pPr algn="ctr">
                <a:lnSpc>
                  <a:spcPts val="3131"/>
                </a:lnSpc>
              </a:pPr>
              <a:endParaRPr/>
            </a:p>
          </p:txBody>
        </p:sp>
      </p:grpSp>
      <p:grpSp>
        <p:nvGrpSpPr>
          <p:cNvPr id="13" name="Group 13"/>
          <p:cNvGrpSpPr/>
          <p:nvPr/>
        </p:nvGrpSpPr>
        <p:grpSpPr>
          <a:xfrm>
            <a:off x="9730887" y="3342536"/>
            <a:ext cx="1875852" cy="1875852"/>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48AFF">
                    <a:alpha val="100000"/>
                  </a:srgbClr>
                </a:gs>
                <a:gs pos="100000">
                  <a:srgbClr val="B100E8">
                    <a:alpha val="100000"/>
                  </a:srgbClr>
                </a:gs>
              </a:gsLst>
              <a:path path="circle">
                <a:fillToRect r="100000" b="100000"/>
              </a:path>
              <a:tileRect l="-100000" t="-100000"/>
            </a:gradFill>
          </p:spPr>
        </p:sp>
        <p:sp>
          <p:nvSpPr>
            <p:cNvPr id="15" name="TextBox 15"/>
            <p:cNvSpPr txBox="1"/>
            <p:nvPr/>
          </p:nvSpPr>
          <p:spPr>
            <a:xfrm>
              <a:off x="76200" y="66675"/>
              <a:ext cx="660400" cy="669925"/>
            </a:xfrm>
            <a:prstGeom prst="rect">
              <a:avLst/>
            </a:prstGeom>
          </p:spPr>
          <p:txBody>
            <a:bodyPr lIns="50800" tIns="50800" rIns="50800" bIns="50800" rtlCol="0" anchor="ctr"/>
            <a:lstStyle/>
            <a:p>
              <a:pPr algn="ctr">
                <a:lnSpc>
                  <a:spcPts val="3131"/>
                </a:lnSpc>
              </a:pPr>
              <a:endParaRPr/>
            </a:p>
          </p:txBody>
        </p:sp>
      </p:grpSp>
      <p:sp>
        <p:nvSpPr>
          <p:cNvPr id="16" name="TextBox 16"/>
          <p:cNvSpPr txBox="1"/>
          <p:nvPr/>
        </p:nvSpPr>
        <p:spPr>
          <a:xfrm>
            <a:off x="4835354" y="1325956"/>
            <a:ext cx="8617293" cy="916379"/>
          </a:xfrm>
          <a:prstGeom prst="rect">
            <a:avLst/>
          </a:prstGeom>
        </p:spPr>
        <p:txBody>
          <a:bodyPr lIns="0" tIns="0" rIns="0" bIns="0" rtlCol="0" anchor="t">
            <a:spAutoFit/>
          </a:bodyPr>
          <a:lstStyle/>
          <a:p>
            <a:pPr algn="ctr">
              <a:lnSpc>
                <a:spcPts val="7457"/>
              </a:lnSpc>
            </a:pPr>
            <a:r>
              <a:rPr lang="en-US" sz="5365">
                <a:solidFill>
                  <a:srgbClr val="048AFF"/>
                </a:solidFill>
                <a:latin typeface="Now Bold"/>
              </a:rPr>
              <a:t>Data Cleaning</a:t>
            </a:r>
          </a:p>
        </p:txBody>
      </p:sp>
      <p:sp>
        <p:nvSpPr>
          <p:cNvPr id="17" name="TextBox 17"/>
          <p:cNvSpPr txBox="1"/>
          <p:nvPr/>
        </p:nvSpPr>
        <p:spPr>
          <a:xfrm>
            <a:off x="605262" y="6317125"/>
            <a:ext cx="2270212" cy="2727325"/>
          </a:xfrm>
          <a:prstGeom prst="rect">
            <a:avLst/>
          </a:prstGeom>
        </p:spPr>
        <p:txBody>
          <a:bodyPr lIns="0" tIns="0" rIns="0" bIns="0" rtlCol="0" anchor="t">
            <a:spAutoFit/>
          </a:bodyPr>
          <a:lstStyle/>
          <a:p>
            <a:pPr algn="ctr">
              <a:lnSpc>
                <a:spcPts val="3649"/>
              </a:lnSpc>
            </a:pPr>
            <a:r>
              <a:rPr lang="en-US" sz="2499">
                <a:solidFill>
                  <a:srgbClr val="FFFFFF"/>
                </a:solidFill>
                <a:latin typeface="DM Sans"/>
              </a:rPr>
              <a:t>Remove the column adorned with the most ethereal null values.</a:t>
            </a:r>
          </a:p>
        </p:txBody>
      </p:sp>
      <p:sp>
        <p:nvSpPr>
          <p:cNvPr id="18" name="Freeform 18"/>
          <p:cNvSpPr/>
          <p:nvPr/>
        </p:nvSpPr>
        <p:spPr>
          <a:xfrm>
            <a:off x="-6755538" y="6383800"/>
            <a:ext cx="8403333" cy="8403333"/>
          </a:xfrm>
          <a:custGeom>
            <a:avLst/>
            <a:gdLst/>
            <a:ahLst/>
            <a:cxnLst/>
            <a:rect l="l" t="t" r="r" b="b"/>
            <a:pathLst>
              <a:path w="8403333" h="8403333">
                <a:moveTo>
                  <a:pt x="0" y="0"/>
                </a:moveTo>
                <a:lnTo>
                  <a:pt x="8403333" y="0"/>
                </a:lnTo>
                <a:lnTo>
                  <a:pt x="8403333" y="8403333"/>
                </a:lnTo>
                <a:lnTo>
                  <a:pt x="0" y="840333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9" name="Freeform 19"/>
          <p:cNvSpPr/>
          <p:nvPr/>
        </p:nvSpPr>
        <p:spPr>
          <a:xfrm>
            <a:off x="11830813" y="-5980331"/>
            <a:ext cx="9322866" cy="9322866"/>
          </a:xfrm>
          <a:custGeom>
            <a:avLst/>
            <a:gdLst/>
            <a:ahLst/>
            <a:cxnLst/>
            <a:rect l="l" t="t" r="r" b="b"/>
            <a:pathLst>
              <a:path w="9322866" h="9322866">
                <a:moveTo>
                  <a:pt x="0" y="0"/>
                </a:moveTo>
                <a:lnTo>
                  <a:pt x="9322867" y="0"/>
                </a:lnTo>
                <a:lnTo>
                  <a:pt x="9322867" y="9322867"/>
                </a:lnTo>
                <a:lnTo>
                  <a:pt x="0" y="932286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20" name="Group 20"/>
          <p:cNvGrpSpPr/>
          <p:nvPr/>
        </p:nvGrpSpPr>
        <p:grpSpPr>
          <a:xfrm>
            <a:off x="12702114" y="3378124"/>
            <a:ext cx="1875852" cy="1875852"/>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48AFF">
                    <a:alpha val="100000"/>
                  </a:srgbClr>
                </a:gs>
                <a:gs pos="100000">
                  <a:srgbClr val="B100E8">
                    <a:alpha val="100000"/>
                  </a:srgbClr>
                </a:gs>
              </a:gsLst>
              <a:path path="circle">
                <a:fillToRect r="100000" b="100000"/>
              </a:path>
              <a:tileRect l="-100000" t="-100000"/>
            </a:gradFill>
          </p:spPr>
        </p:sp>
        <p:sp>
          <p:nvSpPr>
            <p:cNvPr id="22" name="TextBox 22"/>
            <p:cNvSpPr txBox="1"/>
            <p:nvPr/>
          </p:nvSpPr>
          <p:spPr>
            <a:xfrm>
              <a:off x="76200" y="66675"/>
              <a:ext cx="660400" cy="669925"/>
            </a:xfrm>
            <a:prstGeom prst="rect">
              <a:avLst/>
            </a:prstGeom>
          </p:spPr>
          <p:txBody>
            <a:bodyPr lIns="50800" tIns="50800" rIns="50800" bIns="50800" rtlCol="0" anchor="ctr"/>
            <a:lstStyle/>
            <a:p>
              <a:pPr algn="ctr">
                <a:lnSpc>
                  <a:spcPts val="3131"/>
                </a:lnSpc>
              </a:pPr>
              <a:endParaRPr/>
            </a:p>
          </p:txBody>
        </p:sp>
      </p:grpSp>
      <p:grpSp>
        <p:nvGrpSpPr>
          <p:cNvPr id="23" name="Group 23"/>
          <p:cNvGrpSpPr/>
          <p:nvPr/>
        </p:nvGrpSpPr>
        <p:grpSpPr>
          <a:xfrm>
            <a:off x="15673341" y="3378124"/>
            <a:ext cx="1875852" cy="1875852"/>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48AFF">
                    <a:alpha val="100000"/>
                  </a:srgbClr>
                </a:gs>
                <a:gs pos="100000">
                  <a:srgbClr val="B100E8">
                    <a:alpha val="100000"/>
                  </a:srgbClr>
                </a:gs>
              </a:gsLst>
              <a:path path="circle">
                <a:fillToRect r="100000" b="100000"/>
              </a:path>
              <a:tileRect l="-100000" t="-100000"/>
            </a:gradFill>
          </p:spPr>
        </p:sp>
        <p:sp>
          <p:nvSpPr>
            <p:cNvPr id="25" name="TextBox 25"/>
            <p:cNvSpPr txBox="1"/>
            <p:nvPr/>
          </p:nvSpPr>
          <p:spPr>
            <a:xfrm>
              <a:off x="76200" y="66675"/>
              <a:ext cx="660400" cy="669925"/>
            </a:xfrm>
            <a:prstGeom prst="rect">
              <a:avLst/>
            </a:prstGeom>
          </p:spPr>
          <p:txBody>
            <a:bodyPr lIns="50800" tIns="50800" rIns="50800" bIns="50800" rtlCol="0" anchor="ctr"/>
            <a:lstStyle/>
            <a:p>
              <a:pPr algn="ctr">
                <a:lnSpc>
                  <a:spcPts val="3131"/>
                </a:lnSpc>
              </a:pPr>
              <a:endParaRPr/>
            </a:p>
          </p:txBody>
        </p:sp>
      </p:grpSp>
      <p:sp>
        <p:nvSpPr>
          <p:cNvPr id="26" name="Freeform 26"/>
          <p:cNvSpPr/>
          <p:nvPr/>
        </p:nvSpPr>
        <p:spPr>
          <a:xfrm>
            <a:off x="1021493" y="3679878"/>
            <a:ext cx="1252604" cy="1252604"/>
          </a:xfrm>
          <a:custGeom>
            <a:avLst/>
            <a:gdLst/>
            <a:ahLst/>
            <a:cxnLst/>
            <a:rect l="l" t="t" r="r" b="b"/>
            <a:pathLst>
              <a:path w="1252604" h="1252604">
                <a:moveTo>
                  <a:pt x="0" y="0"/>
                </a:moveTo>
                <a:lnTo>
                  <a:pt x="1252604" y="0"/>
                </a:lnTo>
                <a:lnTo>
                  <a:pt x="1252604" y="1252605"/>
                </a:lnTo>
                <a:lnTo>
                  <a:pt x="0" y="1252605"/>
                </a:lnTo>
                <a:lnTo>
                  <a:pt x="0" y="0"/>
                </a:lnTo>
                <a:close/>
              </a:path>
            </a:pathLst>
          </a:custGeom>
          <a:blipFill>
            <a:blip r:embed="rId7"/>
            <a:stretch>
              <a:fillRect/>
            </a:stretch>
          </a:blipFill>
        </p:spPr>
      </p:sp>
      <p:sp>
        <p:nvSpPr>
          <p:cNvPr id="27" name="Freeform 27"/>
          <p:cNvSpPr/>
          <p:nvPr/>
        </p:nvSpPr>
        <p:spPr>
          <a:xfrm>
            <a:off x="4177785" y="3778120"/>
            <a:ext cx="1113187" cy="1113187"/>
          </a:xfrm>
          <a:custGeom>
            <a:avLst/>
            <a:gdLst/>
            <a:ahLst/>
            <a:cxnLst/>
            <a:rect l="l" t="t" r="r" b="b"/>
            <a:pathLst>
              <a:path w="1113187" h="1113187">
                <a:moveTo>
                  <a:pt x="0" y="0"/>
                </a:moveTo>
                <a:lnTo>
                  <a:pt x="1113188" y="0"/>
                </a:lnTo>
                <a:lnTo>
                  <a:pt x="1113188" y="1113187"/>
                </a:lnTo>
                <a:lnTo>
                  <a:pt x="0" y="1113187"/>
                </a:lnTo>
                <a:lnTo>
                  <a:pt x="0" y="0"/>
                </a:lnTo>
                <a:close/>
              </a:path>
            </a:pathLst>
          </a:custGeom>
          <a:blipFill>
            <a:blip r:embed="rId8"/>
            <a:stretch>
              <a:fillRect/>
            </a:stretch>
          </a:blipFill>
        </p:spPr>
      </p:sp>
      <p:sp>
        <p:nvSpPr>
          <p:cNvPr id="28" name="Freeform 28"/>
          <p:cNvSpPr/>
          <p:nvPr/>
        </p:nvSpPr>
        <p:spPr>
          <a:xfrm>
            <a:off x="7043905" y="3607267"/>
            <a:ext cx="1352661" cy="1352661"/>
          </a:xfrm>
          <a:custGeom>
            <a:avLst/>
            <a:gdLst/>
            <a:ahLst/>
            <a:cxnLst/>
            <a:rect l="l" t="t" r="r" b="b"/>
            <a:pathLst>
              <a:path w="1352661" h="1352661">
                <a:moveTo>
                  <a:pt x="0" y="0"/>
                </a:moveTo>
                <a:lnTo>
                  <a:pt x="1352661" y="0"/>
                </a:lnTo>
                <a:lnTo>
                  <a:pt x="1352661" y="1352662"/>
                </a:lnTo>
                <a:lnTo>
                  <a:pt x="0" y="1352662"/>
                </a:lnTo>
                <a:lnTo>
                  <a:pt x="0" y="0"/>
                </a:lnTo>
                <a:close/>
              </a:path>
            </a:pathLst>
          </a:custGeom>
          <a:blipFill>
            <a:blip r:embed="rId9"/>
            <a:stretch>
              <a:fillRect/>
            </a:stretch>
          </a:blipFill>
        </p:spPr>
      </p:sp>
      <p:sp>
        <p:nvSpPr>
          <p:cNvPr id="29" name="Freeform 29"/>
          <p:cNvSpPr/>
          <p:nvPr/>
        </p:nvSpPr>
        <p:spPr>
          <a:xfrm>
            <a:off x="10011122" y="3679878"/>
            <a:ext cx="1309670" cy="1309670"/>
          </a:xfrm>
          <a:custGeom>
            <a:avLst/>
            <a:gdLst/>
            <a:ahLst/>
            <a:cxnLst/>
            <a:rect l="l" t="t" r="r" b="b"/>
            <a:pathLst>
              <a:path w="1309670" h="1309670">
                <a:moveTo>
                  <a:pt x="0" y="0"/>
                </a:moveTo>
                <a:lnTo>
                  <a:pt x="1309670" y="0"/>
                </a:lnTo>
                <a:lnTo>
                  <a:pt x="1309670" y="1309671"/>
                </a:lnTo>
                <a:lnTo>
                  <a:pt x="0" y="1309671"/>
                </a:lnTo>
                <a:lnTo>
                  <a:pt x="0" y="0"/>
                </a:lnTo>
                <a:close/>
              </a:path>
            </a:pathLst>
          </a:custGeom>
          <a:blipFill>
            <a:blip r:embed="rId10"/>
            <a:stretch>
              <a:fillRect/>
            </a:stretch>
          </a:blipFill>
        </p:spPr>
      </p:sp>
      <p:sp>
        <p:nvSpPr>
          <p:cNvPr id="30" name="Freeform 30"/>
          <p:cNvSpPr/>
          <p:nvPr/>
        </p:nvSpPr>
        <p:spPr>
          <a:xfrm>
            <a:off x="13026731" y="3748500"/>
            <a:ext cx="1211429" cy="1211429"/>
          </a:xfrm>
          <a:custGeom>
            <a:avLst/>
            <a:gdLst/>
            <a:ahLst/>
            <a:cxnLst/>
            <a:rect l="l" t="t" r="r" b="b"/>
            <a:pathLst>
              <a:path w="1211429" h="1211429">
                <a:moveTo>
                  <a:pt x="0" y="0"/>
                </a:moveTo>
                <a:lnTo>
                  <a:pt x="1211428" y="0"/>
                </a:lnTo>
                <a:lnTo>
                  <a:pt x="1211428" y="1211429"/>
                </a:lnTo>
                <a:lnTo>
                  <a:pt x="0" y="1211429"/>
                </a:lnTo>
                <a:lnTo>
                  <a:pt x="0" y="0"/>
                </a:lnTo>
                <a:close/>
              </a:path>
            </a:pathLst>
          </a:custGeom>
          <a:blipFill>
            <a:blip r:embed="rId11"/>
            <a:stretch>
              <a:fillRect/>
            </a:stretch>
          </a:blipFill>
        </p:spPr>
      </p:sp>
      <p:sp>
        <p:nvSpPr>
          <p:cNvPr id="31" name="Freeform 31"/>
          <p:cNvSpPr/>
          <p:nvPr/>
        </p:nvSpPr>
        <p:spPr>
          <a:xfrm>
            <a:off x="15987861" y="3778359"/>
            <a:ext cx="1151711" cy="1151711"/>
          </a:xfrm>
          <a:custGeom>
            <a:avLst/>
            <a:gdLst/>
            <a:ahLst/>
            <a:cxnLst/>
            <a:rect l="l" t="t" r="r" b="b"/>
            <a:pathLst>
              <a:path w="1151711" h="1151711">
                <a:moveTo>
                  <a:pt x="0" y="0"/>
                </a:moveTo>
                <a:lnTo>
                  <a:pt x="1151712" y="0"/>
                </a:lnTo>
                <a:lnTo>
                  <a:pt x="1151712" y="1151711"/>
                </a:lnTo>
                <a:lnTo>
                  <a:pt x="0" y="1151711"/>
                </a:lnTo>
                <a:lnTo>
                  <a:pt x="0" y="0"/>
                </a:lnTo>
                <a:close/>
              </a:path>
            </a:pathLst>
          </a:custGeom>
          <a:blipFill>
            <a:blip r:embed="rId12"/>
            <a:stretch>
              <a:fillRect/>
            </a:stretch>
          </a:blipFill>
        </p:spPr>
      </p:sp>
      <p:sp>
        <p:nvSpPr>
          <p:cNvPr id="32" name="TextBox 32"/>
          <p:cNvSpPr txBox="1"/>
          <p:nvPr/>
        </p:nvSpPr>
        <p:spPr>
          <a:xfrm>
            <a:off x="1100624" y="5618313"/>
            <a:ext cx="1094341" cy="765487"/>
          </a:xfrm>
          <a:prstGeom prst="rect">
            <a:avLst/>
          </a:prstGeom>
        </p:spPr>
        <p:txBody>
          <a:bodyPr lIns="0" tIns="0" rIns="0" bIns="0" rtlCol="0" anchor="t">
            <a:spAutoFit/>
          </a:bodyPr>
          <a:lstStyle/>
          <a:p>
            <a:pPr algn="ctr">
              <a:lnSpc>
                <a:spcPts val="6373"/>
              </a:lnSpc>
            </a:pPr>
            <a:r>
              <a:rPr lang="en-US" sz="4585">
                <a:solidFill>
                  <a:srgbClr val="B100E8"/>
                </a:solidFill>
                <a:latin typeface="Now Bold"/>
              </a:rPr>
              <a:t>01</a:t>
            </a:r>
          </a:p>
        </p:txBody>
      </p:sp>
      <p:sp>
        <p:nvSpPr>
          <p:cNvPr id="33" name="TextBox 33"/>
          <p:cNvSpPr txBox="1"/>
          <p:nvPr/>
        </p:nvSpPr>
        <p:spPr>
          <a:xfrm>
            <a:off x="3599391" y="6317125"/>
            <a:ext cx="2270212" cy="1812925"/>
          </a:xfrm>
          <a:prstGeom prst="rect">
            <a:avLst/>
          </a:prstGeom>
        </p:spPr>
        <p:txBody>
          <a:bodyPr lIns="0" tIns="0" rIns="0" bIns="0" rtlCol="0" anchor="t">
            <a:spAutoFit/>
          </a:bodyPr>
          <a:lstStyle/>
          <a:p>
            <a:pPr algn="ctr">
              <a:lnSpc>
                <a:spcPts val="3649"/>
              </a:lnSpc>
            </a:pPr>
            <a:r>
              <a:rPr lang="en-US" sz="2499">
                <a:solidFill>
                  <a:srgbClr val="FFFFFF"/>
                </a:solidFill>
                <a:latin typeface="DM Sans"/>
              </a:rPr>
              <a:t>Remove rows where given column value is null.</a:t>
            </a:r>
          </a:p>
        </p:txBody>
      </p:sp>
      <p:sp>
        <p:nvSpPr>
          <p:cNvPr id="34" name="TextBox 34"/>
          <p:cNvSpPr txBox="1"/>
          <p:nvPr/>
        </p:nvSpPr>
        <p:spPr>
          <a:xfrm>
            <a:off x="4094754" y="5618313"/>
            <a:ext cx="1094341" cy="765487"/>
          </a:xfrm>
          <a:prstGeom prst="rect">
            <a:avLst/>
          </a:prstGeom>
        </p:spPr>
        <p:txBody>
          <a:bodyPr lIns="0" tIns="0" rIns="0" bIns="0" rtlCol="0" anchor="t">
            <a:spAutoFit/>
          </a:bodyPr>
          <a:lstStyle/>
          <a:p>
            <a:pPr algn="ctr">
              <a:lnSpc>
                <a:spcPts val="6373"/>
              </a:lnSpc>
            </a:pPr>
            <a:r>
              <a:rPr lang="en-US" sz="4585">
                <a:solidFill>
                  <a:srgbClr val="B100E8"/>
                </a:solidFill>
                <a:latin typeface="Now Bold"/>
              </a:rPr>
              <a:t>02</a:t>
            </a:r>
          </a:p>
        </p:txBody>
      </p:sp>
      <p:sp>
        <p:nvSpPr>
          <p:cNvPr id="35" name="TextBox 35"/>
          <p:cNvSpPr txBox="1"/>
          <p:nvPr/>
        </p:nvSpPr>
        <p:spPr>
          <a:xfrm>
            <a:off x="6566490" y="6317125"/>
            <a:ext cx="2270212" cy="1812925"/>
          </a:xfrm>
          <a:prstGeom prst="rect">
            <a:avLst/>
          </a:prstGeom>
        </p:spPr>
        <p:txBody>
          <a:bodyPr lIns="0" tIns="0" rIns="0" bIns="0" rtlCol="0" anchor="t">
            <a:spAutoFit/>
          </a:bodyPr>
          <a:lstStyle/>
          <a:p>
            <a:pPr algn="ctr">
              <a:lnSpc>
                <a:spcPts val="3649"/>
              </a:lnSpc>
            </a:pPr>
            <a:r>
              <a:rPr lang="en-US" sz="2499">
                <a:solidFill>
                  <a:srgbClr val="FFFFFF"/>
                </a:solidFill>
                <a:latin typeface="DM Sans"/>
              </a:rPr>
              <a:t>Remove duplicate rows to ensure data uniqueness.</a:t>
            </a:r>
          </a:p>
        </p:txBody>
      </p:sp>
      <p:sp>
        <p:nvSpPr>
          <p:cNvPr id="36" name="TextBox 36"/>
          <p:cNvSpPr txBox="1"/>
          <p:nvPr/>
        </p:nvSpPr>
        <p:spPr>
          <a:xfrm>
            <a:off x="7061853" y="5618313"/>
            <a:ext cx="1094341" cy="765487"/>
          </a:xfrm>
          <a:prstGeom prst="rect">
            <a:avLst/>
          </a:prstGeom>
        </p:spPr>
        <p:txBody>
          <a:bodyPr lIns="0" tIns="0" rIns="0" bIns="0" rtlCol="0" anchor="t">
            <a:spAutoFit/>
          </a:bodyPr>
          <a:lstStyle/>
          <a:p>
            <a:pPr algn="ctr">
              <a:lnSpc>
                <a:spcPts val="6373"/>
              </a:lnSpc>
            </a:pPr>
            <a:r>
              <a:rPr lang="en-US" sz="4585">
                <a:solidFill>
                  <a:srgbClr val="B100E8"/>
                </a:solidFill>
                <a:latin typeface="Now Bold"/>
              </a:rPr>
              <a:t>03</a:t>
            </a:r>
          </a:p>
        </p:txBody>
      </p:sp>
      <p:sp>
        <p:nvSpPr>
          <p:cNvPr id="37" name="TextBox 37"/>
          <p:cNvSpPr txBox="1"/>
          <p:nvPr/>
        </p:nvSpPr>
        <p:spPr>
          <a:xfrm>
            <a:off x="9560602" y="6317125"/>
            <a:ext cx="2270212" cy="2727325"/>
          </a:xfrm>
          <a:prstGeom prst="rect">
            <a:avLst/>
          </a:prstGeom>
        </p:spPr>
        <p:txBody>
          <a:bodyPr lIns="0" tIns="0" rIns="0" bIns="0" rtlCol="0" anchor="t">
            <a:spAutoFit/>
          </a:bodyPr>
          <a:lstStyle/>
          <a:p>
            <a:pPr algn="ctr">
              <a:lnSpc>
                <a:spcPts val="3649"/>
              </a:lnSpc>
            </a:pPr>
            <a:r>
              <a:rPr lang="en-US" sz="2499">
                <a:solidFill>
                  <a:srgbClr val="FFFFFF"/>
                </a:solidFill>
                <a:latin typeface="DM Sans"/>
              </a:rPr>
              <a:t> Parse the ‘review_date’ column to extract the date and country.</a:t>
            </a:r>
          </a:p>
        </p:txBody>
      </p:sp>
      <p:sp>
        <p:nvSpPr>
          <p:cNvPr id="38" name="TextBox 38"/>
          <p:cNvSpPr txBox="1"/>
          <p:nvPr/>
        </p:nvSpPr>
        <p:spPr>
          <a:xfrm>
            <a:off x="10055965" y="5618313"/>
            <a:ext cx="1094341" cy="765487"/>
          </a:xfrm>
          <a:prstGeom prst="rect">
            <a:avLst/>
          </a:prstGeom>
        </p:spPr>
        <p:txBody>
          <a:bodyPr lIns="0" tIns="0" rIns="0" bIns="0" rtlCol="0" anchor="t">
            <a:spAutoFit/>
          </a:bodyPr>
          <a:lstStyle/>
          <a:p>
            <a:pPr algn="ctr">
              <a:lnSpc>
                <a:spcPts val="6373"/>
              </a:lnSpc>
            </a:pPr>
            <a:r>
              <a:rPr lang="en-US" sz="4585">
                <a:solidFill>
                  <a:srgbClr val="B100E8"/>
                </a:solidFill>
                <a:latin typeface="Now Bold"/>
              </a:rPr>
              <a:t>04</a:t>
            </a:r>
          </a:p>
        </p:txBody>
      </p:sp>
      <p:sp>
        <p:nvSpPr>
          <p:cNvPr id="39" name="TextBox 39"/>
          <p:cNvSpPr txBox="1"/>
          <p:nvPr/>
        </p:nvSpPr>
        <p:spPr>
          <a:xfrm>
            <a:off x="13026731" y="5618313"/>
            <a:ext cx="1094341" cy="773106"/>
          </a:xfrm>
          <a:prstGeom prst="rect">
            <a:avLst/>
          </a:prstGeom>
        </p:spPr>
        <p:txBody>
          <a:bodyPr lIns="0" tIns="0" rIns="0" bIns="0" rtlCol="0" anchor="t">
            <a:spAutoFit/>
          </a:bodyPr>
          <a:lstStyle/>
          <a:p>
            <a:pPr algn="ctr">
              <a:lnSpc>
                <a:spcPts val="6373"/>
              </a:lnSpc>
            </a:pPr>
            <a:r>
              <a:rPr lang="en-US" sz="4585">
                <a:solidFill>
                  <a:srgbClr val="B100E8"/>
                </a:solidFill>
                <a:latin typeface="Now Bold"/>
              </a:rPr>
              <a:t>05</a:t>
            </a:r>
          </a:p>
        </p:txBody>
      </p:sp>
      <p:sp>
        <p:nvSpPr>
          <p:cNvPr id="40" name="TextBox 40"/>
          <p:cNvSpPr txBox="1"/>
          <p:nvPr/>
        </p:nvSpPr>
        <p:spPr>
          <a:xfrm>
            <a:off x="16016546" y="5618313"/>
            <a:ext cx="1094341" cy="773106"/>
          </a:xfrm>
          <a:prstGeom prst="rect">
            <a:avLst/>
          </a:prstGeom>
        </p:spPr>
        <p:txBody>
          <a:bodyPr lIns="0" tIns="0" rIns="0" bIns="0" rtlCol="0" anchor="t">
            <a:spAutoFit/>
          </a:bodyPr>
          <a:lstStyle/>
          <a:p>
            <a:pPr algn="ctr">
              <a:lnSpc>
                <a:spcPts val="6373"/>
              </a:lnSpc>
            </a:pPr>
            <a:r>
              <a:rPr lang="en-US" sz="4585">
                <a:solidFill>
                  <a:srgbClr val="B100E8"/>
                </a:solidFill>
                <a:latin typeface="Now Bold"/>
              </a:rPr>
              <a:t>06</a:t>
            </a:r>
          </a:p>
        </p:txBody>
      </p:sp>
      <p:sp>
        <p:nvSpPr>
          <p:cNvPr id="41" name="TextBox 41"/>
          <p:cNvSpPr txBox="1"/>
          <p:nvPr/>
        </p:nvSpPr>
        <p:spPr>
          <a:xfrm>
            <a:off x="12438795" y="6317125"/>
            <a:ext cx="2270212" cy="2270125"/>
          </a:xfrm>
          <a:prstGeom prst="rect">
            <a:avLst/>
          </a:prstGeom>
        </p:spPr>
        <p:txBody>
          <a:bodyPr lIns="0" tIns="0" rIns="0" bIns="0" rtlCol="0" anchor="t">
            <a:spAutoFit/>
          </a:bodyPr>
          <a:lstStyle/>
          <a:p>
            <a:pPr algn="ctr">
              <a:lnSpc>
                <a:spcPts val="3649"/>
              </a:lnSpc>
            </a:pPr>
            <a:r>
              <a:rPr lang="en-US" sz="2499">
                <a:solidFill>
                  <a:srgbClr val="FFFFFF"/>
                </a:solidFill>
                <a:latin typeface="DM Sans"/>
              </a:rPr>
              <a:t>Derive the year from the ‘date’ column for temporal analysis.</a:t>
            </a:r>
          </a:p>
        </p:txBody>
      </p:sp>
      <p:sp>
        <p:nvSpPr>
          <p:cNvPr id="42" name="TextBox 42"/>
          <p:cNvSpPr txBox="1"/>
          <p:nvPr/>
        </p:nvSpPr>
        <p:spPr>
          <a:xfrm>
            <a:off x="15428611" y="6317125"/>
            <a:ext cx="2270212" cy="2270125"/>
          </a:xfrm>
          <a:prstGeom prst="rect">
            <a:avLst/>
          </a:prstGeom>
        </p:spPr>
        <p:txBody>
          <a:bodyPr lIns="0" tIns="0" rIns="0" bIns="0" rtlCol="0" anchor="t">
            <a:spAutoFit/>
          </a:bodyPr>
          <a:lstStyle/>
          <a:p>
            <a:pPr algn="ctr">
              <a:lnSpc>
                <a:spcPts val="3649"/>
              </a:lnSpc>
            </a:pPr>
            <a:r>
              <a:rPr lang="en-US" sz="2499">
                <a:solidFill>
                  <a:srgbClr val="FFFFFF"/>
                </a:solidFill>
                <a:latin typeface="DM Sans"/>
              </a:rPr>
              <a:t>Classify product names into categories based on models.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689719" y="-1276542"/>
            <a:ext cx="2556280" cy="2553085"/>
          </a:xfrm>
          <a:custGeom>
            <a:avLst/>
            <a:gdLst/>
            <a:ahLst/>
            <a:cxnLst/>
            <a:rect l="l" t="t" r="r" b="b"/>
            <a:pathLst>
              <a:path w="2556280" h="2553085">
                <a:moveTo>
                  <a:pt x="0" y="0"/>
                </a:moveTo>
                <a:lnTo>
                  <a:pt x="2556280" y="0"/>
                </a:lnTo>
                <a:lnTo>
                  <a:pt x="2556280" y="2553084"/>
                </a:lnTo>
                <a:lnTo>
                  <a:pt x="0" y="2553084"/>
                </a:lnTo>
                <a:lnTo>
                  <a:pt x="0" y="0"/>
                </a:lnTo>
                <a:close/>
              </a:path>
            </a:pathLst>
          </a:custGeom>
          <a:blipFill>
            <a:blip r:embed="rId3"/>
            <a:stretch>
              <a:fillRect/>
            </a:stretch>
          </a:blipFill>
        </p:spPr>
      </p:sp>
      <p:sp>
        <p:nvSpPr>
          <p:cNvPr id="4" name="TextBox 4"/>
          <p:cNvSpPr txBox="1"/>
          <p:nvPr/>
        </p:nvSpPr>
        <p:spPr>
          <a:xfrm>
            <a:off x="1866561" y="1492489"/>
            <a:ext cx="14803208" cy="887363"/>
          </a:xfrm>
          <a:prstGeom prst="rect">
            <a:avLst/>
          </a:prstGeom>
        </p:spPr>
        <p:txBody>
          <a:bodyPr lIns="0" tIns="0" rIns="0" bIns="0" rtlCol="0" anchor="t">
            <a:spAutoFit/>
          </a:bodyPr>
          <a:lstStyle/>
          <a:p>
            <a:pPr algn="l">
              <a:lnSpc>
                <a:spcPts val="7173"/>
              </a:lnSpc>
            </a:pPr>
            <a:r>
              <a:rPr lang="en-US" sz="5160">
                <a:solidFill>
                  <a:srgbClr val="048AFF"/>
                </a:solidFill>
                <a:latin typeface="Now Bold"/>
              </a:rPr>
              <a:t>Why VADER is best suited for this project?</a:t>
            </a:r>
          </a:p>
        </p:txBody>
      </p:sp>
      <p:sp>
        <p:nvSpPr>
          <p:cNvPr id="5" name="TextBox 5"/>
          <p:cNvSpPr txBox="1"/>
          <p:nvPr/>
        </p:nvSpPr>
        <p:spPr>
          <a:xfrm>
            <a:off x="1185083" y="2625914"/>
            <a:ext cx="15174751" cy="1301877"/>
          </a:xfrm>
          <a:prstGeom prst="rect">
            <a:avLst/>
          </a:prstGeom>
        </p:spPr>
        <p:txBody>
          <a:bodyPr lIns="0" tIns="0" rIns="0" bIns="0" rtlCol="0" anchor="t">
            <a:spAutoFit/>
          </a:bodyPr>
          <a:lstStyle/>
          <a:p>
            <a:pPr algn="l">
              <a:lnSpc>
                <a:spcPts val="3504"/>
              </a:lnSpc>
            </a:pPr>
            <a:r>
              <a:rPr lang="en-US" sz="2400">
                <a:solidFill>
                  <a:srgbClr val="FFFFFF"/>
                </a:solidFill>
                <a:latin typeface="DM Sans"/>
              </a:rPr>
              <a:t>                VADER (Valence Aware Dictionary and sEntiment Reasoner) is a lexicon and rule-based sentiment analysis tool that is specifically designed to analyze sentiments expressed in social media texts. It uses polarity score and intensity scores to analyze the text.</a:t>
            </a:r>
          </a:p>
        </p:txBody>
      </p:sp>
      <p:sp>
        <p:nvSpPr>
          <p:cNvPr id="6" name="Freeform 6"/>
          <p:cNvSpPr/>
          <p:nvPr/>
        </p:nvSpPr>
        <p:spPr>
          <a:xfrm>
            <a:off x="14792965" y="-4982246"/>
            <a:ext cx="8083465" cy="8073361"/>
          </a:xfrm>
          <a:custGeom>
            <a:avLst/>
            <a:gdLst/>
            <a:ahLst/>
            <a:cxnLst/>
            <a:rect l="l" t="t" r="r" b="b"/>
            <a:pathLst>
              <a:path w="8083465" h="8073361">
                <a:moveTo>
                  <a:pt x="0" y="0"/>
                </a:moveTo>
                <a:lnTo>
                  <a:pt x="8083465" y="0"/>
                </a:lnTo>
                <a:lnTo>
                  <a:pt x="8083465" y="8073361"/>
                </a:lnTo>
                <a:lnTo>
                  <a:pt x="0" y="8073361"/>
                </a:lnTo>
                <a:lnTo>
                  <a:pt x="0" y="0"/>
                </a:lnTo>
                <a:close/>
              </a:path>
            </a:pathLst>
          </a:custGeom>
          <a:blipFill>
            <a:blip r:embed="rId3"/>
            <a:stretch>
              <a:fillRect/>
            </a:stretch>
          </a:blipFill>
        </p:spPr>
      </p:sp>
      <p:sp>
        <p:nvSpPr>
          <p:cNvPr id="7" name="TextBox 7"/>
          <p:cNvSpPr txBox="1"/>
          <p:nvPr/>
        </p:nvSpPr>
        <p:spPr>
          <a:xfrm>
            <a:off x="1586013" y="4175441"/>
            <a:ext cx="13030887" cy="5245227"/>
          </a:xfrm>
          <a:prstGeom prst="rect">
            <a:avLst/>
          </a:prstGeom>
        </p:spPr>
        <p:txBody>
          <a:bodyPr lIns="0" tIns="0" rIns="0" bIns="0" rtlCol="0" anchor="t">
            <a:spAutoFit/>
          </a:bodyPr>
          <a:lstStyle/>
          <a:p>
            <a:pPr marL="518160" lvl="1" indent="-259080" algn="l">
              <a:lnSpc>
                <a:spcPts val="3504"/>
              </a:lnSpc>
              <a:buFont typeface="Arial"/>
              <a:buChar char="•"/>
            </a:pPr>
            <a:r>
              <a:rPr lang="en-US" sz="2400">
                <a:solidFill>
                  <a:srgbClr val="FFFFFF"/>
                </a:solidFill>
                <a:latin typeface="DM Sans"/>
              </a:rPr>
              <a:t>Designed for Informal Text :</a:t>
            </a:r>
          </a:p>
          <a:p>
            <a:pPr marL="1036320" lvl="2" indent="-345440" algn="l">
              <a:lnSpc>
                <a:spcPts val="3504"/>
              </a:lnSpc>
              <a:buFont typeface="Arial"/>
              <a:buChar char="⚬"/>
            </a:pPr>
            <a:r>
              <a:rPr lang="en-US" sz="2400">
                <a:solidFill>
                  <a:srgbClr val="FFFFFF"/>
                </a:solidFill>
                <a:latin typeface="DM Sans"/>
              </a:rPr>
              <a:t>Handles slang, abbreviations, and emoticons in reviews effectively.</a:t>
            </a:r>
          </a:p>
          <a:p>
            <a:pPr marL="518160" lvl="1" indent="-259080" algn="l">
              <a:lnSpc>
                <a:spcPts val="3504"/>
              </a:lnSpc>
              <a:buFont typeface="Arial"/>
              <a:buChar char="•"/>
            </a:pPr>
            <a:r>
              <a:rPr lang="en-US" sz="2400">
                <a:solidFill>
                  <a:srgbClr val="FFFFFF"/>
                </a:solidFill>
                <a:latin typeface="DM Sans"/>
              </a:rPr>
              <a:t>Ease of Implementation :</a:t>
            </a:r>
          </a:p>
          <a:p>
            <a:pPr marL="1036320" lvl="2" indent="-345440" algn="l">
              <a:lnSpc>
                <a:spcPts val="3504"/>
              </a:lnSpc>
              <a:buFont typeface="Arial"/>
              <a:buChar char="⚬"/>
            </a:pPr>
            <a:r>
              <a:rPr lang="en-US" sz="2400">
                <a:solidFill>
                  <a:srgbClr val="FFFFFF"/>
                </a:solidFill>
                <a:latin typeface="DM Sans"/>
              </a:rPr>
              <a:t>Simple to deploy using the nltk library, ideal for quick projects.</a:t>
            </a:r>
          </a:p>
          <a:p>
            <a:pPr marL="518160" lvl="1" indent="-259080" algn="l">
              <a:lnSpc>
                <a:spcPts val="3504"/>
              </a:lnSpc>
              <a:buFont typeface="Arial"/>
              <a:buChar char="•"/>
            </a:pPr>
            <a:r>
              <a:rPr lang="en-US" sz="2400">
                <a:solidFill>
                  <a:srgbClr val="FFFFFF"/>
                </a:solidFill>
                <a:latin typeface="DM Sans"/>
              </a:rPr>
              <a:t>Speed and Efficiency :</a:t>
            </a:r>
          </a:p>
          <a:p>
            <a:pPr marL="1036320" lvl="2" indent="-345440" algn="l">
              <a:lnSpc>
                <a:spcPts val="3504"/>
              </a:lnSpc>
              <a:buFont typeface="Arial"/>
              <a:buChar char="⚬"/>
            </a:pPr>
            <a:r>
              <a:rPr lang="en-US" sz="2400">
                <a:solidFill>
                  <a:srgbClr val="FFFFFF"/>
                </a:solidFill>
                <a:latin typeface="DM Sans"/>
              </a:rPr>
              <a:t>Fast and computationally efficient, suitable for large volumes of reviews.</a:t>
            </a:r>
          </a:p>
          <a:p>
            <a:pPr marL="518160" lvl="1" indent="-259080" algn="l">
              <a:lnSpc>
                <a:spcPts val="3504"/>
              </a:lnSpc>
              <a:buFont typeface="Arial"/>
              <a:buChar char="•"/>
            </a:pPr>
            <a:r>
              <a:rPr lang="en-US" sz="2400">
                <a:solidFill>
                  <a:srgbClr val="FFFFFF"/>
                </a:solidFill>
                <a:latin typeface="DM Sans"/>
              </a:rPr>
              <a:t>No Need for Training Data :</a:t>
            </a:r>
          </a:p>
          <a:p>
            <a:pPr marL="1036320" lvl="2" indent="-345440" algn="l">
              <a:lnSpc>
                <a:spcPts val="3504"/>
              </a:lnSpc>
              <a:buFont typeface="Arial"/>
              <a:buChar char="⚬"/>
            </a:pPr>
            <a:r>
              <a:rPr lang="en-US" sz="2400">
                <a:solidFill>
                  <a:srgbClr val="FFFFFF"/>
                </a:solidFill>
                <a:latin typeface="DM Sans"/>
              </a:rPr>
              <a:t>Uses a predefined lexicon, saving time on data preparation and training.</a:t>
            </a:r>
          </a:p>
          <a:p>
            <a:pPr marL="518160" lvl="1" indent="-259080" algn="l">
              <a:lnSpc>
                <a:spcPts val="3504"/>
              </a:lnSpc>
              <a:buFont typeface="Arial"/>
              <a:buChar char="•"/>
            </a:pPr>
            <a:r>
              <a:rPr lang="en-US" sz="2400">
                <a:solidFill>
                  <a:srgbClr val="FFFFFF"/>
                </a:solidFill>
                <a:latin typeface="DM Sans"/>
              </a:rPr>
              <a:t>Comprehensive Scoring :</a:t>
            </a:r>
          </a:p>
          <a:p>
            <a:pPr marL="1036320" lvl="2" indent="-345440" algn="l">
              <a:lnSpc>
                <a:spcPts val="3504"/>
              </a:lnSpc>
              <a:buFont typeface="Arial"/>
              <a:buChar char="⚬"/>
            </a:pPr>
            <a:r>
              <a:rPr lang="en-US" sz="2400">
                <a:solidFill>
                  <a:srgbClr val="FFFFFF"/>
                </a:solidFill>
                <a:latin typeface="DM Sans"/>
              </a:rPr>
              <a:t>Positive, Negative and Neutral</a:t>
            </a:r>
          </a:p>
          <a:p>
            <a:pPr marL="518160" lvl="1" indent="-259080" algn="l">
              <a:lnSpc>
                <a:spcPts val="3504"/>
              </a:lnSpc>
              <a:buFont typeface="Arial"/>
              <a:buChar char="•"/>
            </a:pPr>
            <a:r>
              <a:rPr lang="en-US" sz="2400">
                <a:solidFill>
                  <a:srgbClr val="FFFFFF"/>
                </a:solidFill>
                <a:latin typeface="DM Sans"/>
              </a:rPr>
              <a:t>Sensitivity to Context :</a:t>
            </a:r>
          </a:p>
          <a:p>
            <a:pPr marL="1036320" lvl="2" indent="-345440" algn="l">
              <a:lnSpc>
                <a:spcPts val="3504"/>
              </a:lnSpc>
              <a:buFont typeface="Arial"/>
              <a:buChar char="⚬"/>
            </a:pPr>
            <a:r>
              <a:rPr lang="en-US" sz="2400">
                <a:solidFill>
                  <a:srgbClr val="FFFFFF"/>
                </a:solidFill>
                <a:latin typeface="DM Sans"/>
              </a:rPr>
              <a:t>Understands negations and sentiment intensity for nuanced analysis.</a:t>
            </a:r>
          </a:p>
        </p:txBody>
      </p:sp>
      <p:sp>
        <p:nvSpPr>
          <p:cNvPr id="8" name="Freeform 8"/>
          <p:cNvSpPr/>
          <p:nvPr/>
        </p:nvSpPr>
        <p:spPr>
          <a:xfrm>
            <a:off x="15201900" y="784898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689719" y="-1276542"/>
            <a:ext cx="2556280" cy="2553085"/>
          </a:xfrm>
          <a:custGeom>
            <a:avLst/>
            <a:gdLst/>
            <a:ahLst/>
            <a:cxnLst/>
            <a:rect l="l" t="t" r="r" b="b"/>
            <a:pathLst>
              <a:path w="2556280" h="2553085">
                <a:moveTo>
                  <a:pt x="0" y="0"/>
                </a:moveTo>
                <a:lnTo>
                  <a:pt x="2556280" y="0"/>
                </a:lnTo>
                <a:lnTo>
                  <a:pt x="2556280" y="2553084"/>
                </a:lnTo>
                <a:lnTo>
                  <a:pt x="0" y="2553084"/>
                </a:lnTo>
                <a:lnTo>
                  <a:pt x="0" y="0"/>
                </a:lnTo>
                <a:close/>
              </a:path>
            </a:pathLst>
          </a:custGeom>
          <a:blipFill>
            <a:blip r:embed="rId3"/>
            <a:stretch>
              <a:fillRect/>
            </a:stretch>
          </a:blipFill>
        </p:spPr>
      </p:sp>
      <p:sp>
        <p:nvSpPr>
          <p:cNvPr id="4" name="TextBox 4"/>
          <p:cNvSpPr txBox="1"/>
          <p:nvPr/>
        </p:nvSpPr>
        <p:spPr>
          <a:xfrm>
            <a:off x="2511348" y="1181292"/>
            <a:ext cx="5189556" cy="887363"/>
          </a:xfrm>
          <a:prstGeom prst="rect">
            <a:avLst/>
          </a:prstGeom>
        </p:spPr>
        <p:txBody>
          <a:bodyPr lIns="0" tIns="0" rIns="0" bIns="0" rtlCol="0" anchor="t">
            <a:spAutoFit/>
          </a:bodyPr>
          <a:lstStyle/>
          <a:p>
            <a:pPr algn="l">
              <a:lnSpc>
                <a:spcPts val="7173"/>
              </a:lnSpc>
            </a:pPr>
            <a:r>
              <a:rPr lang="en-US" sz="5160">
                <a:solidFill>
                  <a:srgbClr val="048AFF"/>
                </a:solidFill>
                <a:latin typeface="Now Bold"/>
              </a:rPr>
              <a:t>Polarity Score</a:t>
            </a:r>
          </a:p>
        </p:txBody>
      </p:sp>
      <p:sp>
        <p:nvSpPr>
          <p:cNvPr id="5" name="TextBox 5"/>
          <p:cNvSpPr txBox="1"/>
          <p:nvPr/>
        </p:nvSpPr>
        <p:spPr>
          <a:xfrm>
            <a:off x="2024801" y="2257291"/>
            <a:ext cx="13030887" cy="3669167"/>
          </a:xfrm>
          <a:prstGeom prst="rect">
            <a:avLst/>
          </a:prstGeom>
        </p:spPr>
        <p:txBody>
          <a:bodyPr lIns="0" tIns="0" rIns="0" bIns="0" rtlCol="0" anchor="t">
            <a:spAutoFit/>
          </a:bodyPr>
          <a:lstStyle/>
          <a:p>
            <a:pPr marL="484878" lvl="1" indent="-242439" algn="l">
              <a:lnSpc>
                <a:spcPts val="3278"/>
              </a:lnSpc>
              <a:buFont typeface="Arial"/>
              <a:buChar char="•"/>
            </a:pPr>
            <a:r>
              <a:rPr lang="en-US" sz="2245">
                <a:solidFill>
                  <a:srgbClr val="FFFFFF"/>
                </a:solidFill>
                <a:latin typeface="DM Sans"/>
              </a:rPr>
              <a:t>The polarity score indicates the sentiment orientation of a word or phrase, whether it is positive, negative, or neutral. In VADER, each word in the lexicon is assigned a polarity score that represents its sentiment polarity. The polarity score ranges from -1 to +1, where:</a:t>
            </a:r>
          </a:p>
          <a:p>
            <a:pPr marL="969756" lvl="2" indent="-323252" algn="l">
              <a:lnSpc>
                <a:spcPts val="3278"/>
              </a:lnSpc>
              <a:buFont typeface="Arial"/>
              <a:buChar char="⚬"/>
            </a:pPr>
            <a:r>
              <a:rPr lang="en-US" sz="2245">
                <a:solidFill>
                  <a:srgbClr val="FFFFFF"/>
                </a:solidFill>
                <a:latin typeface="DM Sans"/>
              </a:rPr>
              <a:t> Negative polarity scores (close to -1) indicate a negative sentiment. Words associated with anger, sadness, or dissatisfaction typically have negative polarity scores.</a:t>
            </a:r>
          </a:p>
          <a:p>
            <a:pPr marL="969756" lvl="2" indent="-323252" algn="l">
              <a:lnSpc>
                <a:spcPts val="3278"/>
              </a:lnSpc>
              <a:buFont typeface="Arial"/>
              <a:buChar char="⚬"/>
            </a:pPr>
            <a:r>
              <a:rPr lang="en-US" sz="2245">
                <a:solidFill>
                  <a:srgbClr val="FFFFFF"/>
                </a:solidFill>
                <a:latin typeface="DM Sans"/>
              </a:rPr>
              <a:t> Positive polarity scores (close to +1) indicate a positive sentiment. Words associated with happiness, satisfaction, or excitement typically have positive polarity scores.</a:t>
            </a:r>
          </a:p>
          <a:p>
            <a:pPr marL="969756" lvl="2" indent="-323252" algn="l">
              <a:lnSpc>
                <a:spcPts val="3278"/>
              </a:lnSpc>
              <a:buFont typeface="Arial"/>
              <a:buChar char="⚬"/>
            </a:pPr>
            <a:r>
              <a:rPr lang="en-US" sz="2245">
                <a:solidFill>
                  <a:srgbClr val="FFFFFF"/>
                </a:solidFill>
                <a:latin typeface="DM Sans"/>
              </a:rPr>
              <a:t>Neutral polarity scores (close to 0) indicate a neutral sentiment. Words that do not convey a strong positive or negative sentiment have neutral polarity scores.</a:t>
            </a:r>
          </a:p>
        </p:txBody>
      </p:sp>
      <p:sp>
        <p:nvSpPr>
          <p:cNvPr id="6" name="Freeform 6"/>
          <p:cNvSpPr/>
          <p:nvPr/>
        </p:nvSpPr>
        <p:spPr>
          <a:xfrm>
            <a:off x="14792965" y="-4982246"/>
            <a:ext cx="8083465" cy="8073361"/>
          </a:xfrm>
          <a:custGeom>
            <a:avLst/>
            <a:gdLst/>
            <a:ahLst/>
            <a:cxnLst/>
            <a:rect l="l" t="t" r="r" b="b"/>
            <a:pathLst>
              <a:path w="8083465" h="8073361">
                <a:moveTo>
                  <a:pt x="0" y="0"/>
                </a:moveTo>
                <a:lnTo>
                  <a:pt x="8083465" y="0"/>
                </a:lnTo>
                <a:lnTo>
                  <a:pt x="8083465" y="8073361"/>
                </a:lnTo>
                <a:lnTo>
                  <a:pt x="0" y="8073361"/>
                </a:lnTo>
                <a:lnTo>
                  <a:pt x="0" y="0"/>
                </a:lnTo>
                <a:close/>
              </a:path>
            </a:pathLst>
          </a:custGeom>
          <a:blipFill>
            <a:blip r:embed="rId3"/>
            <a:stretch>
              <a:fillRect/>
            </a:stretch>
          </a:blipFill>
        </p:spPr>
      </p:sp>
      <p:sp>
        <p:nvSpPr>
          <p:cNvPr id="7" name="TextBox 7"/>
          <p:cNvSpPr txBox="1"/>
          <p:nvPr/>
        </p:nvSpPr>
        <p:spPr>
          <a:xfrm>
            <a:off x="2511348" y="6286595"/>
            <a:ext cx="5189556" cy="887363"/>
          </a:xfrm>
          <a:prstGeom prst="rect">
            <a:avLst/>
          </a:prstGeom>
        </p:spPr>
        <p:txBody>
          <a:bodyPr lIns="0" tIns="0" rIns="0" bIns="0" rtlCol="0" anchor="t">
            <a:spAutoFit/>
          </a:bodyPr>
          <a:lstStyle/>
          <a:p>
            <a:pPr algn="l">
              <a:lnSpc>
                <a:spcPts val="7173"/>
              </a:lnSpc>
            </a:pPr>
            <a:r>
              <a:rPr lang="en-US" sz="5160">
                <a:solidFill>
                  <a:srgbClr val="048AFF"/>
                </a:solidFill>
                <a:latin typeface="Now Bold"/>
              </a:rPr>
              <a:t>Intensity Score</a:t>
            </a:r>
          </a:p>
        </p:txBody>
      </p:sp>
      <p:sp>
        <p:nvSpPr>
          <p:cNvPr id="8" name="Freeform 8"/>
          <p:cNvSpPr/>
          <p:nvPr/>
        </p:nvSpPr>
        <p:spPr>
          <a:xfrm>
            <a:off x="15055687" y="799846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a:stretch>
          </a:blipFill>
        </p:spPr>
      </p:sp>
      <p:sp>
        <p:nvSpPr>
          <p:cNvPr id="9" name="TextBox 9"/>
          <p:cNvSpPr txBox="1"/>
          <p:nvPr/>
        </p:nvSpPr>
        <p:spPr>
          <a:xfrm>
            <a:off x="2511348" y="7364458"/>
            <a:ext cx="13030887" cy="2440442"/>
          </a:xfrm>
          <a:prstGeom prst="rect">
            <a:avLst/>
          </a:prstGeom>
        </p:spPr>
        <p:txBody>
          <a:bodyPr lIns="0" tIns="0" rIns="0" bIns="0" rtlCol="0" anchor="t">
            <a:spAutoFit/>
          </a:bodyPr>
          <a:lstStyle/>
          <a:p>
            <a:pPr marL="484878" lvl="1" indent="-242439" algn="l">
              <a:lnSpc>
                <a:spcPts val="3278"/>
              </a:lnSpc>
              <a:buFont typeface="Arial"/>
              <a:buChar char="•"/>
            </a:pPr>
            <a:r>
              <a:rPr lang="en-US" sz="2245">
                <a:solidFill>
                  <a:srgbClr val="FFFFFF"/>
                </a:solidFill>
                <a:latin typeface="DM Sans"/>
              </a:rPr>
              <a:t>The intensity score indicates the strength or magnitude of the sentiment expressed by a word or phrase. In VADER, each word in the lexicon is also assigned an intensity score that reflects the intensity of the sentiment it conveys. The intensity score provides additional information about the degree to which a word or phrase influences the overall sentiment of the text. Intensity scores are typically non-negative values, with higher scores indicating stronger sentiment intensity.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38888" b="-38888"/>
            </a:stretch>
          </a:blipFill>
        </p:spPr>
      </p:sp>
      <p:sp>
        <p:nvSpPr>
          <p:cNvPr id="3" name="TextBox 3"/>
          <p:cNvSpPr txBox="1"/>
          <p:nvPr/>
        </p:nvSpPr>
        <p:spPr>
          <a:xfrm>
            <a:off x="1403463" y="2438511"/>
            <a:ext cx="5787234" cy="983493"/>
          </a:xfrm>
          <a:prstGeom prst="rect">
            <a:avLst/>
          </a:prstGeom>
        </p:spPr>
        <p:txBody>
          <a:bodyPr lIns="0" tIns="0" rIns="0" bIns="0" rtlCol="0" anchor="t">
            <a:spAutoFit/>
          </a:bodyPr>
          <a:lstStyle/>
          <a:p>
            <a:pPr marL="0" lvl="0" indent="0" algn="l">
              <a:lnSpc>
                <a:spcPts val="7981"/>
              </a:lnSpc>
              <a:spcBef>
                <a:spcPct val="0"/>
              </a:spcBef>
            </a:pPr>
            <a:r>
              <a:rPr lang="en-US" sz="5741">
                <a:solidFill>
                  <a:srgbClr val="048AFF"/>
                </a:solidFill>
                <a:latin typeface="Now Bold"/>
              </a:rPr>
              <a:t>Data analytics</a:t>
            </a:r>
          </a:p>
        </p:txBody>
      </p:sp>
      <p:sp>
        <p:nvSpPr>
          <p:cNvPr id="4" name="Freeform 4"/>
          <p:cNvSpPr/>
          <p:nvPr/>
        </p:nvSpPr>
        <p:spPr>
          <a:xfrm>
            <a:off x="-10277059" y="5140455"/>
            <a:ext cx="17894953" cy="17894953"/>
          </a:xfrm>
          <a:custGeom>
            <a:avLst/>
            <a:gdLst/>
            <a:ahLst/>
            <a:cxnLst/>
            <a:rect l="l" t="t" r="r" b="b"/>
            <a:pathLst>
              <a:path w="17894953" h="17894953">
                <a:moveTo>
                  <a:pt x="0" y="0"/>
                </a:moveTo>
                <a:lnTo>
                  <a:pt x="17894953" y="0"/>
                </a:lnTo>
                <a:lnTo>
                  <a:pt x="17894953" y="17894952"/>
                </a:lnTo>
                <a:lnTo>
                  <a:pt x="0" y="1789495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pic>
        <p:nvPicPr>
          <p:cNvPr id="5" name="Picture 5"/>
          <p:cNvPicPr>
            <a:picLocks noChangeAspect="1"/>
          </p:cNvPicPr>
          <p:nvPr/>
        </p:nvPicPr>
        <p:blipFill>
          <a:blip r:embed="rId5"/>
          <a:stretch>
            <a:fillRect/>
          </a:stretch>
        </p:blipFill>
        <p:spPr>
          <a:xfrm>
            <a:off x="5821193" y="-727042"/>
            <a:ext cx="12643408" cy="11828488"/>
          </a:xfrm>
          <a:prstGeom prst="rect">
            <a:avLst/>
          </a:prstGeom>
        </p:spPr>
      </p:pic>
      <p:sp>
        <p:nvSpPr>
          <p:cNvPr id="6" name="TextBox 6"/>
          <p:cNvSpPr txBox="1"/>
          <p:nvPr/>
        </p:nvSpPr>
        <p:spPr>
          <a:xfrm>
            <a:off x="1451088" y="3453809"/>
            <a:ext cx="6493923" cy="569098"/>
          </a:xfrm>
          <a:prstGeom prst="rect">
            <a:avLst/>
          </a:prstGeom>
        </p:spPr>
        <p:txBody>
          <a:bodyPr lIns="0" tIns="0" rIns="0" bIns="0" rtlCol="0" anchor="t">
            <a:spAutoFit/>
          </a:bodyPr>
          <a:lstStyle/>
          <a:p>
            <a:pPr algn="l">
              <a:lnSpc>
                <a:spcPts val="4738"/>
              </a:lnSpc>
            </a:pPr>
            <a:r>
              <a:rPr lang="en-US" sz="3245">
                <a:solidFill>
                  <a:srgbClr val="FFFFFF"/>
                </a:solidFill>
                <a:latin typeface="DM Sans"/>
              </a:rPr>
              <a:t>Category wise sentiment analysis</a:t>
            </a:r>
          </a:p>
        </p:txBody>
      </p:sp>
      <p:sp>
        <p:nvSpPr>
          <p:cNvPr id="7" name="Freeform 7"/>
          <p:cNvSpPr/>
          <p:nvPr/>
        </p:nvSpPr>
        <p:spPr>
          <a:xfrm>
            <a:off x="-824620" y="-1132633"/>
            <a:ext cx="3308580" cy="3304444"/>
          </a:xfrm>
          <a:custGeom>
            <a:avLst/>
            <a:gdLst/>
            <a:ahLst/>
            <a:cxnLst/>
            <a:rect l="l" t="t" r="r" b="b"/>
            <a:pathLst>
              <a:path w="3308580" h="3304444">
                <a:moveTo>
                  <a:pt x="0" y="0"/>
                </a:moveTo>
                <a:lnTo>
                  <a:pt x="3308580" y="0"/>
                </a:lnTo>
                <a:lnTo>
                  <a:pt x="3308580" y="3304444"/>
                </a:lnTo>
                <a:lnTo>
                  <a:pt x="0" y="3304444"/>
                </a:lnTo>
                <a:lnTo>
                  <a:pt x="0" y="0"/>
                </a:lnTo>
                <a:close/>
              </a:path>
            </a:pathLst>
          </a:custGeom>
          <a:blipFill>
            <a:blip r:embed="rId6"/>
            <a:stretch>
              <a:fillRect/>
            </a:stretch>
          </a:blipFill>
        </p:spPr>
      </p:sp>
      <p:sp>
        <p:nvSpPr>
          <p:cNvPr id="8" name="Freeform 8"/>
          <p:cNvSpPr/>
          <p:nvPr/>
        </p:nvSpPr>
        <p:spPr>
          <a:xfrm>
            <a:off x="16633710" y="8634778"/>
            <a:ext cx="3308580" cy="3304444"/>
          </a:xfrm>
          <a:custGeom>
            <a:avLst/>
            <a:gdLst/>
            <a:ahLst/>
            <a:cxnLst/>
            <a:rect l="l" t="t" r="r" b="b"/>
            <a:pathLst>
              <a:path w="3308580" h="3304444">
                <a:moveTo>
                  <a:pt x="0" y="0"/>
                </a:moveTo>
                <a:lnTo>
                  <a:pt x="3308580" y="0"/>
                </a:lnTo>
                <a:lnTo>
                  <a:pt x="3308580" y="3304444"/>
                </a:lnTo>
                <a:lnTo>
                  <a:pt x="0" y="3304444"/>
                </a:lnTo>
                <a:lnTo>
                  <a:pt x="0" y="0"/>
                </a:lnTo>
                <a:close/>
              </a:path>
            </a:pathLst>
          </a:custGeom>
          <a:blipFill>
            <a:blip r:embed="rId6"/>
            <a:stretch>
              <a:fillRect/>
            </a:stretch>
          </a:blipFill>
        </p:spPr>
      </p:sp>
      <p:sp>
        <p:nvSpPr>
          <p:cNvPr id="9" name="TextBox 9"/>
          <p:cNvSpPr txBox="1"/>
          <p:nvPr/>
        </p:nvSpPr>
        <p:spPr>
          <a:xfrm>
            <a:off x="2327697" y="7915062"/>
            <a:ext cx="2370352" cy="806386"/>
          </a:xfrm>
          <a:prstGeom prst="rect">
            <a:avLst/>
          </a:prstGeom>
        </p:spPr>
        <p:txBody>
          <a:bodyPr lIns="0" tIns="0" rIns="0" bIns="0" rtlCol="0" anchor="t">
            <a:spAutoFit/>
          </a:bodyPr>
          <a:lstStyle/>
          <a:p>
            <a:pPr marL="0" lvl="1" indent="0" algn="ctr">
              <a:lnSpc>
                <a:spcPts val="3220"/>
              </a:lnSpc>
              <a:spcBef>
                <a:spcPct val="0"/>
              </a:spcBef>
            </a:pPr>
            <a:r>
              <a:rPr lang="en-US" sz="2850">
                <a:solidFill>
                  <a:srgbClr val="FFFFFF"/>
                </a:solidFill>
                <a:latin typeface="DM Sans"/>
              </a:rPr>
              <a:t>Negative Reviews</a:t>
            </a:r>
          </a:p>
        </p:txBody>
      </p:sp>
      <p:sp>
        <p:nvSpPr>
          <p:cNvPr id="10" name="TextBox 10"/>
          <p:cNvSpPr txBox="1"/>
          <p:nvPr/>
        </p:nvSpPr>
        <p:spPr>
          <a:xfrm>
            <a:off x="1962376" y="6754801"/>
            <a:ext cx="3100995" cy="1141212"/>
          </a:xfrm>
          <a:prstGeom prst="rect">
            <a:avLst/>
          </a:prstGeom>
        </p:spPr>
        <p:txBody>
          <a:bodyPr lIns="0" tIns="0" rIns="0" bIns="0" rtlCol="0" anchor="t">
            <a:spAutoFit/>
          </a:bodyPr>
          <a:lstStyle/>
          <a:p>
            <a:pPr algn="ctr">
              <a:lnSpc>
                <a:spcPts val="9217"/>
              </a:lnSpc>
            </a:pPr>
            <a:r>
              <a:rPr lang="en-US" sz="6631">
                <a:solidFill>
                  <a:srgbClr val="B100E8"/>
                </a:solidFill>
                <a:latin typeface="Now Bold"/>
              </a:rPr>
              <a:t>11.95%</a:t>
            </a:r>
          </a:p>
        </p:txBody>
      </p:sp>
      <p:sp>
        <p:nvSpPr>
          <p:cNvPr id="11" name="TextBox 11"/>
          <p:cNvSpPr txBox="1"/>
          <p:nvPr/>
        </p:nvSpPr>
        <p:spPr>
          <a:xfrm>
            <a:off x="2327697" y="5527079"/>
            <a:ext cx="2370352" cy="825474"/>
          </a:xfrm>
          <a:prstGeom prst="rect">
            <a:avLst/>
          </a:prstGeom>
        </p:spPr>
        <p:txBody>
          <a:bodyPr lIns="0" tIns="0" rIns="0" bIns="0" rtlCol="0" anchor="t">
            <a:spAutoFit/>
          </a:bodyPr>
          <a:lstStyle/>
          <a:p>
            <a:pPr marL="0" lvl="1" indent="0" algn="ctr">
              <a:lnSpc>
                <a:spcPts val="3225"/>
              </a:lnSpc>
              <a:spcBef>
                <a:spcPct val="0"/>
              </a:spcBef>
            </a:pPr>
            <a:r>
              <a:rPr lang="en-US" sz="2854">
                <a:solidFill>
                  <a:srgbClr val="FFFFFF"/>
                </a:solidFill>
                <a:latin typeface="DM Sans"/>
              </a:rPr>
              <a:t>Customer Satisfaction</a:t>
            </a:r>
          </a:p>
        </p:txBody>
      </p:sp>
      <p:sp>
        <p:nvSpPr>
          <p:cNvPr id="12" name="TextBox 12"/>
          <p:cNvSpPr txBox="1"/>
          <p:nvPr/>
        </p:nvSpPr>
        <p:spPr>
          <a:xfrm>
            <a:off x="1962376" y="4366817"/>
            <a:ext cx="3113436" cy="1141212"/>
          </a:xfrm>
          <a:prstGeom prst="rect">
            <a:avLst/>
          </a:prstGeom>
        </p:spPr>
        <p:txBody>
          <a:bodyPr lIns="0" tIns="0" rIns="0" bIns="0" rtlCol="0" anchor="t">
            <a:spAutoFit/>
          </a:bodyPr>
          <a:lstStyle/>
          <a:p>
            <a:pPr algn="ctr">
              <a:lnSpc>
                <a:spcPts val="9217"/>
              </a:lnSpc>
            </a:pPr>
            <a:r>
              <a:rPr lang="en-US" sz="6631">
                <a:solidFill>
                  <a:srgbClr val="B100E8"/>
                </a:solidFill>
                <a:latin typeface="Now Bold"/>
              </a:rPr>
              <a:t>77.91%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38888" b="-38888"/>
            </a:stretch>
          </a:blipFill>
        </p:spPr>
      </p:sp>
      <p:sp>
        <p:nvSpPr>
          <p:cNvPr id="3" name="Freeform 3"/>
          <p:cNvSpPr/>
          <p:nvPr/>
        </p:nvSpPr>
        <p:spPr>
          <a:xfrm>
            <a:off x="-8344763" y="4270557"/>
            <a:ext cx="17894953" cy="17894953"/>
          </a:xfrm>
          <a:custGeom>
            <a:avLst/>
            <a:gdLst/>
            <a:ahLst/>
            <a:cxnLst/>
            <a:rect l="l" t="t" r="r" b="b"/>
            <a:pathLst>
              <a:path w="17894953" h="17894953">
                <a:moveTo>
                  <a:pt x="0" y="0"/>
                </a:moveTo>
                <a:lnTo>
                  <a:pt x="17894952" y="0"/>
                </a:lnTo>
                <a:lnTo>
                  <a:pt x="17894952" y="17894953"/>
                </a:lnTo>
                <a:lnTo>
                  <a:pt x="0" y="1789495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824620" y="-1132633"/>
            <a:ext cx="3308580" cy="3304444"/>
          </a:xfrm>
          <a:custGeom>
            <a:avLst/>
            <a:gdLst/>
            <a:ahLst/>
            <a:cxnLst/>
            <a:rect l="l" t="t" r="r" b="b"/>
            <a:pathLst>
              <a:path w="3308580" h="3304444">
                <a:moveTo>
                  <a:pt x="0" y="0"/>
                </a:moveTo>
                <a:lnTo>
                  <a:pt x="3308580" y="0"/>
                </a:lnTo>
                <a:lnTo>
                  <a:pt x="3308580" y="3304444"/>
                </a:lnTo>
                <a:lnTo>
                  <a:pt x="0" y="3304444"/>
                </a:lnTo>
                <a:lnTo>
                  <a:pt x="0" y="0"/>
                </a:lnTo>
                <a:close/>
              </a:path>
            </a:pathLst>
          </a:custGeom>
          <a:blipFill>
            <a:blip r:embed="rId5"/>
            <a:stretch>
              <a:fillRect/>
            </a:stretch>
          </a:blipFill>
        </p:spPr>
      </p:sp>
      <p:sp>
        <p:nvSpPr>
          <p:cNvPr id="5" name="Freeform 5"/>
          <p:cNvSpPr/>
          <p:nvPr/>
        </p:nvSpPr>
        <p:spPr>
          <a:xfrm>
            <a:off x="16633710" y="8634778"/>
            <a:ext cx="3308580" cy="3304444"/>
          </a:xfrm>
          <a:custGeom>
            <a:avLst/>
            <a:gdLst/>
            <a:ahLst/>
            <a:cxnLst/>
            <a:rect l="l" t="t" r="r" b="b"/>
            <a:pathLst>
              <a:path w="3308580" h="3304444">
                <a:moveTo>
                  <a:pt x="0" y="0"/>
                </a:moveTo>
                <a:lnTo>
                  <a:pt x="3308580" y="0"/>
                </a:lnTo>
                <a:lnTo>
                  <a:pt x="3308580" y="3304444"/>
                </a:lnTo>
                <a:lnTo>
                  <a:pt x="0" y="3304444"/>
                </a:lnTo>
                <a:lnTo>
                  <a:pt x="0" y="0"/>
                </a:lnTo>
                <a:close/>
              </a:path>
            </a:pathLst>
          </a:custGeom>
          <a:blipFill>
            <a:blip r:embed="rId5"/>
            <a:stretch>
              <a:fillRect/>
            </a:stretch>
          </a:blipFill>
        </p:spPr>
      </p:sp>
      <p:sp>
        <p:nvSpPr>
          <p:cNvPr id="6" name="Freeform 6"/>
          <p:cNvSpPr/>
          <p:nvPr/>
        </p:nvSpPr>
        <p:spPr>
          <a:xfrm>
            <a:off x="0" y="0"/>
            <a:ext cx="18288000" cy="10338184"/>
          </a:xfrm>
          <a:custGeom>
            <a:avLst/>
            <a:gdLst/>
            <a:ahLst/>
            <a:cxnLst/>
            <a:rect l="l" t="t" r="r" b="b"/>
            <a:pathLst>
              <a:path w="18288000" h="10338184">
                <a:moveTo>
                  <a:pt x="0" y="0"/>
                </a:moveTo>
                <a:lnTo>
                  <a:pt x="18288000" y="0"/>
                </a:lnTo>
                <a:lnTo>
                  <a:pt x="18288000" y="10338184"/>
                </a:lnTo>
                <a:lnTo>
                  <a:pt x="0" y="10338184"/>
                </a:lnTo>
                <a:lnTo>
                  <a:pt x="0" y="0"/>
                </a:lnTo>
                <a:close/>
              </a:path>
            </a:pathLst>
          </a:custGeom>
          <a:blipFill>
            <a:blip r:embed="rId6"/>
            <a:stretch>
              <a:fillRect l="-1743" r="-1743"/>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38888" b="-38888"/>
            </a:stretch>
          </a:blipFill>
        </p:spPr>
      </p:sp>
      <p:sp>
        <p:nvSpPr>
          <p:cNvPr id="3" name="Freeform 3"/>
          <p:cNvSpPr/>
          <p:nvPr/>
        </p:nvSpPr>
        <p:spPr>
          <a:xfrm>
            <a:off x="12438410" y="-5076387"/>
            <a:ext cx="9641780" cy="9629727"/>
          </a:xfrm>
          <a:custGeom>
            <a:avLst/>
            <a:gdLst/>
            <a:ahLst/>
            <a:cxnLst/>
            <a:rect l="l" t="t" r="r" b="b"/>
            <a:pathLst>
              <a:path w="9641780" h="9629727">
                <a:moveTo>
                  <a:pt x="0" y="0"/>
                </a:moveTo>
                <a:lnTo>
                  <a:pt x="9641780" y="0"/>
                </a:lnTo>
                <a:lnTo>
                  <a:pt x="9641780" y="9629728"/>
                </a:lnTo>
                <a:lnTo>
                  <a:pt x="0" y="9629728"/>
                </a:lnTo>
                <a:lnTo>
                  <a:pt x="0" y="0"/>
                </a:lnTo>
                <a:close/>
              </a:path>
            </a:pathLst>
          </a:custGeom>
          <a:blipFill>
            <a:blip r:embed="rId3"/>
            <a:stretch>
              <a:fillRect/>
            </a:stretch>
          </a:blipFill>
        </p:spPr>
      </p:sp>
      <p:sp>
        <p:nvSpPr>
          <p:cNvPr id="4" name="Freeform 4"/>
          <p:cNvSpPr/>
          <p:nvPr/>
        </p:nvSpPr>
        <p:spPr>
          <a:xfrm>
            <a:off x="15789970" y="7909420"/>
            <a:ext cx="1469330" cy="1421243"/>
          </a:xfrm>
          <a:custGeom>
            <a:avLst/>
            <a:gdLst/>
            <a:ahLst/>
            <a:cxnLst/>
            <a:rect l="l" t="t" r="r" b="b"/>
            <a:pathLst>
              <a:path w="1469330" h="1421243">
                <a:moveTo>
                  <a:pt x="0" y="0"/>
                </a:moveTo>
                <a:lnTo>
                  <a:pt x="1469330" y="0"/>
                </a:lnTo>
                <a:lnTo>
                  <a:pt x="1469330" y="1421243"/>
                </a:lnTo>
                <a:lnTo>
                  <a:pt x="0" y="142124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AutoShape 5"/>
          <p:cNvSpPr/>
          <p:nvPr/>
        </p:nvSpPr>
        <p:spPr>
          <a:xfrm flipH="1">
            <a:off x="8865343" y="2821235"/>
            <a:ext cx="67339" cy="6996584"/>
          </a:xfrm>
          <a:prstGeom prst="line">
            <a:avLst/>
          </a:prstGeom>
          <a:ln w="38100" cap="flat">
            <a:gradFill>
              <a:gsLst>
                <a:gs pos="0">
                  <a:srgbClr val="048AFF">
                    <a:alpha val="100000"/>
                  </a:srgbClr>
                </a:gs>
                <a:gs pos="100000">
                  <a:srgbClr val="B100E8">
                    <a:alpha val="100000"/>
                  </a:srgbClr>
                </a:gs>
              </a:gsLst>
              <a:path path="circle">
                <a:fillToRect r="100000" b="100000"/>
              </a:path>
              <a:tileRect l="-100000" t="-100000"/>
            </a:gradFill>
            <a:prstDash val="solid"/>
            <a:headEnd type="none" w="sm" len="sm"/>
            <a:tailEnd type="none" w="sm" len="sm"/>
          </a:ln>
        </p:spPr>
      </p:sp>
      <p:sp>
        <p:nvSpPr>
          <p:cNvPr id="6" name="Freeform 6"/>
          <p:cNvSpPr/>
          <p:nvPr/>
        </p:nvSpPr>
        <p:spPr>
          <a:xfrm>
            <a:off x="-4606371" y="6496347"/>
            <a:ext cx="9641780" cy="9629727"/>
          </a:xfrm>
          <a:custGeom>
            <a:avLst/>
            <a:gdLst/>
            <a:ahLst/>
            <a:cxnLst/>
            <a:rect l="l" t="t" r="r" b="b"/>
            <a:pathLst>
              <a:path w="9641780" h="9629727">
                <a:moveTo>
                  <a:pt x="0" y="0"/>
                </a:moveTo>
                <a:lnTo>
                  <a:pt x="9641780" y="0"/>
                </a:lnTo>
                <a:lnTo>
                  <a:pt x="9641780" y="9629728"/>
                </a:lnTo>
                <a:lnTo>
                  <a:pt x="0" y="9629728"/>
                </a:lnTo>
                <a:lnTo>
                  <a:pt x="0" y="0"/>
                </a:lnTo>
                <a:close/>
              </a:path>
            </a:pathLst>
          </a:custGeom>
          <a:blipFill>
            <a:blip r:embed="rId3"/>
            <a:stretch>
              <a:fillRect/>
            </a:stretch>
          </a:blipFill>
        </p:spPr>
      </p:sp>
      <p:graphicFrame>
        <p:nvGraphicFramePr>
          <p:cNvPr id="7" name="Table 7"/>
          <p:cNvGraphicFramePr>
            <a:graphicFrameLocks noGrp="1"/>
          </p:cNvGraphicFramePr>
          <p:nvPr/>
        </p:nvGraphicFramePr>
        <p:xfrm>
          <a:off x="3457661" y="4333602"/>
          <a:ext cx="5046396" cy="3857624"/>
        </p:xfrm>
        <a:graphic>
          <a:graphicData uri="http://schemas.openxmlformats.org/drawingml/2006/table">
            <a:tbl>
              <a:tblPr/>
              <a:tblGrid>
                <a:gridCol w="2979460">
                  <a:extLst>
                    <a:ext uri="{9D8B030D-6E8A-4147-A177-3AD203B41FA5}">
                      <a16:colId xmlns:a16="http://schemas.microsoft.com/office/drawing/2014/main" val="20000"/>
                    </a:ext>
                  </a:extLst>
                </a:gridCol>
                <a:gridCol w="2066936">
                  <a:extLst>
                    <a:ext uri="{9D8B030D-6E8A-4147-A177-3AD203B41FA5}">
                      <a16:colId xmlns:a16="http://schemas.microsoft.com/office/drawing/2014/main" val="20001"/>
                    </a:ext>
                  </a:extLst>
                </a:gridCol>
              </a:tblGrid>
              <a:tr h="1000481">
                <a:tc>
                  <a:txBody>
                    <a:bodyPr/>
                    <a:lstStyle/>
                    <a:p>
                      <a:pPr algn="ctr">
                        <a:lnSpc>
                          <a:spcPts val="3640"/>
                        </a:lnSpc>
                        <a:defRPr/>
                      </a:pPr>
                      <a:r>
                        <a:rPr lang="en-US" sz="2600">
                          <a:solidFill>
                            <a:srgbClr val="FFFFFF"/>
                          </a:solidFill>
                          <a:latin typeface="Now Bold"/>
                        </a:rPr>
                        <a:t>Keyfeature</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3640"/>
                        </a:lnSpc>
                        <a:defRPr/>
                      </a:pPr>
                      <a:r>
                        <a:rPr lang="en-US" sz="2600">
                          <a:solidFill>
                            <a:srgbClr val="FFFFFF"/>
                          </a:solidFill>
                          <a:latin typeface="Now Bold"/>
                        </a:rPr>
                        <a:t>Counts</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952381">
                <a:tc>
                  <a:txBody>
                    <a:bodyPr/>
                    <a:lstStyle/>
                    <a:p>
                      <a:pPr algn="ctr">
                        <a:lnSpc>
                          <a:spcPts val="3360"/>
                        </a:lnSpc>
                        <a:defRPr/>
                      </a:pPr>
                      <a:r>
                        <a:rPr lang="en-US" sz="2400">
                          <a:solidFill>
                            <a:srgbClr val="FFFFFF"/>
                          </a:solidFill>
                          <a:latin typeface="Now"/>
                        </a:rPr>
                        <a:t>CPU</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3360"/>
                        </a:lnSpc>
                        <a:defRPr/>
                      </a:pPr>
                      <a:r>
                        <a:rPr lang="en-US" sz="2400">
                          <a:solidFill>
                            <a:srgbClr val="FFFFFF"/>
                          </a:solidFill>
                          <a:latin typeface="Now"/>
                        </a:rPr>
                        <a:t>119</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952381">
                <a:tc>
                  <a:txBody>
                    <a:bodyPr/>
                    <a:lstStyle/>
                    <a:p>
                      <a:pPr algn="ctr">
                        <a:lnSpc>
                          <a:spcPts val="3360"/>
                        </a:lnSpc>
                        <a:defRPr/>
                      </a:pPr>
                      <a:r>
                        <a:rPr lang="en-US" sz="2400">
                          <a:solidFill>
                            <a:srgbClr val="FFFFFF"/>
                          </a:solidFill>
                          <a:latin typeface="Now"/>
                        </a:rPr>
                        <a:t>Processor</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3360"/>
                        </a:lnSpc>
                        <a:defRPr/>
                      </a:pPr>
                      <a:r>
                        <a:rPr lang="en-US" sz="2400">
                          <a:solidFill>
                            <a:srgbClr val="FFFFFF"/>
                          </a:solidFill>
                          <a:latin typeface="Now"/>
                        </a:rPr>
                        <a:t>71</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952381">
                <a:tc>
                  <a:txBody>
                    <a:bodyPr/>
                    <a:lstStyle/>
                    <a:p>
                      <a:pPr algn="ctr">
                        <a:lnSpc>
                          <a:spcPts val="3360"/>
                        </a:lnSpc>
                        <a:defRPr/>
                      </a:pPr>
                      <a:r>
                        <a:rPr lang="en-US" sz="2400">
                          <a:solidFill>
                            <a:srgbClr val="FFFFFF"/>
                          </a:solidFill>
                          <a:latin typeface="Now"/>
                        </a:rPr>
                        <a:t>Performance</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3360"/>
                        </a:lnSpc>
                        <a:defRPr/>
                      </a:pPr>
                      <a:r>
                        <a:rPr lang="en-US" sz="2400">
                          <a:solidFill>
                            <a:srgbClr val="FFFFFF"/>
                          </a:solidFill>
                          <a:latin typeface="Now"/>
                        </a:rPr>
                        <a:t>27</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TextBox 8"/>
          <p:cNvSpPr txBox="1"/>
          <p:nvPr/>
        </p:nvSpPr>
        <p:spPr>
          <a:xfrm>
            <a:off x="6178863" y="1495030"/>
            <a:ext cx="5372960" cy="959709"/>
          </a:xfrm>
          <a:prstGeom prst="rect">
            <a:avLst/>
          </a:prstGeom>
        </p:spPr>
        <p:txBody>
          <a:bodyPr lIns="0" tIns="0" rIns="0" bIns="0" rtlCol="0" anchor="t">
            <a:spAutoFit/>
          </a:bodyPr>
          <a:lstStyle/>
          <a:p>
            <a:pPr algn="ctr">
              <a:lnSpc>
                <a:spcPts val="7705"/>
              </a:lnSpc>
            </a:pPr>
            <a:r>
              <a:rPr lang="en-US" sz="5543">
                <a:solidFill>
                  <a:srgbClr val="048AFF"/>
                </a:solidFill>
                <a:latin typeface="Now Bold"/>
              </a:rPr>
              <a:t>Outcomes</a:t>
            </a:r>
          </a:p>
        </p:txBody>
      </p:sp>
      <p:sp>
        <p:nvSpPr>
          <p:cNvPr id="9" name="TextBox 9"/>
          <p:cNvSpPr txBox="1"/>
          <p:nvPr/>
        </p:nvSpPr>
        <p:spPr>
          <a:xfrm>
            <a:off x="4051091" y="2764085"/>
            <a:ext cx="3413332" cy="1227714"/>
          </a:xfrm>
          <a:prstGeom prst="rect">
            <a:avLst/>
          </a:prstGeom>
        </p:spPr>
        <p:txBody>
          <a:bodyPr lIns="0" tIns="0" rIns="0" bIns="0" rtlCol="0" anchor="t">
            <a:spAutoFit/>
          </a:bodyPr>
          <a:lstStyle/>
          <a:p>
            <a:pPr algn="ctr">
              <a:lnSpc>
                <a:spcPts val="4996"/>
              </a:lnSpc>
            </a:pPr>
            <a:r>
              <a:rPr lang="en-US" sz="3594">
                <a:solidFill>
                  <a:srgbClr val="B100E8"/>
                </a:solidFill>
                <a:latin typeface="Now Bold"/>
              </a:rPr>
              <a:t>Improvements Needed</a:t>
            </a:r>
          </a:p>
        </p:txBody>
      </p:sp>
      <p:sp>
        <p:nvSpPr>
          <p:cNvPr id="10" name="TextBox 10"/>
          <p:cNvSpPr txBox="1"/>
          <p:nvPr/>
        </p:nvSpPr>
        <p:spPr>
          <a:xfrm>
            <a:off x="9845158" y="2805040"/>
            <a:ext cx="3413332" cy="599064"/>
          </a:xfrm>
          <a:prstGeom prst="rect">
            <a:avLst/>
          </a:prstGeom>
        </p:spPr>
        <p:txBody>
          <a:bodyPr lIns="0" tIns="0" rIns="0" bIns="0" rtlCol="0" anchor="t">
            <a:spAutoFit/>
          </a:bodyPr>
          <a:lstStyle/>
          <a:p>
            <a:pPr algn="ctr">
              <a:lnSpc>
                <a:spcPts val="4996"/>
              </a:lnSpc>
            </a:pPr>
            <a:r>
              <a:rPr lang="en-US" sz="3594">
                <a:solidFill>
                  <a:srgbClr val="B100E8"/>
                </a:solidFill>
                <a:latin typeface="Now Bold"/>
              </a:rPr>
              <a:t>Strengths</a:t>
            </a:r>
          </a:p>
        </p:txBody>
      </p:sp>
      <p:graphicFrame>
        <p:nvGraphicFramePr>
          <p:cNvPr id="11" name="Table 11"/>
          <p:cNvGraphicFramePr>
            <a:graphicFrameLocks noGrp="1"/>
          </p:cNvGraphicFramePr>
          <p:nvPr/>
        </p:nvGraphicFramePr>
        <p:xfrm>
          <a:off x="9330550" y="3550369"/>
          <a:ext cx="5289380" cy="5743575"/>
        </p:xfrm>
        <a:graphic>
          <a:graphicData uri="http://schemas.openxmlformats.org/drawingml/2006/table">
            <a:tbl>
              <a:tblPr/>
              <a:tblGrid>
                <a:gridCol w="3069799">
                  <a:extLst>
                    <a:ext uri="{9D8B030D-6E8A-4147-A177-3AD203B41FA5}">
                      <a16:colId xmlns:a16="http://schemas.microsoft.com/office/drawing/2014/main" val="20000"/>
                    </a:ext>
                  </a:extLst>
                </a:gridCol>
                <a:gridCol w="2219581">
                  <a:extLst>
                    <a:ext uri="{9D8B030D-6E8A-4147-A177-3AD203B41FA5}">
                      <a16:colId xmlns:a16="http://schemas.microsoft.com/office/drawing/2014/main" val="20001"/>
                    </a:ext>
                  </a:extLst>
                </a:gridCol>
              </a:tblGrid>
              <a:tr h="997215">
                <a:tc>
                  <a:txBody>
                    <a:bodyPr/>
                    <a:lstStyle/>
                    <a:p>
                      <a:pPr algn="ctr">
                        <a:lnSpc>
                          <a:spcPts val="3640"/>
                        </a:lnSpc>
                        <a:defRPr/>
                      </a:pPr>
                      <a:r>
                        <a:rPr lang="en-US" sz="2600">
                          <a:solidFill>
                            <a:srgbClr val="FFFFFF"/>
                          </a:solidFill>
                          <a:latin typeface="Now Bold"/>
                        </a:rPr>
                        <a:t>Keyfeature</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3640"/>
                        </a:lnSpc>
                        <a:defRPr/>
                      </a:pPr>
                      <a:r>
                        <a:rPr lang="en-US" sz="2600">
                          <a:solidFill>
                            <a:srgbClr val="FFFFFF"/>
                          </a:solidFill>
                          <a:latin typeface="Now Bold"/>
                        </a:rPr>
                        <a:t>Counts</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949272">
                <a:tc>
                  <a:txBody>
                    <a:bodyPr/>
                    <a:lstStyle/>
                    <a:p>
                      <a:pPr algn="ctr">
                        <a:lnSpc>
                          <a:spcPts val="3359"/>
                        </a:lnSpc>
                        <a:defRPr/>
                      </a:pPr>
                      <a:r>
                        <a:rPr lang="en-US" sz="2400">
                          <a:solidFill>
                            <a:srgbClr val="FFFFFF"/>
                          </a:solidFill>
                          <a:latin typeface="Now"/>
                        </a:rPr>
                        <a:t>CPU</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3359"/>
                        </a:lnSpc>
                        <a:defRPr/>
                      </a:pPr>
                      <a:r>
                        <a:rPr lang="en-US" sz="2400">
                          <a:solidFill>
                            <a:srgbClr val="FFFFFF"/>
                          </a:solidFill>
                          <a:latin typeface="Now"/>
                        </a:rPr>
                        <a:t>693</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949272">
                <a:tc>
                  <a:txBody>
                    <a:bodyPr/>
                    <a:lstStyle/>
                    <a:p>
                      <a:pPr algn="ctr">
                        <a:lnSpc>
                          <a:spcPts val="3359"/>
                        </a:lnSpc>
                        <a:defRPr/>
                      </a:pPr>
                      <a:r>
                        <a:rPr lang="en-US" sz="2400">
                          <a:solidFill>
                            <a:srgbClr val="FFFFFF"/>
                          </a:solidFill>
                          <a:latin typeface="Now"/>
                        </a:rPr>
                        <a:t>Processor</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3359"/>
                        </a:lnSpc>
                        <a:defRPr/>
                      </a:pPr>
                      <a:r>
                        <a:rPr lang="en-US" sz="2400">
                          <a:solidFill>
                            <a:srgbClr val="FFFFFF"/>
                          </a:solidFill>
                          <a:latin typeface="Now"/>
                        </a:rPr>
                        <a:t>530</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949272">
                <a:tc>
                  <a:txBody>
                    <a:bodyPr/>
                    <a:lstStyle/>
                    <a:p>
                      <a:pPr algn="ctr">
                        <a:lnSpc>
                          <a:spcPts val="3359"/>
                        </a:lnSpc>
                        <a:defRPr/>
                      </a:pPr>
                      <a:r>
                        <a:rPr lang="en-US" sz="2400">
                          <a:solidFill>
                            <a:srgbClr val="FFFFFF"/>
                          </a:solidFill>
                          <a:latin typeface="Now"/>
                        </a:rPr>
                        <a:t>Performance</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3359"/>
                        </a:lnSpc>
                        <a:defRPr/>
                      </a:pPr>
                      <a:r>
                        <a:rPr lang="en-US" sz="2400">
                          <a:solidFill>
                            <a:srgbClr val="FFFFFF"/>
                          </a:solidFill>
                          <a:latin typeface="Now"/>
                        </a:rPr>
                        <a:t>171</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949272">
                <a:tc>
                  <a:txBody>
                    <a:bodyPr/>
                    <a:lstStyle/>
                    <a:p>
                      <a:pPr algn="ctr">
                        <a:lnSpc>
                          <a:spcPts val="3359"/>
                        </a:lnSpc>
                        <a:defRPr/>
                      </a:pPr>
                      <a:r>
                        <a:rPr lang="en-US" sz="2400">
                          <a:solidFill>
                            <a:srgbClr val="FFFFFF"/>
                          </a:solidFill>
                          <a:latin typeface="Now"/>
                        </a:rPr>
                        <a:t>Gaming</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3359"/>
                        </a:lnSpc>
                        <a:defRPr/>
                      </a:pPr>
                      <a:r>
                        <a:rPr lang="en-US" sz="2400">
                          <a:solidFill>
                            <a:srgbClr val="FFFFFF"/>
                          </a:solidFill>
                          <a:latin typeface="Now"/>
                        </a:rPr>
                        <a:t>62</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949272">
                <a:tc>
                  <a:txBody>
                    <a:bodyPr/>
                    <a:lstStyle/>
                    <a:p>
                      <a:pPr algn="ctr">
                        <a:lnSpc>
                          <a:spcPts val="3359"/>
                        </a:lnSpc>
                        <a:defRPr/>
                      </a:pPr>
                      <a:r>
                        <a:rPr lang="en-US" sz="2400">
                          <a:solidFill>
                            <a:srgbClr val="FFFFFF"/>
                          </a:solidFill>
                          <a:latin typeface="Now"/>
                        </a:rPr>
                        <a:t>Price</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3359"/>
                        </a:lnSpc>
                        <a:defRPr/>
                      </a:pPr>
                      <a:r>
                        <a:rPr lang="en-US" sz="2400">
                          <a:solidFill>
                            <a:srgbClr val="FFFFFF"/>
                          </a:solidFill>
                          <a:latin typeface="Now"/>
                        </a:rPr>
                        <a:t>59</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613</Words>
  <Application>Microsoft Office PowerPoint</Application>
  <PresentationFormat>Custom</PresentationFormat>
  <Paragraphs>92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Now Bold</vt:lpstr>
      <vt:lpstr>Calibri</vt:lpstr>
      <vt:lpstr>Arial</vt:lpstr>
      <vt:lpstr>DM Sans</vt:lpstr>
      <vt:lpstr>DM Sans Italics</vt:lpstr>
      <vt:lpstr>Now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dc:title>
  <cp:lastModifiedBy>SAKSHI RANGWALA</cp:lastModifiedBy>
  <cp:revision>5</cp:revision>
  <dcterms:created xsi:type="dcterms:W3CDTF">2006-08-16T00:00:00Z</dcterms:created>
  <dcterms:modified xsi:type="dcterms:W3CDTF">2024-07-02T15:02:44Z</dcterms:modified>
  <dc:identifier>DAGIpQavtJw</dc:identifier>
</cp:coreProperties>
</file>